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4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5" r:id="rId11"/>
    <p:sldId id="316" r:id="rId12"/>
    <p:sldId id="317" r:id="rId13"/>
    <p:sldId id="318" r:id="rId14"/>
    <p:sldId id="319" r:id="rId15"/>
    <p:sldId id="320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C9D6EE"/>
    <a:srgbClr val="C4CFE4"/>
    <a:srgbClr val="91B8DB"/>
    <a:srgbClr val="E0E0E0"/>
    <a:srgbClr val="9BA1B0"/>
    <a:srgbClr val="B6BDCD"/>
    <a:srgbClr val="B0B9CA"/>
    <a:srgbClr val="8F9CBA"/>
    <a:srgbClr val="A6B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11" autoAdjust="0"/>
    <p:restoredTop sz="94660"/>
  </p:normalViewPr>
  <p:slideViewPr>
    <p:cSldViewPr snapToGrid="0">
      <p:cViewPr>
        <p:scale>
          <a:sx n="70" d="100"/>
          <a:sy n="70" d="100"/>
        </p:scale>
        <p:origin x="2584" y="9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3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
</file>

<file path=ppt/charts/_rels/chart13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4.xml"/></Relationships>

</file>

<file path=ppt/charts/_rels/chart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2/Indicadores/Seguimiento%20gra&#769;fico%20trismestral/Seguimiento%20indicador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23-3147-9446-BDDCA1013E3D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23-3147-9446-BDDCA1013E3D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23-3147-9446-BDDCA1013E3D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23-3147-9446-BDDCA1013E3D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23-3147-9446-BDDCA1013E3D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C23-3147-9446-BDDCA1013E3D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C23-3147-9446-BDDCA1013E3D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C23-3147-9446-BDDCA1013E3D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C23-3147-9446-BDDCA1013E3D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C23-3147-9446-BDDCA1013E3D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0C23-3147-9446-BDDCA1013E3D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23-3147-9446-BDDCA1013E3D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23-3147-9446-BDDCA1013E3D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23-3147-9446-BDDCA1013E3D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23-3147-9446-BDDCA1013E3D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23-3147-9446-BDDCA1013E3D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0C23-3147-9446-BDDCA1013E3D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0C23-3147-9446-BDDCA1013E3D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0C23-3147-9446-BDDCA1013E3D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0C23-3147-9446-BDDCA1013E3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0C23-3147-9446-BDDCA1013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C23-3147-9446-BDDCA1013E3D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0C23-3147-9446-BDDCA1013E3D}"/>
              </c:ext>
            </c:extLst>
          </c:dPt>
          <c:val>
            <c:numRef>
              <c:f>Hoja1!$I$5:$J$5</c:f>
              <c:numCache>
                <c:formatCode>0.00%</c:formatCode>
                <c:ptCount val="2"/>
                <c:pt idx="0" formatCode="0%">
                  <c:v>0.53731800000000007</c:v>
                </c:pt>
                <c:pt idx="1">
                  <c:v>0.46268199999999993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0C23-3147-9446-BDDCA1013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B87-8E4C-B9F7-63C73DD085DB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B87-8E4C-B9F7-63C73DD085DB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B87-8E4C-B9F7-63C73DD085DB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B87-8E4C-B9F7-63C73DD085DB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B87-8E4C-B9F7-63C73DD085DB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B87-8E4C-B9F7-63C73DD085DB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B87-8E4C-B9F7-63C73DD085DB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B87-8E4C-B9F7-63C73DD085DB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B87-8E4C-B9F7-63C73DD085DB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B87-8E4C-B9F7-63C73DD085DB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DB87-8E4C-B9F7-63C73DD085DB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DB87-8E4C-B9F7-63C73DD085DB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DB87-8E4C-B9F7-63C73DD085DB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DB87-8E4C-B9F7-63C73DD085DB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DB87-8E4C-B9F7-63C73DD085DB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DB87-8E4C-B9F7-63C73DD085DB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DB87-8E4C-B9F7-63C73DD085DB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DB87-8E4C-B9F7-63C73DD085DB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DB87-8E4C-B9F7-63C73DD085DB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DB87-8E4C-B9F7-63C73DD085D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DB87-8E4C-B9F7-63C73DD085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DB87-8E4C-B9F7-63C73DD085DB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DB87-8E4C-B9F7-63C73DD085DB}"/>
              </c:ext>
            </c:extLst>
          </c:dPt>
          <c:val>
            <c:numRef>
              <c:f>Hoja1!$I$9:$J$9</c:f>
              <c:numCache>
                <c:formatCode>0.00%</c:formatCode>
                <c:ptCount val="2"/>
                <c:pt idx="0" formatCode="0%">
                  <c:v>1.0390993150684931</c:v>
                </c:pt>
                <c:pt idx="1">
                  <c:v>-3.9099315068493068E-2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B87-8E4C-B9F7-63C73DD085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5-D542-AE25-AC90FC4EF672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95-D542-AE25-AC90FC4EF672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95-D542-AE25-AC90FC4EF672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F95-D542-AE25-AC90FC4EF672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F95-D542-AE25-AC90FC4EF672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F95-D542-AE25-AC90FC4EF672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F95-D542-AE25-AC90FC4EF672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F95-D542-AE25-AC90FC4EF672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F95-D542-AE25-AC90FC4EF672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F95-D542-AE25-AC90FC4EF672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F95-D542-AE25-AC90FC4EF672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F95-D542-AE25-AC90FC4EF672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F95-D542-AE25-AC90FC4EF672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F95-D542-AE25-AC90FC4EF672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F95-D542-AE25-AC90FC4EF672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F95-D542-AE25-AC90FC4EF672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1F95-D542-AE25-AC90FC4EF672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1F95-D542-AE25-AC90FC4EF672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1F95-D542-AE25-AC90FC4EF672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1F95-D542-AE25-AC90FC4EF672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1F95-D542-AE25-AC90FC4EF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1F95-D542-AE25-AC90FC4EF672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1F95-D542-AE25-AC90FC4EF672}"/>
              </c:ext>
            </c:extLst>
          </c:dPt>
          <c:val>
            <c:numRef>
              <c:f>Hoja1!$I$8:$J$8</c:f>
              <c:numCache>
                <c:formatCode>0.00%</c:formatCode>
                <c:ptCount val="2"/>
                <c:pt idx="0" formatCode="0%">
                  <c:v>0.70931947416692154</c:v>
                </c:pt>
                <c:pt idx="1">
                  <c:v>0.29068052583307846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1F95-D542-AE25-AC90FC4EF6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45-384D-9DD4-EA533DF5C9B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45-384D-9DD4-EA533DF5C9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45-384D-9DD4-EA533DF5C9B4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45-384D-9DD4-EA533DF5C9B4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45-384D-9DD4-EA533DF5C9B4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45-384D-9DD4-EA533DF5C9B4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C45-384D-9DD4-EA533DF5C9B4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C45-384D-9DD4-EA533DF5C9B4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C45-384D-9DD4-EA533DF5C9B4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C45-384D-9DD4-EA533DF5C9B4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C45-384D-9DD4-EA533DF5C9B4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C45-384D-9DD4-EA533DF5C9B4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C45-384D-9DD4-EA533DF5C9B4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C45-384D-9DD4-EA533DF5C9B4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C45-384D-9DD4-EA533DF5C9B4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C45-384D-9DD4-EA533DF5C9B4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C45-384D-9DD4-EA533DF5C9B4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C45-384D-9DD4-EA533DF5C9B4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C45-384D-9DD4-EA533DF5C9B4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C45-384D-9DD4-EA533DF5C9B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EC45-384D-9DD4-EA533DF5C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C45-384D-9DD4-EA533DF5C9B4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EC45-384D-9DD4-EA533DF5C9B4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1.1888888888888889</c:v>
                </c:pt>
                <c:pt idx="1">
                  <c:v>-0.18888888888888888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C45-384D-9DD4-EA533DF5C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8C-F648-B9BA-7C04B6204E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8C-F648-B9BA-7C04B6204ECE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38C-F648-B9BA-7C04B6204ECE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38C-F648-B9BA-7C04B6204ECE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38C-F648-B9BA-7C04B6204ECE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38C-F648-B9BA-7C04B6204ECE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38C-F648-B9BA-7C04B6204ECE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38C-F648-B9BA-7C04B6204ECE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38C-F648-B9BA-7C04B6204ECE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38C-F648-B9BA-7C04B6204EC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38C-F648-B9BA-7C04B6204ECE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38C-F648-B9BA-7C04B6204ECE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38C-F648-B9BA-7C04B6204EC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38C-F648-B9BA-7C04B6204ECE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38C-F648-B9BA-7C04B6204ECE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38C-F648-B9BA-7C04B6204EC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E38C-F648-B9BA-7C04B6204ECE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E38C-F648-B9BA-7C04B6204ECE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E38C-F648-B9BA-7C04B6204EC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E38C-F648-B9BA-7C04B6204ECE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E38C-F648-B9BA-7C04B6204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E38C-F648-B9BA-7C04B6204E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E38C-F648-B9BA-7C04B6204ECE}"/>
              </c:ext>
            </c:extLst>
          </c:dPt>
          <c:val>
            <c:numRef>
              <c:f>Hoja1!$H$3:$I$3</c:f>
              <c:numCache>
                <c:formatCode>0.00%</c:formatCode>
                <c:ptCount val="2"/>
                <c:pt idx="0" formatCode="0%">
                  <c:v>0.96592592592592597</c:v>
                </c:pt>
                <c:pt idx="1">
                  <c:v>3.4074074074074034E-2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38C-F648-B9BA-7C04B6204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A7-5048-9573-F72C363A352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A7-5048-9573-F72C363A352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A7-5048-9573-F72C363A352D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A7-5048-9573-F72C363A352D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3A7-5048-9573-F72C363A352D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3A7-5048-9573-F72C363A352D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3A7-5048-9573-F72C363A352D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3A7-5048-9573-F72C363A352D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3A7-5048-9573-F72C363A352D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3A7-5048-9573-F72C363A352D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3A7-5048-9573-F72C363A352D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3A7-5048-9573-F72C363A352D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3A7-5048-9573-F72C363A352D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3A7-5048-9573-F72C363A352D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3A7-5048-9573-F72C363A352D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3A7-5048-9573-F72C363A352D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3A7-5048-9573-F72C363A352D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3A7-5048-9573-F72C363A352D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3A7-5048-9573-F72C363A352D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3A7-5048-9573-F72C363A352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C3A7-5048-9573-F72C363A352D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C3A7-5048-9573-F72C363A352D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17.223299999999998</c:v>
                </c:pt>
                <c:pt idx="1">
                  <c:v>-16.223299999999998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C3A7-5048-9573-F72C363A35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30-464A-92AF-1C970B64C886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0-464A-92AF-1C970B64C886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30-464A-92AF-1C970B64C886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30-464A-92AF-1C970B64C886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30-464A-92AF-1C970B64C886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D30-464A-92AF-1C970B64C886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D30-464A-92AF-1C970B64C886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D30-464A-92AF-1C970B64C886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D30-464A-92AF-1C970B64C88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D30-464A-92AF-1C970B64C886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D30-464A-92AF-1C970B64C886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D30-464A-92AF-1C970B64C886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D30-464A-92AF-1C970B64C886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D30-464A-92AF-1C970B64C886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D30-464A-92AF-1C970B64C88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D30-464A-92AF-1C970B64C886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D30-464A-92AF-1C970B64C886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D30-464A-92AF-1C970B64C886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D30-464A-92AF-1C970B64C886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D30-464A-92AF-1C970B64C886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D30-464A-92AF-1C970B64C886}"/>
              </c:ext>
            </c:extLst>
          </c:dPt>
          <c:val>
            <c:numRef>
              <c:f>Hoja1!$H$4:$I$4</c:f>
              <c:numCache>
                <c:formatCode>0.00%</c:formatCode>
                <c:ptCount val="2"/>
                <c:pt idx="0" formatCode="0%">
                  <c:v>2.7335250000000002</c:v>
                </c:pt>
                <c:pt idx="1">
                  <c:v>-1.7335250000000002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D30-464A-92AF-1C970B64C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061-9E4B-B980-790536DBD77D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061-9E4B-B980-790536DBD77D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061-9E4B-B980-790536DBD77D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061-9E4B-B980-790536DBD77D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061-9E4B-B980-790536DBD77D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061-9E4B-B980-790536DBD77D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061-9E4B-B980-790536DBD77D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061-9E4B-B980-790536DBD77D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061-9E4B-B980-790536DBD77D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061-9E4B-B980-790536DBD77D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061-9E4B-B980-790536DBD77D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061-9E4B-B980-790536DBD77D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061-9E4B-B980-790536DBD77D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061-9E4B-B980-790536DBD77D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061-9E4B-B980-790536DBD77D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061-9E4B-B980-790536DBD77D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061-9E4B-B980-790536DBD77D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061-9E4B-B980-790536DBD77D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061-9E4B-B980-790536DBD77D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061-9E4B-B980-790536DBD77D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061-9E4B-B980-790536DBD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dPt>
            <c:idx val="0"/>
            <c:bubble3D val="0"/>
            <c:spPr>
              <a:solidFill>
                <a:srgbClr val="6698F8">
                  <a:alpha val="77145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061-9E4B-B980-790536DBD77D}"/>
              </c:ext>
            </c:extLst>
          </c:dPt>
          <c:dPt>
            <c:idx val="1"/>
            <c:bubble3D val="0"/>
            <c:spPr>
              <a:solidFill>
                <a:srgbClr val="3266CC">
                  <a:alpha val="84707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061-9E4B-B980-790536DBD77D}"/>
              </c:ext>
            </c:extLst>
          </c:dPt>
          <c:val>
            <c:numRef>
              <c:f>Hoja1!$H$6:$I$6</c:f>
              <c:numCache>
                <c:formatCode>0.00%</c:formatCode>
                <c:ptCount val="2"/>
                <c:pt idx="0" formatCode="0%">
                  <c:v>0.88888888888888884</c:v>
                </c:pt>
                <c:pt idx="1">
                  <c:v>0.11111111111111116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061-9E4B-B980-790536DBD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6698F8"/>
            </a:solidFill>
          </c:spPr>
          <c:dPt>
            <c:idx val="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79-FD46-8FBB-4E1B01A2E25F}"/>
              </c:ext>
            </c:extLst>
          </c:dPt>
          <c:dPt>
            <c:idx val="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79-FD46-8FBB-4E1B01A2E25F}"/>
              </c:ext>
            </c:extLst>
          </c:dPt>
          <c:dPt>
            <c:idx val="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79-FD46-8FBB-4E1B01A2E25F}"/>
              </c:ext>
            </c:extLst>
          </c:dPt>
          <c:dPt>
            <c:idx val="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79-FD46-8FBB-4E1B01A2E25F}"/>
              </c:ext>
            </c:extLst>
          </c:dPt>
          <c:dPt>
            <c:idx val="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179-FD46-8FBB-4E1B01A2E25F}"/>
              </c:ext>
            </c:extLst>
          </c:dPt>
          <c:dPt>
            <c:idx val="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179-FD46-8FBB-4E1B01A2E25F}"/>
              </c:ext>
            </c:extLst>
          </c:dPt>
          <c:dPt>
            <c:idx val="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179-FD46-8FBB-4E1B01A2E25F}"/>
              </c:ext>
            </c:extLst>
          </c:dPt>
          <c:dPt>
            <c:idx val="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179-FD46-8FBB-4E1B01A2E25F}"/>
              </c:ext>
            </c:extLst>
          </c:dPt>
          <c:dPt>
            <c:idx val="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179-FD46-8FBB-4E1B01A2E25F}"/>
              </c:ext>
            </c:extLst>
          </c:dPt>
          <c:dPt>
            <c:idx val="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179-FD46-8FBB-4E1B01A2E25F}"/>
              </c:ext>
            </c:extLst>
          </c:dPt>
          <c:dPt>
            <c:idx val="10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179-FD46-8FBB-4E1B01A2E25F}"/>
              </c:ext>
            </c:extLst>
          </c:dPt>
          <c:dPt>
            <c:idx val="11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179-FD46-8FBB-4E1B01A2E25F}"/>
              </c:ext>
            </c:extLst>
          </c:dPt>
          <c:dPt>
            <c:idx val="12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179-FD46-8FBB-4E1B01A2E25F}"/>
              </c:ext>
            </c:extLst>
          </c:dPt>
          <c:dPt>
            <c:idx val="13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179-FD46-8FBB-4E1B01A2E25F}"/>
              </c:ext>
            </c:extLst>
          </c:dPt>
          <c:dPt>
            <c:idx val="14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179-FD46-8FBB-4E1B01A2E25F}"/>
              </c:ext>
            </c:extLst>
          </c:dPt>
          <c:dPt>
            <c:idx val="15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179-FD46-8FBB-4E1B01A2E25F}"/>
              </c:ext>
            </c:extLst>
          </c:dPt>
          <c:dPt>
            <c:idx val="16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179-FD46-8FBB-4E1B01A2E25F}"/>
              </c:ext>
            </c:extLst>
          </c:dPt>
          <c:dPt>
            <c:idx val="17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179-FD46-8FBB-4E1B01A2E25F}"/>
              </c:ext>
            </c:extLst>
          </c:dPt>
          <c:dPt>
            <c:idx val="18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179-FD46-8FBB-4E1B01A2E25F}"/>
              </c:ext>
            </c:extLst>
          </c:dPt>
          <c:dPt>
            <c:idx val="19"/>
            <c:bubble3D val="0"/>
            <c:spPr>
              <a:solidFill>
                <a:srgbClr val="6698F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179-FD46-8FBB-4E1B01A2E25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179-FD46-8FBB-4E1B01A2E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179-FD46-8FBB-4E1B01A2E25F}"/>
              </c:ext>
            </c:extLst>
          </c:dPt>
          <c:dPt>
            <c:idx val="1"/>
            <c:bubble3D val="0"/>
            <c:spPr>
              <a:solidFill>
                <a:srgbClr val="3266CC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179-FD46-8FBB-4E1B01A2E25F}"/>
              </c:ext>
            </c:extLst>
          </c:dPt>
          <c:val>
            <c:numRef>
              <c:f>Hoja1!$I$5:$J$5</c:f>
              <c:numCache>
                <c:formatCode>0.00%</c:formatCode>
                <c:ptCount val="2"/>
                <c:pt idx="0" formatCode="0%">
                  <c:v>0.53731800000000007</c:v>
                </c:pt>
                <c:pt idx="1">
                  <c:v>0.46268199999999993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179-FD46-8FBB-4E1B01A2E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44-BD46-9D17-F7EDCBEBDA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44-BD46-9D17-F7EDCBEBDAE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44-BD46-9D17-F7EDCBEBDAEB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44-BD46-9D17-F7EDCBEBDAEB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B44-BD46-9D17-F7EDCBEBDAEB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B44-BD46-9D17-F7EDCBEBDAEB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B44-BD46-9D17-F7EDCBEBDAEB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B44-BD46-9D17-F7EDCBEBDAEB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B44-BD46-9D17-F7EDCBEBDAEB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B44-BD46-9D17-F7EDCBEBDAEB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2B44-BD46-9D17-F7EDCBEBDAEB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2B44-BD46-9D17-F7EDCBEBDAEB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2B44-BD46-9D17-F7EDCBEBDAEB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2B44-BD46-9D17-F7EDCBEBDAEB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2B44-BD46-9D17-F7EDCBEBDAEB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2B44-BD46-9D17-F7EDCBEBDAEB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2B44-BD46-9D17-F7EDCBEBDAEB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2B44-BD46-9D17-F7EDCBEBDAEB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2B44-BD46-9D17-F7EDCBEBDAEB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2B44-BD46-9D17-F7EDCBEBDAEB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Hoja1!$H$7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dPt>
            <c:idx val="0"/>
            <c:bubble3D val="0"/>
            <c:spPr>
              <a:solidFill>
                <a:srgbClr val="3266CC">
                  <a:alpha val="8575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2B44-BD46-9D17-F7EDCBEBDAEB}"/>
              </c:ext>
            </c:extLst>
          </c:dPt>
          <c:dPt>
            <c:idx val="1"/>
            <c:bubble3D val="0"/>
            <c:spPr>
              <a:solidFill>
                <a:srgbClr val="6698F8">
                  <a:alpha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2B44-BD46-9D17-F7EDCBEBDAEB}"/>
              </c:ext>
            </c:extLst>
          </c:dPt>
          <c:val>
            <c:numRef>
              <c:f>Hoja1!$I$7:$J$7</c:f>
              <c:numCache>
                <c:formatCode>0.00%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2B44-BD46-9D17-F7EDCBEBDA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vList2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2000" dirty="0"/>
            <a:t>Municipio de Quibdó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/>
        </a:p>
      </dgm:t>
    </dgm:pt>
    <dgm:pt modelId="{678B7EC9-3D2B-1545-8044-624C0E0E0A0A}">
      <dgm:prSet/>
      <dgm:spPr/>
      <dgm:t>
        <a:bodyPr/>
        <a:lstStyle/>
        <a:p>
          <a:r>
            <a:rPr lang="es-CO" dirty="0"/>
            <a:t>Municipio Carmen del Darién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/>
        </a:p>
      </dgm:t>
    </dgm:pt>
    <dgm:pt modelId="{106180B6-F366-D541-9D5B-4CA1CA419DC6}">
      <dgm:prSet custT="1"/>
      <dgm:spPr/>
      <dgm:t>
        <a:bodyPr/>
        <a:lstStyle/>
        <a:p>
          <a:r>
            <a:rPr lang="es-ES" sz="2000" dirty="0"/>
            <a:t>Municipio de Santa Bárbara De </a:t>
          </a:r>
          <a:r>
            <a:rPr lang="es-ES" sz="2000" dirty="0" err="1"/>
            <a:t>Iscuandé</a:t>
          </a:r>
          <a:endParaRPr lang="es-CO" sz="2000" dirty="0"/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/>
        </a:p>
      </dgm:t>
    </dgm:pt>
    <dgm:pt modelId="{04FE6BDD-52BC-144A-A606-7321152D91E6}">
      <dgm:prSet/>
      <dgm:spPr/>
      <dgm:t>
        <a:bodyPr/>
        <a:lstStyle/>
        <a:p>
          <a:r>
            <a:rPr lang="es-CO" dirty="0"/>
            <a:t>Construcción Malecón Quibdó (Incluye obras de protección, recuperación de espacio Público, ciclovías y Parques) tuvo una inversión de $12.823.484.934. Incluye recursos vigencia 2018.</a:t>
          </a:r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/>
        </a:p>
      </dgm:t>
    </dgm:pt>
    <dgm:pt modelId="{BE118933-83A3-D645-84AD-B9CDA1946338}">
      <dgm:prSet/>
      <dgm:spPr/>
      <dgm:t>
        <a:bodyPr/>
        <a:lstStyle/>
        <a:p>
          <a:r>
            <a:rPr lang="es-CO" dirty="0"/>
            <a:t>Mantenimiento Río Jiguamiandó (Destronque y Limpieza) con una inversión de  $962.970.660, </a:t>
          </a:r>
          <a:r>
            <a:rPr lang="es-ES" dirty="0"/>
            <a:t>terminó el 15 de diciembre de 2019.</a:t>
          </a:r>
          <a:endParaRPr lang="es-CO" dirty="0"/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/>
        </a:p>
      </dgm:t>
    </dgm:pt>
    <dgm:pt modelId="{6B8368D4-B240-3D40-AB62-F7EA21822031}">
      <dgm:prSet/>
      <dgm:spPr/>
      <dgm:t>
        <a:bodyPr/>
        <a:lstStyle/>
        <a:p>
          <a:r>
            <a:rPr lang="es-ES" dirty="0"/>
            <a:t>Construcción obras de protección contra la erosión causada por el rio </a:t>
          </a:r>
          <a:r>
            <a:rPr lang="es-ES" dirty="0" err="1"/>
            <a:t>Iscuandé</a:t>
          </a:r>
          <a:r>
            <a:rPr lang="es-ES" dirty="0"/>
            <a:t>, tiene vigencias futuras por valor de $477.872.965, se prevé la adjudicación para el 29 de noviembre 2019, con un plazo de 5 meses de ejecución. </a:t>
          </a:r>
          <a:endParaRPr lang="es-CO" dirty="0"/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/>
        </a:p>
      </dgm:t>
    </dgm:pt>
    <dgm:pt modelId="{4DAF3732-9D83-9B41-9A54-F9CEB9F56469}" type="pres">
      <dgm:prSet presAssocID="{04D10AF1-3A04-E346-971D-D528AC6FD65A}" presName="linear" presStyleCnt="0">
        <dgm:presLayoutVars>
          <dgm:animLvl val="lvl"/>
          <dgm:resizeHandles val="exact"/>
        </dgm:presLayoutVars>
      </dgm:prSet>
      <dgm:spPr/>
    </dgm:pt>
    <dgm:pt modelId="{EFAA43E9-3769-FC4D-A1DE-43164D1A88A8}" type="pres">
      <dgm:prSet presAssocID="{16A746C5-B657-4645-BFBE-35A4E5A77237}" presName="parentText" presStyleLbl="node1" presStyleIdx="0" presStyleCnt="3" custLinFactNeighborX="0" custLinFactNeighborY="-11009">
        <dgm:presLayoutVars>
          <dgm:chMax val="0"/>
          <dgm:bulletEnabled val="1"/>
        </dgm:presLayoutVars>
      </dgm:prSet>
      <dgm:spPr/>
    </dgm:pt>
    <dgm:pt modelId="{14BE637B-4AB0-1743-B8A2-2D574844B00D}" type="pres">
      <dgm:prSet presAssocID="{16A746C5-B657-4645-BFBE-35A4E5A77237}" presName="childText" presStyleLbl="revTx" presStyleIdx="0" presStyleCnt="3">
        <dgm:presLayoutVars>
          <dgm:bulletEnabled val="1"/>
        </dgm:presLayoutVars>
      </dgm:prSet>
      <dgm:spPr/>
    </dgm:pt>
    <dgm:pt modelId="{AA5D69A4-F023-E44D-99FD-608280B832A1}" type="pres">
      <dgm:prSet presAssocID="{678B7EC9-3D2B-1545-8044-624C0E0E0A0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F551B3F-7F6C-4841-A15B-22916B987B37}" type="pres">
      <dgm:prSet presAssocID="{678B7EC9-3D2B-1545-8044-624C0E0E0A0A}" presName="childText" presStyleLbl="revTx" presStyleIdx="1" presStyleCnt="3">
        <dgm:presLayoutVars>
          <dgm:bulletEnabled val="1"/>
        </dgm:presLayoutVars>
      </dgm:prSet>
      <dgm:spPr/>
    </dgm:pt>
    <dgm:pt modelId="{A2831482-0674-CF4C-8324-FF1F55A7FA72}" type="pres">
      <dgm:prSet presAssocID="{106180B6-F366-D541-9D5B-4CA1CA419DC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21A7B4E-F58B-534A-924B-D503E2237703}" type="pres">
      <dgm:prSet presAssocID="{106180B6-F366-D541-9D5B-4CA1CA419DC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B25D4819-B10A-D741-B92A-5D2B703EFD1E}" type="presOf" srcId="{6B8368D4-B240-3D40-AB62-F7EA21822031}" destId="{A21A7B4E-F58B-534A-924B-D503E2237703}" srcOrd="0" destOrd="0" presId="urn:microsoft.com/office/officeart/2005/8/layout/vList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2FA69628-BBDE-7C4A-AB24-BC9001D82E99}" type="presOf" srcId="{678B7EC9-3D2B-1545-8044-624C0E0E0A0A}" destId="{AA5D69A4-F023-E44D-99FD-608280B832A1}" srcOrd="0" destOrd="0" presId="urn:microsoft.com/office/officeart/2005/8/layout/vList2"/>
    <dgm:cxn modelId="{431DE73E-1141-1E42-9040-13100AA2A5DF}" type="presOf" srcId="{04D10AF1-3A04-E346-971D-D528AC6FD65A}" destId="{4DAF3732-9D83-9B41-9A54-F9CEB9F56469}" srcOrd="0" destOrd="0" presId="urn:microsoft.com/office/officeart/2005/8/layout/vList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B8BFC297-ED18-CF4B-9486-F54892CB5187}" type="presOf" srcId="{BE118933-83A3-D645-84AD-B9CDA1946338}" destId="{7F551B3F-7F6C-4841-A15B-22916B987B37}" srcOrd="0" destOrd="0" presId="urn:microsoft.com/office/officeart/2005/8/layout/vList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256F05C5-0DD7-5D4E-B72A-53DB6E540C9D}" type="presOf" srcId="{16A746C5-B657-4645-BFBE-35A4E5A77237}" destId="{EFAA43E9-3769-FC4D-A1DE-43164D1A88A8}" srcOrd="0" destOrd="0" presId="urn:microsoft.com/office/officeart/2005/8/layout/vList2"/>
    <dgm:cxn modelId="{A8E7E0DD-309F-054E-91A5-934BF404DEBE}" type="presOf" srcId="{04FE6BDD-52BC-144A-A606-7321152D91E6}" destId="{14BE637B-4AB0-1743-B8A2-2D574844B00D}" srcOrd="0" destOrd="0" presId="urn:microsoft.com/office/officeart/2005/8/layout/vList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4216CEFC-D092-9046-8CFC-0C0C946C470D}" type="presOf" srcId="{106180B6-F366-D541-9D5B-4CA1CA419DC6}" destId="{A2831482-0674-CF4C-8324-FF1F55A7FA72}" srcOrd="0" destOrd="0" presId="urn:microsoft.com/office/officeart/2005/8/layout/vList2"/>
    <dgm:cxn modelId="{A039B8E0-1530-9241-AAF9-61CAA27E60E9}" type="presParOf" srcId="{4DAF3732-9D83-9B41-9A54-F9CEB9F56469}" destId="{EFAA43E9-3769-FC4D-A1DE-43164D1A88A8}" srcOrd="0" destOrd="0" presId="urn:microsoft.com/office/officeart/2005/8/layout/vList2"/>
    <dgm:cxn modelId="{D37993F2-EF8D-BD4C-AF30-957847C19D84}" type="presParOf" srcId="{4DAF3732-9D83-9B41-9A54-F9CEB9F56469}" destId="{14BE637B-4AB0-1743-B8A2-2D574844B00D}" srcOrd="1" destOrd="0" presId="urn:microsoft.com/office/officeart/2005/8/layout/vList2"/>
    <dgm:cxn modelId="{1A8E143C-654E-B64F-A3D2-D6E3ACE86379}" type="presParOf" srcId="{4DAF3732-9D83-9B41-9A54-F9CEB9F56469}" destId="{AA5D69A4-F023-E44D-99FD-608280B832A1}" srcOrd="2" destOrd="0" presId="urn:microsoft.com/office/officeart/2005/8/layout/vList2"/>
    <dgm:cxn modelId="{0B944B40-8C4B-1444-BE6E-8CA905D2199C}" type="presParOf" srcId="{4DAF3732-9D83-9B41-9A54-F9CEB9F56469}" destId="{7F551B3F-7F6C-4841-A15B-22916B987B37}" srcOrd="3" destOrd="0" presId="urn:microsoft.com/office/officeart/2005/8/layout/vList2"/>
    <dgm:cxn modelId="{27579F5D-E3FF-A84C-AC25-4788C2C6B2F7}" type="presParOf" srcId="{4DAF3732-9D83-9B41-9A54-F9CEB9F56469}" destId="{A2831482-0674-CF4C-8324-FF1F55A7FA72}" srcOrd="4" destOrd="0" presId="urn:microsoft.com/office/officeart/2005/8/layout/vList2"/>
    <dgm:cxn modelId="{1FC052A9-0B33-4943-8B17-1C5B260592C2}" type="presParOf" srcId="{4DAF3732-9D83-9B41-9A54-F9CEB9F56469}" destId="{A21A7B4E-F58B-534A-924B-D503E223770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vList2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2000" dirty="0"/>
            <a:t>Municipio Puerto Leguizamo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/>
        </a:p>
      </dgm:t>
    </dgm:pt>
    <dgm:pt modelId="{678B7EC9-3D2B-1545-8044-624C0E0E0A0A}">
      <dgm:prSet custT="1"/>
      <dgm:spPr/>
      <dgm:t>
        <a:bodyPr/>
        <a:lstStyle/>
        <a:p>
          <a:r>
            <a:rPr lang="es-CO" sz="2000" dirty="0"/>
            <a:t>Municipio Alto Baudó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/>
        </a:p>
      </dgm:t>
    </dgm:pt>
    <dgm:pt modelId="{106180B6-F366-D541-9D5B-4CA1CA419DC6}">
      <dgm:prSet custT="1"/>
      <dgm:spPr/>
      <dgm:t>
        <a:bodyPr/>
        <a:lstStyle/>
        <a:p>
          <a:r>
            <a:rPr lang="es-CO" sz="2000" dirty="0"/>
            <a:t>Municipio Cabuyaro</a:t>
          </a:r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/>
        </a:p>
      </dgm:t>
    </dgm:pt>
    <dgm:pt modelId="{04FE6BDD-52BC-144A-A606-7321152D91E6}">
      <dgm:prSet/>
      <dgm:spPr/>
      <dgm:t>
        <a:bodyPr/>
        <a:lstStyle/>
        <a:p>
          <a:r>
            <a:rPr lang="es-ES">
              <a:latin typeface="+mn-lt"/>
              <a:ea typeface="+mn-ea"/>
              <a:cs typeface="+mn-cs"/>
            </a:rPr>
            <a:t>Construcción muelle de Piñuña Negro, con una asignación total de $671.743.101. Se ejecutó con recursos de 2018 y finalizó el 3 de abril de 2019.</a:t>
          </a:r>
          <a:endParaRPr lang="es-CO" dirty="0"/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/>
        </a:p>
      </dgm:t>
    </dgm:pt>
    <dgm:pt modelId="{BE118933-83A3-D645-84AD-B9CDA1946338}">
      <dgm:prSet/>
      <dgm:spPr/>
      <dgm:t>
        <a:bodyPr/>
        <a:lstStyle/>
        <a:p>
          <a:r>
            <a:rPr lang="es-CO"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  <a:endParaRPr lang="es-CO" dirty="0"/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/>
        </a:p>
      </dgm:t>
    </dgm:pt>
    <dgm:pt modelId="{6B8368D4-B240-3D40-AB62-F7EA21822031}">
      <dgm:prSet/>
      <dgm:spPr/>
      <dgm:t>
        <a:bodyPr/>
        <a:lstStyle/>
        <a:p>
          <a:r>
            <a:rPr lang="es-CO"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  <a:r>
            <a:rPr lang="es-ES"/>
            <a:t>. </a:t>
          </a:r>
          <a:endParaRPr lang="es-CO" dirty="0"/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/>
        </a:p>
      </dgm:t>
    </dgm:pt>
    <dgm:pt modelId="{4DAF3732-9D83-9B41-9A54-F9CEB9F56469}" type="pres">
      <dgm:prSet presAssocID="{04D10AF1-3A04-E346-971D-D528AC6FD65A}" presName="linear" presStyleCnt="0">
        <dgm:presLayoutVars>
          <dgm:animLvl val="lvl"/>
          <dgm:resizeHandles val="exact"/>
        </dgm:presLayoutVars>
      </dgm:prSet>
      <dgm:spPr/>
    </dgm:pt>
    <dgm:pt modelId="{EFAA43E9-3769-FC4D-A1DE-43164D1A88A8}" type="pres">
      <dgm:prSet presAssocID="{16A746C5-B657-4645-BFBE-35A4E5A77237}" presName="parentText" presStyleLbl="node1" presStyleIdx="0" presStyleCnt="3" custLinFactNeighborX="-669" custLinFactNeighborY="-6879">
        <dgm:presLayoutVars>
          <dgm:chMax val="0"/>
          <dgm:bulletEnabled val="1"/>
        </dgm:presLayoutVars>
      </dgm:prSet>
      <dgm:spPr/>
    </dgm:pt>
    <dgm:pt modelId="{14BE637B-4AB0-1743-B8A2-2D574844B00D}" type="pres">
      <dgm:prSet presAssocID="{16A746C5-B657-4645-BFBE-35A4E5A77237}" presName="childText" presStyleLbl="revTx" presStyleIdx="0" presStyleCnt="3">
        <dgm:presLayoutVars>
          <dgm:bulletEnabled val="1"/>
        </dgm:presLayoutVars>
      </dgm:prSet>
      <dgm:spPr/>
    </dgm:pt>
    <dgm:pt modelId="{AA5D69A4-F023-E44D-99FD-608280B832A1}" type="pres">
      <dgm:prSet presAssocID="{678B7EC9-3D2B-1545-8044-624C0E0E0A0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F551B3F-7F6C-4841-A15B-22916B987B37}" type="pres">
      <dgm:prSet presAssocID="{678B7EC9-3D2B-1545-8044-624C0E0E0A0A}" presName="childText" presStyleLbl="revTx" presStyleIdx="1" presStyleCnt="3">
        <dgm:presLayoutVars>
          <dgm:bulletEnabled val="1"/>
        </dgm:presLayoutVars>
      </dgm:prSet>
      <dgm:spPr/>
    </dgm:pt>
    <dgm:pt modelId="{A2831482-0674-CF4C-8324-FF1F55A7FA72}" type="pres">
      <dgm:prSet presAssocID="{106180B6-F366-D541-9D5B-4CA1CA419DC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21A7B4E-F58B-534A-924B-D503E2237703}" type="pres">
      <dgm:prSet presAssocID="{106180B6-F366-D541-9D5B-4CA1CA419DC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B25D4819-B10A-D741-B92A-5D2B703EFD1E}" type="presOf" srcId="{6B8368D4-B240-3D40-AB62-F7EA21822031}" destId="{A21A7B4E-F58B-534A-924B-D503E2237703}" srcOrd="0" destOrd="0" presId="urn:microsoft.com/office/officeart/2005/8/layout/vList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2FA69628-BBDE-7C4A-AB24-BC9001D82E99}" type="presOf" srcId="{678B7EC9-3D2B-1545-8044-624C0E0E0A0A}" destId="{AA5D69A4-F023-E44D-99FD-608280B832A1}" srcOrd="0" destOrd="0" presId="urn:microsoft.com/office/officeart/2005/8/layout/vList2"/>
    <dgm:cxn modelId="{431DE73E-1141-1E42-9040-13100AA2A5DF}" type="presOf" srcId="{04D10AF1-3A04-E346-971D-D528AC6FD65A}" destId="{4DAF3732-9D83-9B41-9A54-F9CEB9F56469}" srcOrd="0" destOrd="0" presId="urn:microsoft.com/office/officeart/2005/8/layout/vList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B8BFC297-ED18-CF4B-9486-F54892CB5187}" type="presOf" srcId="{BE118933-83A3-D645-84AD-B9CDA1946338}" destId="{7F551B3F-7F6C-4841-A15B-22916B987B37}" srcOrd="0" destOrd="0" presId="urn:microsoft.com/office/officeart/2005/8/layout/vList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256F05C5-0DD7-5D4E-B72A-53DB6E540C9D}" type="presOf" srcId="{16A746C5-B657-4645-BFBE-35A4E5A77237}" destId="{EFAA43E9-3769-FC4D-A1DE-43164D1A88A8}" srcOrd="0" destOrd="0" presId="urn:microsoft.com/office/officeart/2005/8/layout/vList2"/>
    <dgm:cxn modelId="{A8E7E0DD-309F-054E-91A5-934BF404DEBE}" type="presOf" srcId="{04FE6BDD-52BC-144A-A606-7321152D91E6}" destId="{14BE637B-4AB0-1743-B8A2-2D574844B00D}" srcOrd="0" destOrd="0" presId="urn:microsoft.com/office/officeart/2005/8/layout/vList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4216CEFC-D092-9046-8CFC-0C0C946C470D}" type="presOf" srcId="{106180B6-F366-D541-9D5B-4CA1CA419DC6}" destId="{A2831482-0674-CF4C-8324-FF1F55A7FA72}" srcOrd="0" destOrd="0" presId="urn:microsoft.com/office/officeart/2005/8/layout/vList2"/>
    <dgm:cxn modelId="{A039B8E0-1530-9241-AAF9-61CAA27E60E9}" type="presParOf" srcId="{4DAF3732-9D83-9B41-9A54-F9CEB9F56469}" destId="{EFAA43E9-3769-FC4D-A1DE-43164D1A88A8}" srcOrd="0" destOrd="0" presId="urn:microsoft.com/office/officeart/2005/8/layout/vList2"/>
    <dgm:cxn modelId="{D37993F2-EF8D-BD4C-AF30-957847C19D84}" type="presParOf" srcId="{4DAF3732-9D83-9B41-9A54-F9CEB9F56469}" destId="{14BE637B-4AB0-1743-B8A2-2D574844B00D}" srcOrd="1" destOrd="0" presId="urn:microsoft.com/office/officeart/2005/8/layout/vList2"/>
    <dgm:cxn modelId="{1A8E143C-654E-B64F-A3D2-D6E3ACE86379}" type="presParOf" srcId="{4DAF3732-9D83-9B41-9A54-F9CEB9F56469}" destId="{AA5D69A4-F023-E44D-99FD-608280B832A1}" srcOrd="2" destOrd="0" presId="urn:microsoft.com/office/officeart/2005/8/layout/vList2"/>
    <dgm:cxn modelId="{0B944B40-8C4B-1444-BE6E-8CA905D2199C}" type="presParOf" srcId="{4DAF3732-9D83-9B41-9A54-F9CEB9F56469}" destId="{7F551B3F-7F6C-4841-A15B-22916B987B37}" srcOrd="3" destOrd="0" presId="urn:microsoft.com/office/officeart/2005/8/layout/vList2"/>
    <dgm:cxn modelId="{27579F5D-E3FF-A84C-AC25-4788C2C6B2F7}" type="presParOf" srcId="{4DAF3732-9D83-9B41-9A54-F9CEB9F56469}" destId="{A2831482-0674-CF4C-8324-FF1F55A7FA72}" srcOrd="4" destOrd="0" presId="urn:microsoft.com/office/officeart/2005/8/layout/vList2"/>
    <dgm:cxn modelId="{1FC052A9-0B33-4943-8B17-1C5B260592C2}" type="presParOf" srcId="{4DAF3732-9D83-9B41-9A54-F9CEB9F56469}" destId="{A21A7B4E-F58B-534A-924B-D503E223770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vList2" loCatId="list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20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ES" sz="1400" kern="1200">
              <a:latin typeface="Calibri" panose="020F0502020204030204"/>
              <a:ea typeface="+mn-ea"/>
              <a:cs typeface="+mn-cs"/>
            </a:rPr>
            <a:t>Las obras de mantenimiento y limpieza del rio Jiguamiando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20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Mantenimiento y limpieza Rio Chintadó las obras terminaron el 30 de septiembre de 2020, con una inversión alrededor de $103,6 millones de pesos.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20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2000" dirty="0"/>
            <a:t>Municipio de Puerto Asís</a:t>
          </a:r>
          <a:endParaRPr lang="es-CO" sz="18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03A4C91D-5D6D-5746-8976-93E145CAD62D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latin typeface="Calibri" panose="020F0502020204030204"/>
            <a:ea typeface="+mn-ea"/>
            <a:cs typeface="+mn-cs"/>
          </a:endParaRPr>
        </a:p>
      </dgm:t>
    </dgm:pt>
    <dgm:pt modelId="{7AD80ABE-AA86-D641-8D38-3DB2E8E7C24A}" type="parTrans" cxnId="{C11D1367-8486-624C-8BC7-59912D572A87}">
      <dgm:prSet/>
      <dgm:spPr/>
      <dgm:t>
        <a:bodyPr/>
        <a:lstStyle/>
        <a:p>
          <a:endParaRPr lang="es-ES"/>
        </a:p>
      </dgm:t>
    </dgm:pt>
    <dgm:pt modelId="{3AB358EE-0EDA-2241-A098-22A30C51416E}" type="sibTrans" cxnId="{C11D1367-8486-624C-8BC7-59912D572A87}">
      <dgm:prSet/>
      <dgm:spPr/>
      <dgm:t>
        <a:bodyPr/>
        <a:lstStyle/>
        <a:p>
          <a:endParaRPr lang="es-ES"/>
        </a:p>
      </dgm:t>
    </dgm:pt>
    <dgm:pt modelId="{F64E0913-5407-154F-B8A0-C34B54917143}">
      <dgm:prSet custT="1"/>
      <dgm:spPr/>
      <dgm:t>
        <a:bodyPr/>
        <a:lstStyle/>
        <a:p>
          <a:pPr algn="just"/>
          <a:r>
            <a:rPr lang="es-ES" sz="1400" kern="1200"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  <a:endParaRPr lang="es-ES" sz="1400" kern="1200" dirty="0">
            <a:latin typeface="Calibri" panose="020F0502020204030204"/>
            <a:ea typeface="+mn-ea"/>
            <a:cs typeface="+mn-cs"/>
          </a:endParaRPr>
        </a:p>
      </dgm:t>
    </dgm:pt>
    <dgm:pt modelId="{CD8AFEED-6578-2242-85E8-85C3428D43AB}" type="parTrans" cxnId="{F8957211-FAAD-C048-8648-2386C74DC50B}">
      <dgm:prSet/>
      <dgm:spPr/>
      <dgm:t>
        <a:bodyPr/>
        <a:lstStyle/>
        <a:p>
          <a:endParaRPr lang="es-ES"/>
        </a:p>
      </dgm:t>
    </dgm:pt>
    <dgm:pt modelId="{E6D0A07A-E507-F84C-A803-74B3DB980DC3}" type="sibTrans" cxnId="{F8957211-FAAD-C048-8648-2386C74DC50B}">
      <dgm:prSet/>
      <dgm:spPr/>
      <dgm:t>
        <a:bodyPr/>
        <a:lstStyle/>
        <a:p>
          <a:endParaRPr lang="es-ES"/>
        </a:p>
      </dgm:t>
    </dgm:pt>
    <dgm:pt modelId="{4A2DA119-224E-104D-AF79-D8140529F3F6}">
      <dgm:prSet custT="1"/>
      <dgm:spPr/>
      <dgm:t>
        <a:bodyPr/>
        <a:lstStyle/>
        <a:p>
          <a:pPr algn="just"/>
          <a:r>
            <a:rPr lang="es-ES" sz="1400" kern="1200">
              <a:latin typeface="Calibri" panose="020F0502020204030204"/>
              <a:ea typeface="+mn-ea"/>
              <a:cs typeface="+mn-cs"/>
            </a:rPr>
            <a:t>Construcción de Muelle Curbaradó: Muelle Flotante y pasarelas de accesos, con una inversión de $1.542 millones, finalizó el 15 de junio de 2020.</a:t>
          </a:r>
          <a:endParaRPr lang="es-ES" sz="1400" kern="1200" dirty="0">
            <a:latin typeface="Calibri" panose="020F0502020204030204"/>
            <a:ea typeface="+mn-ea"/>
            <a:cs typeface="+mn-cs"/>
          </a:endParaRPr>
        </a:p>
      </dgm:t>
    </dgm:pt>
    <dgm:pt modelId="{611A5791-CD2A-064D-BFBD-D35D95898A09}" type="parTrans" cxnId="{98AD28DE-0B1C-304C-BD51-72D7A0D29320}">
      <dgm:prSet/>
      <dgm:spPr/>
      <dgm:t>
        <a:bodyPr/>
        <a:lstStyle/>
        <a:p>
          <a:endParaRPr lang="es-ES"/>
        </a:p>
      </dgm:t>
    </dgm:pt>
    <dgm:pt modelId="{A9D135E7-D94D-564F-B1F7-D27960E8984B}" type="sibTrans" cxnId="{98AD28DE-0B1C-304C-BD51-72D7A0D29320}">
      <dgm:prSet/>
      <dgm:spPr/>
      <dgm:t>
        <a:bodyPr/>
        <a:lstStyle/>
        <a:p>
          <a:endParaRPr lang="es-ES"/>
        </a:p>
      </dgm:t>
    </dgm:pt>
    <dgm:pt modelId="{322D7E66-658F-9642-BFAE-517D62FF083C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</dgm:t>
    </dgm:pt>
    <dgm:pt modelId="{7DCFB0A4-FB68-534D-82AC-7E14222CD838}" type="parTrans" cxnId="{2D17828C-63F9-7F45-B924-837FB7524A07}">
      <dgm:prSet/>
      <dgm:spPr/>
      <dgm:t>
        <a:bodyPr/>
        <a:lstStyle/>
        <a:p>
          <a:endParaRPr lang="es-ES"/>
        </a:p>
      </dgm:t>
    </dgm:pt>
    <dgm:pt modelId="{724BD24C-B641-FF40-98BC-D45AE06EA529}" type="sibTrans" cxnId="{2D17828C-63F9-7F45-B924-837FB7524A07}">
      <dgm:prSet/>
      <dgm:spPr/>
      <dgm:t>
        <a:bodyPr/>
        <a:lstStyle/>
        <a:p>
          <a:endParaRPr lang="es-ES"/>
        </a:p>
      </dgm:t>
    </dgm:pt>
    <dgm:pt modelId="{547007B4-557E-1B42-869D-41B1BE268BF2}" type="pres">
      <dgm:prSet presAssocID="{7FCC69B2-3389-A749-8980-9A15516802CF}" presName="linear" presStyleCnt="0">
        <dgm:presLayoutVars>
          <dgm:animLvl val="lvl"/>
          <dgm:resizeHandles val="exact"/>
        </dgm:presLayoutVars>
      </dgm:prSet>
      <dgm:spPr/>
    </dgm:pt>
    <dgm:pt modelId="{5F57B627-E119-0E46-BC94-2559172316B6}" type="pres">
      <dgm:prSet presAssocID="{1D8CC6D7-5FE9-DE47-8E21-47A3A9E1FF0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D95F4F3-5098-2C40-BE57-D71A3A46E4D8}" type="pres">
      <dgm:prSet presAssocID="{1D8CC6D7-5FE9-DE47-8E21-47A3A9E1FF0D}" presName="childText" presStyleLbl="revTx" presStyleIdx="0" presStyleCnt="4">
        <dgm:presLayoutVars>
          <dgm:bulletEnabled val="1"/>
        </dgm:presLayoutVars>
      </dgm:prSet>
      <dgm:spPr/>
    </dgm:pt>
    <dgm:pt modelId="{333A7524-6B8E-EF4C-B1AD-DC02124E93C5}" type="pres">
      <dgm:prSet presAssocID="{3565A276-8408-D84A-B428-0D3E6488568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C2DEE30-4E25-CE42-BF31-797F65C36273}" type="pres">
      <dgm:prSet presAssocID="{3565A276-8408-D84A-B428-0D3E6488568E}" presName="childText" presStyleLbl="revTx" presStyleIdx="1" presStyleCnt="4">
        <dgm:presLayoutVars>
          <dgm:bulletEnabled val="1"/>
        </dgm:presLayoutVars>
      </dgm:prSet>
      <dgm:spPr/>
    </dgm:pt>
    <dgm:pt modelId="{2742A55E-903F-054C-86C6-A02541CFEE99}" type="pres">
      <dgm:prSet presAssocID="{306EE555-9435-A845-876F-C9C0C14B739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EC84ABB-9250-8844-A219-05560490A2C1}" type="pres">
      <dgm:prSet presAssocID="{306EE555-9435-A845-876F-C9C0C14B7393}" presName="childText" presStyleLbl="revTx" presStyleIdx="2" presStyleCnt="4">
        <dgm:presLayoutVars>
          <dgm:bulletEnabled val="1"/>
        </dgm:presLayoutVars>
      </dgm:prSet>
      <dgm:spPr/>
    </dgm:pt>
    <dgm:pt modelId="{28705363-46E5-9346-8C6D-3E3FEA5654B1}" type="pres">
      <dgm:prSet presAssocID="{C1C5B8AD-7197-9847-9024-F3835CC4777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808FB6D9-2589-4843-B389-A01A8B38892D}" type="pres">
      <dgm:prSet presAssocID="{C1C5B8AD-7197-9847-9024-F3835CC4777D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A0A4DD10-53BF-8E46-BC37-2B3E0679E586}" type="presOf" srcId="{E8428824-652B-8741-84D4-63433927D491}" destId="{808FB6D9-2589-4843-B389-A01A8B38892D}" srcOrd="0" destOrd="0" presId="urn:microsoft.com/office/officeart/2005/8/layout/vList2"/>
    <dgm:cxn modelId="{F8957211-FAAD-C048-8648-2386C74DC50B}" srcId="{1D8CC6D7-5FE9-DE47-8E21-47A3A9E1FF0D}" destId="{F64E0913-5407-154F-B8A0-C34B54917143}" srcOrd="1" destOrd="0" parTransId="{CD8AFEED-6578-2242-85E8-85C3428D43AB}" sibTransId="{E6D0A07A-E507-F84C-A803-74B3DB980DC3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C9F6F628-C02B-0F46-928E-21695070A181}" type="presOf" srcId="{03A4C91D-5D6D-5746-8976-93E145CAD62D}" destId="{808FB6D9-2589-4843-B389-A01A8B38892D}" srcOrd="0" destOrd="1" presId="urn:microsoft.com/office/officeart/2005/8/layout/vList2"/>
    <dgm:cxn modelId="{8179472B-B09B-CD43-99D9-B4EEFB7ABEF2}" type="presOf" srcId="{322D7E66-658F-9642-BFAE-517D62FF083C}" destId="{0C2DEE30-4E25-CE42-BF31-797F65C36273}" srcOrd="0" destOrd="1" presId="urn:microsoft.com/office/officeart/2005/8/layout/vList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C11D1367-8486-624C-8BC7-59912D572A87}" srcId="{C1C5B8AD-7197-9847-9024-F3835CC4777D}" destId="{03A4C91D-5D6D-5746-8976-93E145CAD62D}" srcOrd="1" destOrd="0" parTransId="{7AD80ABE-AA86-D641-8D38-3DB2E8E7C24A}" sibTransId="{3AB358EE-0EDA-2241-A098-22A30C51416E}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BC8CDA74-3E23-5044-B9E6-ECC239374AAE}" type="presOf" srcId="{306EE555-9435-A845-876F-C9C0C14B7393}" destId="{2742A55E-903F-054C-86C6-A02541CFEE99}" srcOrd="0" destOrd="0" presId="urn:microsoft.com/office/officeart/2005/8/layout/vList2"/>
    <dgm:cxn modelId="{C7822180-16EB-2F49-A00C-7464D3A073B7}" type="presOf" srcId="{3565A276-8408-D84A-B428-0D3E6488568E}" destId="{333A7524-6B8E-EF4C-B1AD-DC02124E93C5}" srcOrd="0" destOrd="0" presId="urn:microsoft.com/office/officeart/2005/8/layout/vList2"/>
    <dgm:cxn modelId="{2D17828C-63F9-7F45-B924-837FB7524A07}" srcId="{3565A276-8408-D84A-B428-0D3E6488568E}" destId="{322D7E66-658F-9642-BFAE-517D62FF083C}" srcOrd="1" destOrd="0" parTransId="{7DCFB0A4-FB68-534D-82AC-7E14222CD838}" sibTransId="{724BD24C-B641-FF40-98BC-D45AE06EA529}"/>
    <dgm:cxn modelId="{2678BF8D-735F-134A-9754-8B6BEDCF54F2}" type="presOf" srcId="{08FC65A0-6F13-DE4F-BAE0-B69665AF4FDB}" destId="{5EC84ABB-9250-8844-A219-05560490A2C1}" srcOrd="0" destOrd="0" presId="urn:microsoft.com/office/officeart/2005/8/layout/vList2"/>
    <dgm:cxn modelId="{4703D091-6387-E345-850B-E68C36323B7A}" type="presOf" srcId="{4A2DA119-224E-104D-AF79-D8140529F3F6}" destId="{7D95F4F3-5098-2C40-BE57-D71A3A46E4D8}" srcOrd="0" destOrd="2" presId="urn:microsoft.com/office/officeart/2005/8/layout/vList2"/>
    <dgm:cxn modelId="{95A30F9A-0291-D340-88C2-304285ECC1CE}" type="presOf" srcId="{F64E0913-5407-154F-B8A0-C34B54917143}" destId="{7D95F4F3-5098-2C40-BE57-D71A3A46E4D8}" srcOrd="0" destOrd="1" presId="urn:microsoft.com/office/officeart/2005/8/layout/vList2"/>
    <dgm:cxn modelId="{9517999D-7146-5040-B23E-5FC7C823334D}" type="presOf" srcId="{7FCC69B2-3389-A749-8980-9A15516802CF}" destId="{547007B4-557E-1B42-869D-41B1BE268BF2}" srcOrd="0" destOrd="0" presId="urn:microsoft.com/office/officeart/2005/8/layout/vList2"/>
    <dgm:cxn modelId="{7C95219F-3938-994C-819F-082E94643EDC}" type="presOf" srcId="{33C28BE2-A81E-9E43-B107-85C0E737E2E0}" destId="{7D95F4F3-5098-2C40-BE57-D71A3A46E4D8}" srcOrd="0" destOrd="0" presId="urn:microsoft.com/office/officeart/2005/8/layout/vList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04E8A9B4-FD78-1C4A-BB88-07327F5B4CE9}" type="presOf" srcId="{1D8CC6D7-5FE9-DE47-8E21-47A3A9E1FF0D}" destId="{5F57B627-E119-0E46-BC94-2559172316B6}" srcOrd="0" destOrd="0" presId="urn:microsoft.com/office/officeart/2005/8/layout/vList2"/>
    <dgm:cxn modelId="{763D7FC2-C7B5-F448-9A06-CD22B69798AF}" type="presOf" srcId="{8F529114-9E87-7241-9331-2416290BAC66}" destId="{0C2DEE30-4E25-CE42-BF31-797F65C36273}" srcOrd="0" destOrd="0" presId="urn:microsoft.com/office/officeart/2005/8/layout/vList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98AD28DE-0B1C-304C-BD51-72D7A0D29320}" srcId="{1D8CC6D7-5FE9-DE47-8E21-47A3A9E1FF0D}" destId="{4A2DA119-224E-104D-AF79-D8140529F3F6}" srcOrd="2" destOrd="0" parTransId="{611A5791-CD2A-064D-BFBD-D35D95898A09}" sibTransId="{A9D135E7-D94D-564F-B1F7-D27960E8984B}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7FB1DFFA-7062-804F-968F-4C84C810C128}" type="presOf" srcId="{C1C5B8AD-7197-9847-9024-F3835CC4777D}" destId="{28705363-46E5-9346-8C6D-3E3FEA5654B1}" srcOrd="0" destOrd="0" presId="urn:microsoft.com/office/officeart/2005/8/layout/vList2"/>
    <dgm:cxn modelId="{F6C111B0-768C-4B43-ACB0-F69B7879DC53}" type="presParOf" srcId="{547007B4-557E-1B42-869D-41B1BE268BF2}" destId="{5F57B627-E119-0E46-BC94-2559172316B6}" srcOrd="0" destOrd="0" presId="urn:microsoft.com/office/officeart/2005/8/layout/vList2"/>
    <dgm:cxn modelId="{8909E80E-41A6-0945-ACA7-E64E4B53F7E0}" type="presParOf" srcId="{547007B4-557E-1B42-869D-41B1BE268BF2}" destId="{7D95F4F3-5098-2C40-BE57-D71A3A46E4D8}" srcOrd="1" destOrd="0" presId="urn:microsoft.com/office/officeart/2005/8/layout/vList2"/>
    <dgm:cxn modelId="{861F36D8-5461-E545-9D0B-C65475AF9F73}" type="presParOf" srcId="{547007B4-557E-1B42-869D-41B1BE268BF2}" destId="{333A7524-6B8E-EF4C-B1AD-DC02124E93C5}" srcOrd="2" destOrd="0" presId="urn:microsoft.com/office/officeart/2005/8/layout/vList2"/>
    <dgm:cxn modelId="{71A95371-36E8-6B4F-AFE2-644B82525DC8}" type="presParOf" srcId="{547007B4-557E-1B42-869D-41B1BE268BF2}" destId="{0C2DEE30-4E25-CE42-BF31-797F65C36273}" srcOrd="3" destOrd="0" presId="urn:microsoft.com/office/officeart/2005/8/layout/vList2"/>
    <dgm:cxn modelId="{2F92C1B1-5FDE-094A-9CD0-737EF9418720}" type="presParOf" srcId="{547007B4-557E-1B42-869D-41B1BE268BF2}" destId="{2742A55E-903F-054C-86C6-A02541CFEE99}" srcOrd="4" destOrd="0" presId="urn:microsoft.com/office/officeart/2005/8/layout/vList2"/>
    <dgm:cxn modelId="{9041C506-8699-424D-8ADF-AFF71FDFC0D8}" type="presParOf" srcId="{547007B4-557E-1B42-869D-41B1BE268BF2}" destId="{5EC84ABB-9250-8844-A219-05560490A2C1}" srcOrd="5" destOrd="0" presId="urn:microsoft.com/office/officeart/2005/8/layout/vList2"/>
    <dgm:cxn modelId="{F89EF91D-DF07-C645-8806-370CFCF1EA8E}" type="presParOf" srcId="{547007B4-557E-1B42-869D-41B1BE268BF2}" destId="{28705363-46E5-9346-8C6D-3E3FEA5654B1}" srcOrd="6" destOrd="0" presId="urn:microsoft.com/office/officeart/2005/8/layout/vList2"/>
    <dgm:cxn modelId="{ADB663DA-946D-8C45-9866-A3726DED0B96}" type="presParOf" srcId="{547007B4-557E-1B42-869D-41B1BE268BF2}" destId="{808FB6D9-2589-4843-B389-A01A8B38892D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vList2" loCatId="list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2000" dirty="0">
              <a:effectLst/>
            </a:rPr>
            <a:t>Municipio Puerto Nariño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MX" sz="1500" kern="1200" dirty="0">
              <a:latin typeface="Calibri" panose="020F0502020204030204"/>
              <a:ea typeface="+mn-ea"/>
              <a:cs typeface="+mn-cs"/>
            </a:rPr>
            <a:t>Se construyeron  obras para la puesta en servicio de los muelles de Puerto Nariño en el Amazonas. Terminaron el 15/09/2021.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20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>
              <a:latin typeface="Calibri" panose="020F0502020204030204"/>
              <a:ea typeface="+mn-ea"/>
              <a:cs typeface="+mn-cs"/>
            </a:rPr>
            <a:t>Contrato de obra 1257 de 2020, por valor de $660,9 millones y se suscribió contrato de interventoría 1319 de 2020 por valor $121,21 millones. Terminó el 03 de junio de 2021</a:t>
          </a:r>
          <a:r>
            <a:rPr lang="es-ES_tradnl" sz="1500" kern="1200"/>
            <a:t>. 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20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2000" dirty="0"/>
            <a:t>Municipio de Puerto Asís</a:t>
          </a:r>
          <a:endParaRPr lang="es-CO" sz="18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Calibri" panose="020F0502020204030204"/>
              <a:ea typeface="+mn-ea"/>
              <a:cs typeface="+mn-cs"/>
            </a:rPr>
            <a:t>Obras de mantenimiento del muelle La Esmeralda, contrato 1405 de 2020. Terminó el 12 de octubre de 2021.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/>
            <a:t>Se realizaron estudios y diseños para dragado y mantenimiento de tres esteros.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3DA98B1E-8DD3-AB49-9F38-969AE600E3D8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Calibri" panose="020F0502020204030204"/>
              <a:ea typeface="+mn-ea"/>
              <a:cs typeface="+mn-cs"/>
            </a:rPr>
            <a:t>Construcción de muelles, comunidades indígenas de Piñuña Blanco y Buenavista: </a:t>
          </a:r>
          <a:r>
            <a:rPr lang="es-ES" sz="1400" kern="1200" dirty="0"/>
            <a:t>: El contrato 1822/2020, por valor de $ 5.843 millones de los cuales se asignaron a estos dos muelles la suma de $ 2.572 millones y contrato de interventoría No. 2053/2020, por valor de $ 1.475 millones, de los cuales se asignaron a los dos muelles la suma de $ 328 millones. Inició el 01 de marzo de 2021 y se encuentra en ejecución, se adicionó en $820 millones. El contrato se prorrogó hasta el 02 de mayo de 2022.  Transporte vía fluvial Equipos y materiales. Los equipos y materiales se encuentran en Puerto Asís para ser transportados vía Fluvial hacia los sitios de obra. Traslado de estructuras a los sitios de </a:t>
          </a:r>
          <a:r>
            <a:rPr lang="es-ES" sz="1400" kern="1200" dirty="0" err="1"/>
            <a:t>implantacion</a:t>
          </a:r>
          <a:r>
            <a:rPr lang="es-ES" sz="1400" kern="1200" dirty="0"/>
            <a:t> en el departamento de Putumayo. Avance: 72%.</a:t>
          </a:r>
          <a:endParaRPr lang="es-MX" sz="1400" kern="1200" dirty="0">
            <a:latin typeface="Calibri" panose="020F0502020204030204"/>
            <a:ea typeface="+mn-ea"/>
            <a:cs typeface="+mn-cs"/>
          </a:endParaRPr>
        </a:p>
      </dgm:t>
    </dgm:pt>
    <dgm:pt modelId="{383115AC-9A6B-3D47-A4AD-B67C91C793AC}" type="parTrans" cxnId="{6FFE04E5-9D35-334D-A068-684AF4F0D3FC}">
      <dgm:prSet/>
      <dgm:spPr/>
      <dgm:t>
        <a:bodyPr/>
        <a:lstStyle/>
        <a:p>
          <a:endParaRPr lang="es-MX"/>
        </a:p>
      </dgm:t>
    </dgm:pt>
    <dgm:pt modelId="{02414A1A-469A-A94E-AD62-5541443B66F9}" type="sibTrans" cxnId="{6FFE04E5-9D35-334D-A068-684AF4F0D3FC}">
      <dgm:prSet/>
      <dgm:spPr/>
      <dgm:t>
        <a:bodyPr/>
        <a:lstStyle/>
        <a:p>
          <a:endParaRPr lang="es-MX"/>
        </a:p>
      </dgm:t>
    </dgm:pt>
    <dgm:pt modelId="{1F82F6C1-908A-A746-98F1-55D3D631A320}" type="pres">
      <dgm:prSet presAssocID="{7FCC69B2-3389-A749-8980-9A15516802CF}" presName="linear" presStyleCnt="0">
        <dgm:presLayoutVars>
          <dgm:animLvl val="lvl"/>
          <dgm:resizeHandles val="exact"/>
        </dgm:presLayoutVars>
      </dgm:prSet>
      <dgm:spPr/>
    </dgm:pt>
    <dgm:pt modelId="{6EF2194C-C4C7-CB45-8751-E28599B7464A}" type="pres">
      <dgm:prSet presAssocID="{1D8CC6D7-5FE9-DE47-8E21-47A3A9E1FF0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19EFD0-001D-204E-B87A-AB37D12B0D1C}" type="pres">
      <dgm:prSet presAssocID="{1D8CC6D7-5FE9-DE47-8E21-47A3A9E1FF0D}" presName="childText" presStyleLbl="revTx" presStyleIdx="0" presStyleCnt="4">
        <dgm:presLayoutVars>
          <dgm:bulletEnabled val="1"/>
        </dgm:presLayoutVars>
      </dgm:prSet>
      <dgm:spPr/>
    </dgm:pt>
    <dgm:pt modelId="{72731F27-DC37-B74A-886C-30C7D9A5C836}" type="pres">
      <dgm:prSet presAssocID="{3565A276-8408-D84A-B428-0D3E6488568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FA95B03-DA9B-A449-8FE4-61DC8BD9D13B}" type="pres">
      <dgm:prSet presAssocID="{3565A276-8408-D84A-B428-0D3E6488568E}" presName="childText" presStyleLbl="revTx" presStyleIdx="1" presStyleCnt="4">
        <dgm:presLayoutVars>
          <dgm:bulletEnabled val="1"/>
        </dgm:presLayoutVars>
      </dgm:prSet>
      <dgm:spPr/>
    </dgm:pt>
    <dgm:pt modelId="{F347C987-D578-3D48-B563-51DC49150B5F}" type="pres">
      <dgm:prSet presAssocID="{306EE555-9435-A845-876F-C9C0C14B739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F0F5F3C-9EE7-8D41-9AFD-022BEED14479}" type="pres">
      <dgm:prSet presAssocID="{306EE555-9435-A845-876F-C9C0C14B7393}" presName="childText" presStyleLbl="revTx" presStyleIdx="2" presStyleCnt="4">
        <dgm:presLayoutVars>
          <dgm:bulletEnabled val="1"/>
        </dgm:presLayoutVars>
      </dgm:prSet>
      <dgm:spPr/>
    </dgm:pt>
    <dgm:pt modelId="{F98B801F-870C-1F48-B3C5-77E1BB012DC0}" type="pres">
      <dgm:prSet presAssocID="{C1C5B8AD-7197-9847-9024-F3835CC4777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686A4B6-652A-8A4E-89B1-25E7FC081128}" type="pres">
      <dgm:prSet presAssocID="{C1C5B8AD-7197-9847-9024-F3835CC4777D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05844E18-9939-1E4A-9070-15409B642301}" type="presOf" srcId="{08FC65A0-6F13-DE4F-BAE0-B69665AF4FDB}" destId="{6F0F5F3C-9EE7-8D41-9AFD-022BEED14479}" srcOrd="0" destOrd="0" presId="urn:microsoft.com/office/officeart/2005/8/layout/vList2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AE58FF37-64B4-5748-B650-44C51E69CCEA}" type="presOf" srcId="{33C28BE2-A81E-9E43-B107-85C0E737E2E0}" destId="{B619EFD0-001D-204E-B87A-AB37D12B0D1C}" srcOrd="0" destOrd="0" presId="urn:microsoft.com/office/officeart/2005/8/layout/vList2"/>
    <dgm:cxn modelId="{7CE4923F-9302-1E48-8F7B-18A54FB92A82}" type="presOf" srcId="{8F529114-9E87-7241-9331-2416290BAC66}" destId="{0FA95B03-DA9B-A449-8FE4-61DC8BD9D13B}" srcOrd="0" destOrd="0" presId="urn:microsoft.com/office/officeart/2005/8/layout/vList2"/>
    <dgm:cxn modelId="{91F74E50-2F0B-0A42-A85E-63DFDFDBD7F5}" type="presOf" srcId="{306EE555-9435-A845-876F-C9C0C14B7393}" destId="{F347C987-D578-3D48-B563-51DC49150B5F}" srcOrd="0" destOrd="0" presId="urn:microsoft.com/office/officeart/2005/8/layout/vList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7DDAB465-F3B2-D544-946C-D76765D1C33D}" type="presOf" srcId="{1D8CC6D7-5FE9-DE47-8E21-47A3A9E1FF0D}" destId="{6EF2194C-C4C7-CB45-8751-E28599B7464A}" srcOrd="0" destOrd="0" presId="urn:microsoft.com/office/officeart/2005/8/layout/vList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53939786-2A5E-6845-A129-4EF999C19B00}" type="presOf" srcId="{E8428824-652B-8741-84D4-63433927D491}" destId="{B686A4B6-652A-8A4E-89B1-25E7FC081128}" srcOrd="0" destOrd="0" presId="urn:microsoft.com/office/officeart/2005/8/layout/vList2"/>
    <dgm:cxn modelId="{26F47692-7A5B-4644-A490-F991AE1CC3F4}" type="presOf" srcId="{3DA98B1E-8DD3-AB49-9F38-969AE600E3D8}" destId="{B686A4B6-652A-8A4E-89B1-25E7FC081128}" srcOrd="0" destOrd="1" presId="urn:microsoft.com/office/officeart/2005/8/layout/vList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C46B3CC9-A777-E643-9C8D-0AA8111F0408}" type="presOf" srcId="{7FCC69B2-3389-A749-8980-9A15516802CF}" destId="{1F82F6C1-908A-A746-98F1-55D3D631A320}" srcOrd="0" destOrd="0" presId="urn:microsoft.com/office/officeart/2005/8/layout/vList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5B3F91DF-0E8F-A84E-8CB8-53540360EF90}" type="presOf" srcId="{3565A276-8408-D84A-B428-0D3E6488568E}" destId="{72731F27-DC37-B74A-886C-30C7D9A5C836}" srcOrd="0" destOrd="0" presId="urn:microsoft.com/office/officeart/2005/8/layout/vList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6FFE04E5-9D35-334D-A068-684AF4F0D3FC}" srcId="{C1C5B8AD-7197-9847-9024-F3835CC4777D}" destId="{3DA98B1E-8DD3-AB49-9F38-969AE600E3D8}" srcOrd="1" destOrd="0" parTransId="{383115AC-9A6B-3D47-A4AD-B67C91C793AC}" sibTransId="{02414A1A-469A-A94E-AD62-5541443B66F9}"/>
    <dgm:cxn modelId="{11C5B6E7-5935-584D-9E61-FBDE385239B5}" type="presOf" srcId="{C1C5B8AD-7197-9847-9024-F3835CC4777D}" destId="{F98B801F-870C-1F48-B3C5-77E1BB012DC0}" srcOrd="0" destOrd="0" presId="urn:microsoft.com/office/officeart/2005/8/layout/vList2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A99E2083-8D13-D54C-A6C0-0956663FA2FD}" type="presParOf" srcId="{1F82F6C1-908A-A746-98F1-55D3D631A320}" destId="{6EF2194C-C4C7-CB45-8751-E28599B7464A}" srcOrd="0" destOrd="0" presId="urn:microsoft.com/office/officeart/2005/8/layout/vList2"/>
    <dgm:cxn modelId="{47CE53E6-86B2-5C4D-9309-3513EFA3ACA6}" type="presParOf" srcId="{1F82F6C1-908A-A746-98F1-55D3D631A320}" destId="{B619EFD0-001D-204E-B87A-AB37D12B0D1C}" srcOrd="1" destOrd="0" presId="urn:microsoft.com/office/officeart/2005/8/layout/vList2"/>
    <dgm:cxn modelId="{1AB78C93-1514-5D49-AA35-FC2FA5E75758}" type="presParOf" srcId="{1F82F6C1-908A-A746-98F1-55D3D631A320}" destId="{72731F27-DC37-B74A-886C-30C7D9A5C836}" srcOrd="2" destOrd="0" presId="urn:microsoft.com/office/officeart/2005/8/layout/vList2"/>
    <dgm:cxn modelId="{44C35B60-EB9C-EC4E-98BF-49F061366A2B}" type="presParOf" srcId="{1F82F6C1-908A-A746-98F1-55D3D631A320}" destId="{0FA95B03-DA9B-A449-8FE4-61DC8BD9D13B}" srcOrd="3" destOrd="0" presId="urn:microsoft.com/office/officeart/2005/8/layout/vList2"/>
    <dgm:cxn modelId="{741474B2-793A-BC49-A456-7E8182000B59}" type="presParOf" srcId="{1F82F6C1-908A-A746-98F1-55D3D631A320}" destId="{F347C987-D578-3D48-B563-51DC49150B5F}" srcOrd="4" destOrd="0" presId="urn:microsoft.com/office/officeart/2005/8/layout/vList2"/>
    <dgm:cxn modelId="{04A8D6A5-0B90-BB40-BC60-48B1482E9BDA}" type="presParOf" srcId="{1F82F6C1-908A-A746-98F1-55D3D631A320}" destId="{6F0F5F3C-9EE7-8D41-9AFD-022BEED14479}" srcOrd="5" destOrd="0" presId="urn:microsoft.com/office/officeart/2005/8/layout/vList2"/>
    <dgm:cxn modelId="{300DCD33-7FEA-3A48-98A2-F7186FA1F167}" type="presParOf" srcId="{1F82F6C1-908A-A746-98F1-55D3D631A320}" destId="{F98B801F-870C-1F48-B3C5-77E1BB012DC0}" srcOrd="6" destOrd="0" presId="urn:microsoft.com/office/officeart/2005/8/layout/vList2"/>
    <dgm:cxn modelId="{096B359B-7F23-3D4B-81B6-C1E653ADBCC2}" type="presParOf" srcId="{1F82F6C1-908A-A746-98F1-55D3D631A320}" destId="{B686A4B6-652A-8A4E-89B1-25E7FC08112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vList2" loCatId="list" qsTypeId="urn:microsoft.com/office/officeart/2005/8/quickstyle/simple5" qsCatId="simple" csTypeId="urn:microsoft.com/office/officeart/2005/8/colors/accent5_3" csCatId="accent5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2000" dirty="0">
              <a:effectLst/>
            </a:rPr>
            <a:t>Municipio Bojayá y </a:t>
          </a:r>
          <a:r>
            <a:rPr lang="es-CO" sz="2000" dirty="0" err="1">
              <a:effectLst/>
            </a:rPr>
            <a:t>Sipí</a:t>
          </a:r>
          <a:endParaRPr lang="es-CO" sz="2000" dirty="0">
            <a:effectLst/>
          </a:endParaRP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MX" sz="1600" kern="1200" dirty="0">
              <a:latin typeface="Calibri" panose="020F0502020204030204"/>
              <a:ea typeface="+mn-ea"/>
              <a:cs typeface="+mn-cs"/>
            </a:rPr>
            <a:t>Contrato de obra No. 1814/2020  por valor de $6.263.750.355 de los cuales se asignaron para el muelle de Bojayá y muelle de Sipí el valor de $ 2.505.500.142 y contrato de interventoría No. 2053/2020, por valor de $ 1.475.214.541, de los cuales se asignaron a estos dos muelles $ 327.825.454. Actualmente, se adelanta la fase de estudios y diseños para la implantación de los muelles en los sitios seleccionados. </a:t>
          </a:r>
          <a:r>
            <a:rPr lang="es-ES" sz="1600" kern="1200" dirty="0"/>
            <a:t>El contrato se inició el 03 de marzo de 2021 y fecha de terminación el 02 de mayo de 2022, </a:t>
          </a:r>
          <a:r>
            <a:rPr lang="es-CO" sz="1600" kern="1200" dirty="0"/>
            <a:t>se inicia la fundida en concreto reforzado de los pilotes en lado tierra e hinca de Pilotes en lado agua en Lloró) y se continua con la hinca de pilotes en lado tierra en la población de Yuto (municipio de Atrato). Avance: 48%.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2000" dirty="0"/>
            <a:t>Municipio Santa Bárbara de </a:t>
          </a:r>
          <a:r>
            <a:rPr lang="es-CO" sz="2000" dirty="0" err="1"/>
            <a:t>Iscuande</a:t>
          </a:r>
          <a:endParaRPr lang="es-CO" sz="18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Calibri" panose="020F0502020204030204"/>
              <a:ea typeface="+mn-ea"/>
              <a:cs typeface="+mn-cs"/>
            </a:rPr>
            <a:t>Obras de protección: Contrato 2421 de 2019, </a:t>
          </a:r>
          <a:r>
            <a:rPr lang="es-419" sz="1600" kern="1200" dirty="0"/>
            <a:t>Se suscribió contrato 2406/2019 por valor de $2.468,77 millones y contrato 2421 de 2019, por $531,43 millones, incluido adicional por $157 millones. El contrato de obra se adicionó por valor de $513,76 millones y el contrato de interventoría se adicionó en $116 millones. Terminó el 06/02/2022.  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230CF6A0-AC10-B846-821C-574912890125}" type="pres">
      <dgm:prSet presAssocID="{7FCC69B2-3389-A749-8980-9A15516802CF}" presName="linear" presStyleCnt="0">
        <dgm:presLayoutVars>
          <dgm:animLvl val="lvl"/>
          <dgm:resizeHandles val="exact"/>
        </dgm:presLayoutVars>
      </dgm:prSet>
      <dgm:spPr/>
    </dgm:pt>
    <dgm:pt modelId="{DE072A8E-BA1E-3F4C-A56C-3122F9867A37}" type="pres">
      <dgm:prSet presAssocID="{1D8CC6D7-5FE9-DE47-8E21-47A3A9E1FF0D}" presName="parentText" presStyleLbl="node1" presStyleIdx="0" presStyleCnt="2" custScaleY="45332">
        <dgm:presLayoutVars>
          <dgm:chMax val="0"/>
          <dgm:bulletEnabled val="1"/>
        </dgm:presLayoutVars>
      </dgm:prSet>
      <dgm:spPr/>
    </dgm:pt>
    <dgm:pt modelId="{F6EF64AE-80FE-1F48-A536-AFA9D158C3A0}" type="pres">
      <dgm:prSet presAssocID="{1D8CC6D7-5FE9-DE47-8E21-47A3A9E1FF0D}" presName="childText" presStyleLbl="revTx" presStyleIdx="0" presStyleCnt="2">
        <dgm:presLayoutVars>
          <dgm:bulletEnabled val="1"/>
        </dgm:presLayoutVars>
      </dgm:prSet>
      <dgm:spPr/>
    </dgm:pt>
    <dgm:pt modelId="{77B0026E-1799-114D-A4F8-DE19FA013064}" type="pres">
      <dgm:prSet presAssocID="{C1C5B8AD-7197-9847-9024-F3835CC4777D}" presName="parentText" presStyleLbl="node1" presStyleIdx="1" presStyleCnt="2" custScaleY="54103">
        <dgm:presLayoutVars>
          <dgm:chMax val="0"/>
          <dgm:bulletEnabled val="1"/>
        </dgm:presLayoutVars>
      </dgm:prSet>
      <dgm:spPr/>
    </dgm:pt>
    <dgm:pt modelId="{93EE9629-7CF5-CA4B-9340-3D5DE3C2B35F}" type="pres">
      <dgm:prSet presAssocID="{C1C5B8AD-7197-9847-9024-F3835CC4777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328651F-A4AA-0840-AC79-25706FAC16D1}" type="presOf" srcId="{7FCC69B2-3389-A749-8980-9A15516802CF}" destId="{230CF6A0-AC10-B846-821C-574912890125}" srcOrd="0" destOrd="0" presId="urn:microsoft.com/office/officeart/2005/8/layout/vList2"/>
    <dgm:cxn modelId="{DC69EE4E-AEEA-1449-AFCF-57C8CFDB6C7F}" type="presOf" srcId="{33C28BE2-A81E-9E43-B107-85C0E737E2E0}" destId="{F6EF64AE-80FE-1F48-A536-AFA9D158C3A0}" srcOrd="0" destOrd="0" presId="urn:microsoft.com/office/officeart/2005/8/layout/vList2"/>
    <dgm:cxn modelId="{4223B270-B70A-2F4C-9B6F-DCF099A0A384}" srcId="{7FCC69B2-3389-A749-8980-9A15516802CF}" destId="{C1C5B8AD-7197-9847-9024-F3835CC4777D}" srcOrd="1" destOrd="0" parTransId="{4B9E1E92-6B5C-1347-8FE2-02CDB1106378}" sibTransId="{93592DF4-7CFF-AC43-92CD-9CA9CCD1B6B0}"/>
    <dgm:cxn modelId="{0521C5AE-4942-8F41-AB8F-DEF18BF44A1E}" type="presOf" srcId="{C1C5B8AD-7197-9847-9024-F3835CC4777D}" destId="{77B0026E-1799-114D-A4F8-DE19FA013064}" srcOrd="0" destOrd="0" presId="urn:microsoft.com/office/officeart/2005/8/layout/vList2"/>
    <dgm:cxn modelId="{449861B4-3700-9C45-8DF3-C11DB328A700}" type="presOf" srcId="{1D8CC6D7-5FE9-DE47-8E21-47A3A9E1FF0D}" destId="{DE072A8E-BA1E-3F4C-A56C-3122F9867A37}" srcOrd="0" destOrd="0" presId="urn:microsoft.com/office/officeart/2005/8/layout/vList2"/>
    <dgm:cxn modelId="{9F5004BF-9B22-DC44-AF82-CAB252056F2A}" type="presOf" srcId="{E8428824-652B-8741-84D4-63433927D491}" destId="{93EE9629-7CF5-CA4B-9340-3D5DE3C2B35F}" srcOrd="0" destOrd="0" presId="urn:microsoft.com/office/officeart/2005/8/layout/vList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FF7EF765-AD46-7B41-A770-040EF0767821}" type="presParOf" srcId="{230CF6A0-AC10-B846-821C-574912890125}" destId="{DE072A8E-BA1E-3F4C-A56C-3122F9867A37}" srcOrd="0" destOrd="0" presId="urn:microsoft.com/office/officeart/2005/8/layout/vList2"/>
    <dgm:cxn modelId="{2941EF29-CEBA-AF4F-8A2D-38929B3C509A}" type="presParOf" srcId="{230CF6A0-AC10-B846-821C-574912890125}" destId="{F6EF64AE-80FE-1F48-A536-AFA9D158C3A0}" srcOrd="1" destOrd="0" presId="urn:microsoft.com/office/officeart/2005/8/layout/vList2"/>
    <dgm:cxn modelId="{DC181913-2112-A64F-878F-38964EF758C3}" type="presParOf" srcId="{230CF6A0-AC10-B846-821C-574912890125}" destId="{77B0026E-1799-114D-A4F8-DE19FA013064}" srcOrd="2" destOrd="0" presId="urn:microsoft.com/office/officeart/2005/8/layout/vList2"/>
    <dgm:cxn modelId="{79E2E3EE-C853-0B4A-9F3B-19C34850F942}" type="presParOf" srcId="{230CF6A0-AC10-B846-821C-574912890125}" destId="{93EE9629-7CF5-CA4B-9340-3D5DE3C2B35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A43E9-3769-FC4D-A1DE-43164D1A88A8}">
      <dsp:nvSpPr>
        <dsp:cNvPr id="0" name=""/>
        <dsp:cNvSpPr/>
      </dsp:nvSpPr>
      <dsp:spPr>
        <a:xfrm>
          <a:off x="0" y="0"/>
          <a:ext cx="10043804" cy="489060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de Quibdó</a:t>
          </a:r>
        </a:p>
      </dsp:txBody>
      <dsp:txXfrm>
        <a:off x="23874" y="23874"/>
        <a:ext cx="9996056" cy="441312"/>
      </dsp:txXfrm>
    </dsp:sp>
    <dsp:sp modelId="{14BE637B-4AB0-1743-B8A2-2D574844B00D}">
      <dsp:nvSpPr>
        <dsp:cNvPr id="0" name=""/>
        <dsp:cNvSpPr/>
      </dsp:nvSpPr>
      <dsp:spPr>
        <a:xfrm>
          <a:off x="0" y="490999"/>
          <a:ext cx="10043804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O" sz="1500" kern="1200" dirty="0"/>
            <a:t>Construcción Malecón Quibdó (Incluye obras de protección, recuperación de espacio Público, ciclovías y Parques) tuvo una inversión de $12.823.484.934. Incluye recursos vigencia 2018.</a:t>
          </a:r>
        </a:p>
      </dsp:txBody>
      <dsp:txXfrm>
        <a:off x="0" y="490999"/>
        <a:ext cx="10043804" cy="471960"/>
      </dsp:txXfrm>
    </dsp:sp>
    <dsp:sp modelId="{AA5D69A4-F023-E44D-99FD-608280B832A1}">
      <dsp:nvSpPr>
        <dsp:cNvPr id="0" name=""/>
        <dsp:cNvSpPr/>
      </dsp:nvSpPr>
      <dsp:spPr>
        <a:xfrm>
          <a:off x="0" y="962959"/>
          <a:ext cx="10043804" cy="489060"/>
        </a:xfrm>
        <a:prstGeom prst="roundRect">
          <a:avLst/>
        </a:prstGeom>
        <a:solidFill>
          <a:schemeClr val="accent5">
            <a:shade val="80000"/>
            <a:hueOff val="174641"/>
            <a:satOff val="-3128"/>
            <a:lumOff val="13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Municipio Carmen del Darién</a:t>
          </a:r>
        </a:p>
      </dsp:txBody>
      <dsp:txXfrm>
        <a:off x="23874" y="986833"/>
        <a:ext cx="9996056" cy="441312"/>
      </dsp:txXfrm>
    </dsp:sp>
    <dsp:sp modelId="{7F551B3F-7F6C-4841-A15B-22916B987B37}">
      <dsp:nvSpPr>
        <dsp:cNvPr id="0" name=""/>
        <dsp:cNvSpPr/>
      </dsp:nvSpPr>
      <dsp:spPr>
        <a:xfrm>
          <a:off x="0" y="1452019"/>
          <a:ext cx="10043804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O" sz="1500" kern="1200" dirty="0"/>
            <a:t>Mantenimiento Río Jiguamiandó (Destronque y Limpieza) con una inversión de  $962.970.660, </a:t>
          </a:r>
          <a:r>
            <a:rPr lang="es-ES" sz="1500" kern="1200" dirty="0"/>
            <a:t>terminó el 15 de diciembre de 2019.</a:t>
          </a:r>
          <a:endParaRPr lang="es-CO" sz="1500" kern="1200" dirty="0"/>
        </a:p>
      </dsp:txBody>
      <dsp:txXfrm>
        <a:off x="0" y="1452019"/>
        <a:ext cx="10043804" cy="471960"/>
      </dsp:txXfrm>
    </dsp:sp>
    <dsp:sp modelId="{A2831482-0674-CF4C-8324-FF1F55A7FA72}">
      <dsp:nvSpPr>
        <dsp:cNvPr id="0" name=""/>
        <dsp:cNvSpPr/>
      </dsp:nvSpPr>
      <dsp:spPr>
        <a:xfrm>
          <a:off x="0" y="1923979"/>
          <a:ext cx="10043804" cy="489060"/>
        </a:xfrm>
        <a:prstGeom prst="roundRect">
          <a:avLst/>
        </a:prstGeom>
        <a:solidFill>
          <a:schemeClr val="accent5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Municipio de Santa Bárbara De </a:t>
          </a:r>
          <a:r>
            <a:rPr lang="es-ES" sz="2000" kern="1200" dirty="0" err="1"/>
            <a:t>Iscuandé</a:t>
          </a:r>
          <a:endParaRPr lang="es-CO" sz="2000" kern="1200" dirty="0"/>
        </a:p>
      </dsp:txBody>
      <dsp:txXfrm>
        <a:off x="23874" y="1947853"/>
        <a:ext cx="9996056" cy="441312"/>
      </dsp:txXfrm>
    </dsp:sp>
    <dsp:sp modelId="{A21A7B4E-F58B-534A-924B-D503E2237703}">
      <dsp:nvSpPr>
        <dsp:cNvPr id="0" name=""/>
        <dsp:cNvSpPr/>
      </dsp:nvSpPr>
      <dsp:spPr>
        <a:xfrm>
          <a:off x="0" y="2413038"/>
          <a:ext cx="10043804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 dirty="0"/>
            <a:t>Construcción obras de protección contra la erosión causada por el rio </a:t>
          </a:r>
          <a:r>
            <a:rPr lang="es-ES" sz="1500" kern="1200" dirty="0" err="1"/>
            <a:t>Iscuandé</a:t>
          </a:r>
          <a:r>
            <a:rPr lang="es-ES" sz="1500" kern="1200" dirty="0"/>
            <a:t>, tiene vigencias futuras por valor de $477.872.965, se prevé la adjudicación para el 29 de noviembre 2019, con un plazo de 5 meses de ejecución. </a:t>
          </a:r>
          <a:endParaRPr lang="es-CO" sz="1500" kern="1200" dirty="0"/>
        </a:p>
      </dsp:txBody>
      <dsp:txXfrm>
        <a:off x="0" y="2413038"/>
        <a:ext cx="10043804" cy="471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A43E9-3769-FC4D-A1DE-43164D1A88A8}">
      <dsp:nvSpPr>
        <dsp:cNvPr id="0" name=""/>
        <dsp:cNvSpPr/>
      </dsp:nvSpPr>
      <dsp:spPr>
        <a:xfrm>
          <a:off x="0" y="0"/>
          <a:ext cx="10043807" cy="489060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Puerto Leguizamo</a:t>
          </a:r>
        </a:p>
      </dsp:txBody>
      <dsp:txXfrm>
        <a:off x="23874" y="23874"/>
        <a:ext cx="9996059" cy="441312"/>
      </dsp:txXfrm>
    </dsp:sp>
    <dsp:sp modelId="{14BE637B-4AB0-1743-B8A2-2D574844B00D}">
      <dsp:nvSpPr>
        <dsp:cNvPr id="0" name=""/>
        <dsp:cNvSpPr/>
      </dsp:nvSpPr>
      <dsp:spPr>
        <a:xfrm>
          <a:off x="0" y="490999"/>
          <a:ext cx="10043807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>
              <a:latin typeface="+mn-lt"/>
              <a:ea typeface="+mn-ea"/>
              <a:cs typeface="+mn-cs"/>
            </a:rPr>
            <a:t>Construcción muelle de Piñuña Negro, con una asignación total de $671.743.101. Se ejecutó con recursos de 2018 y finalizó el 3 de abril de 2019.</a:t>
          </a:r>
          <a:endParaRPr lang="es-CO" sz="1500" kern="1200" dirty="0"/>
        </a:p>
      </dsp:txBody>
      <dsp:txXfrm>
        <a:off x="0" y="490999"/>
        <a:ext cx="10043807" cy="471960"/>
      </dsp:txXfrm>
    </dsp:sp>
    <dsp:sp modelId="{AA5D69A4-F023-E44D-99FD-608280B832A1}">
      <dsp:nvSpPr>
        <dsp:cNvPr id="0" name=""/>
        <dsp:cNvSpPr/>
      </dsp:nvSpPr>
      <dsp:spPr>
        <a:xfrm>
          <a:off x="0" y="962959"/>
          <a:ext cx="10043807" cy="489060"/>
        </a:xfrm>
        <a:prstGeom prst="roundRect">
          <a:avLst/>
        </a:prstGeom>
        <a:solidFill>
          <a:schemeClr val="accent5">
            <a:shade val="80000"/>
            <a:hueOff val="174641"/>
            <a:satOff val="-3128"/>
            <a:lumOff val="13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Alto Baudó</a:t>
          </a:r>
        </a:p>
      </dsp:txBody>
      <dsp:txXfrm>
        <a:off x="23874" y="986833"/>
        <a:ext cx="9996059" cy="441312"/>
      </dsp:txXfrm>
    </dsp:sp>
    <dsp:sp modelId="{7F551B3F-7F6C-4841-A15B-22916B987B37}">
      <dsp:nvSpPr>
        <dsp:cNvPr id="0" name=""/>
        <dsp:cNvSpPr/>
      </dsp:nvSpPr>
      <dsp:spPr>
        <a:xfrm>
          <a:off x="0" y="1452019"/>
          <a:ext cx="10043807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O" sz="1500" kern="1200"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  <a:endParaRPr lang="es-CO" sz="1500" kern="1200" dirty="0"/>
        </a:p>
      </dsp:txBody>
      <dsp:txXfrm>
        <a:off x="0" y="1452019"/>
        <a:ext cx="10043807" cy="471960"/>
      </dsp:txXfrm>
    </dsp:sp>
    <dsp:sp modelId="{A2831482-0674-CF4C-8324-FF1F55A7FA72}">
      <dsp:nvSpPr>
        <dsp:cNvPr id="0" name=""/>
        <dsp:cNvSpPr/>
      </dsp:nvSpPr>
      <dsp:spPr>
        <a:xfrm>
          <a:off x="0" y="1923979"/>
          <a:ext cx="10043807" cy="489060"/>
        </a:xfrm>
        <a:prstGeom prst="roundRect">
          <a:avLst/>
        </a:prstGeom>
        <a:solidFill>
          <a:schemeClr val="accent5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Cabuyaro</a:t>
          </a:r>
        </a:p>
      </dsp:txBody>
      <dsp:txXfrm>
        <a:off x="23874" y="1947853"/>
        <a:ext cx="9996059" cy="441312"/>
      </dsp:txXfrm>
    </dsp:sp>
    <dsp:sp modelId="{A21A7B4E-F58B-534A-924B-D503E2237703}">
      <dsp:nvSpPr>
        <dsp:cNvPr id="0" name=""/>
        <dsp:cNvSpPr/>
      </dsp:nvSpPr>
      <dsp:spPr>
        <a:xfrm>
          <a:off x="0" y="2413038"/>
          <a:ext cx="10043807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89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CO" sz="1500" kern="1200"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  <a:r>
            <a:rPr lang="es-ES" sz="1500" kern="1200"/>
            <a:t>. </a:t>
          </a:r>
          <a:endParaRPr lang="es-CO" sz="1500" kern="1200" dirty="0"/>
        </a:p>
      </dsp:txBody>
      <dsp:txXfrm>
        <a:off x="0" y="2413038"/>
        <a:ext cx="10043807" cy="471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7B627-E119-0E46-BC94-2559172316B6}">
      <dsp:nvSpPr>
        <dsp:cNvPr id="0" name=""/>
        <dsp:cNvSpPr/>
      </dsp:nvSpPr>
      <dsp:spPr>
        <a:xfrm>
          <a:off x="0" y="3139"/>
          <a:ext cx="10007600" cy="466844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Carmen del Darién</a:t>
          </a:r>
        </a:p>
      </dsp:txBody>
      <dsp:txXfrm>
        <a:off x="22789" y="25928"/>
        <a:ext cx="9962022" cy="421266"/>
      </dsp:txXfrm>
    </dsp:sp>
    <dsp:sp modelId="{7D95F4F3-5098-2C40-BE57-D71A3A46E4D8}">
      <dsp:nvSpPr>
        <dsp:cNvPr id="0" name=""/>
        <dsp:cNvSpPr/>
      </dsp:nvSpPr>
      <dsp:spPr>
        <a:xfrm>
          <a:off x="0" y="469984"/>
          <a:ext cx="10007600" cy="12557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7780" rIns="99568" bIns="1778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Las obras de mantenimiento y limpieza del rio Jiguamiando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  <a:endParaRPr lang="es-ES" sz="1400" kern="1200" dirty="0"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Construcción de Muelle Curbaradó: Muelle Flotante y pasarelas de accesos, con una inversión de $1.542 millones, finalizó el 15 de junio de 2020.</a:t>
          </a:r>
          <a:endParaRPr lang="es-ES" sz="1400" kern="1200" dirty="0">
            <a:latin typeface="Calibri" panose="020F0502020204030204"/>
            <a:ea typeface="+mn-ea"/>
            <a:cs typeface="+mn-cs"/>
          </a:endParaRPr>
        </a:p>
      </dsp:txBody>
      <dsp:txXfrm>
        <a:off x="0" y="469984"/>
        <a:ext cx="10007600" cy="1255751"/>
      </dsp:txXfrm>
    </dsp:sp>
    <dsp:sp modelId="{333A7524-6B8E-EF4C-B1AD-DC02124E93C5}">
      <dsp:nvSpPr>
        <dsp:cNvPr id="0" name=""/>
        <dsp:cNvSpPr/>
      </dsp:nvSpPr>
      <dsp:spPr>
        <a:xfrm>
          <a:off x="0" y="1725736"/>
          <a:ext cx="10007600" cy="466844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116428"/>
                <a:satOff val="-2085"/>
                <a:lumOff val="886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116428"/>
                <a:satOff val="-2085"/>
                <a:lumOff val="88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116428"/>
                <a:satOff val="-2085"/>
                <a:lumOff val="88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de Riosucio </a:t>
          </a:r>
        </a:p>
      </dsp:txBody>
      <dsp:txXfrm>
        <a:off x="22789" y="1748525"/>
        <a:ext cx="9962022" cy="421266"/>
      </dsp:txXfrm>
    </dsp:sp>
    <dsp:sp modelId="{0C2DEE30-4E25-CE42-BF31-797F65C36273}">
      <dsp:nvSpPr>
        <dsp:cNvPr id="0" name=""/>
        <dsp:cNvSpPr/>
      </dsp:nvSpPr>
      <dsp:spPr>
        <a:xfrm>
          <a:off x="0" y="2192580"/>
          <a:ext cx="10007600" cy="837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7780" rIns="99568" bIns="1778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Mantenimiento y limpieza Rio Chintadó las obras terminaron el 30 de septiembre de 2020, con una inversión alrededor de $103,6 millones de pesos.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</dsp:txBody>
      <dsp:txXfrm>
        <a:off x="0" y="2192580"/>
        <a:ext cx="10007600" cy="837167"/>
      </dsp:txXfrm>
    </dsp:sp>
    <dsp:sp modelId="{2742A55E-903F-054C-86C6-A02541CFEE99}">
      <dsp:nvSpPr>
        <dsp:cNvPr id="0" name=""/>
        <dsp:cNvSpPr/>
      </dsp:nvSpPr>
      <dsp:spPr>
        <a:xfrm>
          <a:off x="0" y="3029748"/>
          <a:ext cx="10007600" cy="466844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232855"/>
                <a:satOff val="-4171"/>
                <a:lumOff val="177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232855"/>
                <a:satOff val="-4171"/>
                <a:lumOff val="177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232855"/>
                <a:satOff val="-4171"/>
                <a:lumOff val="177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Francisco Pizarro</a:t>
          </a:r>
        </a:p>
      </dsp:txBody>
      <dsp:txXfrm>
        <a:off x="22789" y="3052537"/>
        <a:ext cx="9962022" cy="421266"/>
      </dsp:txXfrm>
    </dsp:sp>
    <dsp:sp modelId="{5EC84ABB-9250-8844-A219-05560490A2C1}">
      <dsp:nvSpPr>
        <dsp:cNvPr id="0" name=""/>
        <dsp:cNvSpPr/>
      </dsp:nvSpPr>
      <dsp:spPr>
        <a:xfrm>
          <a:off x="0" y="3496592"/>
          <a:ext cx="10007600" cy="478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20320" rIns="113792" bIns="2032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0" y="3496592"/>
        <a:ext cx="10007600" cy="478381"/>
      </dsp:txXfrm>
    </dsp:sp>
    <dsp:sp modelId="{28705363-46E5-9346-8C6D-3E3FEA5654B1}">
      <dsp:nvSpPr>
        <dsp:cNvPr id="0" name=""/>
        <dsp:cNvSpPr/>
      </dsp:nvSpPr>
      <dsp:spPr>
        <a:xfrm>
          <a:off x="0" y="3974974"/>
          <a:ext cx="10007600" cy="466844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de Puerto Asís</a:t>
          </a:r>
          <a:endParaRPr lang="es-CO" sz="1800" kern="1200" dirty="0"/>
        </a:p>
      </dsp:txBody>
      <dsp:txXfrm>
        <a:off x="22789" y="3997763"/>
        <a:ext cx="9962022" cy="421266"/>
      </dsp:txXfrm>
    </dsp:sp>
    <dsp:sp modelId="{808FB6D9-2589-4843-B389-A01A8B38892D}">
      <dsp:nvSpPr>
        <dsp:cNvPr id="0" name=""/>
        <dsp:cNvSpPr/>
      </dsp:nvSpPr>
      <dsp:spPr>
        <a:xfrm>
          <a:off x="0" y="4441819"/>
          <a:ext cx="10007600" cy="737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20320" rIns="113792" bIns="2032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0" y="4441819"/>
        <a:ext cx="10007600" cy="737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2194C-C4C7-CB45-8751-E28599B7464A}">
      <dsp:nvSpPr>
        <dsp:cNvPr id="0" name=""/>
        <dsp:cNvSpPr/>
      </dsp:nvSpPr>
      <dsp:spPr>
        <a:xfrm>
          <a:off x="0" y="64751"/>
          <a:ext cx="10007600" cy="542880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effectLst/>
            </a:rPr>
            <a:t>Municipio Puerto Nariño</a:t>
          </a:r>
        </a:p>
      </dsp:txBody>
      <dsp:txXfrm>
        <a:off x="26501" y="91252"/>
        <a:ext cx="9954598" cy="489878"/>
      </dsp:txXfrm>
    </dsp:sp>
    <dsp:sp modelId="{B619EFD0-001D-204E-B87A-AB37D12B0D1C}">
      <dsp:nvSpPr>
        <dsp:cNvPr id="0" name=""/>
        <dsp:cNvSpPr/>
      </dsp:nvSpPr>
      <dsp:spPr>
        <a:xfrm>
          <a:off x="0" y="607631"/>
          <a:ext cx="100076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9050" rIns="106680" bIns="19050" numCol="1" spcCol="1270" anchor="t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1500" kern="1200" dirty="0">
              <a:latin typeface="Calibri" panose="020F0502020204030204"/>
              <a:ea typeface="+mn-ea"/>
              <a:cs typeface="+mn-cs"/>
            </a:rPr>
            <a:t>Se construyeron  obras para la puesta en servicio de los muelles de Puerto Nariño en el Amazonas. Terminaron el 15/09/2021.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sp:txBody>
      <dsp:txXfrm>
        <a:off x="0" y="607631"/>
        <a:ext cx="10007600" cy="480240"/>
      </dsp:txXfrm>
    </dsp:sp>
    <dsp:sp modelId="{72731F27-DC37-B74A-886C-30C7D9A5C836}">
      <dsp:nvSpPr>
        <dsp:cNvPr id="0" name=""/>
        <dsp:cNvSpPr/>
      </dsp:nvSpPr>
      <dsp:spPr>
        <a:xfrm>
          <a:off x="0" y="1087871"/>
          <a:ext cx="10007600" cy="542880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116428"/>
                <a:satOff val="-2085"/>
                <a:lumOff val="886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116428"/>
                <a:satOff val="-2085"/>
                <a:lumOff val="88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116428"/>
                <a:satOff val="-2085"/>
                <a:lumOff val="88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de Riosucio </a:t>
          </a:r>
        </a:p>
      </dsp:txBody>
      <dsp:txXfrm>
        <a:off x="26501" y="1114372"/>
        <a:ext cx="9954598" cy="489878"/>
      </dsp:txXfrm>
    </dsp:sp>
    <dsp:sp modelId="{0FA95B03-DA9B-A449-8FE4-61DC8BD9D13B}">
      <dsp:nvSpPr>
        <dsp:cNvPr id="0" name=""/>
        <dsp:cNvSpPr/>
      </dsp:nvSpPr>
      <dsp:spPr>
        <a:xfrm>
          <a:off x="0" y="1630751"/>
          <a:ext cx="100076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9050" rIns="106680" bIns="1905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1500" kern="1200">
              <a:latin typeface="Calibri" panose="020F0502020204030204"/>
              <a:ea typeface="+mn-ea"/>
              <a:cs typeface="+mn-cs"/>
            </a:rPr>
            <a:t>Contrato de obra 1257 de 2020, por valor de $660,9 millones y se suscribió contrato de interventoría 1319 de 2020 por valor $121,21 millones. Terminó el 03 de junio de 2021</a:t>
          </a:r>
          <a:r>
            <a:rPr lang="es-ES_tradnl" sz="1500" kern="1200"/>
            <a:t>. 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sp:txBody>
      <dsp:txXfrm>
        <a:off x="0" y="1630751"/>
        <a:ext cx="10007600" cy="480240"/>
      </dsp:txXfrm>
    </dsp:sp>
    <dsp:sp modelId="{F347C987-D578-3D48-B563-51DC49150B5F}">
      <dsp:nvSpPr>
        <dsp:cNvPr id="0" name=""/>
        <dsp:cNvSpPr/>
      </dsp:nvSpPr>
      <dsp:spPr>
        <a:xfrm>
          <a:off x="0" y="2110992"/>
          <a:ext cx="10007600" cy="542880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232855"/>
                <a:satOff val="-4171"/>
                <a:lumOff val="177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232855"/>
                <a:satOff val="-4171"/>
                <a:lumOff val="177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232855"/>
                <a:satOff val="-4171"/>
                <a:lumOff val="177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Francisco Pizarro</a:t>
          </a:r>
        </a:p>
      </dsp:txBody>
      <dsp:txXfrm>
        <a:off x="26501" y="2137493"/>
        <a:ext cx="9954598" cy="489878"/>
      </dsp:txXfrm>
    </dsp:sp>
    <dsp:sp modelId="{6F0F5F3C-9EE7-8D41-9AFD-022BEED14479}">
      <dsp:nvSpPr>
        <dsp:cNvPr id="0" name=""/>
        <dsp:cNvSpPr/>
      </dsp:nvSpPr>
      <dsp:spPr>
        <a:xfrm>
          <a:off x="0" y="2653872"/>
          <a:ext cx="100076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9050" rIns="106680" bIns="1905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/>
            <a:t>Se realizaron estudios y diseños para dragado y mantenimiento de tres esteros.</a:t>
          </a:r>
          <a:endParaRPr lang="es-CO" sz="1500" kern="1200" dirty="0">
            <a:latin typeface="Calibri" panose="020F0502020204030204"/>
            <a:ea typeface="+mn-ea"/>
            <a:cs typeface="+mn-cs"/>
          </a:endParaRPr>
        </a:p>
      </dsp:txBody>
      <dsp:txXfrm>
        <a:off x="0" y="2653872"/>
        <a:ext cx="10007600" cy="480240"/>
      </dsp:txXfrm>
    </dsp:sp>
    <dsp:sp modelId="{F98B801F-870C-1F48-B3C5-77E1BB012DC0}">
      <dsp:nvSpPr>
        <dsp:cNvPr id="0" name=""/>
        <dsp:cNvSpPr/>
      </dsp:nvSpPr>
      <dsp:spPr>
        <a:xfrm>
          <a:off x="0" y="3134112"/>
          <a:ext cx="10007600" cy="542880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de Puerto Asís</a:t>
          </a:r>
          <a:endParaRPr lang="es-CO" sz="1800" kern="1200" dirty="0"/>
        </a:p>
      </dsp:txBody>
      <dsp:txXfrm>
        <a:off x="26501" y="3160613"/>
        <a:ext cx="9954598" cy="489878"/>
      </dsp:txXfrm>
    </dsp:sp>
    <dsp:sp modelId="{B686A4B6-652A-8A4E-89B1-25E7FC081128}">
      <dsp:nvSpPr>
        <dsp:cNvPr id="0" name=""/>
        <dsp:cNvSpPr/>
      </dsp:nvSpPr>
      <dsp:spPr>
        <a:xfrm>
          <a:off x="0" y="3676992"/>
          <a:ext cx="10007600" cy="1440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17780" rIns="99568" bIns="1778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Calibri" panose="020F0502020204030204"/>
              <a:ea typeface="+mn-ea"/>
              <a:cs typeface="+mn-cs"/>
            </a:rPr>
            <a:t>Obras de mantenimiento del muelle La Esmeralda, contrato 1405 de 2020. Terminó el 12 de octubre de 2021.</a:t>
          </a:r>
          <a:endParaRPr lang="es-CO" sz="1400" kern="1200" dirty="0"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>
              <a:latin typeface="Calibri" panose="020F0502020204030204"/>
              <a:ea typeface="+mn-ea"/>
              <a:cs typeface="+mn-cs"/>
            </a:rPr>
            <a:t>Construcción de muelles, comunidades indígenas de Piñuña Blanco y Buenavista: </a:t>
          </a:r>
          <a:r>
            <a:rPr lang="es-ES" sz="1400" kern="1200" dirty="0"/>
            <a:t>: El contrato 1822/2020, por valor de $ 5.843 millones de los cuales se asignaron a estos dos muelles la suma de $ 2.572 millones y contrato de interventoría No. 2053/2020, por valor de $ 1.475 millones, de los cuales se asignaron a los dos muelles la suma de $ 328 millones. Inició el 01 de marzo de 2021 y se encuentra en ejecución, se adicionó en $820 millones. El contrato se prorrogó hasta el 02 de mayo de 2022.  Transporte vía fluvial Equipos y materiales. Los equipos y materiales se encuentran en Puerto Asís para ser transportados vía Fluvial hacia los sitios de obra. Traslado de estructuras a los sitios de </a:t>
          </a:r>
          <a:r>
            <a:rPr lang="es-ES" sz="1400" kern="1200" dirty="0" err="1"/>
            <a:t>implantacion</a:t>
          </a:r>
          <a:r>
            <a:rPr lang="es-ES" sz="1400" kern="1200" dirty="0"/>
            <a:t> en el departamento de Putumayo. Avance: 72%.</a:t>
          </a:r>
          <a:endParaRPr lang="es-MX" sz="1400" kern="1200" dirty="0">
            <a:latin typeface="Calibri" panose="020F0502020204030204"/>
            <a:ea typeface="+mn-ea"/>
            <a:cs typeface="+mn-cs"/>
          </a:endParaRPr>
        </a:p>
      </dsp:txBody>
      <dsp:txXfrm>
        <a:off x="0" y="3676992"/>
        <a:ext cx="10007600" cy="14407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72A8E-BA1E-3F4C-A56C-3122F9867A37}">
      <dsp:nvSpPr>
        <dsp:cNvPr id="0" name=""/>
        <dsp:cNvSpPr/>
      </dsp:nvSpPr>
      <dsp:spPr>
        <a:xfrm>
          <a:off x="0" y="640769"/>
          <a:ext cx="10007600" cy="551599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effectLst/>
            </a:rPr>
            <a:t>Municipio Bojayá y </a:t>
          </a:r>
          <a:r>
            <a:rPr lang="es-CO" sz="2000" kern="1200" dirty="0" err="1">
              <a:effectLst/>
            </a:rPr>
            <a:t>Sipí</a:t>
          </a:r>
          <a:endParaRPr lang="es-CO" sz="2000" kern="1200" dirty="0">
            <a:effectLst/>
          </a:endParaRPr>
        </a:p>
      </dsp:txBody>
      <dsp:txXfrm>
        <a:off x="26927" y="667696"/>
        <a:ext cx="9953746" cy="497745"/>
      </dsp:txXfrm>
    </dsp:sp>
    <dsp:sp modelId="{F6EF64AE-80FE-1F48-A536-AFA9D158C3A0}">
      <dsp:nvSpPr>
        <dsp:cNvPr id="0" name=""/>
        <dsp:cNvSpPr/>
      </dsp:nvSpPr>
      <dsp:spPr>
        <a:xfrm>
          <a:off x="0" y="1192369"/>
          <a:ext cx="10007600" cy="161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20320" rIns="113792" bIns="2032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1600" kern="1200" dirty="0">
              <a:latin typeface="Calibri" panose="020F0502020204030204"/>
              <a:ea typeface="+mn-ea"/>
              <a:cs typeface="+mn-cs"/>
            </a:rPr>
            <a:t>Contrato de obra No. 1814/2020  por valor de $6.263.750.355 de los cuales se asignaron para el muelle de Bojayá y muelle de Sipí el valor de $ 2.505.500.142 y contrato de interventoría No. 2053/2020, por valor de $ 1.475.214.541, de los cuales se asignaron a estos dos muelles $ 327.825.454. Actualmente, se adelanta la fase de estudios y diseños para la implantación de los muelles en los sitios seleccionados. </a:t>
          </a:r>
          <a:r>
            <a:rPr lang="es-ES" sz="1600" kern="1200" dirty="0"/>
            <a:t>El contrato se inició el 03 de marzo de 2021 y fecha de terminación el 02 de mayo de 2022, </a:t>
          </a:r>
          <a:r>
            <a:rPr lang="es-CO" sz="1600" kern="1200" dirty="0"/>
            <a:t>se inicia la fundida en concreto reforzado de los pilotes en lado tierra e hinca de Pilotes en lado agua en Lloró) y se continua con la hinca de pilotes en lado tierra en la población de Yuto (municipio de Atrato). Avance: 48%.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0" y="1192369"/>
        <a:ext cx="10007600" cy="1614600"/>
      </dsp:txXfrm>
    </dsp:sp>
    <dsp:sp modelId="{77B0026E-1799-114D-A4F8-DE19FA013064}">
      <dsp:nvSpPr>
        <dsp:cNvPr id="0" name=""/>
        <dsp:cNvSpPr/>
      </dsp:nvSpPr>
      <dsp:spPr>
        <a:xfrm>
          <a:off x="0" y="2806969"/>
          <a:ext cx="10007600" cy="658325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Municipio Santa Bárbara de </a:t>
          </a:r>
          <a:r>
            <a:rPr lang="es-CO" sz="2000" kern="1200" dirty="0" err="1"/>
            <a:t>Iscuande</a:t>
          </a:r>
          <a:endParaRPr lang="es-CO" sz="1800" kern="1200" dirty="0"/>
        </a:p>
      </dsp:txBody>
      <dsp:txXfrm>
        <a:off x="32137" y="2839106"/>
        <a:ext cx="9943326" cy="594051"/>
      </dsp:txXfrm>
    </dsp:sp>
    <dsp:sp modelId="{93EE9629-7CF5-CA4B-9340-3D5DE3C2B35F}">
      <dsp:nvSpPr>
        <dsp:cNvPr id="0" name=""/>
        <dsp:cNvSpPr/>
      </dsp:nvSpPr>
      <dsp:spPr>
        <a:xfrm>
          <a:off x="0" y="3465294"/>
          <a:ext cx="100076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741" tIns="20320" rIns="113792" bIns="20320" numCol="1" spcCol="1270" anchor="t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Calibri" panose="020F0502020204030204"/>
              <a:ea typeface="+mn-ea"/>
              <a:cs typeface="+mn-cs"/>
            </a:rPr>
            <a:t>Obras de protección: Contrato 2421 de 2019, </a:t>
          </a:r>
          <a:r>
            <a:rPr lang="es-419" sz="1600" kern="1200" dirty="0"/>
            <a:t>Se suscribió contrato 2406/2019 por valor de $2.468,77 millones y contrato 2421 de 2019, por $531,43 millones, incluido adicional por $157 millones. El contrato de obra se adicionó por valor de $513,76 millones y el contrato de interventoría se adicionó en $116 millones. Terminó el 06/02/2022.  </a:t>
          </a:r>
          <a:endParaRPr lang="es-CO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0" y="3465294"/>
        <a:ext cx="10007600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</cdr:x>
      <cdr:y>0.25581</cdr:y>
    </cdr:from>
    <cdr:to>
      <cdr:x>0.64507</cdr:x>
      <cdr:y>0.46517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264A9074-95F8-E94A-96CE-90CAEDAB8E83}"/>
            </a:ext>
          </a:extLst>
        </cdr:cNvPr>
        <cdr:cNvSpPr txBox="1"/>
      </cdr:nvSpPr>
      <cdr:spPr>
        <a:xfrm xmlns:a="http://schemas.openxmlformats.org/drawingml/2006/main">
          <a:off x="724939" y="1157375"/>
          <a:ext cx="1917098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000" b="0" i="0" u="none" strike="noStrike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3942%</a:t>
          </a:r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0.42006</cdr:x>
      <cdr:y>0.35285</cdr:y>
    </cdr:from>
    <cdr:to>
      <cdr:x>0.65524</cdr:x>
      <cdr:y>0.52216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687124" y="1058683"/>
          <a:ext cx="944563" cy="508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/>
            <a:t>89%</a:t>
          </a:fld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0.35321</cdr:x>
      <cdr:y>0.35407</cdr:y>
    </cdr:from>
    <cdr:to>
      <cdr:x>0.64898</cdr:x>
      <cdr:y>0.51376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194336" y="1073594"/>
          <a:ext cx="1000125" cy="484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fld id="{115D42C9-7393-497D-8699-2501544BCE11}" type="TxLink">
            <a:rPr lang="en-US" sz="3000" b="0" i="0" u="none" strike="noStrike">
              <a:solidFill>
                <a:srgbClr val="3266CC"/>
              </a:solidFill>
              <a:latin typeface="Impact" panose="020B0806030902050204" pitchFamily="34" charset="0"/>
              <a:cs typeface="Calibri"/>
            </a:rPr>
            <a:pPr algn="ctr"/>
            <a:t>54%</a:t>
          </a:fld>
          <a:endParaRPr lang="es-CO" sz="3000" dirty="0">
            <a:solidFill>
              <a:srgbClr val="3266CC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0.42934</cdr:x>
      <cdr:y>0.36322</cdr:y>
    </cdr:from>
    <cdr:to>
      <cdr:x>0.61739</cdr:x>
      <cdr:y>0.57866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406659" y="1124101"/>
          <a:ext cx="1054089" cy="6667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CO" sz="30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rPr>
            <a:t>120%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18/05/22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4388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090E4C-AA53-4B2D-8A27-1845B199F207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053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18/05/22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18/05/22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18/05/22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18/05/22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18/05/22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6080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12" y="1496178"/>
            <a:ext cx="5685312" cy="10772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477000" y="2761112"/>
            <a:ext cx="538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2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Indicadores Plan Nacional de Desarrollo- PND- y Plan Marco de Implementación del Acuerdo de Paz – PMI-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7074244" y="5315657"/>
            <a:ext cx="3680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marzo de 2022</a:t>
            </a:r>
            <a:endParaRPr lang="es-CO" sz="4400" b="1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de Integración Regional –PNVIR-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160440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16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-13411"/>
            <a:ext cx="12176649" cy="70835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-1" y="888263"/>
            <a:ext cx="1313041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2019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B0A819C2-54CD-F140-A5C8-B5B399C5B3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0100292"/>
              </p:ext>
            </p:extLst>
          </p:nvPr>
        </p:nvGraphicFramePr>
        <p:xfrm>
          <a:off x="1313041" y="3621072"/>
          <a:ext cx="10043805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D4AC739F-A145-CB7C-A98D-0E45123568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2630415"/>
              </p:ext>
            </p:extLst>
          </p:nvPr>
        </p:nvGraphicFramePr>
        <p:xfrm>
          <a:off x="1313041" y="741959"/>
          <a:ext cx="10043807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0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9820514"/>
              </p:ext>
            </p:extLst>
          </p:nvPr>
        </p:nvGraphicFramePr>
        <p:xfrm>
          <a:off x="1536700" y="1198422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353312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2020</a:t>
            </a:r>
          </a:p>
        </p:txBody>
      </p:sp>
    </p:spTree>
    <p:extLst>
      <p:ext uri="{BB962C8B-B14F-4D97-AF65-F5344CB8AC3E}">
        <p14:creationId xmlns:p14="http://schemas.microsoft.com/office/powerpoint/2010/main" val="4169021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15351" y="0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35396"/>
              </p:ext>
            </p:extLst>
          </p:nvPr>
        </p:nvGraphicFramePr>
        <p:xfrm>
          <a:off x="1536700" y="1175273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280160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Vigencia 2021</a:t>
            </a:r>
          </a:p>
        </p:txBody>
      </p:sp>
    </p:spTree>
    <p:extLst>
      <p:ext uri="{BB962C8B-B14F-4D97-AF65-F5344CB8AC3E}">
        <p14:creationId xmlns:p14="http://schemas.microsoft.com/office/powerpoint/2010/main" val="314755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0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8986222"/>
              </p:ext>
            </p:extLst>
          </p:nvPr>
        </p:nvGraphicFramePr>
        <p:xfrm>
          <a:off x="1568415" y="429106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  <a:solidFill>
            <a:srgbClr val="2F5597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2021</a:t>
            </a:r>
          </a:p>
        </p:txBody>
      </p:sp>
    </p:spTree>
    <p:extLst>
      <p:ext uri="{BB962C8B-B14F-4D97-AF65-F5344CB8AC3E}">
        <p14:creationId xmlns:p14="http://schemas.microsoft.com/office/powerpoint/2010/main" val="2192546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17211"/>
              </p:ext>
            </p:extLst>
          </p:nvPr>
        </p:nvGraphicFramePr>
        <p:xfrm>
          <a:off x="914400" y="1475894"/>
          <a:ext cx="9982200" cy="4587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65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80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650878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144077"/>
              </p:ext>
            </p:extLst>
          </p:nvPr>
        </p:nvGraphicFramePr>
        <p:xfrm>
          <a:off x="693331" y="1618693"/>
          <a:ext cx="4095749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018876"/>
              </p:ext>
            </p:extLst>
          </p:nvPr>
        </p:nvGraphicFramePr>
        <p:xfrm>
          <a:off x="8077783" y="1869017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118%</a:t>
            </a: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825052" cy="299542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319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59934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741205" y="1315045"/>
            <a:ext cx="1195795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472744" y="1468108"/>
            <a:ext cx="1195795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195795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782816" y="3506612"/>
            <a:ext cx="1087853" cy="374571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rtlCol="0" anchor="ctr">
            <a:spAutoFit/>
          </a:bodyPr>
          <a:lstStyle/>
          <a:p>
            <a:pPr algn="ctr"/>
            <a:r>
              <a:rPr lang="es-CO" sz="1600" dirty="0"/>
              <a:t>3..942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652000" y="3635719"/>
            <a:ext cx="1192784" cy="24546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3,541 km</a:t>
            </a:r>
          </a:p>
        </p:txBody>
      </p:sp>
      <p:sp>
        <p:nvSpPr>
          <p:cNvPr id="19" name="CuadroTexto 1">
            <a:extLst>
              <a:ext uri="{FF2B5EF4-FFF2-40B4-BE49-F238E27FC236}">
                <a16:creationId xmlns:a16="http://schemas.microsoft.com/office/drawing/2014/main" id="{146137B9-ED7D-4642-B445-7653D9BBCD0C}"/>
              </a:ext>
            </a:extLst>
          </p:cNvPr>
          <p:cNvSpPr txBox="1"/>
          <p:nvPr/>
        </p:nvSpPr>
        <p:spPr>
          <a:xfrm>
            <a:off x="9380692" y="3016595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0" i="0" u="none" strike="noStrike" dirty="0">
                <a:solidFill>
                  <a:srgbClr val="2F5597"/>
                </a:solidFill>
                <a:latin typeface="Impact" panose="020B0806030902050204" pitchFamily="34" charset="0"/>
                <a:cs typeface="Calibri"/>
              </a:rPr>
              <a:t>875%</a:t>
            </a:r>
            <a:endParaRPr lang="es-CO" sz="3000" dirty="0">
              <a:solidFill>
                <a:srgbClr val="2F5597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73405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634025"/>
              </p:ext>
            </p:extLst>
          </p:nvPr>
        </p:nvGraphicFramePr>
        <p:xfrm>
          <a:off x="4405312" y="1912937"/>
          <a:ext cx="33813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0966161"/>
              </p:ext>
            </p:extLst>
          </p:nvPr>
        </p:nvGraphicFramePr>
        <p:xfrm>
          <a:off x="7537152" y="1912937"/>
          <a:ext cx="5000624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Gráfico 25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7041031"/>
              </p:ext>
            </p:extLst>
          </p:nvPr>
        </p:nvGraphicFramePr>
        <p:xfrm>
          <a:off x="388417" y="1985516"/>
          <a:ext cx="33813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860391" y="3593994"/>
            <a:ext cx="354145" cy="226693"/>
          </a:xfrm>
          <a:prstGeom prst="round2DiagRect">
            <a:avLst/>
          </a:prstGeom>
          <a:solidFill>
            <a:srgbClr val="4C83E8">
              <a:alpha val="96000"/>
            </a:srgbClr>
          </a:solidFill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600" dirty="0"/>
              <a:t>2</a:t>
            </a:r>
            <a:endParaRPr lang="es-CO" sz="14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881824" y="3593994"/>
            <a:ext cx="428347" cy="257658"/>
          </a:xfrm>
          <a:prstGeom prst="round2DiagRect">
            <a:avLst/>
          </a:prstGeom>
          <a:solidFill>
            <a:srgbClr val="4C8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8</a:t>
            </a:r>
            <a:endParaRPr lang="es-CO" sz="1200" dirty="0"/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3366CC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3366CC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581341" y="308202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3366CC"/>
                </a:solidFill>
                <a:latin typeface="Impact" panose="020B0806030902050204" pitchFamily="34" charset="0"/>
              </a:rPr>
              <a:t>100%</a:t>
            </a: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rgbClr val="3366CC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569504" y="1474001"/>
            <a:ext cx="1608523" cy="624752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4C8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</a:t>
            </a:r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94247" y="1474001"/>
            <a:ext cx="1333487" cy="592133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cs typeface="Calibri" panose="020F0502020204030204" pitchFamily="34" charset="0"/>
              </a:rPr>
              <a:t>Meta Cuatrienio: 2</a:t>
            </a:r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64370" y="3578118"/>
            <a:ext cx="946288" cy="383417"/>
          </a:xfrm>
          <a:prstGeom prst="round2DiagRect">
            <a:avLst/>
          </a:prstGeom>
          <a:solidFill>
            <a:srgbClr val="4C83E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8.060km</a:t>
            </a:r>
            <a:endParaRPr lang="es-CO" sz="14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rgbClr val="3366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407221"/>
            <a:ext cx="1333487" cy="750190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rgbClr val="33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33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83435"/>
              </p:ext>
            </p:extLst>
          </p:nvPr>
        </p:nvGraphicFramePr>
        <p:xfrm>
          <a:off x="1478782" y="1735482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META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572148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3049476"/>
              </p:ext>
            </p:extLst>
          </p:nvPr>
        </p:nvGraphicFramePr>
        <p:xfrm>
          <a:off x="865987" y="1722436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722534"/>
              </p:ext>
            </p:extLst>
          </p:nvPr>
        </p:nvGraphicFramePr>
        <p:xfrm>
          <a:off x="7186615" y="1867711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74793" y="3617013"/>
            <a:ext cx="1001872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3.034 Km</a:t>
            </a:r>
            <a:endParaRPr lang="es-CO" sz="14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1952464" y="3588537"/>
            <a:ext cx="1036885" cy="228599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11.601</a:t>
            </a:r>
            <a:r>
              <a:rPr lang="es-CO" sz="1400" dirty="0"/>
              <a:t> 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6" y="1356844"/>
            <a:ext cx="1361781" cy="708892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1952464" y="3009355"/>
            <a:ext cx="1036885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71%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497655" y="3546113"/>
            <a:ext cx="986366" cy="299269"/>
          </a:xfrm>
          <a:prstGeom prst="round2DiagRect">
            <a:avLst/>
          </a:prstGeom>
          <a:solidFill>
            <a:schemeClr val="bg2">
              <a:lumMod val="5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108 JAC</a:t>
            </a:r>
          </a:p>
        </p:txBody>
      </p:sp>
      <p:sp>
        <p:nvSpPr>
          <p:cNvPr id="26" name="CuadroTexto 1">
            <a:extLst>
              <a:ext uri="{FF2B5EF4-FFF2-40B4-BE49-F238E27FC236}">
                <a16:creationId xmlns:a16="http://schemas.microsoft.com/office/drawing/2014/main" id="{A1D7D265-3538-F441-8D17-1FA927BD1D7E}"/>
              </a:ext>
            </a:extLst>
          </p:cNvPr>
          <p:cNvSpPr txBox="1"/>
          <p:nvPr/>
        </p:nvSpPr>
        <p:spPr>
          <a:xfrm>
            <a:off x="5626057" y="3067115"/>
            <a:ext cx="1099344" cy="5595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>
                <a:solidFill>
                  <a:srgbClr val="00B050"/>
                </a:solidFill>
                <a:latin typeface="Impact" panose="020B0806030902050204" pitchFamily="34" charset="0"/>
              </a:rPr>
              <a:t>104%</a:t>
            </a:r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6481</TotalTime>
  <Words>1410</Words>
  <Application>Microsoft Macintosh PowerPoint</Application>
  <PresentationFormat>Panorámica</PresentationFormat>
  <Paragraphs>144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Impact</vt:lpstr>
      <vt:lpstr>Segoe UI Historic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Adriana Varela Montenegro</cp:lastModifiedBy>
  <cp:revision>391</cp:revision>
  <cp:lastPrinted>2018-12-20T14:53:26Z</cp:lastPrinted>
  <dcterms:created xsi:type="dcterms:W3CDTF">2018-12-06T15:24:51Z</dcterms:created>
  <dcterms:modified xsi:type="dcterms:W3CDTF">2022-05-18T16:49:49Z</dcterms:modified>
</cp:coreProperties>
</file>