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4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312" r:id="rId3"/>
    <p:sldId id="307" r:id="rId4"/>
    <p:sldId id="261" r:id="rId5"/>
    <p:sldId id="313" r:id="rId6"/>
    <p:sldId id="308" r:id="rId7"/>
    <p:sldId id="310" r:id="rId8"/>
    <p:sldId id="309" r:id="rId9"/>
    <p:sldId id="314" r:id="rId10"/>
    <p:sldId id="315" r:id="rId11"/>
    <p:sldId id="316" r:id="rId12"/>
    <p:sldId id="317" r:id="rId13"/>
    <p:sldId id="318" r:id="rId14"/>
    <p:sldId id="319" r:id="rId15"/>
    <p:sldId id="320" r:id="rId1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D6EE"/>
    <a:srgbClr val="C4CFE4"/>
    <a:srgbClr val="91B8DB"/>
    <a:srgbClr val="2F5597"/>
    <a:srgbClr val="E0E0E0"/>
    <a:srgbClr val="9BA1B0"/>
    <a:srgbClr val="B6BDCD"/>
    <a:srgbClr val="B0B9CA"/>
    <a:srgbClr val="8F9CBA"/>
    <a:srgbClr val="A6B6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16" autoAdjust="0"/>
    <p:restoredTop sz="94660"/>
  </p:normalViewPr>
  <p:slideViewPr>
    <p:cSldViewPr snapToGrid="0">
      <p:cViewPr>
        <p:scale>
          <a:sx n="90" d="100"/>
          <a:sy n="90" d="100"/>
        </p:scale>
        <p:origin x="776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4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C45-384D-9DD4-EA533DF5C9B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C45-384D-9DD4-EA533DF5C9B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C45-384D-9DD4-EA533DF5C9B4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C45-384D-9DD4-EA533DF5C9B4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C45-384D-9DD4-EA533DF5C9B4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C45-384D-9DD4-EA533DF5C9B4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C45-384D-9DD4-EA533DF5C9B4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C45-384D-9DD4-EA533DF5C9B4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C45-384D-9DD4-EA533DF5C9B4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C45-384D-9DD4-EA533DF5C9B4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C45-384D-9DD4-EA533DF5C9B4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C45-384D-9DD4-EA533DF5C9B4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C45-384D-9DD4-EA533DF5C9B4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EC45-384D-9DD4-EA533DF5C9B4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EC45-384D-9DD4-EA533DF5C9B4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EC45-384D-9DD4-EA533DF5C9B4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EC45-384D-9DD4-EA533DF5C9B4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EC45-384D-9DD4-EA533DF5C9B4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EC45-384D-9DD4-EA533DF5C9B4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EC45-384D-9DD4-EA533DF5C9B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EC45-384D-9DD4-EA533DF5C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EC45-384D-9DD4-EA533DF5C9B4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EC45-384D-9DD4-EA533DF5C9B4}"/>
              </c:ext>
            </c:extLst>
          </c:dPt>
          <c:val>
            <c:numRef>
              <c:f>Hoja1!$H$10:$I$10</c:f>
              <c:numCache>
                <c:formatCode>0.00%</c:formatCode>
                <c:ptCount val="2"/>
                <c:pt idx="0" formatCode="0%">
                  <c:v>1.1888888888888889</c:v>
                </c:pt>
                <c:pt idx="1">
                  <c:v>-0.18888888888888888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EC45-384D-9DD4-EA533DF5C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6EB-9247-A650-41CF02AE459C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6EB-9247-A650-41CF02AE459C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6EB-9247-A650-41CF02AE459C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6EB-9247-A650-41CF02AE459C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6EB-9247-A650-41CF02AE459C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6EB-9247-A650-41CF02AE459C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6EB-9247-A650-41CF02AE459C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6EB-9247-A650-41CF02AE459C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6EB-9247-A650-41CF02AE459C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6EB-9247-A650-41CF02AE459C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6EB-9247-A650-41CF02AE459C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6EB-9247-A650-41CF02AE459C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26EB-9247-A650-41CF02AE459C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26EB-9247-A650-41CF02AE459C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26EB-9247-A650-41CF02AE459C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26EB-9247-A650-41CF02AE459C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26EB-9247-A650-41CF02AE459C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26EB-9247-A650-41CF02AE459C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26EB-9247-A650-41CF02AE459C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26EB-9247-A650-41CF02AE459C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26EB-9247-A650-41CF02AE45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26EB-9247-A650-41CF02AE459C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26EB-9247-A650-41CF02AE459C}"/>
              </c:ext>
            </c:extLst>
          </c:dPt>
          <c:val>
            <c:numRef>
              <c:f>Hoja1!$H$9:$I$9</c:f>
              <c:numCache>
                <c:formatCode>0.00%</c:formatCode>
                <c:ptCount val="2"/>
                <c:pt idx="0" formatCode="0%">
                  <c:v>0.89524315068493154</c:v>
                </c:pt>
                <c:pt idx="1">
                  <c:v>0.10475684931506846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26EB-9247-A650-41CF02AE45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457-2243-B38E-D3B4098A4690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457-2243-B38E-D3B4098A4690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457-2243-B38E-D3B4098A4690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457-2243-B38E-D3B4098A4690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457-2243-B38E-D3B4098A4690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457-2243-B38E-D3B4098A4690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457-2243-B38E-D3B4098A4690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457-2243-B38E-D3B4098A4690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457-2243-B38E-D3B4098A4690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457-2243-B38E-D3B4098A4690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457-2243-B38E-D3B4098A4690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457-2243-B38E-D3B4098A4690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457-2243-B38E-D3B4098A4690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457-2243-B38E-D3B4098A4690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457-2243-B38E-D3B4098A4690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457-2243-B38E-D3B4098A4690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A457-2243-B38E-D3B4098A4690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A457-2243-B38E-D3B4098A4690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A457-2243-B38E-D3B4098A4690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A457-2243-B38E-D3B4098A4690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A457-2243-B38E-D3B4098A46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A457-2243-B38E-D3B4098A4690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A457-2243-B38E-D3B4098A4690}"/>
              </c:ext>
            </c:extLst>
          </c:dPt>
          <c:val>
            <c:numRef>
              <c:f>Hoja1!$H$8:$I$8</c:f>
              <c:numCache>
                <c:formatCode>0.00%</c:formatCode>
                <c:ptCount val="2"/>
                <c:pt idx="0" formatCode="0%">
                  <c:v>0.57207887496178544</c:v>
                </c:pt>
                <c:pt idx="1">
                  <c:v>0.42792112503821456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A457-2243-B38E-D3B4098A46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38C-F648-B9BA-7C04B6204ECE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38C-F648-B9BA-7C04B6204ECE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38C-F648-B9BA-7C04B6204ECE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38C-F648-B9BA-7C04B6204ECE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38C-F648-B9BA-7C04B6204ECE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38C-F648-B9BA-7C04B6204ECE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38C-F648-B9BA-7C04B6204ECE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38C-F648-B9BA-7C04B6204ECE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38C-F648-B9BA-7C04B6204ECE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38C-F648-B9BA-7C04B6204EC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38C-F648-B9BA-7C04B6204ECE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38C-F648-B9BA-7C04B6204ECE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38C-F648-B9BA-7C04B6204ECE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E38C-F648-B9BA-7C04B6204ECE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E38C-F648-B9BA-7C04B6204ECE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E38C-F648-B9BA-7C04B6204EC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E38C-F648-B9BA-7C04B6204ECE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E38C-F648-B9BA-7C04B6204ECE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E38C-F648-B9BA-7C04B6204ECE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E38C-F648-B9BA-7C04B6204ECE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E38C-F648-B9BA-7C04B6204E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E38C-F648-B9BA-7C04B6204ECE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E38C-F648-B9BA-7C04B6204ECE}"/>
              </c:ext>
            </c:extLst>
          </c:dPt>
          <c:val>
            <c:numRef>
              <c:f>Hoja1!$H$3:$I$3</c:f>
              <c:numCache>
                <c:formatCode>0.00%</c:formatCode>
                <c:ptCount val="2"/>
                <c:pt idx="0" formatCode="0%">
                  <c:v>0.96592592592592597</c:v>
                </c:pt>
                <c:pt idx="1">
                  <c:v>3.4074074074074034E-2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E38C-F648-B9BA-7C04B6204E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A7-5048-9573-F72C363A352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A7-5048-9573-F72C363A352D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3A7-5048-9573-F72C363A352D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3A7-5048-9573-F72C363A352D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3A7-5048-9573-F72C363A352D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3A7-5048-9573-F72C363A352D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3A7-5048-9573-F72C363A352D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3A7-5048-9573-F72C363A352D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3A7-5048-9573-F72C363A352D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3A7-5048-9573-F72C363A352D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3A7-5048-9573-F72C363A352D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3A7-5048-9573-F72C363A352D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3A7-5048-9573-F72C363A352D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3A7-5048-9573-F72C363A352D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3A7-5048-9573-F72C363A352D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3A7-5048-9573-F72C363A352D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3A7-5048-9573-F72C363A352D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3A7-5048-9573-F72C363A352D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3A7-5048-9573-F72C363A352D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3A7-5048-9573-F72C363A352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C3A7-5048-9573-F72C363A352D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C3A7-5048-9573-F72C363A352D}"/>
              </c:ext>
            </c:extLst>
          </c:dPt>
          <c:val>
            <c:numRef>
              <c:f>(Hoja1!$H$2,Hoja1!$I$2)</c:f>
              <c:numCache>
                <c:formatCode>0.00%</c:formatCode>
                <c:ptCount val="2"/>
                <c:pt idx="0" formatCode="0%">
                  <c:v>17.223299999999998</c:v>
                </c:pt>
                <c:pt idx="1">
                  <c:v>-16.223299999999998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D30-464A-92AF-1C970B64C886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D30-464A-92AF-1C970B64C886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D30-464A-92AF-1C970B64C886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D30-464A-92AF-1C970B64C886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D30-464A-92AF-1C970B64C886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D30-464A-92AF-1C970B64C886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D30-464A-92AF-1C970B64C886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D30-464A-92AF-1C970B64C886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D30-464A-92AF-1C970B64C886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D30-464A-92AF-1C970B64C886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D30-464A-92AF-1C970B64C886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D30-464A-92AF-1C970B64C886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D30-464A-92AF-1C970B64C886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D30-464A-92AF-1C970B64C886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D30-464A-92AF-1C970B64C886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D30-464A-92AF-1C970B64C886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5D30-464A-92AF-1C970B64C886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5D30-464A-92AF-1C970B64C886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5D30-464A-92AF-1C970B64C886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5D30-464A-92AF-1C970B64C886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5D30-464A-92AF-1C970B64C8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5D30-464A-92AF-1C970B64C886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5D30-464A-92AF-1C970B64C886}"/>
              </c:ext>
            </c:extLst>
          </c:dPt>
          <c:val>
            <c:numRef>
              <c:f>Hoja1!$H$4:$I$4</c:f>
              <c:numCache>
                <c:formatCode>0.00%</c:formatCode>
                <c:ptCount val="2"/>
                <c:pt idx="0" formatCode="0%">
                  <c:v>2.7335250000000002</c:v>
                </c:pt>
                <c:pt idx="1">
                  <c:v>-1.7335250000000002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5D30-464A-92AF-1C970B64C8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6698F8"/>
            </a:solidFill>
          </c:spPr>
          <c:dPt>
            <c:idx val="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04-A146-94E5-9D9BB2CA66EF}"/>
              </c:ext>
            </c:extLst>
          </c:dPt>
          <c:dPt>
            <c:idx val="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04-A146-94E5-9D9BB2CA66EF}"/>
              </c:ext>
            </c:extLst>
          </c:dPt>
          <c:dPt>
            <c:idx val="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304-A146-94E5-9D9BB2CA66EF}"/>
              </c:ext>
            </c:extLst>
          </c:dPt>
          <c:dPt>
            <c:idx val="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304-A146-94E5-9D9BB2CA66EF}"/>
              </c:ext>
            </c:extLst>
          </c:dPt>
          <c:dPt>
            <c:idx val="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304-A146-94E5-9D9BB2CA66EF}"/>
              </c:ext>
            </c:extLst>
          </c:dPt>
          <c:dPt>
            <c:idx val="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304-A146-94E5-9D9BB2CA66EF}"/>
              </c:ext>
            </c:extLst>
          </c:dPt>
          <c:dPt>
            <c:idx val="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304-A146-94E5-9D9BB2CA66EF}"/>
              </c:ext>
            </c:extLst>
          </c:dPt>
          <c:dPt>
            <c:idx val="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304-A146-94E5-9D9BB2CA66EF}"/>
              </c:ext>
            </c:extLst>
          </c:dPt>
          <c:dPt>
            <c:idx val="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304-A146-94E5-9D9BB2CA66EF}"/>
              </c:ext>
            </c:extLst>
          </c:dPt>
          <c:dPt>
            <c:idx val="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304-A146-94E5-9D9BB2CA66EF}"/>
              </c:ext>
            </c:extLst>
          </c:dPt>
          <c:dPt>
            <c:idx val="1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304-A146-94E5-9D9BB2CA66EF}"/>
              </c:ext>
            </c:extLst>
          </c:dPt>
          <c:dPt>
            <c:idx val="1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304-A146-94E5-9D9BB2CA66EF}"/>
              </c:ext>
            </c:extLst>
          </c:dPt>
          <c:dPt>
            <c:idx val="1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B304-A146-94E5-9D9BB2CA66EF}"/>
              </c:ext>
            </c:extLst>
          </c:dPt>
          <c:dPt>
            <c:idx val="1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B304-A146-94E5-9D9BB2CA66EF}"/>
              </c:ext>
            </c:extLst>
          </c:dPt>
          <c:dPt>
            <c:idx val="1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B304-A146-94E5-9D9BB2CA66EF}"/>
              </c:ext>
            </c:extLst>
          </c:dPt>
          <c:dPt>
            <c:idx val="1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B304-A146-94E5-9D9BB2CA66EF}"/>
              </c:ext>
            </c:extLst>
          </c:dPt>
          <c:dPt>
            <c:idx val="1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B304-A146-94E5-9D9BB2CA66EF}"/>
              </c:ext>
            </c:extLst>
          </c:dPt>
          <c:dPt>
            <c:idx val="1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B304-A146-94E5-9D9BB2CA66EF}"/>
              </c:ext>
            </c:extLst>
          </c:dPt>
          <c:dPt>
            <c:idx val="1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B304-A146-94E5-9D9BB2CA66EF}"/>
              </c:ext>
            </c:extLst>
          </c:dPt>
          <c:dPt>
            <c:idx val="1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B304-A146-94E5-9D9BB2CA66EF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B304-A146-94E5-9D9BB2CA66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B304-A146-94E5-9D9BB2CA66EF}"/>
              </c:ext>
            </c:extLst>
          </c:dPt>
          <c:dPt>
            <c:idx val="1"/>
            <c:bubble3D val="0"/>
            <c:spPr>
              <a:solidFill>
                <a:srgbClr val="3266CC">
                  <a:alpha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B304-A146-94E5-9D9BB2CA66EF}"/>
              </c:ext>
            </c:extLst>
          </c:dPt>
          <c:val>
            <c:numRef>
              <c:f>Hoja1!$H$5:$I$5</c:f>
              <c:numCache>
                <c:formatCode>0.00%</c:formatCode>
                <c:ptCount val="2"/>
                <c:pt idx="0" formatCode="0%">
                  <c:v>0.39033666666666667</c:v>
                </c:pt>
                <c:pt idx="1">
                  <c:v>0.60966333333333333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B304-A146-94E5-9D9BB2CA66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61-9E4B-B980-790536DBD77D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61-9E4B-B980-790536DBD77D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61-9E4B-B980-790536DBD77D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61-9E4B-B980-790536DBD77D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61-9E4B-B980-790536DBD77D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61-9E4B-B980-790536DBD77D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061-9E4B-B980-790536DBD77D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061-9E4B-B980-790536DBD77D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061-9E4B-B980-790536DBD77D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061-9E4B-B980-790536DBD77D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061-9E4B-B980-790536DBD77D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061-9E4B-B980-790536DBD77D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061-9E4B-B980-790536DBD77D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061-9E4B-B980-790536DBD77D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061-9E4B-B980-790536DBD77D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061-9E4B-B980-790536DBD77D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061-9E4B-B980-790536DBD77D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061-9E4B-B980-790536DBD77D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061-9E4B-B980-790536DBD77D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061-9E4B-B980-790536DBD77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061-9E4B-B980-790536DBD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dPt>
            <c:idx val="0"/>
            <c:bubble3D val="0"/>
            <c:spPr>
              <a:solidFill>
                <a:srgbClr val="6698F8">
                  <a:alpha val="77145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061-9E4B-B980-790536DBD77D}"/>
              </c:ext>
            </c:extLst>
          </c:dPt>
          <c:dPt>
            <c:idx val="1"/>
            <c:bubble3D val="0"/>
            <c:spPr>
              <a:solidFill>
                <a:srgbClr val="3266CC">
                  <a:alpha val="84707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061-9E4B-B980-790536DBD77D}"/>
              </c:ext>
            </c:extLst>
          </c:dPt>
          <c:val>
            <c:numRef>
              <c:f>Hoja1!$H$6:$I$6</c:f>
              <c:numCache>
                <c:formatCode>0.00%</c:formatCode>
                <c:ptCount val="2"/>
                <c:pt idx="0" formatCode="0%">
                  <c:v>0.88888888888888884</c:v>
                </c:pt>
                <c:pt idx="1">
                  <c:v>0.11111111111111116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061-9E4B-B980-790536DBD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91E-4D4E-84D2-AF06E656AB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91E-4D4E-84D2-AF06E656AB2F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91E-4D4E-84D2-AF06E656AB2F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91E-4D4E-84D2-AF06E656AB2F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91E-4D4E-84D2-AF06E656AB2F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91E-4D4E-84D2-AF06E656AB2F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91E-4D4E-84D2-AF06E656AB2F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91E-4D4E-84D2-AF06E656AB2F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91E-4D4E-84D2-AF06E656AB2F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91E-4D4E-84D2-AF06E656AB2F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91E-4D4E-84D2-AF06E656AB2F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691E-4D4E-84D2-AF06E656AB2F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691E-4D4E-84D2-AF06E656AB2F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691E-4D4E-84D2-AF06E656AB2F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691E-4D4E-84D2-AF06E656AB2F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691E-4D4E-84D2-AF06E656AB2F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691E-4D4E-84D2-AF06E656AB2F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691E-4D4E-84D2-AF06E656AB2F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691E-4D4E-84D2-AF06E656AB2F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691E-4D4E-84D2-AF06E656AB2F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691E-4D4E-84D2-AF06E656AB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dPt>
            <c:idx val="0"/>
            <c:bubble3D val="0"/>
            <c:spPr>
              <a:solidFill>
                <a:srgbClr val="3266CC">
                  <a:alpha val="8575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691E-4D4E-84D2-AF06E656AB2F}"/>
              </c:ext>
            </c:extLst>
          </c:dPt>
          <c:dPt>
            <c:idx val="1"/>
            <c:bubble3D val="0"/>
            <c:spPr>
              <a:solidFill>
                <a:srgbClr val="6698F8">
                  <a:alpha val="9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691E-4D4E-84D2-AF06E656AB2F}"/>
              </c:ext>
            </c:extLst>
          </c:dPt>
          <c:val>
            <c:numRef>
              <c:f>Hoja1!$H$7:$I$7</c:f>
              <c:numCache>
                <c:formatCode>0.00%</c:formatCode>
                <c:ptCount val="2"/>
                <c:pt idx="0" formatCode="0%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691E-4D4E-84D2-AF06E656AB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6F1DBE8C-6229-894E-8AD8-A17586045BAB}">
      <dgm:prSet custT="1"/>
      <dgm:spPr/>
      <dgm:t>
        <a:bodyPr/>
        <a:lstStyle/>
        <a:p>
          <a:r>
            <a:rPr lang="es-CO" sz="1100" dirty="0"/>
            <a:t>Municipio Puerto Leguízamo</a:t>
          </a:r>
        </a:p>
      </dgm:t>
    </dgm:pt>
    <dgm:pt modelId="{7A070958-FE1C-CB42-A4E2-598514C0BDDB}" type="parTrans" cxnId="{22C20DE7-03B3-D144-901E-8A0643C8C0AD}">
      <dgm:prSet/>
      <dgm:spPr/>
      <dgm:t>
        <a:bodyPr/>
        <a:lstStyle/>
        <a:p>
          <a:endParaRPr lang="es-ES" sz="1200"/>
        </a:p>
      </dgm:t>
    </dgm:pt>
    <dgm:pt modelId="{69FD7E8C-D3FC-0147-B6E1-090234A15B73}" type="sibTrans" cxnId="{22C20DE7-03B3-D144-901E-8A0643C8C0AD}">
      <dgm:prSet/>
      <dgm:spPr/>
      <dgm:t>
        <a:bodyPr/>
        <a:lstStyle/>
        <a:p>
          <a:endParaRPr lang="es-ES" sz="1200"/>
        </a:p>
      </dgm:t>
    </dgm:pt>
    <dgm:pt modelId="{41AE5DF3-4B3C-7844-90C6-E30EDB9A6CEB}">
      <dgm:prSet custT="1"/>
      <dgm:spPr/>
      <dgm:t>
        <a:bodyPr/>
        <a:lstStyle/>
        <a:p>
          <a:r>
            <a:rPr lang="es-CO" sz="1100" dirty="0"/>
            <a:t>Municipio Alto Baudó</a:t>
          </a:r>
        </a:p>
      </dgm:t>
    </dgm:pt>
    <dgm:pt modelId="{605F55D8-0A60-8345-9C00-8706848E3325}" type="parTrans" cxnId="{C4E5FB3C-E0D7-3F48-9521-08EF3E179C29}">
      <dgm:prSet/>
      <dgm:spPr/>
      <dgm:t>
        <a:bodyPr/>
        <a:lstStyle/>
        <a:p>
          <a:endParaRPr lang="es-ES" sz="1200"/>
        </a:p>
      </dgm:t>
    </dgm:pt>
    <dgm:pt modelId="{C4F92C97-1D5F-3148-B5B2-FA146E7719A4}" type="sibTrans" cxnId="{C4E5FB3C-E0D7-3F48-9521-08EF3E179C29}">
      <dgm:prSet/>
      <dgm:spPr/>
      <dgm:t>
        <a:bodyPr/>
        <a:lstStyle/>
        <a:p>
          <a:endParaRPr lang="es-ES" sz="1200"/>
        </a:p>
      </dgm:t>
    </dgm:pt>
    <dgm:pt modelId="{40B76EED-7CBD-0E42-BE8B-6711B4ACC006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Construcción muelle de </a:t>
          </a:r>
          <a:r>
            <a:rPr lang="es-ES" sz="1400" kern="1200" dirty="0" err="1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Piñuña</a:t>
          </a:r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 Negro, con una asignación total de $671.743.101. Se ejecutó con recursos de 2018 y finalizó el 3 de abril de 2019.</a:t>
          </a:r>
          <a:endParaRPr lang="es-CO" sz="1400" kern="1200" dirty="0">
            <a:solidFill>
              <a:schemeClr val="bg1">
                <a:lumMod val="50000"/>
              </a:schemeClr>
            </a:solidFill>
            <a:latin typeface="+mn-lt"/>
            <a:ea typeface="+mn-ea"/>
            <a:cs typeface="+mn-cs"/>
          </a:endParaRPr>
        </a:p>
      </dgm:t>
    </dgm:pt>
    <dgm:pt modelId="{AF3FFE97-1239-2C4D-B4E3-2966B278834E}" type="parTrans" cxnId="{E1D89D14-A83D-6F49-A912-9FF9721D3FB7}">
      <dgm:prSet/>
      <dgm:spPr/>
      <dgm:t>
        <a:bodyPr/>
        <a:lstStyle/>
        <a:p>
          <a:endParaRPr lang="es-ES" sz="1200"/>
        </a:p>
      </dgm:t>
    </dgm:pt>
    <dgm:pt modelId="{49C5EC9B-8D09-0C4A-9B21-FDF696156F00}" type="sibTrans" cxnId="{E1D89D14-A83D-6F49-A912-9FF9721D3FB7}">
      <dgm:prSet/>
      <dgm:spPr/>
      <dgm:t>
        <a:bodyPr/>
        <a:lstStyle/>
        <a:p>
          <a:endParaRPr lang="es-ES" sz="1200"/>
        </a:p>
      </dgm:t>
    </dgm:pt>
    <dgm:pt modelId="{17211352-7F42-9C4E-8481-A817E5E24CC5}">
      <dgm:prSet custT="1"/>
      <dgm:spPr/>
      <dgm:t>
        <a:bodyPr/>
        <a:lstStyle/>
        <a:p>
          <a:r>
            <a:rPr lang="es-CO" sz="1100" dirty="0"/>
            <a:t>Municipio Cabuyaro</a:t>
          </a:r>
        </a:p>
      </dgm:t>
    </dgm:pt>
    <dgm:pt modelId="{A566F6BB-288D-5A4E-A95B-C5A47F08DBEA}" type="sibTrans" cxnId="{FBB18427-50D7-894B-913D-A27E0B723EBB}">
      <dgm:prSet/>
      <dgm:spPr/>
      <dgm:t>
        <a:bodyPr/>
        <a:lstStyle/>
        <a:p>
          <a:endParaRPr lang="es-ES" sz="1200"/>
        </a:p>
      </dgm:t>
    </dgm:pt>
    <dgm:pt modelId="{B9690C5F-19AB-BC4F-81F5-3FA2F86F2DAB}" type="parTrans" cxnId="{FBB18427-50D7-894B-913D-A27E0B723EBB}">
      <dgm:prSet/>
      <dgm:spPr/>
      <dgm:t>
        <a:bodyPr/>
        <a:lstStyle/>
        <a:p>
          <a:endParaRPr lang="es-ES" sz="1200"/>
        </a:p>
      </dgm:t>
    </dgm:pt>
    <dgm:pt modelId="{5F1D5386-7E6A-0240-B2FF-34AC7B66B2A0}">
      <dgm:prSet custT="1"/>
      <dgm:spPr/>
      <dgm:t>
        <a:bodyPr/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Muelle Pie de Pató (Muelle flotante incluye pasarelas de acceso), finalizó el 31 de Octubre de 2019, con una inversión de  $1.192.159.325.</a:t>
          </a:r>
        </a:p>
      </dgm:t>
    </dgm:pt>
    <dgm:pt modelId="{22E08220-DA99-7E46-AD2A-5653986E4CC8}" type="parTrans" cxnId="{42A6E690-914C-F149-9272-463DF4E7A0DD}">
      <dgm:prSet/>
      <dgm:spPr/>
      <dgm:t>
        <a:bodyPr/>
        <a:lstStyle/>
        <a:p>
          <a:endParaRPr lang="es-ES" sz="1200"/>
        </a:p>
      </dgm:t>
    </dgm:pt>
    <dgm:pt modelId="{E5AAEFF3-770C-174F-B23F-F6B41D551C92}" type="sibTrans" cxnId="{42A6E690-914C-F149-9272-463DF4E7A0DD}">
      <dgm:prSet/>
      <dgm:spPr/>
      <dgm:t>
        <a:bodyPr/>
        <a:lstStyle/>
        <a:p>
          <a:endParaRPr lang="es-ES" sz="1200"/>
        </a:p>
      </dgm:t>
    </dgm:pt>
    <dgm:pt modelId="{4B85D0DC-2871-894D-BDD0-EADF9A470AE9}">
      <dgm:prSet custT="1"/>
      <dgm:spPr/>
      <dgm:t>
        <a:bodyPr/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estabilización de Orilla en el muelle de Cabuyaro, finalizó el 4 de abril de 2019, con una inversión $931.840.416 con recursos de 2018. </a:t>
          </a:r>
        </a:p>
      </dgm:t>
    </dgm:pt>
    <dgm:pt modelId="{334CF351-2647-8040-AC00-66917F1B6370}" type="parTrans" cxnId="{6AD46E86-EEDA-F540-90D2-C5727F822B45}">
      <dgm:prSet/>
      <dgm:spPr/>
      <dgm:t>
        <a:bodyPr/>
        <a:lstStyle/>
        <a:p>
          <a:endParaRPr lang="es-ES" sz="1200"/>
        </a:p>
      </dgm:t>
    </dgm:pt>
    <dgm:pt modelId="{59C7ED0C-DA29-CB4F-9889-81E658882C3A}" type="sibTrans" cxnId="{6AD46E86-EEDA-F540-90D2-C5727F822B45}">
      <dgm:prSet/>
      <dgm:spPr/>
      <dgm:t>
        <a:bodyPr/>
        <a:lstStyle/>
        <a:p>
          <a:endParaRPr lang="es-ES" sz="1200"/>
        </a:p>
      </dgm:t>
    </dgm:pt>
    <dgm:pt modelId="{B326931A-5814-A446-AA20-74EB73578F21}" type="pres">
      <dgm:prSet presAssocID="{04D10AF1-3A04-E346-971D-D528AC6FD65A}" presName="linearFlow" presStyleCnt="0">
        <dgm:presLayoutVars>
          <dgm:dir/>
          <dgm:animLvl val="lvl"/>
          <dgm:resizeHandles val="exact"/>
        </dgm:presLayoutVars>
      </dgm:prSet>
      <dgm:spPr/>
    </dgm:pt>
    <dgm:pt modelId="{B4317813-9220-7945-80FE-9B473355A7C2}" type="pres">
      <dgm:prSet presAssocID="{6F1DBE8C-6229-894E-8AD8-A17586045BAB}" presName="composite" presStyleCnt="0"/>
      <dgm:spPr/>
    </dgm:pt>
    <dgm:pt modelId="{EC4FAC02-9169-5E48-AA29-74BAAAD6BCF3}" type="pres">
      <dgm:prSet presAssocID="{6F1DBE8C-6229-894E-8AD8-A17586045BA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E3B7D10-19A7-5447-8953-34D74674F184}" type="pres">
      <dgm:prSet presAssocID="{6F1DBE8C-6229-894E-8AD8-A17586045BAB}" presName="descendantText" presStyleLbl="alignAcc1" presStyleIdx="0" presStyleCnt="3" custLinFactNeighborX="2737" custLinFactNeighborY="-395">
        <dgm:presLayoutVars>
          <dgm:bulletEnabled val="1"/>
        </dgm:presLayoutVars>
      </dgm:prSet>
      <dgm:spPr/>
    </dgm:pt>
    <dgm:pt modelId="{917870B6-DB11-454C-873B-7A715B141F8F}" type="pres">
      <dgm:prSet presAssocID="{69FD7E8C-D3FC-0147-B6E1-090234A15B73}" presName="sp" presStyleCnt="0"/>
      <dgm:spPr/>
    </dgm:pt>
    <dgm:pt modelId="{3642E6E9-4555-4A43-B523-0273AD95BA76}" type="pres">
      <dgm:prSet presAssocID="{41AE5DF3-4B3C-7844-90C6-E30EDB9A6CEB}" presName="composite" presStyleCnt="0"/>
      <dgm:spPr/>
    </dgm:pt>
    <dgm:pt modelId="{01F20A1D-2110-224C-8AB7-ABE720B8C7B9}" type="pres">
      <dgm:prSet presAssocID="{41AE5DF3-4B3C-7844-90C6-E30EDB9A6CE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357C46D1-2934-4842-B510-2BC136289168}" type="pres">
      <dgm:prSet presAssocID="{41AE5DF3-4B3C-7844-90C6-E30EDB9A6CEB}" presName="descendantText" presStyleLbl="alignAcc1" presStyleIdx="1" presStyleCnt="3">
        <dgm:presLayoutVars>
          <dgm:bulletEnabled val="1"/>
        </dgm:presLayoutVars>
      </dgm:prSet>
      <dgm:spPr/>
    </dgm:pt>
    <dgm:pt modelId="{1AD67994-3EA3-EE4C-825B-58C10791E88B}" type="pres">
      <dgm:prSet presAssocID="{C4F92C97-1D5F-3148-B5B2-FA146E7719A4}" presName="sp" presStyleCnt="0"/>
      <dgm:spPr/>
    </dgm:pt>
    <dgm:pt modelId="{1FC440CF-34DA-C54F-81FB-EAE11286F2E7}" type="pres">
      <dgm:prSet presAssocID="{17211352-7F42-9C4E-8481-A817E5E24CC5}" presName="composite" presStyleCnt="0"/>
      <dgm:spPr/>
    </dgm:pt>
    <dgm:pt modelId="{0B08EAC1-FD78-2140-A3F6-0070B7E28856}" type="pres">
      <dgm:prSet presAssocID="{17211352-7F42-9C4E-8481-A817E5E24CC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897ED02-A94F-3047-9452-2486CAF35979}" type="pres">
      <dgm:prSet presAssocID="{17211352-7F42-9C4E-8481-A817E5E24CC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03369404-8175-2746-AFBC-4CE1EDA7B6AC}" type="presOf" srcId="{41AE5DF3-4B3C-7844-90C6-E30EDB9A6CEB}" destId="{01F20A1D-2110-224C-8AB7-ABE720B8C7B9}" srcOrd="0" destOrd="0" presId="urn:microsoft.com/office/officeart/2005/8/layout/chevron2"/>
    <dgm:cxn modelId="{0C750306-20C5-DA48-8A6A-C12E1075AECE}" type="presOf" srcId="{40B76EED-7CBD-0E42-BE8B-6711B4ACC006}" destId="{BE3B7D10-19A7-5447-8953-34D74674F184}" srcOrd="0" destOrd="0" presId="urn:microsoft.com/office/officeart/2005/8/layout/chevron2"/>
    <dgm:cxn modelId="{D75DB713-84F9-E244-B825-99DAEB9C05F0}" type="presOf" srcId="{5F1D5386-7E6A-0240-B2FF-34AC7B66B2A0}" destId="{357C46D1-2934-4842-B510-2BC136289168}" srcOrd="0" destOrd="0" presId="urn:microsoft.com/office/officeart/2005/8/layout/chevron2"/>
    <dgm:cxn modelId="{E1D89D14-A83D-6F49-A912-9FF9721D3FB7}" srcId="{6F1DBE8C-6229-894E-8AD8-A17586045BAB}" destId="{40B76EED-7CBD-0E42-BE8B-6711B4ACC006}" srcOrd="0" destOrd="0" parTransId="{AF3FFE97-1239-2C4D-B4E3-2966B278834E}" sibTransId="{49C5EC9B-8D09-0C4A-9B21-FDF696156F00}"/>
    <dgm:cxn modelId="{6989B924-F1B2-5449-89DD-FFEA5ADF271D}" type="presOf" srcId="{4B85D0DC-2871-894D-BDD0-EADF9A470AE9}" destId="{B897ED02-A94F-3047-9452-2486CAF35979}" srcOrd="0" destOrd="0" presId="urn:microsoft.com/office/officeart/2005/8/layout/chevron2"/>
    <dgm:cxn modelId="{FBB18427-50D7-894B-913D-A27E0B723EBB}" srcId="{04D10AF1-3A04-E346-971D-D528AC6FD65A}" destId="{17211352-7F42-9C4E-8481-A817E5E24CC5}" srcOrd="2" destOrd="0" parTransId="{B9690C5F-19AB-BC4F-81F5-3FA2F86F2DAB}" sibTransId="{A566F6BB-288D-5A4E-A95B-C5A47F08DBEA}"/>
    <dgm:cxn modelId="{C4E5FB3C-E0D7-3F48-9521-08EF3E179C29}" srcId="{04D10AF1-3A04-E346-971D-D528AC6FD65A}" destId="{41AE5DF3-4B3C-7844-90C6-E30EDB9A6CEB}" srcOrd="1" destOrd="0" parTransId="{605F55D8-0A60-8345-9C00-8706848E3325}" sibTransId="{C4F92C97-1D5F-3148-B5B2-FA146E7719A4}"/>
    <dgm:cxn modelId="{6AD46E86-EEDA-F540-90D2-C5727F822B45}" srcId="{17211352-7F42-9C4E-8481-A817E5E24CC5}" destId="{4B85D0DC-2871-894D-BDD0-EADF9A470AE9}" srcOrd="0" destOrd="0" parTransId="{334CF351-2647-8040-AC00-66917F1B6370}" sibTransId="{59C7ED0C-DA29-CB4F-9889-81E658882C3A}"/>
    <dgm:cxn modelId="{42A6E690-914C-F149-9272-463DF4E7A0DD}" srcId="{41AE5DF3-4B3C-7844-90C6-E30EDB9A6CEB}" destId="{5F1D5386-7E6A-0240-B2FF-34AC7B66B2A0}" srcOrd="0" destOrd="0" parTransId="{22E08220-DA99-7E46-AD2A-5653986E4CC8}" sibTransId="{E5AAEFF3-770C-174F-B23F-F6B41D551C92}"/>
    <dgm:cxn modelId="{101C78A4-91AD-1C49-8348-4F9EDAEB4087}" type="presOf" srcId="{04D10AF1-3A04-E346-971D-D528AC6FD65A}" destId="{B326931A-5814-A446-AA20-74EB73578F21}" srcOrd="0" destOrd="0" presId="urn:microsoft.com/office/officeart/2005/8/layout/chevron2"/>
    <dgm:cxn modelId="{DA6EC3B7-2EF1-3B44-9BD9-F3FFDFDA3D69}" type="presOf" srcId="{6F1DBE8C-6229-894E-8AD8-A17586045BAB}" destId="{EC4FAC02-9169-5E48-AA29-74BAAAD6BCF3}" srcOrd="0" destOrd="0" presId="urn:microsoft.com/office/officeart/2005/8/layout/chevron2"/>
    <dgm:cxn modelId="{70C11ED2-EA40-6F40-9D43-29DBBE3BC23B}" type="presOf" srcId="{17211352-7F42-9C4E-8481-A817E5E24CC5}" destId="{0B08EAC1-FD78-2140-A3F6-0070B7E28856}" srcOrd="0" destOrd="0" presId="urn:microsoft.com/office/officeart/2005/8/layout/chevron2"/>
    <dgm:cxn modelId="{22C20DE7-03B3-D144-901E-8A0643C8C0AD}" srcId="{04D10AF1-3A04-E346-971D-D528AC6FD65A}" destId="{6F1DBE8C-6229-894E-8AD8-A17586045BAB}" srcOrd="0" destOrd="0" parTransId="{7A070958-FE1C-CB42-A4E2-598514C0BDDB}" sibTransId="{69FD7E8C-D3FC-0147-B6E1-090234A15B73}"/>
    <dgm:cxn modelId="{DCFBF719-CDD1-EC46-B0FA-AF018FC1E94F}" type="presParOf" srcId="{B326931A-5814-A446-AA20-74EB73578F21}" destId="{B4317813-9220-7945-80FE-9B473355A7C2}" srcOrd="0" destOrd="0" presId="urn:microsoft.com/office/officeart/2005/8/layout/chevron2"/>
    <dgm:cxn modelId="{3644459D-941E-564D-AAA4-15CA1AC8488F}" type="presParOf" srcId="{B4317813-9220-7945-80FE-9B473355A7C2}" destId="{EC4FAC02-9169-5E48-AA29-74BAAAD6BCF3}" srcOrd="0" destOrd="0" presId="urn:microsoft.com/office/officeart/2005/8/layout/chevron2"/>
    <dgm:cxn modelId="{B2FB162A-6294-0543-83F2-5D4A7E07ED3C}" type="presParOf" srcId="{B4317813-9220-7945-80FE-9B473355A7C2}" destId="{BE3B7D10-19A7-5447-8953-34D74674F184}" srcOrd="1" destOrd="0" presId="urn:microsoft.com/office/officeart/2005/8/layout/chevron2"/>
    <dgm:cxn modelId="{390169E6-C82C-5649-8FFC-A92871FC7A00}" type="presParOf" srcId="{B326931A-5814-A446-AA20-74EB73578F21}" destId="{917870B6-DB11-454C-873B-7A715B141F8F}" srcOrd="1" destOrd="0" presId="urn:microsoft.com/office/officeart/2005/8/layout/chevron2"/>
    <dgm:cxn modelId="{63830FE6-CD3D-E84C-AEA0-A04B5A0C2392}" type="presParOf" srcId="{B326931A-5814-A446-AA20-74EB73578F21}" destId="{3642E6E9-4555-4A43-B523-0273AD95BA76}" srcOrd="2" destOrd="0" presId="urn:microsoft.com/office/officeart/2005/8/layout/chevron2"/>
    <dgm:cxn modelId="{90B18E20-6A3C-754E-BEDF-2792E00D962B}" type="presParOf" srcId="{3642E6E9-4555-4A43-B523-0273AD95BA76}" destId="{01F20A1D-2110-224C-8AB7-ABE720B8C7B9}" srcOrd="0" destOrd="0" presId="urn:microsoft.com/office/officeart/2005/8/layout/chevron2"/>
    <dgm:cxn modelId="{A85DE0ED-C592-F042-B1BA-5B0EE6D5C6E5}" type="presParOf" srcId="{3642E6E9-4555-4A43-B523-0273AD95BA76}" destId="{357C46D1-2934-4842-B510-2BC136289168}" srcOrd="1" destOrd="0" presId="urn:microsoft.com/office/officeart/2005/8/layout/chevron2"/>
    <dgm:cxn modelId="{42851405-374E-9346-A3F5-24931954D426}" type="presParOf" srcId="{B326931A-5814-A446-AA20-74EB73578F21}" destId="{1AD67994-3EA3-EE4C-825B-58C10791E88B}" srcOrd="3" destOrd="0" presId="urn:microsoft.com/office/officeart/2005/8/layout/chevron2"/>
    <dgm:cxn modelId="{62CF30F6-795D-4D40-B287-ABE85B7935A1}" type="presParOf" srcId="{B326931A-5814-A446-AA20-74EB73578F21}" destId="{1FC440CF-34DA-C54F-81FB-EAE11286F2E7}" srcOrd="4" destOrd="0" presId="urn:microsoft.com/office/officeart/2005/8/layout/chevron2"/>
    <dgm:cxn modelId="{A7EAE1FD-2856-8349-847C-6C5806D01A3C}" type="presParOf" srcId="{1FC440CF-34DA-C54F-81FB-EAE11286F2E7}" destId="{0B08EAC1-FD78-2140-A3F6-0070B7E28856}" srcOrd="0" destOrd="0" presId="urn:microsoft.com/office/officeart/2005/8/layout/chevron2"/>
    <dgm:cxn modelId="{303699F6-C96A-994E-9031-A3131B41E806}" type="presParOf" srcId="{1FC440CF-34DA-C54F-81FB-EAE11286F2E7}" destId="{B897ED02-A94F-3047-9452-2486CAF3597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16A746C5-B657-4645-BFBE-35A4E5A77237}">
      <dgm:prSet custT="1"/>
      <dgm:spPr/>
      <dgm:t>
        <a:bodyPr/>
        <a:lstStyle/>
        <a:p>
          <a:r>
            <a:rPr lang="es-CO" sz="1100" dirty="0"/>
            <a:t>Municipio de Quibdó</a:t>
          </a:r>
        </a:p>
      </dgm:t>
    </dgm:pt>
    <dgm:pt modelId="{0EF40B69-6D3F-B24E-9945-555AC5BC3650}" type="parTrans" cxnId="{D395835B-865E-9F41-9A69-6ECC0563FDC7}">
      <dgm:prSet/>
      <dgm:spPr/>
      <dgm:t>
        <a:bodyPr/>
        <a:lstStyle/>
        <a:p>
          <a:endParaRPr lang="es-ES" sz="1200"/>
        </a:p>
      </dgm:t>
    </dgm:pt>
    <dgm:pt modelId="{EF5391AC-6824-0747-B1D2-77AFAD4097BF}" type="sibTrans" cxnId="{D395835B-865E-9F41-9A69-6ECC0563FDC7}">
      <dgm:prSet/>
      <dgm:spPr/>
      <dgm:t>
        <a:bodyPr/>
        <a:lstStyle/>
        <a:p>
          <a:endParaRPr lang="es-ES" sz="1200"/>
        </a:p>
      </dgm:t>
    </dgm:pt>
    <dgm:pt modelId="{678B7EC9-3D2B-1545-8044-624C0E0E0A0A}">
      <dgm:prSet custT="1"/>
      <dgm:spPr/>
      <dgm:t>
        <a:bodyPr/>
        <a:lstStyle/>
        <a:p>
          <a:r>
            <a:rPr lang="es-CO" sz="1100" dirty="0"/>
            <a:t>Municipio Carmen del Darién</a:t>
          </a:r>
        </a:p>
      </dgm:t>
    </dgm:pt>
    <dgm:pt modelId="{85F39E5E-1A13-2948-849B-A6317825D6B9}" type="parTrans" cxnId="{FDC46B11-C1F1-714E-A0B7-69D926E0852A}">
      <dgm:prSet/>
      <dgm:spPr/>
      <dgm:t>
        <a:bodyPr/>
        <a:lstStyle/>
        <a:p>
          <a:endParaRPr lang="es-ES" sz="1200"/>
        </a:p>
      </dgm:t>
    </dgm:pt>
    <dgm:pt modelId="{4E855DC4-EBD3-494E-ADE2-7D10E3804BD8}" type="sibTrans" cxnId="{FDC46B11-C1F1-714E-A0B7-69D926E0852A}">
      <dgm:prSet/>
      <dgm:spPr/>
      <dgm:t>
        <a:bodyPr/>
        <a:lstStyle/>
        <a:p>
          <a:endParaRPr lang="es-ES" sz="1200"/>
        </a:p>
      </dgm:t>
    </dgm:pt>
    <dgm:pt modelId="{106180B6-F366-D541-9D5B-4CA1CA419DC6}">
      <dgm:prSet custT="1"/>
      <dgm:spPr/>
      <dgm:t>
        <a:bodyPr/>
        <a:lstStyle/>
        <a:p>
          <a:r>
            <a:rPr lang="es-ES" sz="1100" dirty="0"/>
            <a:t>Municipio de Santa Bárbara De </a:t>
          </a:r>
          <a:r>
            <a:rPr lang="es-ES" sz="1100" dirty="0" err="1"/>
            <a:t>Iscuandé</a:t>
          </a:r>
          <a:endParaRPr lang="es-CO" sz="1100" dirty="0"/>
        </a:p>
      </dgm:t>
    </dgm:pt>
    <dgm:pt modelId="{8C6BF2D7-3A93-1B4B-843E-44536858DEB7}" type="parTrans" cxnId="{772EB4AF-AB39-ED4A-85E6-31E0E61A41F8}">
      <dgm:prSet/>
      <dgm:spPr/>
      <dgm:t>
        <a:bodyPr/>
        <a:lstStyle/>
        <a:p>
          <a:endParaRPr lang="es-ES" sz="1200"/>
        </a:p>
      </dgm:t>
    </dgm:pt>
    <dgm:pt modelId="{1C6A56A3-77FC-9441-B4DA-8315EDA8E6D3}" type="sibTrans" cxnId="{772EB4AF-AB39-ED4A-85E6-31E0E61A41F8}">
      <dgm:prSet/>
      <dgm:spPr/>
      <dgm:t>
        <a:bodyPr/>
        <a:lstStyle/>
        <a:p>
          <a:endParaRPr lang="es-ES" sz="1200"/>
        </a:p>
      </dgm:t>
    </dgm:pt>
    <dgm:pt modelId="{04FE6BDD-52BC-144A-A606-7321152D91E6}">
      <dgm:prSet custT="1"/>
      <dgm:spPr/>
      <dgm:t>
        <a:bodyPr/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Malecón Quibdó (Incluye obras de protección, recuperación de espacio Público, ciclovías y Parques) tuvo una inversión de $12.823.484.934. Incluye recursos vigencia 2018.</a:t>
          </a:r>
        </a:p>
      </dgm:t>
    </dgm:pt>
    <dgm:pt modelId="{DD3EE43F-49E9-7A48-A2F3-E167CFA3A63F}" type="parTrans" cxnId="{8F811409-C504-864A-AA18-53EF47DC9205}">
      <dgm:prSet/>
      <dgm:spPr/>
      <dgm:t>
        <a:bodyPr/>
        <a:lstStyle/>
        <a:p>
          <a:endParaRPr lang="es-ES" sz="1200"/>
        </a:p>
      </dgm:t>
    </dgm:pt>
    <dgm:pt modelId="{FB5A8751-40ED-524E-B01A-96A15A71D78E}" type="sibTrans" cxnId="{8F811409-C504-864A-AA18-53EF47DC9205}">
      <dgm:prSet/>
      <dgm:spPr/>
      <dgm:t>
        <a:bodyPr/>
        <a:lstStyle/>
        <a:p>
          <a:endParaRPr lang="es-ES" sz="1200"/>
        </a:p>
      </dgm:t>
    </dgm:pt>
    <dgm:pt modelId="{BE118933-83A3-D645-84AD-B9CDA1946338}">
      <dgm:prSet custT="1"/>
      <dgm:spPr/>
      <dgm:t>
        <a:bodyPr/>
        <a:lstStyle/>
        <a:p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Río Jiguamiandó (Destronque y Limpieza) con una inversión de  $962.970.660, 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terminó el 15 de diciembre de 2019</a:t>
          </a:r>
          <a:r>
            <a:rPr lang="es-ES" sz="1400" b="0" kern="1200" dirty="0">
              <a:latin typeface="Calibri" panose="020F0502020204030204"/>
              <a:ea typeface="+mn-ea"/>
              <a:cs typeface="+mn-cs"/>
            </a:rPr>
            <a:t>.</a:t>
          </a:r>
          <a:endParaRPr lang="es-CO" sz="1400" b="0" kern="1200" dirty="0">
            <a:latin typeface="Calibri" panose="020F0502020204030204"/>
            <a:ea typeface="+mn-ea"/>
            <a:cs typeface="+mn-cs"/>
          </a:endParaRPr>
        </a:p>
      </dgm:t>
    </dgm:pt>
    <dgm:pt modelId="{0CB4E885-98A4-8946-A6C0-B1EE7810AF8B}" type="parTrans" cxnId="{AF075920-17F8-9442-BA47-83FA45FBDEED}">
      <dgm:prSet/>
      <dgm:spPr/>
      <dgm:t>
        <a:bodyPr/>
        <a:lstStyle/>
        <a:p>
          <a:endParaRPr lang="es-ES" sz="1200"/>
        </a:p>
      </dgm:t>
    </dgm:pt>
    <dgm:pt modelId="{8BF3F215-1F77-F349-B260-219B20FE4A5A}" type="sibTrans" cxnId="{AF075920-17F8-9442-BA47-83FA45FBDEED}">
      <dgm:prSet/>
      <dgm:spPr/>
      <dgm:t>
        <a:bodyPr/>
        <a:lstStyle/>
        <a:p>
          <a:endParaRPr lang="es-ES" sz="1200"/>
        </a:p>
      </dgm:t>
    </dgm:pt>
    <dgm:pt modelId="{6B8368D4-B240-3D40-AB62-F7EA21822031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obras de protección contra la erosión causada por el 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Iscuandé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, tiene vigencias futuras por valor de $477.872.965, se prevé la adjudicación para el 29 de noviembre 2019, con un plazo de 5 meses de ejecución. 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658997B5-3B9B-DC42-AEC4-5825780205B8}" type="parTrans" cxnId="{5255DEF4-A902-774E-A43A-E05208871881}">
      <dgm:prSet/>
      <dgm:spPr/>
      <dgm:t>
        <a:bodyPr/>
        <a:lstStyle/>
        <a:p>
          <a:endParaRPr lang="es-ES" sz="1200"/>
        </a:p>
      </dgm:t>
    </dgm:pt>
    <dgm:pt modelId="{E07B0D5D-ADF8-BA48-87FB-F5797823BAF9}" type="sibTrans" cxnId="{5255DEF4-A902-774E-A43A-E05208871881}">
      <dgm:prSet/>
      <dgm:spPr/>
      <dgm:t>
        <a:bodyPr/>
        <a:lstStyle/>
        <a:p>
          <a:endParaRPr lang="es-ES" sz="1200"/>
        </a:p>
      </dgm:t>
    </dgm:pt>
    <dgm:pt modelId="{63FDE29E-2B14-B14B-A1AE-779AEAACEB16}" type="pres">
      <dgm:prSet presAssocID="{04D10AF1-3A04-E346-971D-D528AC6FD65A}" presName="linearFlow" presStyleCnt="0">
        <dgm:presLayoutVars>
          <dgm:dir/>
          <dgm:animLvl val="lvl"/>
          <dgm:resizeHandles val="exact"/>
        </dgm:presLayoutVars>
      </dgm:prSet>
      <dgm:spPr/>
    </dgm:pt>
    <dgm:pt modelId="{0781E332-33B2-CD4F-B617-C9F992402B69}" type="pres">
      <dgm:prSet presAssocID="{16A746C5-B657-4645-BFBE-35A4E5A77237}" presName="composite" presStyleCnt="0"/>
      <dgm:spPr/>
    </dgm:pt>
    <dgm:pt modelId="{75B36DC5-137B-3144-8F03-59731D417644}" type="pres">
      <dgm:prSet presAssocID="{16A746C5-B657-4645-BFBE-35A4E5A77237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52476D9D-09B5-794D-A6C5-6F93D597974D}" type="pres">
      <dgm:prSet presAssocID="{16A746C5-B657-4645-BFBE-35A4E5A77237}" presName="descendantText" presStyleLbl="alignAcc1" presStyleIdx="0" presStyleCnt="3">
        <dgm:presLayoutVars>
          <dgm:bulletEnabled val="1"/>
        </dgm:presLayoutVars>
      </dgm:prSet>
      <dgm:spPr/>
    </dgm:pt>
    <dgm:pt modelId="{74A7FF3E-CF31-3A4A-A00A-A1F6BE4A8FA7}" type="pres">
      <dgm:prSet presAssocID="{EF5391AC-6824-0747-B1D2-77AFAD4097BF}" presName="sp" presStyleCnt="0"/>
      <dgm:spPr/>
    </dgm:pt>
    <dgm:pt modelId="{DE03A486-19C5-8A4E-AD59-9647578E9FB0}" type="pres">
      <dgm:prSet presAssocID="{678B7EC9-3D2B-1545-8044-624C0E0E0A0A}" presName="composite" presStyleCnt="0"/>
      <dgm:spPr/>
    </dgm:pt>
    <dgm:pt modelId="{85560701-A669-714C-A7C8-C59F8AFFE9DD}" type="pres">
      <dgm:prSet presAssocID="{678B7EC9-3D2B-1545-8044-624C0E0E0A0A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553E941-27A6-7647-BF3B-8A6BA0895E95}" type="pres">
      <dgm:prSet presAssocID="{678B7EC9-3D2B-1545-8044-624C0E0E0A0A}" presName="descendantText" presStyleLbl="alignAcc1" presStyleIdx="1" presStyleCnt="3">
        <dgm:presLayoutVars>
          <dgm:bulletEnabled val="1"/>
        </dgm:presLayoutVars>
      </dgm:prSet>
      <dgm:spPr/>
    </dgm:pt>
    <dgm:pt modelId="{1E8F5C02-6163-FC45-B5A5-6FACEAE20265}" type="pres">
      <dgm:prSet presAssocID="{4E855DC4-EBD3-494E-ADE2-7D10E3804BD8}" presName="sp" presStyleCnt="0"/>
      <dgm:spPr/>
    </dgm:pt>
    <dgm:pt modelId="{7AE16B05-D2DE-C746-8EE6-6D0CF2E7AEEB}" type="pres">
      <dgm:prSet presAssocID="{106180B6-F366-D541-9D5B-4CA1CA419DC6}" presName="composite" presStyleCnt="0"/>
      <dgm:spPr/>
    </dgm:pt>
    <dgm:pt modelId="{6A99F1E1-D9D8-394C-8627-34F1C1959198}" type="pres">
      <dgm:prSet presAssocID="{106180B6-F366-D541-9D5B-4CA1CA419DC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F8CD7B8F-7951-774B-B050-B388C8BC7E48}" type="pres">
      <dgm:prSet presAssocID="{106180B6-F366-D541-9D5B-4CA1CA419DC6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F811409-C504-864A-AA18-53EF47DC9205}" srcId="{16A746C5-B657-4645-BFBE-35A4E5A77237}" destId="{04FE6BDD-52BC-144A-A606-7321152D91E6}" srcOrd="0" destOrd="0" parTransId="{DD3EE43F-49E9-7A48-A2F3-E167CFA3A63F}" sibTransId="{FB5A8751-40ED-524E-B01A-96A15A71D78E}"/>
    <dgm:cxn modelId="{FDC46B11-C1F1-714E-A0B7-69D926E0852A}" srcId="{04D10AF1-3A04-E346-971D-D528AC6FD65A}" destId="{678B7EC9-3D2B-1545-8044-624C0E0E0A0A}" srcOrd="1" destOrd="0" parTransId="{85F39E5E-1A13-2948-849B-A6317825D6B9}" sibTransId="{4E855DC4-EBD3-494E-ADE2-7D10E3804BD8}"/>
    <dgm:cxn modelId="{115C8B19-E490-2743-AE82-FF8885F7E459}" type="presOf" srcId="{04FE6BDD-52BC-144A-A606-7321152D91E6}" destId="{52476D9D-09B5-794D-A6C5-6F93D597974D}" srcOrd="0" destOrd="0" presId="urn:microsoft.com/office/officeart/2005/8/layout/chevron2"/>
    <dgm:cxn modelId="{AF075920-17F8-9442-BA47-83FA45FBDEED}" srcId="{678B7EC9-3D2B-1545-8044-624C0E0E0A0A}" destId="{BE118933-83A3-D645-84AD-B9CDA1946338}" srcOrd="0" destOrd="0" parTransId="{0CB4E885-98A4-8946-A6C0-B1EE7810AF8B}" sibTransId="{8BF3F215-1F77-F349-B260-219B20FE4A5A}"/>
    <dgm:cxn modelId="{E92A1B52-C542-A54B-B163-EB14A502E4C3}" type="presOf" srcId="{BE118933-83A3-D645-84AD-B9CDA1946338}" destId="{B553E941-27A6-7647-BF3B-8A6BA0895E95}" srcOrd="0" destOrd="0" presId="urn:microsoft.com/office/officeart/2005/8/layout/chevron2"/>
    <dgm:cxn modelId="{D395835B-865E-9F41-9A69-6ECC0563FDC7}" srcId="{04D10AF1-3A04-E346-971D-D528AC6FD65A}" destId="{16A746C5-B657-4645-BFBE-35A4E5A77237}" srcOrd="0" destOrd="0" parTransId="{0EF40B69-6D3F-B24E-9945-555AC5BC3650}" sibTransId="{EF5391AC-6824-0747-B1D2-77AFAD4097BF}"/>
    <dgm:cxn modelId="{CD8EF469-7357-4A44-BE4A-10C052A26E83}" type="presOf" srcId="{04D10AF1-3A04-E346-971D-D528AC6FD65A}" destId="{63FDE29E-2B14-B14B-A1AE-779AEAACEB16}" srcOrd="0" destOrd="0" presId="urn:microsoft.com/office/officeart/2005/8/layout/chevron2"/>
    <dgm:cxn modelId="{7D32EE7A-FA50-264D-8960-38A4DB71E6D5}" type="presOf" srcId="{106180B6-F366-D541-9D5B-4CA1CA419DC6}" destId="{6A99F1E1-D9D8-394C-8627-34F1C1959198}" srcOrd="0" destOrd="0" presId="urn:microsoft.com/office/officeart/2005/8/layout/chevron2"/>
    <dgm:cxn modelId="{20504A9A-6C06-944F-8484-9F61AAB003BE}" type="presOf" srcId="{16A746C5-B657-4645-BFBE-35A4E5A77237}" destId="{75B36DC5-137B-3144-8F03-59731D417644}" srcOrd="0" destOrd="0" presId="urn:microsoft.com/office/officeart/2005/8/layout/chevron2"/>
    <dgm:cxn modelId="{712650A7-1EDD-7C4C-8AB4-A42A1C8ADC38}" type="presOf" srcId="{678B7EC9-3D2B-1545-8044-624C0E0E0A0A}" destId="{85560701-A669-714C-A7C8-C59F8AFFE9DD}" srcOrd="0" destOrd="0" presId="urn:microsoft.com/office/officeart/2005/8/layout/chevron2"/>
    <dgm:cxn modelId="{772EB4AF-AB39-ED4A-85E6-31E0E61A41F8}" srcId="{04D10AF1-3A04-E346-971D-D528AC6FD65A}" destId="{106180B6-F366-D541-9D5B-4CA1CA419DC6}" srcOrd="2" destOrd="0" parTransId="{8C6BF2D7-3A93-1B4B-843E-44536858DEB7}" sibTransId="{1C6A56A3-77FC-9441-B4DA-8315EDA8E6D3}"/>
    <dgm:cxn modelId="{06E296CD-B111-B645-901B-3BF4BF140B13}" type="presOf" srcId="{6B8368D4-B240-3D40-AB62-F7EA21822031}" destId="{F8CD7B8F-7951-774B-B050-B388C8BC7E48}" srcOrd="0" destOrd="0" presId="urn:microsoft.com/office/officeart/2005/8/layout/chevron2"/>
    <dgm:cxn modelId="{5255DEF4-A902-774E-A43A-E05208871881}" srcId="{106180B6-F366-D541-9D5B-4CA1CA419DC6}" destId="{6B8368D4-B240-3D40-AB62-F7EA21822031}" srcOrd="0" destOrd="0" parTransId="{658997B5-3B9B-DC42-AEC4-5825780205B8}" sibTransId="{E07B0D5D-ADF8-BA48-87FB-F5797823BAF9}"/>
    <dgm:cxn modelId="{67F5731E-697F-FD46-B528-DF08BF52504E}" type="presParOf" srcId="{63FDE29E-2B14-B14B-A1AE-779AEAACEB16}" destId="{0781E332-33B2-CD4F-B617-C9F992402B69}" srcOrd="0" destOrd="0" presId="urn:microsoft.com/office/officeart/2005/8/layout/chevron2"/>
    <dgm:cxn modelId="{FADB1499-8F16-0F44-AA1F-0F1ACD18A1A2}" type="presParOf" srcId="{0781E332-33B2-CD4F-B617-C9F992402B69}" destId="{75B36DC5-137B-3144-8F03-59731D417644}" srcOrd="0" destOrd="0" presId="urn:microsoft.com/office/officeart/2005/8/layout/chevron2"/>
    <dgm:cxn modelId="{BAA034DA-53C7-9746-BEAA-FDA2FD273B35}" type="presParOf" srcId="{0781E332-33B2-CD4F-B617-C9F992402B69}" destId="{52476D9D-09B5-794D-A6C5-6F93D597974D}" srcOrd="1" destOrd="0" presId="urn:microsoft.com/office/officeart/2005/8/layout/chevron2"/>
    <dgm:cxn modelId="{DC462AA3-5797-554B-96FE-A34ED74E897E}" type="presParOf" srcId="{63FDE29E-2B14-B14B-A1AE-779AEAACEB16}" destId="{74A7FF3E-CF31-3A4A-A00A-A1F6BE4A8FA7}" srcOrd="1" destOrd="0" presId="urn:microsoft.com/office/officeart/2005/8/layout/chevron2"/>
    <dgm:cxn modelId="{44BAA75B-E570-3A40-B3E4-505FA69171BC}" type="presParOf" srcId="{63FDE29E-2B14-B14B-A1AE-779AEAACEB16}" destId="{DE03A486-19C5-8A4E-AD59-9647578E9FB0}" srcOrd="2" destOrd="0" presId="urn:microsoft.com/office/officeart/2005/8/layout/chevron2"/>
    <dgm:cxn modelId="{2759F757-9A67-344E-BA88-CF8605D90615}" type="presParOf" srcId="{DE03A486-19C5-8A4E-AD59-9647578E9FB0}" destId="{85560701-A669-714C-A7C8-C59F8AFFE9DD}" srcOrd="0" destOrd="0" presId="urn:microsoft.com/office/officeart/2005/8/layout/chevron2"/>
    <dgm:cxn modelId="{612A2E25-80F0-FB45-B43E-49EF6490A0D2}" type="presParOf" srcId="{DE03A486-19C5-8A4E-AD59-9647578E9FB0}" destId="{B553E941-27A6-7647-BF3B-8A6BA0895E95}" srcOrd="1" destOrd="0" presId="urn:microsoft.com/office/officeart/2005/8/layout/chevron2"/>
    <dgm:cxn modelId="{81AF237D-B65D-F943-9B26-3BD18B762D12}" type="presParOf" srcId="{63FDE29E-2B14-B14B-A1AE-779AEAACEB16}" destId="{1E8F5C02-6163-FC45-B5A5-6FACEAE20265}" srcOrd="3" destOrd="0" presId="urn:microsoft.com/office/officeart/2005/8/layout/chevron2"/>
    <dgm:cxn modelId="{D2277A42-02F1-CE49-8F75-91C627A9E0F3}" type="presParOf" srcId="{63FDE29E-2B14-B14B-A1AE-779AEAACEB16}" destId="{7AE16B05-D2DE-C746-8EE6-6D0CF2E7AEEB}" srcOrd="4" destOrd="0" presId="urn:microsoft.com/office/officeart/2005/8/layout/chevron2"/>
    <dgm:cxn modelId="{6DFC1A5C-E911-484F-8B8A-E1A8EB8351BD}" type="presParOf" srcId="{7AE16B05-D2DE-C746-8EE6-6D0CF2E7AEEB}" destId="{6A99F1E1-D9D8-394C-8627-34F1C1959198}" srcOrd="0" destOrd="0" presId="urn:microsoft.com/office/officeart/2005/8/layout/chevron2"/>
    <dgm:cxn modelId="{ED25D5F5-AB3A-2E46-A54A-BED63E3DA4FF}" type="presParOf" srcId="{7AE16B05-D2DE-C746-8EE6-6D0CF2E7AEEB}" destId="{F8CD7B8F-7951-774B-B050-B388C8BC7E4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chevron2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1400" dirty="0"/>
            <a:t>Municipio Carmen del Darién</a:t>
          </a: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Las obras de mantenimiento y limpieza del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Jiguamiando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para recuperar la transitabilidad interrumpida por emergencia a finales del mes de abril, terminaron el 30 de septiembre de 2020 con una inversión alrededor de $93,15 millones.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3565A276-8408-D84A-B428-0D3E6488568E}">
      <dgm:prSet custT="1"/>
      <dgm:spPr/>
      <dgm:t>
        <a:bodyPr/>
        <a:lstStyle/>
        <a:p>
          <a:r>
            <a:rPr lang="es-CO" sz="1400" dirty="0"/>
            <a:t>Municipio de Riosucio </a:t>
          </a:r>
        </a:p>
      </dgm:t>
    </dgm:pt>
    <dgm:pt modelId="{E498A6D4-D9B7-104D-9785-623D8F4FF2B9}" type="parTrans" cxnId="{64D86EAF-931D-7344-ACEE-10C6D221A427}">
      <dgm:prSet/>
      <dgm:spPr/>
      <dgm:t>
        <a:bodyPr/>
        <a:lstStyle/>
        <a:p>
          <a:endParaRPr lang="es-ES"/>
        </a:p>
      </dgm:t>
    </dgm:pt>
    <dgm:pt modelId="{0AA84B79-B39D-E344-9451-0D6B21301C8B}" type="sibTrans" cxnId="{64D86EAF-931D-7344-ACEE-10C6D221A427}">
      <dgm:prSet/>
      <dgm:spPr/>
      <dgm:t>
        <a:bodyPr/>
        <a:lstStyle/>
        <a:p>
          <a:endParaRPr lang="es-ES"/>
        </a:p>
      </dgm:t>
    </dgm:pt>
    <dgm:pt modelId="{8F529114-9E87-7241-9331-2416290BAC66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Chintadó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las obras terminaron el 30 de septiembre de 2020, con una inversión alrededor de $103,6 millones de pesos.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81704254-8DD3-6149-9E92-5E3D4911B94A}" type="parTrans" cxnId="{62E7E4E3-515C-3541-8595-2E757839F5AD}">
      <dgm:prSet/>
      <dgm:spPr/>
      <dgm:t>
        <a:bodyPr/>
        <a:lstStyle/>
        <a:p>
          <a:endParaRPr lang="es-ES"/>
        </a:p>
      </dgm:t>
    </dgm:pt>
    <dgm:pt modelId="{8184CC72-6896-784D-96FA-8B4B1AFEC2BA}" type="sibTrans" cxnId="{62E7E4E3-515C-3541-8595-2E757839F5AD}">
      <dgm:prSet/>
      <dgm:spPr/>
      <dgm:t>
        <a:bodyPr/>
        <a:lstStyle/>
        <a:p>
          <a:endParaRPr lang="es-ES"/>
        </a:p>
      </dgm:t>
    </dgm:pt>
    <dgm:pt modelId="{306EE555-9435-A845-876F-C9C0C14B7393}">
      <dgm:prSet custT="1"/>
      <dgm:spPr/>
      <dgm:t>
        <a:bodyPr/>
        <a:lstStyle/>
        <a:p>
          <a:r>
            <a:rPr lang="es-CO" sz="1400" dirty="0"/>
            <a:t>Municipio Francisco Pizarro</a:t>
          </a:r>
        </a:p>
      </dgm:t>
    </dgm:pt>
    <dgm:pt modelId="{460A5087-582F-3D43-87CE-2193483F1356}" type="parTrans" cxnId="{0887E91E-77B5-FE4D-9C58-A7D3B58CF493}">
      <dgm:prSet/>
      <dgm:spPr/>
      <dgm:t>
        <a:bodyPr/>
        <a:lstStyle/>
        <a:p>
          <a:endParaRPr lang="es-ES"/>
        </a:p>
      </dgm:t>
    </dgm:pt>
    <dgm:pt modelId="{90F82D31-850C-AA4A-B2B0-3FEE7D5DC4E1}" type="sibTrans" cxnId="{0887E91E-77B5-FE4D-9C58-A7D3B58CF49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1400" dirty="0"/>
            <a:t>Municipio de Puerto Asís</a:t>
          </a:r>
          <a:endParaRPr lang="es-CO" sz="13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 ($276.896.634) finalizó el 15 de enero de 2020. 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08FC65A0-6F13-DE4F-BAE0-B69665AF4FDB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convenio 1043 de 2020 con el municipio de Francisco Pizarro con una aporte del Invías por valor $545,15 millones, se adelanta contratación de interventoría por valor de $154,84 millones.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3923B36D-32A6-3842-952A-E26997E09BC9}" type="parTrans" cxnId="{C41D0C5D-D157-0B4A-A04D-4A5F50CBE5EC}">
      <dgm:prSet/>
      <dgm:spPr/>
      <dgm:t>
        <a:bodyPr/>
        <a:lstStyle/>
        <a:p>
          <a:endParaRPr lang="es-ES"/>
        </a:p>
      </dgm:t>
    </dgm:pt>
    <dgm:pt modelId="{924995A4-24DB-C445-BE85-D34585A7EC7D}" type="sibTrans" cxnId="{C41D0C5D-D157-0B4A-A04D-4A5F50CBE5EC}">
      <dgm:prSet/>
      <dgm:spPr/>
      <dgm:t>
        <a:bodyPr/>
        <a:lstStyle/>
        <a:p>
          <a:endParaRPr lang="es-ES"/>
        </a:p>
      </dgm:t>
    </dgm:pt>
    <dgm:pt modelId="{03A4C91D-5D6D-5746-8976-93E145CAD62D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adelanta proceso de contratación del dragado de mantenimiento de acceso al muelle La Esmeralda por valor de $400 millones  incluido interventoría.</a:t>
          </a:r>
          <a:r>
            <a:rPr lang="es-CO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</a:t>
          </a:r>
          <a:endParaRPr lang="es-ES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7AD80ABE-AA86-D641-8D38-3DB2E8E7C24A}" type="parTrans" cxnId="{C11D1367-8486-624C-8BC7-59912D572A87}">
      <dgm:prSet/>
      <dgm:spPr/>
      <dgm:t>
        <a:bodyPr/>
        <a:lstStyle/>
        <a:p>
          <a:endParaRPr lang="es-ES"/>
        </a:p>
      </dgm:t>
    </dgm:pt>
    <dgm:pt modelId="{3AB358EE-0EDA-2241-A098-22A30C51416E}" type="sibTrans" cxnId="{C11D1367-8486-624C-8BC7-59912D572A87}">
      <dgm:prSet/>
      <dgm:spPr/>
      <dgm:t>
        <a:bodyPr/>
        <a:lstStyle/>
        <a:p>
          <a:endParaRPr lang="es-ES"/>
        </a:p>
      </dgm:t>
    </dgm:pt>
    <dgm:pt modelId="{F64E0913-5407-154F-B8A0-C34B54917143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1260 de 2020 para de intervención de mayor alcance por valor de $758 millones y se suscribió contrato de interventoría 1320 de 2020 por valor $129,012 millones. </a:t>
          </a:r>
        </a:p>
      </dgm:t>
    </dgm:pt>
    <dgm:pt modelId="{CD8AFEED-6578-2242-85E8-85C3428D43AB}" type="parTrans" cxnId="{F8957211-FAAD-C048-8648-2386C74DC50B}">
      <dgm:prSet/>
      <dgm:spPr/>
      <dgm:t>
        <a:bodyPr/>
        <a:lstStyle/>
        <a:p>
          <a:endParaRPr lang="es-ES"/>
        </a:p>
      </dgm:t>
    </dgm:pt>
    <dgm:pt modelId="{E6D0A07A-E507-F84C-A803-74B3DB980DC3}" type="sibTrans" cxnId="{F8957211-FAAD-C048-8648-2386C74DC50B}">
      <dgm:prSet/>
      <dgm:spPr/>
      <dgm:t>
        <a:bodyPr/>
        <a:lstStyle/>
        <a:p>
          <a:endParaRPr lang="es-ES"/>
        </a:p>
      </dgm:t>
    </dgm:pt>
    <dgm:pt modelId="{4A2DA119-224E-104D-AF79-D8140529F3F6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de Muelle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Curbaradó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: Muelle Flotante y pasarelas de accesos, con una inversión de $1.542 millones, finalizó el 15 de junio de 2020.</a:t>
          </a:r>
        </a:p>
      </dgm:t>
    </dgm:pt>
    <dgm:pt modelId="{611A5791-CD2A-064D-BFBD-D35D95898A09}" type="parTrans" cxnId="{98AD28DE-0B1C-304C-BD51-72D7A0D29320}">
      <dgm:prSet/>
      <dgm:spPr/>
      <dgm:t>
        <a:bodyPr/>
        <a:lstStyle/>
        <a:p>
          <a:endParaRPr lang="es-ES"/>
        </a:p>
      </dgm:t>
    </dgm:pt>
    <dgm:pt modelId="{A9D135E7-D94D-564F-B1F7-D27960E8984B}" type="sibTrans" cxnId="{98AD28DE-0B1C-304C-BD51-72D7A0D29320}">
      <dgm:prSet/>
      <dgm:spPr/>
      <dgm:t>
        <a:bodyPr/>
        <a:lstStyle/>
        <a:p>
          <a:endParaRPr lang="es-ES"/>
        </a:p>
      </dgm:t>
    </dgm:pt>
    <dgm:pt modelId="{322D7E66-658F-9642-BFAE-517D62FF083C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1257 de 2020 por valor de $660,9 millones y se suscribió contrato de interventoría 1319 de 2020 por valor $121,21 millones. Orden de inicio 20 de noviembre, se encuentra en ejecución.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7DCFB0A4-FB68-534D-82AC-7E14222CD838}" type="parTrans" cxnId="{2D17828C-63F9-7F45-B924-837FB7524A07}">
      <dgm:prSet/>
      <dgm:spPr/>
      <dgm:t>
        <a:bodyPr/>
        <a:lstStyle/>
        <a:p>
          <a:endParaRPr lang="es-ES"/>
        </a:p>
      </dgm:t>
    </dgm:pt>
    <dgm:pt modelId="{724BD24C-B641-FF40-98BC-D45AE06EA529}" type="sibTrans" cxnId="{2D17828C-63F9-7F45-B924-837FB7524A07}">
      <dgm:prSet/>
      <dgm:spPr/>
      <dgm:t>
        <a:bodyPr/>
        <a:lstStyle/>
        <a:p>
          <a:endParaRPr lang="es-ES"/>
        </a:p>
      </dgm:t>
    </dgm:pt>
    <dgm:pt modelId="{5D62FD90-3A0E-5A45-80B2-9E74A17C959E}" type="pres">
      <dgm:prSet presAssocID="{7FCC69B2-3389-A749-8980-9A15516802CF}" presName="linearFlow" presStyleCnt="0">
        <dgm:presLayoutVars>
          <dgm:dir/>
          <dgm:animLvl val="lvl"/>
          <dgm:resizeHandles val="exact"/>
        </dgm:presLayoutVars>
      </dgm:prSet>
      <dgm:spPr/>
    </dgm:pt>
    <dgm:pt modelId="{E573DA4B-BEE5-5743-A927-97FA6C609E80}" type="pres">
      <dgm:prSet presAssocID="{1D8CC6D7-5FE9-DE47-8E21-47A3A9E1FF0D}" presName="composite" presStyleCnt="0"/>
      <dgm:spPr/>
    </dgm:pt>
    <dgm:pt modelId="{D546AB77-4D68-9E49-8E9A-E84034C71858}" type="pres">
      <dgm:prSet presAssocID="{1D8CC6D7-5FE9-DE47-8E21-47A3A9E1FF0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380C1126-F0D3-FB47-AC49-7DAEDA06D2F5}" type="pres">
      <dgm:prSet presAssocID="{1D8CC6D7-5FE9-DE47-8E21-47A3A9E1FF0D}" presName="descendantText" presStyleLbl="alignAcc1" presStyleIdx="0" presStyleCnt="4" custScaleY="135217">
        <dgm:presLayoutVars>
          <dgm:bulletEnabled val="1"/>
        </dgm:presLayoutVars>
      </dgm:prSet>
      <dgm:spPr/>
    </dgm:pt>
    <dgm:pt modelId="{D431F476-E193-484E-BF26-F8A1B0C0E69D}" type="pres">
      <dgm:prSet presAssocID="{3DF3C773-1D05-EA4D-AF5E-EB784F4D3661}" presName="sp" presStyleCnt="0"/>
      <dgm:spPr/>
    </dgm:pt>
    <dgm:pt modelId="{D7DAE17E-52D0-674E-B85F-6ABBC3771C9F}" type="pres">
      <dgm:prSet presAssocID="{3565A276-8408-D84A-B428-0D3E6488568E}" presName="composite" presStyleCnt="0"/>
      <dgm:spPr/>
    </dgm:pt>
    <dgm:pt modelId="{7730EFA2-2993-2F40-B243-6E6F7CBDFEA4}" type="pres">
      <dgm:prSet presAssocID="{3565A276-8408-D84A-B428-0D3E6488568E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C9E02084-6FD2-7040-89AC-CC850FE8063E}" type="pres">
      <dgm:prSet presAssocID="{3565A276-8408-D84A-B428-0D3E6488568E}" presName="descendantText" presStyleLbl="alignAcc1" presStyleIdx="1" presStyleCnt="4">
        <dgm:presLayoutVars>
          <dgm:bulletEnabled val="1"/>
        </dgm:presLayoutVars>
      </dgm:prSet>
      <dgm:spPr/>
    </dgm:pt>
    <dgm:pt modelId="{55F0384E-823A-1043-9DF8-4DC32F65091E}" type="pres">
      <dgm:prSet presAssocID="{0AA84B79-B39D-E344-9451-0D6B21301C8B}" presName="sp" presStyleCnt="0"/>
      <dgm:spPr/>
    </dgm:pt>
    <dgm:pt modelId="{BAA1D108-7ACC-E047-AB15-0CA25798D8A7}" type="pres">
      <dgm:prSet presAssocID="{306EE555-9435-A845-876F-C9C0C14B7393}" presName="composite" presStyleCnt="0"/>
      <dgm:spPr/>
    </dgm:pt>
    <dgm:pt modelId="{8B149883-C87C-4E48-BC0A-6810831C729D}" type="pres">
      <dgm:prSet presAssocID="{306EE555-9435-A845-876F-C9C0C14B7393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34EBD005-268B-9E4F-AEE3-6E3D93326895}" type="pres">
      <dgm:prSet presAssocID="{306EE555-9435-A845-876F-C9C0C14B7393}" presName="descendantText" presStyleLbl="alignAcc1" presStyleIdx="2" presStyleCnt="4">
        <dgm:presLayoutVars>
          <dgm:bulletEnabled val="1"/>
        </dgm:presLayoutVars>
      </dgm:prSet>
      <dgm:spPr/>
    </dgm:pt>
    <dgm:pt modelId="{2DEA8985-55C4-9942-8235-3EA99AF29B61}" type="pres">
      <dgm:prSet presAssocID="{90F82D31-850C-AA4A-B2B0-3FEE7D5DC4E1}" presName="sp" presStyleCnt="0"/>
      <dgm:spPr/>
    </dgm:pt>
    <dgm:pt modelId="{185C64FC-B24F-ED46-8F41-B019F02EF024}" type="pres">
      <dgm:prSet presAssocID="{C1C5B8AD-7197-9847-9024-F3835CC4777D}" presName="composite" presStyleCnt="0"/>
      <dgm:spPr/>
    </dgm:pt>
    <dgm:pt modelId="{F3CC1EA4-A1F9-F643-B06D-69BD095A02FB}" type="pres">
      <dgm:prSet presAssocID="{C1C5B8AD-7197-9847-9024-F3835CC4777D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ED0E637-8C46-7642-B8AB-F3B2F85807FB}" type="pres">
      <dgm:prSet presAssocID="{C1C5B8AD-7197-9847-9024-F3835CC4777D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27DA620F-70AD-4441-9DBE-BDA757730D3C}" type="presOf" srcId="{03A4C91D-5D6D-5746-8976-93E145CAD62D}" destId="{3ED0E637-8C46-7642-B8AB-F3B2F85807FB}" srcOrd="0" destOrd="1" presId="urn:microsoft.com/office/officeart/2005/8/layout/chevron2"/>
    <dgm:cxn modelId="{F8957211-FAAD-C048-8648-2386C74DC50B}" srcId="{1D8CC6D7-5FE9-DE47-8E21-47A3A9E1FF0D}" destId="{F64E0913-5407-154F-B8A0-C34B54917143}" srcOrd="1" destOrd="0" parTransId="{CD8AFEED-6578-2242-85E8-85C3428D43AB}" sibTransId="{E6D0A07A-E507-F84C-A803-74B3DB980DC3}"/>
    <dgm:cxn modelId="{0887E91E-77B5-FE4D-9C58-A7D3B58CF493}" srcId="{7FCC69B2-3389-A749-8980-9A15516802CF}" destId="{306EE555-9435-A845-876F-C9C0C14B7393}" srcOrd="2" destOrd="0" parTransId="{460A5087-582F-3D43-87CE-2193483F1356}" sibTransId="{90F82D31-850C-AA4A-B2B0-3FEE7D5DC4E1}"/>
    <dgm:cxn modelId="{CDD86752-364A-EA43-8DCC-030647035B79}" type="presOf" srcId="{1D8CC6D7-5FE9-DE47-8E21-47A3A9E1FF0D}" destId="{D546AB77-4D68-9E49-8E9A-E84034C71858}" srcOrd="0" destOrd="0" presId="urn:microsoft.com/office/officeart/2005/8/layout/chevron2"/>
    <dgm:cxn modelId="{AF32CC57-8C4F-7748-964E-35BA9C502161}" type="presOf" srcId="{306EE555-9435-A845-876F-C9C0C14B7393}" destId="{8B149883-C87C-4E48-BC0A-6810831C729D}" srcOrd="0" destOrd="0" presId="urn:microsoft.com/office/officeart/2005/8/layout/chevron2"/>
    <dgm:cxn modelId="{C41D0C5D-D157-0B4A-A04D-4A5F50CBE5EC}" srcId="{306EE555-9435-A845-876F-C9C0C14B7393}" destId="{08FC65A0-6F13-DE4F-BAE0-B69665AF4FDB}" srcOrd="0" destOrd="0" parTransId="{3923B36D-32A6-3842-952A-E26997E09BC9}" sibTransId="{924995A4-24DB-C445-BE85-D34585A7EC7D}"/>
    <dgm:cxn modelId="{C11D1367-8486-624C-8BC7-59912D572A87}" srcId="{C1C5B8AD-7197-9847-9024-F3835CC4777D}" destId="{03A4C91D-5D6D-5746-8976-93E145CAD62D}" srcOrd="1" destOrd="0" parTransId="{7AD80ABE-AA86-D641-8D38-3DB2E8E7C24A}" sibTransId="{3AB358EE-0EDA-2241-A098-22A30C51416E}"/>
    <dgm:cxn modelId="{46A3ED6B-3491-C64C-84F2-E938A350B118}" type="presOf" srcId="{E8428824-652B-8741-84D4-63433927D491}" destId="{3ED0E637-8C46-7642-B8AB-F3B2F85807FB}" srcOrd="0" destOrd="0" presId="urn:microsoft.com/office/officeart/2005/8/layout/chevron2"/>
    <dgm:cxn modelId="{CC5EB66F-24A5-A44D-AFA7-C20485A1E929}" type="presOf" srcId="{08FC65A0-6F13-DE4F-BAE0-B69665AF4FDB}" destId="{34EBD005-268B-9E4F-AEE3-6E3D93326895}" srcOrd="0" destOrd="0" presId="urn:microsoft.com/office/officeart/2005/8/layout/chevron2"/>
    <dgm:cxn modelId="{4223B270-B70A-2F4C-9B6F-DCF099A0A384}" srcId="{7FCC69B2-3389-A749-8980-9A15516802CF}" destId="{C1C5B8AD-7197-9847-9024-F3835CC4777D}" srcOrd="3" destOrd="0" parTransId="{4B9E1E92-6B5C-1347-8FE2-02CDB1106378}" sibTransId="{93592DF4-7CFF-AC43-92CD-9CA9CCD1B6B0}"/>
    <dgm:cxn modelId="{C0D83786-92A6-D441-847C-00C4B9107091}" type="presOf" srcId="{322D7E66-658F-9642-BFAE-517D62FF083C}" destId="{C9E02084-6FD2-7040-89AC-CC850FE8063E}" srcOrd="0" destOrd="1" presId="urn:microsoft.com/office/officeart/2005/8/layout/chevron2"/>
    <dgm:cxn modelId="{2D17828C-63F9-7F45-B924-837FB7524A07}" srcId="{3565A276-8408-D84A-B428-0D3E6488568E}" destId="{322D7E66-658F-9642-BFAE-517D62FF083C}" srcOrd="1" destOrd="0" parTransId="{7DCFB0A4-FB68-534D-82AC-7E14222CD838}" sibTransId="{724BD24C-B641-FF40-98BC-D45AE06EA529}"/>
    <dgm:cxn modelId="{42DD7E8D-05DD-EA4D-BD8C-12EDF6261676}" type="presOf" srcId="{7FCC69B2-3389-A749-8980-9A15516802CF}" destId="{5D62FD90-3A0E-5A45-80B2-9E74A17C959E}" srcOrd="0" destOrd="0" presId="urn:microsoft.com/office/officeart/2005/8/layout/chevron2"/>
    <dgm:cxn modelId="{64D86EAF-931D-7344-ACEE-10C6D221A427}" srcId="{7FCC69B2-3389-A749-8980-9A15516802CF}" destId="{3565A276-8408-D84A-B428-0D3E6488568E}" srcOrd="1" destOrd="0" parTransId="{E498A6D4-D9B7-104D-9785-623D8F4FF2B9}" sibTransId="{0AA84B79-B39D-E344-9451-0D6B21301C8B}"/>
    <dgm:cxn modelId="{3D4693C2-AB00-EF4D-A731-1F261C869AED}" type="presOf" srcId="{C1C5B8AD-7197-9847-9024-F3835CC4777D}" destId="{F3CC1EA4-A1F9-F643-B06D-69BD095A02FB}" srcOrd="0" destOrd="0" presId="urn:microsoft.com/office/officeart/2005/8/layout/chevron2"/>
    <dgm:cxn modelId="{1392C3C5-10D4-4248-BFEF-D5531FA62812}" type="presOf" srcId="{33C28BE2-A81E-9E43-B107-85C0E737E2E0}" destId="{380C1126-F0D3-FB47-AC49-7DAEDA06D2F5}" srcOrd="0" destOrd="0" presId="urn:microsoft.com/office/officeart/2005/8/layout/chevron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2B9F7FC9-2AC3-B942-B997-9233033DB399}" type="presOf" srcId="{3565A276-8408-D84A-B428-0D3E6488568E}" destId="{7730EFA2-2993-2F40-B243-6E6F7CBDFEA4}" srcOrd="0" destOrd="0" presId="urn:microsoft.com/office/officeart/2005/8/layout/chevron2"/>
    <dgm:cxn modelId="{81B11FCA-62D3-D240-914E-13A33402C28F}" type="presOf" srcId="{8F529114-9E87-7241-9331-2416290BAC66}" destId="{C9E02084-6FD2-7040-89AC-CC850FE8063E}" srcOrd="0" destOrd="0" presId="urn:microsoft.com/office/officeart/2005/8/layout/chevron2"/>
    <dgm:cxn modelId="{A9BA54D0-F63C-7441-9529-C5274CF6DBF8}" type="presOf" srcId="{4A2DA119-224E-104D-AF79-D8140529F3F6}" destId="{380C1126-F0D3-FB47-AC49-7DAEDA06D2F5}" srcOrd="0" destOrd="2" presId="urn:microsoft.com/office/officeart/2005/8/layout/chevron2"/>
    <dgm:cxn modelId="{98AD28DE-0B1C-304C-BD51-72D7A0D29320}" srcId="{1D8CC6D7-5FE9-DE47-8E21-47A3A9E1FF0D}" destId="{4A2DA119-224E-104D-AF79-D8140529F3F6}" srcOrd="2" destOrd="0" parTransId="{611A5791-CD2A-064D-BFBD-D35D95898A09}" sibTransId="{A9D135E7-D94D-564F-B1F7-D27960E8984B}"/>
    <dgm:cxn modelId="{0E089CDF-4475-7B47-90AF-353BB6BFE95E}" type="presOf" srcId="{F64E0913-5407-154F-B8A0-C34B54917143}" destId="{380C1126-F0D3-FB47-AC49-7DAEDA06D2F5}" srcOrd="0" destOrd="1" presId="urn:microsoft.com/office/officeart/2005/8/layout/chevron2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62E7E4E3-515C-3541-8595-2E757839F5AD}" srcId="{3565A276-8408-D84A-B428-0D3E6488568E}" destId="{8F529114-9E87-7241-9331-2416290BAC66}" srcOrd="0" destOrd="0" parTransId="{81704254-8DD3-6149-9E92-5E3D4911B94A}" sibTransId="{8184CC72-6896-784D-96FA-8B4B1AFEC2BA}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6F775EFD-8D54-6348-BF26-D8EDA09DEA2B}" type="presParOf" srcId="{5D62FD90-3A0E-5A45-80B2-9E74A17C959E}" destId="{E573DA4B-BEE5-5743-A927-97FA6C609E80}" srcOrd="0" destOrd="0" presId="urn:microsoft.com/office/officeart/2005/8/layout/chevron2"/>
    <dgm:cxn modelId="{A9825989-D26A-A84D-B162-833231F77890}" type="presParOf" srcId="{E573DA4B-BEE5-5743-A927-97FA6C609E80}" destId="{D546AB77-4D68-9E49-8E9A-E84034C71858}" srcOrd="0" destOrd="0" presId="urn:microsoft.com/office/officeart/2005/8/layout/chevron2"/>
    <dgm:cxn modelId="{67F7B41D-BF0A-0340-A88A-9FEC2629A24F}" type="presParOf" srcId="{E573DA4B-BEE5-5743-A927-97FA6C609E80}" destId="{380C1126-F0D3-FB47-AC49-7DAEDA06D2F5}" srcOrd="1" destOrd="0" presId="urn:microsoft.com/office/officeart/2005/8/layout/chevron2"/>
    <dgm:cxn modelId="{67DF6A57-ACB6-CC4B-87A7-FDF2EFE6329F}" type="presParOf" srcId="{5D62FD90-3A0E-5A45-80B2-9E74A17C959E}" destId="{D431F476-E193-484E-BF26-F8A1B0C0E69D}" srcOrd="1" destOrd="0" presId="urn:microsoft.com/office/officeart/2005/8/layout/chevron2"/>
    <dgm:cxn modelId="{A2BC9400-6F4E-E041-8C39-090ED7663D79}" type="presParOf" srcId="{5D62FD90-3A0E-5A45-80B2-9E74A17C959E}" destId="{D7DAE17E-52D0-674E-B85F-6ABBC3771C9F}" srcOrd="2" destOrd="0" presId="urn:microsoft.com/office/officeart/2005/8/layout/chevron2"/>
    <dgm:cxn modelId="{CDAE7B34-6041-134F-9697-4F8CAF2A57AC}" type="presParOf" srcId="{D7DAE17E-52D0-674E-B85F-6ABBC3771C9F}" destId="{7730EFA2-2993-2F40-B243-6E6F7CBDFEA4}" srcOrd="0" destOrd="0" presId="urn:microsoft.com/office/officeart/2005/8/layout/chevron2"/>
    <dgm:cxn modelId="{3C6B4F5E-CBBF-EC4A-9E7E-338C620B0EEB}" type="presParOf" srcId="{D7DAE17E-52D0-674E-B85F-6ABBC3771C9F}" destId="{C9E02084-6FD2-7040-89AC-CC850FE8063E}" srcOrd="1" destOrd="0" presId="urn:microsoft.com/office/officeart/2005/8/layout/chevron2"/>
    <dgm:cxn modelId="{3CBA1BAE-77D4-0640-B5CC-4412800824B1}" type="presParOf" srcId="{5D62FD90-3A0E-5A45-80B2-9E74A17C959E}" destId="{55F0384E-823A-1043-9DF8-4DC32F65091E}" srcOrd="3" destOrd="0" presId="urn:microsoft.com/office/officeart/2005/8/layout/chevron2"/>
    <dgm:cxn modelId="{50B8D967-4479-1C4C-8754-2E2DA2A1EB02}" type="presParOf" srcId="{5D62FD90-3A0E-5A45-80B2-9E74A17C959E}" destId="{BAA1D108-7ACC-E047-AB15-0CA25798D8A7}" srcOrd="4" destOrd="0" presId="urn:microsoft.com/office/officeart/2005/8/layout/chevron2"/>
    <dgm:cxn modelId="{84EBDB8E-CA6A-734E-A02A-055397B819D6}" type="presParOf" srcId="{BAA1D108-7ACC-E047-AB15-0CA25798D8A7}" destId="{8B149883-C87C-4E48-BC0A-6810831C729D}" srcOrd="0" destOrd="0" presId="urn:microsoft.com/office/officeart/2005/8/layout/chevron2"/>
    <dgm:cxn modelId="{50F3978D-E9A8-7845-B4B5-554C859EB19F}" type="presParOf" srcId="{BAA1D108-7ACC-E047-AB15-0CA25798D8A7}" destId="{34EBD005-268B-9E4F-AEE3-6E3D93326895}" srcOrd="1" destOrd="0" presId="urn:microsoft.com/office/officeart/2005/8/layout/chevron2"/>
    <dgm:cxn modelId="{E7E79B34-C928-6C49-BD41-FADBD4FA136D}" type="presParOf" srcId="{5D62FD90-3A0E-5A45-80B2-9E74A17C959E}" destId="{2DEA8985-55C4-9942-8235-3EA99AF29B61}" srcOrd="5" destOrd="0" presId="urn:microsoft.com/office/officeart/2005/8/layout/chevron2"/>
    <dgm:cxn modelId="{5EB402DA-D7C7-6646-8922-B89CCDC99169}" type="presParOf" srcId="{5D62FD90-3A0E-5A45-80B2-9E74A17C959E}" destId="{185C64FC-B24F-ED46-8F41-B019F02EF024}" srcOrd="6" destOrd="0" presId="urn:microsoft.com/office/officeart/2005/8/layout/chevron2"/>
    <dgm:cxn modelId="{3CC4DD2E-679D-2D41-9A13-729B4E03EC4B}" type="presParOf" srcId="{185C64FC-B24F-ED46-8F41-B019F02EF024}" destId="{F3CC1EA4-A1F9-F643-B06D-69BD095A02FB}" srcOrd="0" destOrd="0" presId="urn:microsoft.com/office/officeart/2005/8/layout/chevron2"/>
    <dgm:cxn modelId="{905373E3-EAE0-4A43-AEFB-D31A29277D42}" type="presParOf" srcId="{185C64FC-B24F-ED46-8F41-B019F02EF024}" destId="{3ED0E637-8C46-7642-B8AB-F3B2F85807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chevron2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14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rPr>
            <a:t>Municipio Puerto Nariño</a:t>
          </a: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pPr algn="just"/>
          <a:r>
            <a:rPr lang="es-MX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construyeron  obras para la puesta en servicio de los muelles de Puerto Nariño en el Amazonas. Terminaron el 15/09/2021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3565A276-8408-D84A-B428-0D3E6488568E}">
      <dgm:prSet custT="1"/>
      <dgm:spPr/>
      <dgm:t>
        <a:bodyPr/>
        <a:lstStyle/>
        <a:p>
          <a:r>
            <a:rPr lang="es-CO" sz="1400" dirty="0"/>
            <a:t>Municipio de Riosucio </a:t>
          </a:r>
        </a:p>
      </dgm:t>
    </dgm:pt>
    <dgm:pt modelId="{E498A6D4-D9B7-104D-9785-623D8F4FF2B9}" type="parTrans" cxnId="{64D86EAF-931D-7344-ACEE-10C6D221A427}">
      <dgm:prSet/>
      <dgm:spPr/>
      <dgm:t>
        <a:bodyPr/>
        <a:lstStyle/>
        <a:p>
          <a:endParaRPr lang="es-ES"/>
        </a:p>
      </dgm:t>
    </dgm:pt>
    <dgm:pt modelId="{0AA84B79-B39D-E344-9451-0D6B21301C8B}" type="sibTrans" cxnId="{64D86EAF-931D-7344-ACEE-10C6D221A427}">
      <dgm:prSet/>
      <dgm:spPr/>
      <dgm:t>
        <a:bodyPr/>
        <a:lstStyle/>
        <a:p>
          <a:endParaRPr lang="es-ES"/>
        </a:p>
      </dgm:t>
    </dgm:pt>
    <dgm:pt modelId="{8F529114-9E87-7241-9331-2416290BAC66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Contrato de obra 1257 de 2020, por valor de $660,9 millones y se suscribió contrato de interventoría 1319 de 2020 por valor $121,21 millones. Terminó el 03 de junio de 2021</a:t>
          </a:r>
          <a:r>
            <a:rPr lang="es-ES_tradnl" sz="1500" kern="1200" dirty="0"/>
            <a:t>. 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81704254-8DD3-6149-9E92-5E3D4911B94A}" type="parTrans" cxnId="{62E7E4E3-515C-3541-8595-2E757839F5AD}">
      <dgm:prSet/>
      <dgm:spPr/>
      <dgm:t>
        <a:bodyPr/>
        <a:lstStyle/>
        <a:p>
          <a:endParaRPr lang="es-ES"/>
        </a:p>
      </dgm:t>
    </dgm:pt>
    <dgm:pt modelId="{8184CC72-6896-784D-96FA-8B4B1AFEC2BA}" type="sibTrans" cxnId="{62E7E4E3-515C-3541-8595-2E757839F5AD}">
      <dgm:prSet/>
      <dgm:spPr/>
      <dgm:t>
        <a:bodyPr/>
        <a:lstStyle/>
        <a:p>
          <a:endParaRPr lang="es-ES"/>
        </a:p>
      </dgm:t>
    </dgm:pt>
    <dgm:pt modelId="{306EE555-9435-A845-876F-C9C0C14B7393}">
      <dgm:prSet custT="1"/>
      <dgm:spPr/>
      <dgm:t>
        <a:bodyPr/>
        <a:lstStyle/>
        <a:p>
          <a:r>
            <a:rPr lang="es-CO" sz="1400" dirty="0"/>
            <a:t>Municipio Francisco Pizarro</a:t>
          </a:r>
        </a:p>
      </dgm:t>
    </dgm:pt>
    <dgm:pt modelId="{460A5087-582F-3D43-87CE-2193483F1356}" type="parTrans" cxnId="{0887E91E-77B5-FE4D-9C58-A7D3B58CF493}">
      <dgm:prSet/>
      <dgm:spPr/>
      <dgm:t>
        <a:bodyPr/>
        <a:lstStyle/>
        <a:p>
          <a:endParaRPr lang="es-ES"/>
        </a:p>
      </dgm:t>
    </dgm:pt>
    <dgm:pt modelId="{90F82D31-850C-AA4A-B2B0-3FEE7D5DC4E1}" type="sibTrans" cxnId="{0887E91E-77B5-FE4D-9C58-A7D3B58CF49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1400" dirty="0"/>
            <a:t>Municipio de Puerto Asís</a:t>
          </a:r>
          <a:endParaRPr lang="es-CO" sz="13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2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Esmeralda, contrato 1405 de 2020. Terminó el 12 de octubre de 2021.</a:t>
          </a:r>
          <a:endParaRPr lang="es-CO" sz="12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08FC65A0-6F13-DE4F-BAE0-B69665AF4FDB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finalizó la etapa de estudios y se determinó mayores cantidades de obras, por lo que se adicionó el convenio en 468 millones y prórroga del convenio e interventoría hasta el 31 de diciembre de 2021. Avance: 25%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3923B36D-32A6-3842-952A-E26997E09BC9}" type="parTrans" cxnId="{C41D0C5D-D157-0B4A-A04D-4A5F50CBE5EC}">
      <dgm:prSet/>
      <dgm:spPr/>
      <dgm:t>
        <a:bodyPr/>
        <a:lstStyle/>
        <a:p>
          <a:endParaRPr lang="es-ES"/>
        </a:p>
      </dgm:t>
    </dgm:pt>
    <dgm:pt modelId="{924995A4-24DB-C445-BE85-D34585A7EC7D}" type="sibTrans" cxnId="{C41D0C5D-D157-0B4A-A04D-4A5F50CBE5EC}">
      <dgm:prSet/>
      <dgm:spPr/>
      <dgm:t>
        <a:bodyPr/>
        <a:lstStyle/>
        <a:p>
          <a:endParaRPr lang="es-ES"/>
        </a:p>
      </dgm:t>
    </dgm:pt>
    <dgm:pt modelId="{D8B420EC-C2D5-444F-9ED8-E3F7ED64566B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MX" sz="12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4D5DA6C1-9BAA-3B43-91F1-E4D5383F132A}" type="parTrans" cxnId="{F295A22A-B59D-814E-8BAA-E0287A1EA0A5}">
      <dgm:prSet/>
      <dgm:spPr/>
      <dgm:t>
        <a:bodyPr/>
        <a:lstStyle/>
        <a:p>
          <a:endParaRPr lang="es-MX"/>
        </a:p>
      </dgm:t>
    </dgm:pt>
    <dgm:pt modelId="{80CDE18D-E02A-B14A-BD01-BB575F7F4F6D}" type="sibTrans" cxnId="{F295A22A-B59D-814E-8BAA-E0287A1EA0A5}">
      <dgm:prSet/>
      <dgm:spPr/>
      <dgm:t>
        <a:bodyPr/>
        <a:lstStyle/>
        <a:p>
          <a:endParaRPr lang="es-MX"/>
        </a:p>
      </dgm:t>
    </dgm:pt>
    <dgm:pt modelId="{3DA98B1E-8DD3-AB49-9F38-969AE600E3D8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2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de muelles, comunidades indígenas de Piñuña Blanco y Buenavista: Contrato 1822/2020, por valor de $ 5.842.582.508 de los cuales se asignaron a estos dos muelles la suma de $ 2.571.763.476  y contrato de interventoría No. 2053/2020, por valor de $ 1.475.214.541, de los cuales se asignaron a los dos muelles la suma de $ 327.825.454.  El contrato se encuentra en ejecución y se adicionó en $820 millones y prorroga hasta el 31 de marzo de 2022. Se adelanta la construcción de las unidades flotantes en el taller del contratista. Avance: 51%.</a:t>
          </a:r>
        </a:p>
      </dgm:t>
    </dgm:pt>
    <dgm:pt modelId="{383115AC-9A6B-3D47-A4AD-B67C91C793AC}" type="parTrans" cxnId="{6FFE04E5-9D35-334D-A068-684AF4F0D3FC}">
      <dgm:prSet/>
      <dgm:spPr/>
      <dgm:t>
        <a:bodyPr/>
        <a:lstStyle/>
        <a:p>
          <a:endParaRPr lang="es-MX"/>
        </a:p>
      </dgm:t>
    </dgm:pt>
    <dgm:pt modelId="{02414A1A-469A-A94E-AD62-5541443B66F9}" type="sibTrans" cxnId="{6FFE04E5-9D35-334D-A068-684AF4F0D3FC}">
      <dgm:prSet/>
      <dgm:spPr/>
      <dgm:t>
        <a:bodyPr/>
        <a:lstStyle/>
        <a:p>
          <a:endParaRPr lang="es-MX"/>
        </a:p>
      </dgm:t>
    </dgm:pt>
    <dgm:pt modelId="{5D62FD90-3A0E-5A45-80B2-9E74A17C959E}" type="pres">
      <dgm:prSet presAssocID="{7FCC69B2-3389-A749-8980-9A15516802CF}" presName="linearFlow" presStyleCnt="0">
        <dgm:presLayoutVars>
          <dgm:dir/>
          <dgm:animLvl val="lvl"/>
          <dgm:resizeHandles val="exact"/>
        </dgm:presLayoutVars>
      </dgm:prSet>
      <dgm:spPr/>
    </dgm:pt>
    <dgm:pt modelId="{E573DA4B-BEE5-5743-A927-97FA6C609E80}" type="pres">
      <dgm:prSet presAssocID="{1D8CC6D7-5FE9-DE47-8E21-47A3A9E1FF0D}" presName="composite" presStyleCnt="0"/>
      <dgm:spPr/>
    </dgm:pt>
    <dgm:pt modelId="{D546AB77-4D68-9E49-8E9A-E84034C71858}" type="pres">
      <dgm:prSet presAssocID="{1D8CC6D7-5FE9-DE47-8E21-47A3A9E1FF0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380C1126-F0D3-FB47-AC49-7DAEDA06D2F5}" type="pres">
      <dgm:prSet presAssocID="{1D8CC6D7-5FE9-DE47-8E21-47A3A9E1FF0D}" presName="descendantText" presStyleLbl="alignAcc1" presStyleIdx="0" presStyleCnt="4" custScaleY="100000">
        <dgm:presLayoutVars>
          <dgm:bulletEnabled val="1"/>
        </dgm:presLayoutVars>
      </dgm:prSet>
      <dgm:spPr/>
    </dgm:pt>
    <dgm:pt modelId="{D431F476-E193-484E-BF26-F8A1B0C0E69D}" type="pres">
      <dgm:prSet presAssocID="{3DF3C773-1D05-EA4D-AF5E-EB784F4D3661}" presName="sp" presStyleCnt="0"/>
      <dgm:spPr/>
    </dgm:pt>
    <dgm:pt modelId="{D7DAE17E-52D0-674E-B85F-6ABBC3771C9F}" type="pres">
      <dgm:prSet presAssocID="{3565A276-8408-D84A-B428-0D3E6488568E}" presName="composite" presStyleCnt="0"/>
      <dgm:spPr/>
    </dgm:pt>
    <dgm:pt modelId="{7730EFA2-2993-2F40-B243-6E6F7CBDFEA4}" type="pres">
      <dgm:prSet presAssocID="{3565A276-8408-D84A-B428-0D3E6488568E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C9E02084-6FD2-7040-89AC-CC850FE8063E}" type="pres">
      <dgm:prSet presAssocID="{3565A276-8408-D84A-B428-0D3E6488568E}" presName="descendantText" presStyleLbl="alignAcc1" presStyleIdx="1" presStyleCnt="4" custScaleY="96937">
        <dgm:presLayoutVars>
          <dgm:bulletEnabled val="1"/>
        </dgm:presLayoutVars>
      </dgm:prSet>
      <dgm:spPr/>
    </dgm:pt>
    <dgm:pt modelId="{55F0384E-823A-1043-9DF8-4DC32F65091E}" type="pres">
      <dgm:prSet presAssocID="{0AA84B79-B39D-E344-9451-0D6B21301C8B}" presName="sp" presStyleCnt="0"/>
      <dgm:spPr/>
    </dgm:pt>
    <dgm:pt modelId="{BAA1D108-7ACC-E047-AB15-0CA25798D8A7}" type="pres">
      <dgm:prSet presAssocID="{306EE555-9435-A845-876F-C9C0C14B7393}" presName="composite" presStyleCnt="0"/>
      <dgm:spPr/>
    </dgm:pt>
    <dgm:pt modelId="{8B149883-C87C-4E48-BC0A-6810831C729D}" type="pres">
      <dgm:prSet presAssocID="{306EE555-9435-A845-876F-C9C0C14B7393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34EBD005-268B-9E4F-AEE3-6E3D93326895}" type="pres">
      <dgm:prSet presAssocID="{306EE555-9435-A845-876F-C9C0C14B7393}" presName="descendantText" presStyleLbl="alignAcc1" presStyleIdx="2" presStyleCnt="4">
        <dgm:presLayoutVars>
          <dgm:bulletEnabled val="1"/>
        </dgm:presLayoutVars>
      </dgm:prSet>
      <dgm:spPr/>
    </dgm:pt>
    <dgm:pt modelId="{2DEA8985-55C4-9942-8235-3EA99AF29B61}" type="pres">
      <dgm:prSet presAssocID="{90F82D31-850C-AA4A-B2B0-3FEE7D5DC4E1}" presName="sp" presStyleCnt="0"/>
      <dgm:spPr/>
    </dgm:pt>
    <dgm:pt modelId="{185C64FC-B24F-ED46-8F41-B019F02EF024}" type="pres">
      <dgm:prSet presAssocID="{C1C5B8AD-7197-9847-9024-F3835CC4777D}" presName="composite" presStyleCnt="0"/>
      <dgm:spPr/>
    </dgm:pt>
    <dgm:pt modelId="{F3CC1EA4-A1F9-F643-B06D-69BD095A02FB}" type="pres">
      <dgm:prSet presAssocID="{C1C5B8AD-7197-9847-9024-F3835CC4777D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ED0E637-8C46-7642-B8AB-F3B2F85807FB}" type="pres">
      <dgm:prSet presAssocID="{C1C5B8AD-7197-9847-9024-F3835CC4777D}" presName="descendantText" presStyleLbl="alignAcc1" presStyleIdx="3" presStyleCnt="4" custScaleY="146500">
        <dgm:presLayoutVars>
          <dgm:bulletEnabled val="1"/>
        </dgm:presLayoutVars>
      </dgm:prSet>
      <dgm:spPr/>
    </dgm:pt>
  </dgm:ptLst>
  <dgm:cxnLst>
    <dgm:cxn modelId="{0887E91E-77B5-FE4D-9C58-A7D3B58CF493}" srcId="{7FCC69B2-3389-A749-8980-9A15516802CF}" destId="{306EE555-9435-A845-876F-C9C0C14B7393}" srcOrd="2" destOrd="0" parTransId="{460A5087-582F-3D43-87CE-2193483F1356}" sibTransId="{90F82D31-850C-AA4A-B2B0-3FEE7D5DC4E1}"/>
    <dgm:cxn modelId="{F295A22A-B59D-814E-8BAA-E0287A1EA0A5}" srcId="{C1C5B8AD-7197-9847-9024-F3835CC4777D}" destId="{D8B420EC-C2D5-444F-9ED8-E3F7ED64566B}" srcOrd="1" destOrd="0" parTransId="{4D5DA6C1-9BAA-3B43-91F1-E4D5383F132A}" sibTransId="{80CDE18D-E02A-B14A-BD01-BB575F7F4F6D}"/>
    <dgm:cxn modelId="{CDD86752-364A-EA43-8DCC-030647035B79}" type="presOf" srcId="{1D8CC6D7-5FE9-DE47-8E21-47A3A9E1FF0D}" destId="{D546AB77-4D68-9E49-8E9A-E84034C71858}" srcOrd="0" destOrd="0" presId="urn:microsoft.com/office/officeart/2005/8/layout/chevron2"/>
    <dgm:cxn modelId="{AF32CC57-8C4F-7748-964E-35BA9C502161}" type="presOf" srcId="{306EE555-9435-A845-876F-C9C0C14B7393}" destId="{8B149883-C87C-4E48-BC0A-6810831C729D}" srcOrd="0" destOrd="0" presId="urn:microsoft.com/office/officeart/2005/8/layout/chevron2"/>
    <dgm:cxn modelId="{C41D0C5D-D157-0B4A-A04D-4A5F50CBE5EC}" srcId="{306EE555-9435-A845-876F-C9C0C14B7393}" destId="{08FC65A0-6F13-DE4F-BAE0-B69665AF4FDB}" srcOrd="0" destOrd="0" parTransId="{3923B36D-32A6-3842-952A-E26997E09BC9}" sibTransId="{924995A4-24DB-C445-BE85-D34585A7EC7D}"/>
    <dgm:cxn modelId="{E26B6E69-425F-6544-9FB7-F78AF1137449}" type="presOf" srcId="{3DA98B1E-8DD3-AB49-9F38-969AE600E3D8}" destId="{3ED0E637-8C46-7642-B8AB-F3B2F85807FB}" srcOrd="0" destOrd="2" presId="urn:microsoft.com/office/officeart/2005/8/layout/chevron2"/>
    <dgm:cxn modelId="{46A3ED6B-3491-C64C-84F2-E938A350B118}" type="presOf" srcId="{E8428824-652B-8741-84D4-63433927D491}" destId="{3ED0E637-8C46-7642-B8AB-F3B2F85807FB}" srcOrd="0" destOrd="0" presId="urn:microsoft.com/office/officeart/2005/8/layout/chevron2"/>
    <dgm:cxn modelId="{CC5EB66F-24A5-A44D-AFA7-C20485A1E929}" type="presOf" srcId="{08FC65A0-6F13-DE4F-BAE0-B69665AF4FDB}" destId="{34EBD005-268B-9E4F-AEE3-6E3D93326895}" srcOrd="0" destOrd="0" presId="urn:microsoft.com/office/officeart/2005/8/layout/chevron2"/>
    <dgm:cxn modelId="{4223B270-B70A-2F4C-9B6F-DCF099A0A384}" srcId="{7FCC69B2-3389-A749-8980-9A15516802CF}" destId="{C1C5B8AD-7197-9847-9024-F3835CC4777D}" srcOrd="3" destOrd="0" parTransId="{4B9E1E92-6B5C-1347-8FE2-02CDB1106378}" sibTransId="{93592DF4-7CFF-AC43-92CD-9CA9CCD1B6B0}"/>
    <dgm:cxn modelId="{42DD7E8D-05DD-EA4D-BD8C-12EDF6261676}" type="presOf" srcId="{7FCC69B2-3389-A749-8980-9A15516802CF}" destId="{5D62FD90-3A0E-5A45-80B2-9E74A17C959E}" srcOrd="0" destOrd="0" presId="urn:microsoft.com/office/officeart/2005/8/layout/chevron2"/>
    <dgm:cxn modelId="{692DD3A3-8D24-7D4B-A823-6013340A0680}" type="presOf" srcId="{D8B420EC-C2D5-444F-9ED8-E3F7ED64566B}" destId="{3ED0E637-8C46-7642-B8AB-F3B2F85807FB}" srcOrd="0" destOrd="1" presId="urn:microsoft.com/office/officeart/2005/8/layout/chevron2"/>
    <dgm:cxn modelId="{64D86EAF-931D-7344-ACEE-10C6D221A427}" srcId="{7FCC69B2-3389-A749-8980-9A15516802CF}" destId="{3565A276-8408-D84A-B428-0D3E6488568E}" srcOrd="1" destOrd="0" parTransId="{E498A6D4-D9B7-104D-9785-623D8F4FF2B9}" sibTransId="{0AA84B79-B39D-E344-9451-0D6B21301C8B}"/>
    <dgm:cxn modelId="{3D4693C2-AB00-EF4D-A731-1F261C869AED}" type="presOf" srcId="{C1C5B8AD-7197-9847-9024-F3835CC4777D}" destId="{F3CC1EA4-A1F9-F643-B06D-69BD095A02FB}" srcOrd="0" destOrd="0" presId="urn:microsoft.com/office/officeart/2005/8/layout/chevron2"/>
    <dgm:cxn modelId="{1392C3C5-10D4-4248-BFEF-D5531FA62812}" type="presOf" srcId="{33C28BE2-A81E-9E43-B107-85C0E737E2E0}" destId="{380C1126-F0D3-FB47-AC49-7DAEDA06D2F5}" srcOrd="0" destOrd="0" presId="urn:microsoft.com/office/officeart/2005/8/layout/chevron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2B9F7FC9-2AC3-B942-B997-9233033DB399}" type="presOf" srcId="{3565A276-8408-D84A-B428-0D3E6488568E}" destId="{7730EFA2-2993-2F40-B243-6E6F7CBDFEA4}" srcOrd="0" destOrd="0" presId="urn:microsoft.com/office/officeart/2005/8/layout/chevron2"/>
    <dgm:cxn modelId="{81B11FCA-62D3-D240-914E-13A33402C28F}" type="presOf" srcId="{8F529114-9E87-7241-9331-2416290BAC66}" destId="{C9E02084-6FD2-7040-89AC-CC850FE8063E}" srcOrd="0" destOrd="0" presId="urn:microsoft.com/office/officeart/2005/8/layout/chevron2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62E7E4E3-515C-3541-8595-2E757839F5AD}" srcId="{3565A276-8408-D84A-B428-0D3E6488568E}" destId="{8F529114-9E87-7241-9331-2416290BAC66}" srcOrd="0" destOrd="0" parTransId="{81704254-8DD3-6149-9E92-5E3D4911B94A}" sibTransId="{8184CC72-6896-784D-96FA-8B4B1AFEC2BA}"/>
    <dgm:cxn modelId="{6FFE04E5-9D35-334D-A068-684AF4F0D3FC}" srcId="{C1C5B8AD-7197-9847-9024-F3835CC4777D}" destId="{3DA98B1E-8DD3-AB49-9F38-969AE600E3D8}" srcOrd="2" destOrd="0" parTransId="{383115AC-9A6B-3D47-A4AD-B67C91C793AC}" sibTransId="{02414A1A-469A-A94E-AD62-5541443B66F9}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6F775EFD-8D54-6348-BF26-D8EDA09DEA2B}" type="presParOf" srcId="{5D62FD90-3A0E-5A45-80B2-9E74A17C959E}" destId="{E573DA4B-BEE5-5743-A927-97FA6C609E80}" srcOrd="0" destOrd="0" presId="urn:microsoft.com/office/officeart/2005/8/layout/chevron2"/>
    <dgm:cxn modelId="{A9825989-D26A-A84D-B162-833231F77890}" type="presParOf" srcId="{E573DA4B-BEE5-5743-A927-97FA6C609E80}" destId="{D546AB77-4D68-9E49-8E9A-E84034C71858}" srcOrd="0" destOrd="0" presId="urn:microsoft.com/office/officeart/2005/8/layout/chevron2"/>
    <dgm:cxn modelId="{67F7B41D-BF0A-0340-A88A-9FEC2629A24F}" type="presParOf" srcId="{E573DA4B-BEE5-5743-A927-97FA6C609E80}" destId="{380C1126-F0D3-FB47-AC49-7DAEDA06D2F5}" srcOrd="1" destOrd="0" presId="urn:microsoft.com/office/officeart/2005/8/layout/chevron2"/>
    <dgm:cxn modelId="{67DF6A57-ACB6-CC4B-87A7-FDF2EFE6329F}" type="presParOf" srcId="{5D62FD90-3A0E-5A45-80B2-9E74A17C959E}" destId="{D431F476-E193-484E-BF26-F8A1B0C0E69D}" srcOrd="1" destOrd="0" presId="urn:microsoft.com/office/officeart/2005/8/layout/chevron2"/>
    <dgm:cxn modelId="{A2BC9400-6F4E-E041-8C39-090ED7663D79}" type="presParOf" srcId="{5D62FD90-3A0E-5A45-80B2-9E74A17C959E}" destId="{D7DAE17E-52D0-674E-B85F-6ABBC3771C9F}" srcOrd="2" destOrd="0" presId="urn:microsoft.com/office/officeart/2005/8/layout/chevron2"/>
    <dgm:cxn modelId="{CDAE7B34-6041-134F-9697-4F8CAF2A57AC}" type="presParOf" srcId="{D7DAE17E-52D0-674E-B85F-6ABBC3771C9F}" destId="{7730EFA2-2993-2F40-B243-6E6F7CBDFEA4}" srcOrd="0" destOrd="0" presId="urn:microsoft.com/office/officeart/2005/8/layout/chevron2"/>
    <dgm:cxn modelId="{3C6B4F5E-CBBF-EC4A-9E7E-338C620B0EEB}" type="presParOf" srcId="{D7DAE17E-52D0-674E-B85F-6ABBC3771C9F}" destId="{C9E02084-6FD2-7040-89AC-CC850FE8063E}" srcOrd="1" destOrd="0" presId="urn:microsoft.com/office/officeart/2005/8/layout/chevron2"/>
    <dgm:cxn modelId="{3CBA1BAE-77D4-0640-B5CC-4412800824B1}" type="presParOf" srcId="{5D62FD90-3A0E-5A45-80B2-9E74A17C959E}" destId="{55F0384E-823A-1043-9DF8-4DC32F65091E}" srcOrd="3" destOrd="0" presId="urn:microsoft.com/office/officeart/2005/8/layout/chevron2"/>
    <dgm:cxn modelId="{50B8D967-4479-1C4C-8754-2E2DA2A1EB02}" type="presParOf" srcId="{5D62FD90-3A0E-5A45-80B2-9E74A17C959E}" destId="{BAA1D108-7ACC-E047-AB15-0CA25798D8A7}" srcOrd="4" destOrd="0" presId="urn:microsoft.com/office/officeart/2005/8/layout/chevron2"/>
    <dgm:cxn modelId="{84EBDB8E-CA6A-734E-A02A-055397B819D6}" type="presParOf" srcId="{BAA1D108-7ACC-E047-AB15-0CA25798D8A7}" destId="{8B149883-C87C-4E48-BC0A-6810831C729D}" srcOrd="0" destOrd="0" presId="urn:microsoft.com/office/officeart/2005/8/layout/chevron2"/>
    <dgm:cxn modelId="{50F3978D-E9A8-7845-B4B5-554C859EB19F}" type="presParOf" srcId="{BAA1D108-7ACC-E047-AB15-0CA25798D8A7}" destId="{34EBD005-268B-9E4F-AEE3-6E3D93326895}" srcOrd="1" destOrd="0" presId="urn:microsoft.com/office/officeart/2005/8/layout/chevron2"/>
    <dgm:cxn modelId="{E7E79B34-C928-6C49-BD41-FADBD4FA136D}" type="presParOf" srcId="{5D62FD90-3A0E-5A45-80B2-9E74A17C959E}" destId="{2DEA8985-55C4-9942-8235-3EA99AF29B61}" srcOrd="5" destOrd="0" presId="urn:microsoft.com/office/officeart/2005/8/layout/chevron2"/>
    <dgm:cxn modelId="{5EB402DA-D7C7-6646-8922-B89CCDC99169}" type="presParOf" srcId="{5D62FD90-3A0E-5A45-80B2-9E74A17C959E}" destId="{185C64FC-B24F-ED46-8F41-B019F02EF024}" srcOrd="6" destOrd="0" presId="urn:microsoft.com/office/officeart/2005/8/layout/chevron2"/>
    <dgm:cxn modelId="{3CC4DD2E-679D-2D41-9A13-729B4E03EC4B}" type="presParOf" srcId="{185C64FC-B24F-ED46-8F41-B019F02EF024}" destId="{F3CC1EA4-A1F9-F643-B06D-69BD095A02FB}" srcOrd="0" destOrd="0" presId="urn:microsoft.com/office/officeart/2005/8/layout/chevron2"/>
    <dgm:cxn modelId="{905373E3-EAE0-4A43-AEFB-D31A29277D42}" type="presParOf" srcId="{185C64FC-B24F-ED46-8F41-B019F02EF024}" destId="{3ED0E637-8C46-7642-B8AB-F3B2F85807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chevron2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14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Municipio Bojayá y </a:t>
          </a:r>
          <a:r>
            <a:rPr lang="es-CO" sz="1400" dirty="0" err="1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Sipí</a:t>
          </a:r>
          <a:endParaRPr lang="es-CO" sz="1400" dirty="0"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pPr algn="just"/>
          <a:r>
            <a:rPr lang="es-MX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Contrato de obra No. 1814/2020  por valor de $6.263.750.355 de los cuales se asignaron para el muelle de Bojayá y muelle de Sipí el valor de $ 2.505.500.142 y contrato de interventoría No. 2053/2020, por valor de $ 1.475.214.541, de los cuales se asignaron a estos dos muelles $ 327.825.454. Actualmente, se adelanta la fase de estudios y diseños para la implantación de los muelles en los sitios seleccionados. El contrato se inició el 01 de marzo de 2021 y fecha de terminación el 31 de marzo de 2022. Contrato en ejecución. Se adelanta la construcción de las unidades flotantes en el taller del contratista. Avance: 31%.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1400" dirty="0"/>
            <a:t>Municipio Santa Bárbara de </a:t>
          </a:r>
          <a:r>
            <a:rPr lang="es-CO" sz="1400" dirty="0" err="1"/>
            <a:t>Iscuande</a:t>
          </a:r>
          <a:endParaRPr lang="es-CO" sz="13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protección: Contrato 2421 de 2019, Contrato en ejecución, con un avance del 98%. El contrato de obra se encuentra suspendido por niveles altos del río Iscuandé. 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5D62FD90-3A0E-5A45-80B2-9E74A17C959E}" type="pres">
      <dgm:prSet presAssocID="{7FCC69B2-3389-A749-8980-9A15516802CF}" presName="linearFlow" presStyleCnt="0">
        <dgm:presLayoutVars>
          <dgm:dir/>
          <dgm:animLvl val="lvl"/>
          <dgm:resizeHandles val="exact"/>
        </dgm:presLayoutVars>
      </dgm:prSet>
      <dgm:spPr/>
    </dgm:pt>
    <dgm:pt modelId="{E573DA4B-BEE5-5743-A927-97FA6C609E80}" type="pres">
      <dgm:prSet presAssocID="{1D8CC6D7-5FE9-DE47-8E21-47A3A9E1FF0D}" presName="composite" presStyleCnt="0"/>
      <dgm:spPr/>
    </dgm:pt>
    <dgm:pt modelId="{D546AB77-4D68-9E49-8E9A-E84034C71858}" type="pres">
      <dgm:prSet presAssocID="{1D8CC6D7-5FE9-DE47-8E21-47A3A9E1FF0D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380C1126-F0D3-FB47-AC49-7DAEDA06D2F5}" type="pres">
      <dgm:prSet presAssocID="{1D8CC6D7-5FE9-DE47-8E21-47A3A9E1FF0D}" presName="descendantText" presStyleLbl="alignAcc1" presStyleIdx="0" presStyleCnt="2" custScaleY="108235">
        <dgm:presLayoutVars>
          <dgm:bulletEnabled val="1"/>
        </dgm:presLayoutVars>
      </dgm:prSet>
      <dgm:spPr/>
    </dgm:pt>
    <dgm:pt modelId="{D431F476-E193-484E-BF26-F8A1B0C0E69D}" type="pres">
      <dgm:prSet presAssocID="{3DF3C773-1D05-EA4D-AF5E-EB784F4D3661}" presName="sp" presStyleCnt="0"/>
      <dgm:spPr/>
    </dgm:pt>
    <dgm:pt modelId="{185C64FC-B24F-ED46-8F41-B019F02EF024}" type="pres">
      <dgm:prSet presAssocID="{C1C5B8AD-7197-9847-9024-F3835CC4777D}" presName="composite" presStyleCnt="0"/>
      <dgm:spPr/>
    </dgm:pt>
    <dgm:pt modelId="{F3CC1EA4-A1F9-F643-B06D-69BD095A02FB}" type="pres">
      <dgm:prSet presAssocID="{C1C5B8AD-7197-9847-9024-F3835CC4777D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3ED0E637-8C46-7642-B8AB-F3B2F85807FB}" type="pres">
      <dgm:prSet presAssocID="{C1C5B8AD-7197-9847-9024-F3835CC4777D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CDD86752-364A-EA43-8DCC-030647035B79}" type="presOf" srcId="{1D8CC6D7-5FE9-DE47-8E21-47A3A9E1FF0D}" destId="{D546AB77-4D68-9E49-8E9A-E84034C71858}" srcOrd="0" destOrd="0" presId="urn:microsoft.com/office/officeart/2005/8/layout/chevron2"/>
    <dgm:cxn modelId="{46A3ED6B-3491-C64C-84F2-E938A350B118}" type="presOf" srcId="{E8428824-652B-8741-84D4-63433927D491}" destId="{3ED0E637-8C46-7642-B8AB-F3B2F85807FB}" srcOrd="0" destOrd="0" presId="urn:microsoft.com/office/officeart/2005/8/layout/chevron2"/>
    <dgm:cxn modelId="{4223B270-B70A-2F4C-9B6F-DCF099A0A384}" srcId="{7FCC69B2-3389-A749-8980-9A15516802CF}" destId="{C1C5B8AD-7197-9847-9024-F3835CC4777D}" srcOrd="1" destOrd="0" parTransId="{4B9E1E92-6B5C-1347-8FE2-02CDB1106378}" sibTransId="{93592DF4-7CFF-AC43-92CD-9CA9CCD1B6B0}"/>
    <dgm:cxn modelId="{42DD7E8D-05DD-EA4D-BD8C-12EDF6261676}" type="presOf" srcId="{7FCC69B2-3389-A749-8980-9A15516802CF}" destId="{5D62FD90-3A0E-5A45-80B2-9E74A17C959E}" srcOrd="0" destOrd="0" presId="urn:microsoft.com/office/officeart/2005/8/layout/chevron2"/>
    <dgm:cxn modelId="{3D4693C2-AB00-EF4D-A731-1F261C869AED}" type="presOf" srcId="{C1C5B8AD-7197-9847-9024-F3835CC4777D}" destId="{F3CC1EA4-A1F9-F643-B06D-69BD095A02FB}" srcOrd="0" destOrd="0" presId="urn:microsoft.com/office/officeart/2005/8/layout/chevron2"/>
    <dgm:cxn modelId="{1392C3C5-10D4-4248-BFEF-D5531FA62812}" type="presOf" srcId="{33C28BE2-A81E-9E43-B107-85C0E737E2E0}" destId="{380C1126-F0D3-FB47-AC49-7DAEDA06D2F5}" srcOrd="0" destOrd="0" presId="urn:microsoft.com/office/officeart/2005/8/layout/chevron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6F775EFD-8D54-6348-BF26-D8EDA09DEA2B}" type="presParOf" srcId="{5D62FD90-3A0E-5A45-80B2-9E74A17C959E}" destId="{E573DA4B-BEE5-5743-A927-97FA6C609E80}" srcOrd="0" destOrd="0" presId="urn:microsoft.com/office/officeart/2005/8/layout/chevron2"/>
    <dgm:cxn modelId="{A9825989-D26A-A84D-B162-833231F77890}" type="presParOf" srcId="{E573DA4B-BEE5-5743-A927-97FA6C609E80}" destId="{D546AB77-4D68-9E49-8E9A-E84034C71858}" srcOrd="0" destOrd="0" presId="urn:microsoft.com/office/officeart/2005/8/layout/chevron2"/>
    <dgm:cxn modelId="{67F7B41D-BF0A-0340-A88A-9FEC2629A24F}" type="presParOf" srcId="{E573DA4B-BEE5-5743-A927-97FA6C609E80}" destId="{380C1126-F0D3-FB47-AC49-7DAEDA06D2F5}" srcOrd="1" destOrd="0" presId="urn:microsoft.com/office/officeart/2005/8/layout/chevron2"/>
    <dgm:cxn modelId="{67DF6A57-ACB6-CC4B-87A7-FDF2EFE6329F}" type="presParOf" srcId="{5D62FD90-3A0E-5A45-80B2-9E74A17C959E}" destId="{D431F476-E193-484E-BF26-F8A1B0C0E69D}" srcOrd="1" destOrd="0" presId="urn:microsoft.com/office/officeart/2005/8/layout/chevron2"/>
    <dgm:cxn modelId="{5EB402DA-D7C7-6646-8922-B89CCDC99169}" type="presParOf" srcId="{5D62FD90-3A0E-5A45-80B2-9E74A17C959E}" destId="{185C64FC-B24F-ED46-8F41-B019F02EF024}" srcOrd="2" destOrd="0" presId="urn:microsoft.com/office/officeart/2005/8/layout/chevron2"/>
    <dgm:cxn modelId="{3CC4DD2E-679D-2D41-9A13-729B4E03EC4B}" type="presParOf" srcId="{185C64FC-B24F-ED46-8F41-B019F02EF024}" destId="{F3CC1EA4-A1F9-F643-B06D-69BD095A02FB}" srcOrd="0" destOrd="0" presId="urn:microsoft.com/office/officeart/2005/8/layout/chevron2"/>
    <dgm:cxn modelId="{905373E3-EAE0-4A43-AEFB-D31A29277D42}" type="presParOf" srcId="{185C64FC-B24F-ED46-8F41-B019F02EF024}" destId="{3ED0E637-8C46-7642-B8AB-F3B2F85807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4FAC02-9169-5E48-AA29-74BAAAD6BCF3}">
      <dsp:nvSpPr>
        <dsp:cNvPr id="0" name=""/>
        <dsp:cNvSpPr/>
      </dsp:nvSpPr>
      <dsp:spPr>
        <a:xfrm rot="5400000">
          <a:off x="-164555" y="166029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Puerto Leguízamo</a:t>
          </a:r>
        </a:p>
      </dsp:txBody>
      <dsp:txXfrm rot="-5400000">
        <a:off x="1" y="385435"/>
        <a:ext cx="767924" cy="329111"/>
      </dsp:txXfrm>
    </dsp:sp>
    <dsp:sp modelId="{BE3B7D10-19A7-5447-8953-34D74674F184}">
      <dsp:nvSpPr>
        <dsp:cNvPr id="0" name=""/>
        <dsp:cNvSpPr/>
      </dsp:nvSpPr>
      <dsp:spPr>
        <a:xfrm rot="5400000">
          <a:off x="4508882" y="-3740958"/>
          <a:ext cx="713447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Construcción muelle de </a:t>
          </a:r>
          <a:r>
            <a:rPr lang="es-ES" sz="1400" kern="1200" dirty="0" err="1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Piñuña</a:t>
          </a:r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 Negro, con una asignación total de $671.743.101. Se ejecutó con recursos de 2018 y finalizó el 3 de abril de 2019.</a:t>
          </a:r>
          <a:endParaRPr lang="es-CO" sz="1400" kern="1200" dirty="0">
            <a:solidFill>
              <a:schemeClr val="bg1">
                <a:lumMod val="50000"/>
              </a:schemeClr>
            </a:solidFill>
            <a:latin typeface="+mn-lt"/>
            <a:ea typeface="+mn-ea"/>
            <a:cs typeface="+mn-cs"/>
          </a:endParaRPr>
        </a:p>
      </dsp:txBody>
      <dsp:txXfrm rot="-5400000">
        <a:off x="767924" y="34828"/>
        <a:ext cx="8160536" cy="643791"/>
      </dsp:txXfrm>
    </dsp:sp>
    <dsp:sp modelId="{01F20A1D-2110-224C-8AB7-ABE720B8C7B9}">
      <dsp:nvSpPr>
        <dsp:cNvPr id="0" name=""/>
        <dsp:cNvSpPr/>
      </dsp:nvSpPr>
      <dsp:spPr>
        <a:xfrm rot="5400000">
          <a:off x="-164555" y="1059506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Alto Baudó</a:t>
          </a:r>
        </a:p>
      </dsp:txBody>
      <dsp:txXfrm rot="-5400000">
        <a:off x="1" y="1278912"/>
        <a:ext cx="767924" cy="329111"/>
      </dsp:txXfrm>
    </dsp:sp>
    <dsp:sp modelId="{357C46D1-2934-4842-B510-2BC136289168}">
      <dsp:nvSpPr>
        <dsp:cNvPr id="0" name=""/>
        <dsp:cNvSpPr/>
      </dsp:nvSpPr>
      <dsp:spPr>
        <a:xfrm rot="5400000">
          <a:off x="4509070" y="-2846194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Muelle Pie de Pató (Muelle flotante incluye pasarelas de acceso), finalizó el 31 de Octubre de 2019, con una inversión de  $1.192.159.325.</a:t>
          </a:r>
        </a:p>
      </dsp:txBody>
      <dsp:txXfrm rot="-5400000">
        <a:off x="767925" y="929760"/>
        <a:ext cx="8160555" cy="643455"/>
      </dsp:txXfrm>
    </dsp:sp>
    <dsp:sp modelId="{0B08EAC1-FD78-2140-A3F6-0070B7E28856}">
      <dsp:nvSpPr>
        <dsp:cNvPr id="0" name=""/>
        <dsp:cNvSpPr/>
      </dsp:nvSpPr>
      <dsp:spPr>
        <a:xfrm rot="5400000">
          <a:off x="-164555" y="1952983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Cabuyaro</a:t>
          </a:r>
        </a:p>
      </dsp:txBody>
      <dsp:txXfrm rot="-5400000">
        <a:off x="1" y="2172389"/>
        <a:ext cx="767924" cy="329111"/>
      </dsp:txXfrm>
    </dsp:sp>
    <dsp:sp modelId="{B897ED02-A94F-3047-9452-2486CAF35979}">
      <dsp:nvSpPr>
        <dsp:cNvPr id="0" name=""/>
        <dsp:cNvSpPr/>
      </dsp:nvSpPr>
      <dsp:spPr>
        <a:xfrm rot="5400000">
          <a:off x="4509070" y="-1952717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estabilización de Orilla en el muelle de Cabuyaro, finalizó el 4 de abril de 2019, con una inversión $931.840.416 con recursos de 2018. </a:t>
          </a:r>
        </a:p>
      </dsp:txBody>
      <dsp:txXfrm rot="-5400000">
        <a:off x="767925" y="1823237"/>
        <a:ext cx="8160555" cy="6434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B36DC5-137B-3144-8F03-59731D417644}">
      <dsp:nvSpPr>
        <dsp:cNvPr id="0" name=""/>
        <dsp:cNvSpPr/>
      </dsp:nvSpPr>
      <dsp:spPr>
        <a:xfrm rot="5400000">
          <a:off x="-164555" y="166029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de Quibdó</a:t>
          </a:r>
        </a:p>
      </dsp:txBody>
      <dsp:txXfrm rot="-5400000">
        <a:off x="1" y="385435"/>
        <a:ext cx="767924" cy="329111"/>
      </dsp:txXfrm>
    </dsp:sp>
    <dsp:sp modelId="{52476D9D-09B5-794D-A6C5-6F93D597974D}">
      <dsp:nvSpPr>
        <dsp:cNvPr id="0" name=""/>
        <dsp:cNvSpPr/>
      </dsp:nvSpPr>
      <dsp:spPr>
        <a:xfrm rot="5400000">
          <a:off x="4509070" y="-3739671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Malecón Quibdó (Incluye obras de protección, recuperación de espacio Público, ciclovías y Parques) tuvo una inversión de $12.823.484.934. Incluye recursos vigencia 2018.</a:t>
          </a:r>
        </a:p>
      </dsp:txBody>
      <dsp:txXfrm rot="-5400000">
        <a:off x="767925" y="36283"/>
        <a:ext cx="8160555" cy="643455"/>
      </dsp:txXfrm>
    </dsp:sp>
    <dsp:sp modelId="{85560701-A669-714C-A7C8-C59F8AFFE9DD}">
      <dsp:nvSpPr>
        <dsp:cNvPr id="0" name=""/>
        <dsp:cNvSpPr/>
      </dsp:nvSpPr>
      <dsp:spPr>
        <a:xfrm rot="5400000">
          <a:off x="-164555" y="1059506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Carmen del Darién</a:t>
          </a:r>
        </a:p>
      </dsp:txBody>
      <dsp:txXfrm rot="-5400000">
        <a:off x="1" y="1278912"/>
        <a:ext cx="767924" cy="329111"/>
      </dsp:txXfrm>
    </dsp:sp>
    <dsp:sp modelId="{B553E941-27A6-7647-BF3B-8A6BA0895E95}">
      <dsp:nvSpPr>
        <dsp:cNvPr id="0" name=""/>
        <dsp:cNvSpPr/>
      </dsp:nvSpPr>
      <dsp:spPr>
        <a:xfrm rot="5400000">
          <a:off x="4508882" y="-2846006"/>
          <a:ext cx="713447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Río Jiguamiandó (Destronque y Limpieza) con una inversión de  $962.970.660, 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terminó el 15 de diciembre de 2019</a:t>
          </a:r>
          <a:r>
            <a:rPr lang="es-ES" sz="1400" b="0" kern="1200" dirty="0">
              <a:latin typeface="Calibri" panose="020F0502020204030204"/>
              <a:ea typeface="+mn-ea"/>
              <a:cs typeface="+mn-cs"/>
            </a:rPr>
            <a:t>.</a:t>
          </a:r>
          <a:endParaRPr lang="es-CO" sz="1400" b="0" kern="1200" dirty="0">
            <a:latin typeface="Calibri" panose="020F0502020204030204"/>
            <a:ea typeface="+mn-ea"/>
            <a:cs typeface="+mn-cs"/>
          </a:endParaRPr>
        </a:p>
      </dsp:txBody>
      <dsp:txXfrm rot="-5400000">
        <a:off x="767924" y="929780"/>
        <a:ext cx="8160536" cy="643791"/>
      </dsp:txXfrm>
    </dsp:sp>
    <dsp:sp modelId="{6A99F1E1-D9D8-394C-8627-34F1C1959198}">
      <dsp:nvSpPr>
        <dsp:cNvPr id="0" name=""/>
        <dsp:cNvSpPr/>
      </dsp:nvSpPr>
      <dsp:spPr>
        <a:xfrm rot="5400000">
          <a:off x="-164555" y="1952983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Municipio de Santa Bárbara De </a:t>
          </a:r>
          <a:r>
            <a:rPr lang="es-ES" sz="1100" kern="1200" dirty="0" err="1"/>
            <a:t>Iscuandé</a:t>
          </a:r>
          <a:endParaRPr lang="es-CO" sz="1100" kern="1200" dirty="0"/>
        </a:p>
      </dsp:txBody>
      <dsp:txXfrm rot="-5400000">
        <a:off x="1" y="2172389"/>
        <a:ext cx="767924" cy="329111"/>
      </dsp:txXfrm>
    </dsp:sp>
    <dsp:sp modelId="{F8CD7B8F-7951-774B-B050-B388C8BC7E48}">
      <dsp:nvSpPr>
        <dsp:cNvPr id="0" name=""/>
        <dsp:cNvSpPr/>
      </dsp:nvSpPr>
      <dsp:spPr>
        <a:xfrm rot="5400000">
          <a:off x="4509070" y="-1952717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obras de protección contra la erosión causada por el 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Iscuandé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, tiene vigencias futuras por valor de $477.872.965, se prevé la adjudicación para el 29 de noviembre 2019, con un plazo de 5 meses de ejecución. 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767925" y="1823237"/>
        <a:ext cx="8160555" cy="6434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6AB77-4D68-9E49-8E9A-E84034C71858}">
      <dsp:nvSpPr>
        <dsp:cNvPr id="0" name=""/>
        <dsp:cNvSpPr/>
      </dsp:nvSpPr>
      <dsp:spPr>
        <a:xfrm rot="5400000">
          <a:off x="-204011" y="363834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Carmen del Darién</a:t>
          </a:r>
        </a:p>
      </dsp:txBody>
      <dsp:txXfrm rot="-5400000">
        <a:off x="2" y="635850"/>
        <a:ext cx="952055" cy="408024"/>
      </dsp:txXfrm>
    </dsp:sp>
    <dsp:sp modelId="{380C1126-F0D3-FB47-AC49-7DAEDA06D2F5}">
      <dsp:nvSpPr>
        <dsp:cNvPr id="0" name=""/>
        <dsp:cNvSpPr/>
      </dsp:nvSpPr>
      <dsp:spPr>
        <a:xfrm rot="5400000">
          <a:off x="4881819" y="-3925691"/>
          <a:ext cx="1196016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Las obras de mantenimiento y limpieza del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Jiguamiando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para recuperar la transitabilidad interrumpida por emergencia a finales del mes de abril, terminaron el 30 de septiembre de 2020 con una inversión alrededor de $93,15 millones.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1260 de 2020 para de intervención de mayor alcance por valor de $758 millones y se suscribió contrato de interventoría 1320 de 2020 por valor $129,012 millones. 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de Muelle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Curbaradó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: Muelle Flotante y pasarelas de accesos, con una inversión de $1.542 millones, finalizó el 15 de junio de 2020.</a:t>
          </a:r>
        </a:p>
      </dsp:txBody>
      <dsp:txXfrm rot="-5400000">
        <a:off x="952056" y="62457"/>
        <a:ext cx="8997159" cy="1079246"/>
      </dsp:txXfrm>
    </dsp:sp>
    <dsp:sp modelId="{7730EFA2-2993-2F40-B243-6E6F7CBDFEA4}">
      <dsp:nvSpPr>
        <dsp:cNvPr id="0" name=""/>
        <dsp:cNvSpPr/>
      </dsp:nvSpPr>
      <dsp:spPr>
        <a:xfrm rot="5400000">
          <a:off x="-204011" y="1583331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636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636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636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Riosucio </a:t>
          </a:r>
        </a:p>
      </dsp:txBody>
      <dsp:txXfrm rot="-5400000">
        <a:off x="2" y="1855347"/>
        <a:ext cx="952055" cy="408024"/>
      </dsp:txXfrm>
    </dsp:sp>
    <dsp:sp modelId="{C9E02084-6FD2-7040-89AC-CC850FE8063E}">
      <dsp:nvSpPr>
        <dsp:cNvPr id="0" name=""/>
        <dsp:cNvSpPr/>
      </dsp:nvSpPr>
      <dsp:spPr>
        <a:xfrm rot="5400000">
          <a:off x="5037801" y="-2706427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Chintadó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las obras terminaron el 30 de septiembre de 2020, con una inversión alrededor de $103,6 millones de pesos.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1257 de 2020 por valor de $660,9 millones y se suscribió contrato de interventoría 1319 de 2020 por valor $121,21 millones. Orden de inicio 20 de noviembre, se encuentra en ejecución.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1422475"/>
        <a:ext cx="9012388" cy="797739"/>
      </dsp:txXfrm>
    </dsp:sp>
    <dsp:sp modelId="{8B149883-C87C-4E48-BC0A-6810831C729D}">
      <dsp:nvSpPr>
        <dsp:cNvPr id="0" name=""/>
        <dsp:cNvSpPr/>
      </dsp:nvSpPr>
      <dsp:spPr>
        <a:xfrm rot="5400000">
          <a:off x="-204011" y="2802827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27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27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27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Francisco Pizarro</a:t>
          </a:r>
        </a:p>
      </dsp:txBody>
      <dsp:txXfrm rot="-5400000">
        <a:off x="2" y="3074843"/>
        <a:ext cx="952055" cy="408024"/>
      </dsp:txXfrm>
    </dsp:sp>
    <dsp:sp modelId="{34EBD005-268B-9E4F-AEE3-6E3D93326895}">
      <dsp:nvSpPr>
        <dsp:cNvPr id="0" name=""/>
        <dsp:cNvSpPr/>
      </dsp:nvSpPr>
      <dsp:spPr>
        <a:xfrm rot="5400000">
          <a:off x="5037801" y="-1486930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convenio 1043 de 2020 con el municipio de Francisco Pizarro con una aporte del Invías por valor $545,15 millones, se adelanta contratación de interventoría por valor de $154,84 millones.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2641972"/>
        <a:ext cx="9012388" cy="797739"/>
      </dsp:txXfrm>
    </dsp:sp>
    <dsp:sp modelId="{F3CC1EA4-A1F9-F643-B06D-69BD095A02FB}">
      <dsp:nvSpPr>
        <dsp:cNvPr id="0" name=""/>
        <dsp:cNvSpPr/>
      </dsp:nvSpPr>
      <dsp:spPr>
        <a:xfrm rot="5400000">
          <a:off x="-204011" y="4022323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Puerto Asís</a:t>
          </a:r>
          <a:endParaRPr lang="es-CO" sz="1300" kern="1200" dirty="0"/>
        </a:p>
      </dsp:txBody>
      <dsp:txXfrm rot="-5400000">
        <a:off x="2" y="4294339"/>
        <a:ext cx="952055" cy="408024"/>
      </dsp:txXfrm>
    </dsp:sp>
    <dsp:sp modelId="{3ED0E637-8C46-7642-B8AB-F3B2F85807FB}">
      <dsp:nvSpPr>
        <dsp:cNvPr id="0" name=""/>
        <dsp:cNvSpPr/>
      </dsp:nvSpPr>
      <dsp:spPr>
        <a:xfrm rot="5400000">
          <a:off x="5037801" y="-267434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 ($276.896.634) finalizó el 15 de enero de 2020. 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adelanta proceso de contratación del dragado de mantenimiento de acceso al muelle La Esmeralda por valor de $400 millones  incluido interventoría.</a:t>
          </a:r>
          <a:r>
            <a:rPr lang="es-CO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</a:t>
          </a:r>
          <a:endParaRPr lang="es-ES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3861468"/>
        <a:ext cx="9012388" cy="7977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6AB77-4D68-9E49-8E9A-E84034C71858}">
      <dsp:nvSpPr>
        <dsp:cNvPr id="0" name=""/>
        <dsp:cNvSpPr/>
      </dsp:nvSpPr>
      <dsp:spPr>
        <a:xfrm rot="5400000">
          <a:off x="-202115" y="205568"/>
          <a:ext cx="1347439" cy="943207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rPr>
            <a:t>Municipio Puerto Nariño</a:t>
          </a:r>
        </a:p>
      </dsp:txBody>
      <dsp:txXfrm rot="-5400000">
        <a:off x="2" y="475056"/>
        <a:ext cx="943207" cy="404232"/>
      </dsp:txXfrm>
    </dsp:sp>
    <dsp:sp modelId="{380C1126-F0D3-FB47-AC49-7DAEDA06D2F5}">
      <dsp:nvSpPr>
        <dsp:cNvPr id="0" name=""/>
        <dsp:cNvSpPr/>
      </dsp:nvSpPr>
      <dsp:spPr>
        <a:xfrm rot="5400000">
          <a:off x="5037255" y="-4090595"/>
          <a:ext cx="876296" cy="90643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construyeron  obras para la puesta en servicio de los muelles de Puerto Nariño en el Amazonas. Terminaron el 15/09/2021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43208" y="46229"/>
        <a:ext cx="9021615" cy="790742"/>
      </dsp:txXfrm>
    </dsp:sp>
    <dsp:sp modelId="{7730EFA2-2993-2F40-B243-6E6F7CBDFEA4}">
      <dsp:nvSpPr>
        <dsp:cNvPr id="0" name=""/>
        <dsp:cNvSpPr/>
      </dsp:nvSpPr>
      <dsp:spPr>
        <a:xfrm rot="5400000">
          <a:off x="-202115" y="1413730"/>
          <a:ext cx="1347439" cy="943207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636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636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636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Riosucio </a:t>
          </a:r>
        </a:p>
      </dsp:txBody>
      <dsp:txXfrm rot="-5400000">
        <a:off x="2" y="1683218"/>
        <a:ext cx="943207" cy="404232"/>
      </dsp:txXfrm>
    </dsp:sp>
    <dsp:sp modelId="{C9E02084-6FD2-7040-89AC-CC850FE8063E}">
      <dsp:nvSpPr>
        <dsp:cNvPr id="0" name=""/>
        <dsp:cNvSpPr/>
      </dsp:nvSpPr>
      <dsp:spPr>
        <a:xfrm rot="5400000">
          <a:off x="5050899" y="-2882663"/>
          <a:ext cx="849008" cy="90643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Contrato de obra 1257 de 2020, por valor de $660,9 millones y se suscribió contrato de interventoría 1319 de 2020 por valor $121,21 millones. Terminó el 03 de junio de 2021</a:t>
          </a:r>
          <a:r>
            <a:rPr lang="es-ES_tradnl" sz="1500" kern="1200" dirty="0"/>
            <a:t>. 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43208" y="1266473"/>
        <a:ext cx="9022947" cy="766118"/>
      </dsp:txXfrm>
    </dsp:sp>
    <dsp:sp modelId="{8B149883-C87C-4E48-BC0A-6810831C729D}">
      <dsp:nvSpPr>
        <dsp:cNvPr id="0" name=""/>
        <dsp:cNvSpPr/>
      </dsp:nvSpPr>
      <dsp:spPr>
        <a:xfrm rot="5400000">
          <a:off x="-202115" y="2621893"/>
          <a:ext cx="1347439" cy="943207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27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27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27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Francisco Pizarro</a:t>
          </a:r>
        </a:p>
      </dsp:txBody>
      <dsp:txXfrm rot="-5400000">
        <a:off x="2" y="2891381"/>
        <a:ext cx="943207" cy="404232"/>
      </dsp:txXfrm>
    </dsp:sp>
    <dsp:sp modelId="{34EBD005-268B-9E4F-AEE3-6E3D93326895}">
      <dsp:nvSpPr>
        <dsp:cNvPr id="0" name=""/>
        <dsp:cNvSpPr/>
      </dsp:nvSpPr>
      <dsp:spPr>
        <a:xfrm rot="5400000">
          <a:off x="5037485" y="-1674500"/>
          <a:ext cx="875835" cy="90643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finalizó la etapa de estudios y se determinó mayores cantidades de obras, por lo que se adicionó el convenio en 468 millones y prórroga del convenio e interventoría hasta el 31 de diciembre de 2021. Avance: 25%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43207" y="2462533"/>
        <a:ext cx="9021637" cy="790325"/>
      </dsp:txXfrm>
    </dsp:sp>
    <dsp:sp modelId="{F3CC1EA4-A1F9-F643-B06D-69BD095A02FB}">
      <dsp:nvSpPr>
        <dsp:cNvPr id="0" name=""/>
        <dsp:cNvSpPr/>
      </dsp:nvSpPr>
      <dsp:spPr>
        <a:xfrm rot="5400000">
          <a:off x="-202115" y="4033688"/>
          <a:ext cx="1347439" cy="943207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Puerto Asís</a:t>
          </a:r>
          <a:endParaRPr lang="es-CO" sz="1300" kern="1200" dirty="0"/>
        </a:p>
      </dsp:txBody>
      <dsp:txXfrm rot="-5400000">
        <a:off x="2" y="4303176"/>
        <a:ext cx="943207" cy="404232"/>
      </dsp:txXfrm>
    </dsp:sp>
    <dsp:sp modelId="{3ED0E637-8C46-7642-B8AB-F3B2F85807FB}">
      <dsp:nvSpPr>
        <dsp:cNvPr id="0" name=""/>
        <dsp:cNvSpPr/>
      </dsp:nvSpPr>
      <dsp:spPr>
        <a:xfrm rot="5400000">
          <a:off x="4833854" y="-262706"/>
          <a:ext cx="1283099" cy="90643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2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Esmeralda, contrato 1405 de 2020. Terminó el 12 de octubre de 2021.</a:t>
          </a:r>
          <a:endParaRPr lang="es-CO" sz="12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MX" sz="12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2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de muelles, comunidades indígenas de Piñuña Blanco y Buenavista: Contrato 1822/2020, por valor de $ 5.842.582.508 de los cuales se asignaron a estos dos muelles la suma de $ 2.571.763.476  y contrato de interventoría No. 2053/2020, por valor de $ 1.475.214.541, de los cuales se asignaron a los dos muelles la suma de $ 327.825.454.  El contrato se encuentra en ejecución y se adicionó en $820 millones y prorroga hasta el 31 de marzo de 2022. Se adelanta la construcción de las unidades flotantes en el taller del contratista. Avance: 51%.</a:t>
          </a:r>
        </a:p>
      </dsp:txBody>
      <dsp:txXfrm rot="-5400000">
        <a:off x="943208" y="3690576"/>
        <a:ext cx="9001756" cy="11578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6AB77-4D68-9E49-8E9A-E84034C71858}">
      <dsp:nvSpPr>
        <dsp:cNvPr id="0" name=""/>
        <dsp:cNvSpPr/>
      </dsp:nvSpPr>
      <dsp:spPr>
        <a:xfrm rot="5400000">
          <a:off x="-403867" y="477829"/>
          <a:ext cx="2692452" cy="1884716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Municipio Bojayá y </a:t>
          </a:r>
          <a:r>
            <a:rPr lang="es-CO" sz="1400" kern="1200" dirty="0" err="1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Sipí</a:t>
          </a:r>
          <a:endParaRPr lang="es-CO" sz="1400" kern="1200" dirty="0"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a:endParaRPr>
        </a:p>
      </dsp:txBody>
      <dsp:txXfrm rot="-5400000">
        <a:off x="1" y="1016319"/>
        <a:ext cx="1884716" cy="807736"/>
      </dsp:txXfrm>
    </dsp:sp>
    <dsp:sp modelId="{380C1126-F0D3-FB47-AC49-7DAEDA06D2F5}">
      <dsp:nvSpPr>
        <dsp:cNvPr id="0" name=""/>
        <dsp:cNvSpPr/>
      </dsp:nvSpPr>
      <dsp:spPr>
        <a:xfrm rot="5400000">
          <a:off x="4999051" y="-3112433"/>
          <a:ext cx="1894214" cy="81228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Contrato de obra No. 1814/2020  por valor de $6.263.750.355 de los cuales se asignaron para el muelle de Bojayá y muelle de Sipí el valor de $ 2.505.500.142 y contrato de interventoría No. 2053/2020, por valor de $ 1.475.214.541, de los cuales se asignaron a estos dos muelles $ 327.825.454. Actualmente, se adelanta la fase de estudios y diseños para la implantación de los muelles en los sitios seleccionados. El contrato se inició el 01 de marzo de 2021 y fecha de terminación el 31 de marzo de 2022. Contrato en ejecución. Se adelanta la construcción de las unidades flotantes en el taller del contratista. Avance: 31%.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884717" y="94369"/>
        <a:ext cx="8030415" cy="1709278"/>
      </dsp:txXfrm>
    </dsp:sp>
    <dsp:sp modelId="{F3CC1EA4-A1F9-F643-B06D-69BD095A02FB}">
      <dsp:nvSpPr>
        <dsp:cNvPr id="0" name=""/>
        <dsp:cNvSpPr/>
      </dsp:nvSpPr>
      <dsp:spPr>
        <a:xfrm rot="5400000">
          <a:off x="-403867" y="2891978"/>
          <a:ext cx="2692452" cy="1884716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Santa Bárbara de </a:t>
          </a:r>
          <a:r>
            <a:rPr lang="es-CO" sz="1400" kern="1200" dirty="0" err="1"/>
            <a:t>Iscuande</a:t>
          </a:r>
          <a:endParaRPr lang="es-CO" sz="1300" kern="1200" dirty="0"/>
        </a:p>
      </dsp:txBody>
      <dsp:txXfrm rot="-5400000">
        <a:off x="1" y="3430468"/>
        <a:ext cx="1884716" cy="807736"/>
      </dsp:txXfrm>
    </dsp:sp>
    <dsp:sp modelId="{3ED0E637-8C46-7642-B8AB-F3B2F85807FB}">
      <dsp:nvSpPr>
        <dsp:cNvPr id="0" name=""/>
        <dsp:cNvSpPr/>
      </dsp:nvSpPr>
      <dsp:spPr>
        <a:xfrm rot="5400000">
          <a:off x="5071111" y="-698284"/>
          <a:ext cx="1750093" cy="81228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protección: Contrato 2421 de 2019, Contrato en ejecución, con un avance del 98%. El contrato de obra se encuentra suspendido por niveles altos del río Iscuandé. 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884716" y="2573543"/>
        <a:ext cx="8037451" cy="1579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0.177</cdr:x>
      <cdr:y>0.25581</cdr:y>
    </cdr:from>
    <cdr:to>
      <cdr:x>0.64507</cdr:x>
      <cdr:y>0.46517</cdr:y>
    </cdr:to>
    <cdr:sp macro="" textlink="">
      <cdr:nvSpPr>
        <cdr:cNvPr id="3" name="CuadroTexto 1">
          <a:extLst xmlns:a="http://schemas.openxmlformats.org/drawingml/2006/main">
            <a:ext uri="{FF2B5EF4-FFF2-40B4-BE49-F238E27FC236}">
              <a16:creationId xmlns:a16="http://schemas.microsoft.com/office/drawing/2014/main" id="{264A9074-95F8-E94A-96CE-90CAEDAB8E83}"/>
            </a:ext>
          </a:extLst>
        </cdr:cNvPr>
        <cdr:cNvSpPr txBox="1"/>
      </cdr:nvSpPr>
      <cdr:spPr>
        <a:xfrm xmlns:a="http://schemas.openxmlformats.org/drawingml/2006/main">
          <a:off x="724939" y="1157375"/>
          <a:ext cx="1917098" cy="947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3000" b="0" i="0" u="none" strike="noStrike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3434%</a:t>
          </a:r>
          <a:endParaRPr lang="es-CO" sz="3000" dirty="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0.3885</cdr:x>
      <cdr:y>0.34536</cdr:y>
    </cdr:from>
    <cdr:to>
      <cdr:x>0.68427</cdr:x>
      <cdr:y>0.50504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313652" y="1047161"/>
          <a:ext cx="1000125" cy="4841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115D42C9-7393-497D-8699-2501544BCE11}" type="TxLink">
            <a:rPr lang="en-US" sz="3000" b="0" i="0" u="none" strike="noStrike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pPr/>
            <a:t>39%</a:t>
          </a:fld>
          <a:endParaRPr lang="es-CO" sz="300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0.42006</cdr:x>
      <cdr:y>0.35285</cdr:y>
    </cdr:from>
    <cdr:to>
      <cdr:x>0.65524</cdr:x>
      <cdr:y>0.52216</cdr:y>
    </cdr:to>
    <cdr:sp macro="" textlink="">
      <cdr:nvSpPr>
        <cdr:cNvPr id="2" name="CuadroTexto 3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4000000}"/>
            </a:ext>
          </a:extLst>
        </cdr:cNvPr>
        <cdr:cNvSpPr txBox="1"/>
      </cdr:nvSpPr>
      <cdr:spPr>
        <a:xfrm xmlns:a="http://schemas.openxmlformats.org/drawingml/2006/main">
          <a:off x="1687124" y="1058683"/>
          <a:ext cx="944563" cy="5080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2A010D8C-4221-46D4-A65A-9783AFE6C7EE}" type="TxLink">
            <a:rPr lang="en-US" sz="3000" b="0" i="0" u="none" strike="noStrike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pPr/>
            <a:t>89%</a:t>
          </a:fld>
          <a:endParaRPr lang="es-CO" sz="3000" dirty="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0.42934</cdr:x>
      <cdr:y>0.36322</cdr:y>
    </cdr:from>
    <cdr:to>
      <cdr:x>0.61739</cdr:x>
      <cdr:y>0.57866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2406659" y="1124101"/>
          <a:ext cx="1054089" cy="6667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CO" sz="3000" dirty="0">
              <a:solidFill>
                <a:schemeClr val="accent3"/>
              </a:solidFill>
              <a:latin typeface="Impact" panose="020B0806030902050204" pitchFamily="34" charset="0"/>
            </a:rPr>
            <a:t>120%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5/04/22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5/04/22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5/04/22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5/04/22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5/04/22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5/04/22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AE807BE-CE2D-B546-BC18-E67592BAB4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6080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12" y="1496178"/>
            <a:ext cx="5685312" cy="107721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BD81448-2F8B-D04E-8638-2208679F5C0A}"/>
              </a:ext>
            </a:extLst>
          </p:cNvPr>
          <p:cNvSpPr txBox="1"/>
          <p:nvPr/>
        </p:nvSpPr>
        <p:spPr>
          <a:xfrm>
            <a:off x="6477000" y="2761112"/>
            <a:ext cx="538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3200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Indicadores Plan Nacional de Desarrollo- PND- y Plan Marco de Implementación del Acuerdo de Paz – PMI-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88C36AE-BDF8-B841-B4F0-3B703CABE106}"/>
              </a:ext>
            </a:extLst>
          </p:cNvPr>
          <p:cNvSpPr/>
          <p:nvPr/>
        </p:nvSpPr>
        <p:spPr>
          <a:xfrm>
            <a:off x="6525604" y="5503374"/>
            <a:ext cx="4049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2019 a diciembre de 2021</a:t>
            </a:r>
            <a:endParaRPr lang="es-CO" sz="4400" b="1" dirty="0">
              <a:solidFill>
                <a:schemeClr val="accent1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 del Plan Nacional de Vías de Integración Regional –PNVIR-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03.</a:t>
            </a:r>
          </a:p>
        </p:txBody>
      </p:sp>
    </p:spTree>
    <p:extLst>
      <p:ext uri="{BB962C8B-B14F-4D97-AF65-F5344CB8AC3E}">
        <p14:creationId xmlns:p14="http://schemas.microsoft.com/office/powerpoint/2010/main" val="2792077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Vías de Integración Regional –PNVIR-</a:t>
            </a:r>
            <a:endParaRPr lang="es-CO" sz="3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151350"/>
              </p:ext>
            </p:extLst>
          </p:nvPr>
        </p:nvGraphicFramePr>
        <p:xfrm>
          <a:off x="2133104" y="2199794"/>
          <a:ext cx="8127999" cy="12801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27488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Municipios priorizados con vías fluviales intervenidas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 municipios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 municipios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522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2952079-F689-F049-88FC-C8A9A29F03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1065916"/>
              </p:ext>
            </p:extLst>
          </p:nvPr>
        </p:nvGraphicFramePr>
        <p:xfrm>
          <a:off x="1514211" y="1189762"/>
          <a:ext cx="8963289" cy="288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2019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B0A819C2-54CD-F140-A5C8-B5B399C5B3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6625981"/>
              </p:ext>
            </p:extLst>
          </p:nvPr>
        </p:nvGraphicFramePr>
        <p:xfrm>
          <a:off x="1514211" y="3818662"/>
          <a:ext cx="8963289" cy="288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3998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2905681"/>
              </p:ext>
            </p:extLst>
          </p:nvPr>
        </p:nvGraphicFramePr>
        <p:xfrm>
          <a:off x="1536700" y="1198422"/>
          <a:ext cx="100076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>
            <a:extLst>
              <a:ext uri="{FF2B5EF4-FFF2-40B4-BE49-F238E27FC236}">
                <a16:creationId xmlns:a16="http://schemas.microsoft.com/office/drawing/2014/main" id="{24680726-0CB3-1146-B396-4A15A3E9B467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2020</a:t>
            </a:r>
          </a:p>
        </p:txBody>
      </p:sp>
    </p:spTree>
    <p:extLst>
      <p:ext uri="{BB962C8B-B14F-4D97-AF65-F5344CB8AC3E}">
        <p14:creationId xmlns:p14="http://schemas.microsoft.com/office/powerpoint/2010/main" val="4169021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3480988"/>
              </p:ext>
            </p:extLst>
          </p:nvPr>
        </p:nvGraphicFramePr>
        <p:xfrm>
          <a:off x="1536700" y="1175273"/>
          <a:ext cx="100076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>
            <a:extLst>
              <a:ext uri="{FF2B5EF4-FFF2-40B4-BE49-F238E27FC236}">
                <a16:creationId xmlns:a16="http://schemas.microsoft.com/office/drawing/2014/main" id="{24680726-0CB3-1146-B396-4A15A3E9B467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2021</a:t>
            </a:r>
          </a:p>
        </p:txBody>
      </p:sp>
    </p:spTree>
    <p:extLst>
      <p:ext uri="{BB962C8B-B14F-4D97-AF65-F5344CB8AC3E}">
        <p14:creationId xmlns:p14="http://schemas.microsoft.com/office/powerpoint/2010/main" val="3147552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0122753"/>
              </p:ext>
            </p:extLst>
          </p:nvPr>
        </p:nvGraphicFramePr>
        <p:xfrm>
          <a:off x="1513551" y="1477530"/>
          <a:ext cx="100076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>
            <a:extLst>
              <a:ext uri="{FF2B5EF4-FFF2-40B4-BE49-F238E27FC236}">
                <a16:creationId xmlns:a16="http://schemas.microsoft.com/office/drawing/2014/main" id="{24680726-0CB3-1146-B396-4A15A3E9B467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2021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5DA7CB7-DDF8-7C46-AEAB-D04682AA6108}"/>
              </a:ext>
            </a:extLst>
          </p:cNvPr>
          <p:cNvSpPr txBox="1"/>
          <p:nvPr/>
        </p:nvSpPr>
        <p:spPr>
          <a:xfrm>
            <a:off x="3357562" y="5880121"/>
            <a:ext cx="6500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200" dirty="0"/>
              <a:t>* Al corte del 31 de diciembre de 2021, se priorizaron los municipios de Bojayá, </a:t>
            </a:r>
            <a:r>
              <a:rPr lang="es-CO" sz="1200" dirty="0" err="1"/>
              <a:t>Sipí</a:t>
            </a:r>
            <a:r>
              <a:rPr lang="es-CO" sz="1200" dirty="0"/>
              <a:t> y  Puerto Nariño, así mismo, se continuaron con las intervenciones adelantadas en los municipios de Puerto Asís, Carmen del Darién, </a:t>
            </a:r>
            <a:r>
              <a:rPr lang="es-CO" sz="1200" dirty="0" err="1"/>
              <a:t>Riosucio</a:t>
            </a:r>
            <a:r>
              <a:rPr lang="es-CO" sz="1200" dirty="0"/>
              <a:t>, Francisco Pizarro y Santa Bárbara de </a:t>
            </a:r>
            <a:r>
              <a:rPr lang="es-CO" sz="1200" dirty="0" err="1"/>
              <a:t>Iscuande</a:t>
            </a:r>
            <a:r>
              <a:rPr lang="es-CO" sz="1200" dirty="0"/>
              <a:t> realizadas durante las vigencias 2018, 2019 y 2020.</a:t>
            </a:r>
          </a:p>
        </p:txBody>
      </p:sp>
    </p:spTree>
    <p:extLst>
      <p:ext uri="{BB962C8B-B14F-4D97-AF65-F5344CB8AC3E}">
        <p14:creationId xmlns:p14="http://schemas.microsoft.com/office/powerpoint/2010/main" val="2192546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Instituto Nacional de Vías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AFE123B1-D470-E443-9C9E-A8C9ACB6B0F2}"/>
              </a:ext>
            </a:extLst>
          </p:cNvPr>
          <p:cNvSpPr/>
          <p:nvPr/>
        </p:nvSpPr>
        <p:spPr>
          <a:xfrm>
            <a:off x="1765300" y="1578738"/>
            <a:ext cx="9220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800" dirty="0">
                <a:solidFill>
                  <a:schemeClr val="bg1">
                    <a:lumMod val="50000"/>
                  </a:schemeClr>
                </a:solidFill>
              </a:rPr>
              <a:t>El Instituto Nacional de Vías –Invías- es una entidad del orden nacional, adscrita al Ministerio de Transporte, encargada de ejecutar políticas, estrategias, planes, programas y proyectos de infraestructura de transporte carretero, férreo, fluvial y marítimo, de acuerdo con los lineamientos dados por el Gobierno Nacional, para solucionar necesidades de conectividad, transitabilidad y movilidad de los usuarios, con tecnología sostenible y un talento humano calificado, íntegro, visionario y comprometido, contribuyendo a la competitividad y modernización de la infraestructura del país.</a:t>
            </a:r>
          </a:p>
        </p:txBody>
      </p:sp>
    </p:spTree>
    <p:extLst>
      <p:ext uri="{BB962C8B-B14F-4D97-AF65-F5344CB8AC3E}">
        <p14:creationId xmlns:p14="http://schemas.microsoft.com/office/powerpoint/2010/main" val="230124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717807"/>
              </p:ext>
            </p:extLst>
          </p:nvPr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Tabla 45">
            <a:extLst>
              <a:ext uri="{FF2B5EF4-FFF2-40B4-BE49-F238E27FC236}">
                <a16:creationId xmlns:a16="http://schemas.microsoft.com/office/drawing/2014/main" id="{8DA788C6-E25E-354E-8088-392778023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296129"/>
              </p:ext>
            </p:extLst>
          </p:nvPr>
        </p:nvGraphicFramePr>
        <p:xfrm>
          <a:off x="914400" y="1475894"/>
          <a:ext cx="9982200" cy="45872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27400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907033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primaria no concesionada con mantenimiento y rehabilitación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07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primaria no concesionada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270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722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terciaria con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15.000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5.000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terciaria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Muelles fluviales construidos, mejorados y mantenidos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Accesos marítimos mejorados, construidos y profundizados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366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Elaboración del inventario de la red vial terciaria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70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7650878"/>
              </p:ext>
            </p:extLst>
          </p:nvPr>
        </p:nvGraphicFramePr>
        <p:xfrm>
          <a:off x="3937000" y="1857375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723336"/>
              </p:ext>
            </p:extLst>
          </p:nvPr>
        </p:nvGraphicFramePr>
        <p:xfrm>
          <a:off x="693331" y="1618693"/>
          <a:ext cx="4095749" cy="452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018876"/>
              </p:ext>
            </p:extLst>
          </p:nvPr>
        </p:nvGraphicFramePr>
        <p:xfrm>
          <a:off x="8077783" y="1869017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CuadroTexto 1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 txBox="1"/>
          <p:nvPr/>
        </p:nvSpPr>
        <p:spPr>
          <a:xfrm>
            <a:off x="5234782" y="2913026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108%</a:t>
            </a:r>
          </a:p>
        </p:txBody>
      </p:sp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710159" y="3471291"/>
            <a:ext cx="771682" cy="264593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291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121711" y="4941348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5084223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5475" y="5040507"/>
            <a:ext cx="3702050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575926" y="1433567"/>
            <a:ext cx="1087854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cuatrienio:100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399671" y="1485352"/>
            <a:ext cx="1087854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047529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cuatrienio:400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842663" y="3710860"/>
            <a:ext cx="1087853" cy="323493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rtlCol="0" anchor="ctr">
            <a:spAutoFit/>
          </a:bodyPr>
          <a:lstStyle/>
          <a:p>
            <a:pPr algn="ctr"/>
            <a:r>
              <a:rPr lang="es-CO" sz="1300" dirty="0"/>
              <a:t>3.0433 km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Redondear rectángulo de esquina diagonal 36">
            <a:extLst>
              <a:ext uri="{FF2B5EF4-FFF2-40B4-BE49-F238E27FC236}">
                <a16:creationId xmlns:a16="http://schemas.microsoft.com/office/drawing/2014/main" id="{ABD36383-CC8C-9A45-B3F3-5F8C33FC6231}"/>
              </a:ext>
            </a:extLst>
          </p:cNvPr>
          <p:cNvSpPr/>
          <p:nvPr/>
        </p:nvSpPr>
        <p:spPr>
          <a:xfrm>
            <a:off x="9652000" y="3635720"/>
            <a:ext cx="970238" cy="245160"/>
          </a:xfrm>
          <a:prstGeom prst="round2DiagRect">
            <a:avLst/>
          </a:prstGeom>
          <a:solidFill>
            <a:schemeClr val="accent5">
              <a:lumMod val="60000"/>
              <a:lumOff val="40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3,501 km</a:t>
            </a:r>
          </a:p>
        </p:txBody>
      </p:sp>
      <p:sp>
        <p:nvSpPr>
          <p:cNvPr id="19" name="CuadroTexto 1">
            <a:extLst>
              <a:ext uri="{FF2B5EF4-FFF2-40B4-BE49-F238E27FC236}">
                <a16:creationId xmlns:a16="http://schemas.microsoft.com/office/drawing/2014/main" id="{146137B9-ED7D-4642-B445-7653D9BBCD0C}"/>
              </a:ext>
            </a:extLst>
          </p:cNvPr>
          <p:cNvSpPr txBox="1"/>
          <p:nvPr/>
        </p:nvSpPr>
        <p:spPr>
          <a:xfrm>
            <a:off x="9380692" y="3016595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0" i="0" u="none" strike="noStrike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Calibri"/>
              </a:rPr>
              <a:t>875%</a:t>
            </a:r>
            <a:endParaRPr lang="es-CO" sz="3000" dirty="0">
              <a:solidFill>
                <a:schemeClr val="accent5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49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205658"/>
              </p:ext>
            </p:extLst>
          </p:nvPr>
        </p:nvGraphicFramePr>
        <p:xfrm>
          <a:off x="354929" y="1937038"/>
          <a:ext cx="33813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Gráfico 24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3881883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4753797"/>
              </p:ext>
            </p:extLst>
          </p:nvPr>
        </p:nvGraphicFramePr>
        <p:xfrm>
          <a:off x="7457420" y="1859886"/>
          <a:ext cx="5000624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786671" y="3495495"/>
            <a:ext cx="354145" cy="226693"/>
          </a:xfrm>
          <a:prstGeom prst="round2DiagRect">
            <a:avLst/>
          </a:prstGeom>
          <a:solidFill>
            <a:srgbClr val="4C83E8">
              <a:alpha val="96000"/>
            </a:srgbClr>
          </a:solidFill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200" dirty="0"/>
              <a:t>1</a:t>
            </a:r>
            <a:endParaRPr lang="es-CO" sz="11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941357" y="3538823"/>
            <a:ext cx="428347" cy="257658"/>
          </a:xfrm>
          <a:prstGeom prst="round2DiagRect">
            <a:avLst/>
          </a:prstGeom>
          <a:solidFill>
            <a:srgbClr val="4C8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8</a:t>
            </a:r>
            <a:endParaRPr lang="es-CO" sz="1100" dirty="0"/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5" y="4938905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3366CC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3366CC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601993" y="294708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87E606-4AD8-4237-A27B-8ED32C27FF2F}" type="TxLink">
              <a:rPr lang="en-US" sz="3000" b="0" i="0" u="none" strike="noStrike">
                <a:solidFill>
                  <a:srgbClr val="3366CC"/>
                </a:solidFill>
                <a:latin typeface="Impact" panose="020B0806030902050204" pitchFamily="34" charset="0"/>
                <a:cs typeface="Calibri"/>
              </a:rPr>
              <a:pPr/>
              <a:t>50%</a:t>
            </a:fld>
            <a:endParaRPr lang="es-CO" sz="3000" dirty="0">
              <a:solidFill>
                <a:srgbClr val="3366CC"/>
              </a:solidFill>
              <a:latin typeface="Impact" panose="020B0806030902050204" pitchFamily="34" charset="0"/>
            </a:endParaRP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39247" y="492461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rgbClr val="3366CC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 dirty="0">
              <a:solidFill>
                <a:srgbClr val="3366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495665" y="1757361"/>
            <a:ext cx="1180250" cy="400050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4C83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50088" y="1762122"/>
            <a:ext cx="1283326" cy="400050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2</a:t>
            </a:r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682352" y="3594644"/>
            <a:ext cx="800100" cy="228600"/>
          </a:xfrm>
          <a:prstGeom prst="round2DiagRect">
            <a:avLst/>
          </a:prstGeom>
          <a:solidFill>
            <a:srgbClr val="4C83E8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5.855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rgbClr val="33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rgbClr val="3366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349238" y="1532659"/>
            <a:ext cx="1135633" cy="624752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33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del Plan Marco de implementación del acuerdo de Paz –PMI-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02.</a:t>
            </a:r>
          </a:p>
        </p:txBody>
      </p:sp>
    </p:spTree>
    <p:extLst>
      <p:ext uri="{BB962C8B-B14F-4D97-AF65-F5344CB8AC3E}">
        <p14:creationId xmlns:p14="http://schemas.microsoft.com/office/powerpoint/2010/main" val="165099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Marco de Implementación del Acuerdo de Paz (PMI)</a:t>
            </a: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269626"/>
              </p:ext>
            </p:extLst>
          </p:nvPr>
        </p:nvGraphicFramePr>
        <p:xfrm>
          <a:off x="1478782" y="1717194"/>
          <a:ext cx="9234435" cy="42113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078145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14087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Porcentaje de kilómetros de vías priorizadas construidas o en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16.355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5400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Porcentaje de kilómetros de vías priorizadas construidas o en mantenimiento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2920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Número de Juntas de Acción Comunal contratadas en los procesos de contratación de vías terciarias del proyecto de vías terciarias para la paz y el posconflicto.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374103"/>
              </p:ext>
            </p:extLst>
          </p:nvPr>
        </p:nvGraphicFramePr>
        <p:xfrm>
          <a:off x="7186615" y="1867711"/>
          <a:ext cx="5605461" cy="3094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1499193"/>
              </p:ext>
            </p:extLst>
          </p:nvPr>
        </p:nvGraphicFramePr>
        <p:xfrm>
          <a:off x="4365625" y="1881187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767011"/>
              </p:ext>
            </p:extLst>
          </p:nvPr>
        </p:nvGraphicFramePr>
        <p:xfrm>
          <a:off x="865052" y="1563687"/>
          <a:ext cx="3087688" cy="341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88274" y="3479368"/>
            <a:ext cx="1001872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2614 Km</a:t>
            </a:r>
            <a:endParaRPr lang="es-CO" sz="1200" dirty="0"/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2040861" y="3479368"/>
            <a:ext cx="948488" cy="228600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9356 km</a:t>
            </a:r>
            <a:endParaRPr lang="es-CO" sz="12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PMI</a:t>
            </a:r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792367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792264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0B050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654152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1900" b="1" i="0" u="none" strike="noStrike" smtClean="0">
                <a:solidFill>
                  <a:schemeClr val="accent3"/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19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1436982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456727" y="1417970"/>
            <a:ext cx="1131156" cy="647766"/>
          </a:xfrm>
          <a:prstGeom prst="borderCallout1">
            <a:avLst>
              <a:gd name="adj1" fmla="val 18750"/>
              <a:gd name="adj2" fmla="val -8333"/>
              <a:gd name="adj3" fmla="val 121873"/>
              <a:gd name="adj4" fmla="val -2915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1356844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  <p:sp>
        <p:nvSpPr>
          <p:cNvPr id="18" name="CuadroTexto 16">
            <a:extLst>
              <a:ext uri="{FF2B5EF4-FFF2-40B4-BE49-F238E27FC236}">
                <a16:creationId xmlns:a16="http://schemas.microsoft.com/office/drawing/2014/main" id="{00000000-0008-0000-0000-000011000000}"/>
              </a:ext>
            </a:extLst>
          </p:cNvPr>
          <p:cNvSpPr txBox="1"/>
          <p:nvPr/>
        </p:nvSpPr>
        <p:spPr>
          <a:xfrm>
            <a:off x="1952464" y="2919034"/>
            <a:ext cx="1036885" cy="4960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000" dirty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  <a:t>57%</a:t>
            </a:r>
          </a:p>
        </p:txBody>
      </p:sp>
      <p:sp>
        <p:nvSpPr>
          <p:cNvPr id="27" name="Redondear rectángulo de esquina diagonal 26">
            <a:extLst>
              <a:ext uri="{FF2B5EF4-FFF2-40B4-BE49-F238E27FC236}">
                <a16:creationId xmlns:a16="http://schemas.microsoft.com/office/drawing/2014/main" id="{F2C6CA84-F01C-504C-AB58-FC46DF7FF88E}"/>
              </a:ext>
            </a:extLst>
          </p:cNvPr>
          <p:cNvSpPr/>
          <p:nvPr/>
        </p:nvSpPr>
        <p:spPr>
          <a:xfrm>
            <a:off x="9589296" y="3588537"/>
            <a:ext cx="800100" cy="228600"/>
          </a:xfrm>
          <a:prstGeom prst="round2DiagRect">
            <a:avLst/>
          </a:prstGeom>
          <a:solidFill>
            <a:schemeClr val="bg2">
              <a:lumMod val="90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108 JAC</a:t>
            </a:r>
            <a:endParaRPr lang="es-CO" sz="1200" dirty="0"/>
          </a:p>
        </p:txBody>
      </p:sp>
      <p:sp>
        <p:nvSpPr>
          <p:cNvPr id="26" name="CuadroTexto 1">
            <a:extLst>
              <a:ext uri="{FF2B5EF4-FFF2-40B4-BE49-F238E27FC236}">
                <a16:creationId xmlns:a16="http://schemas.microsoft.com/office/drawing/2014/main" id="{A1D7D265-3538-F441-8D17-1FA927BD1D7E}"/>
              </a:ext>
            </a:extLst>
          </p:cNvPr>
          <p:cNvSpPr txBox="1"/>
          <p:nvPr/>
        </p:nvSpPr>
        <p:spPr>
          <a:xfrm>
            <a:off x="5738637" y="2850719"/>
            <a:ext cx="1099344" cy="5595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D0797-618B-42A4-955A-92C9C83C5E8D}" type="TxLink">
              <a:rPr lang="en-US" sz="3000" b="0" i="0" u="none" strike="noStrike">
                <a:solidFill>
                  <a:srgbClr val="00B050"/>
                </a:solidFill>
                <a:latin typeface="Impact" panose="020B0806030902050204" pitchFamily="34" charset="0"/>
                <a:cs typeface="Calibri"/>
              </a:rPr>
              <a:pPr/>
              <a:t>90%</a:t>
            </a:fld>
            <a:endParaRPr lang="es-CO" sz="3000" dirty="0">
              <a:solidFill>
                <a:srgbClr val="00B05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202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6391</TotalTime>
  <Words>1393</Words>
  <Application>Microsoft Macintosh PowerPoint</Application>
  <PresentationFormat>Panorámica</PresentationFormat>
  <Paragraphs>143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Impact</vt:lpstr>
      <vt:lpstr>Segoe UI Historic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Adriana Varela Montenegro</cp:lastModifiedBy>
  <cp:revision>390</cp:revision>
  <cp:lastPrinted>2018-12-20T14:53:26Z</cp:lastPrinted>
  <dcterms:created xsi:type="dcterms:W3CDTF">2018-12-06T15:24:51Z</dcterms:created>
  <dcterms:modified xsi:type="dcterms:W3CDTF">2022-04-05T22:37:05Z</dcterms:modified>
</cp:coreProperties>
</file>