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2.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3.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4.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5.xml" ContentType="application/vnd.openxmlformats-officedocument.drawingml.chartshapes+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5" r:id="rId2"/>
    <p:sldId id="312" r:id="rId3"/>
    <p:sldId id="307" r:id="rId4"/>
    <p:sldId id="261" r:id="rId5"/>
    <p:sldId id="313" r:id="rId6"/>
    <p:sldId id="308" r:id="rId7"/>
    <p:sldId id="310" r:id="rId8"/>
    <p:sldId id="309" r:id="rId9"/>
    <p:sldId id="314" r:id="rId10"/>
    <p:sldId id="315" r:id="rId11"/>
    <p:sldId id="316" r:id="rId12"/>
    <p:sldId id="317" r:id="rId13"/>
    <p:sldId id="318" r:id="rId14"/>
    <p:sldId id="319" r:id="rId15"/>
    <p:sldId id="320" r:id="rId16"/>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D6EE"/>
    <a:srgbClr val="C4CFE4"/>
    <a:srgbClr val="91B8DB"/>
    <a:srgbClr val="2F5597"/>
    <a:srgbClr val="E0E0E0"/>
    <a:srgbClr val="9BA1B0"/>
    <a:srgbClr val="B6BDCD"/>
    <a:srgbClr val="B0B9CA"/>
    <a:srgbClr val="8F9CBA"/>
    <a:srgbClr val="A6B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54" autoAdjust="0"/>
    <p:restoredTop sz="94660"/>
  </p:normalViewPr>
  <p:slideViewPr>
    <p:cSldViewPr snapToGrid="0">
      <p:cViewPr varScale="1">
        <p:scale>
          <a:sx n="66" d="100"/>
          <a:sy n="66" d="100"/>
        </p:scale>
        <p:origin x="216" y="10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Users/adriana/Desktop/Invi&#769;as/Indicadores/Seguimiento%20mensual%20gra&#769;fico/Seguimiento%20indicadore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4.xml"/></Relationships>
</file>

<file path=ppt/charts/_rels/chart11.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5.xml"/></Relationships>
</file>

<file path=ppt/charts/_rels/chart12.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adriana/Desktop/Invi&#769;as/Indicadores/Seguimiento%20mensual%20gra&#769;fico/Seguimiento%20indicado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2.xml"/></Relationships>
</file>

<file path=ppt/charts/_rels/chart8.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3.xml"/></Relationships>
</file>

<file path=ppt/charts/_rels/chart9.xml.rels><?xml version="1.0" encoding="UTF-8" standalone="yes"?>
<Relationships xmlns="http://schemas.openxmlformats.org/package/2006/relationships"><Relationship Id="rId3" Type="http://schemas.openxmlformats.org/officeDocument/2006/relationships/oleObject" Target="file:////Users/adriana/Desktop/Invi&#769;as/2021/Indicadores/Seguimiento%20gra&#769;fico%20trismestral/Seguimiento%20indicadore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EC45-384D-9DD4-EA533DF5C9B4}"/>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EC45-384D-9DD4-EA533DF5C9B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C45-384D-9DD4-EA533DF5C9B4}"/>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EC45-384D-9DD4-EA533DF5C9B4}"/>
              </c:ext>
            </c:extLst>
          </c:dPt>
          <c:dPt>
            <c:idx val="4"/>
            <c:bubble3D val="0"/>
            <c:spPr>
              <a:solidFill>
                <a:schemeClr val="accent3"/>
              </a:solidFill>
              <a:ln w="19050">
                <a:solidFill>
                  <a:schemeClr val="lt1"/>
                </a:solidFill>
              </a:ln>
              <a:effectLst/>
            </c:spPr>
            <c:extLst>
              <c:ext xmlns:c16="http://schemas.microsoft.com/office/drawing/2014/chart" uri="{C3380CC4-5D6E-409C-BE32-E72D297353CC}">
                <c16:uniqueId val="{00000009-EC45-384D-9DD4-EA533DF5C9B4}"/>
              </c:ext>
            </c:extLst>
          </c:dPt>
          <c:dPt>
            <c:idx val="5"/>
            <c:bubble3D val="0"/>
            <c:spPr>
              <a:solidFill>
                <a:schemeClr val="accent3"/>
              </a:solidFill>
              <a:ln w="19050">
                <a:solidFill>
                  <a:schemeClr val="lt1"/>
                </a:solidFill>
              </a:ln>
              <a:effectLst/>
            </c:spPr>
            <c:extLst>
              <c:ext xmlns:c16="http://schemas.microsoft.com/office/drawing/2014/chart" uri="{C3380CC4-5D6E-409C-BE32-E72D297353CC}">
                <c16:uniqueId val="{0000000B-EC45-384D-9DD4-EA533DF5C9B4}"/>
              </c:ext>
            </c:extLst>
          </c:dPt>
          <c:dPt>
            <c:idx val="6"/>
            <c:bubble3D val="0"/>
            <c:spPr>
              <a:solidFill>
                <a:schemeClr val="accent3"/>
              </a:solidFill>
              <a:ln w="19050">
                <a:solidFill>
                  <a:schemeClr val="lt1"/>
                </a:solidFill>
              </a:ln>
              <a:effectLst/>
            </c:spPr>
            <c:extLst>
              <c:ext xmlns:c16="http://schemas.microsoft.com/office/drawing/2014/chart" uri="{C3380CC4-5D6E-409C-BE32-E72D297353CC}">
                <c16:uniqueId val="{0000000D-EC45-384D-9DD4-EA533DF5C9B4}"/>
              </c:ext>
            </c:extLst>
          </c:dPt>
          <c:dPt>
            <c:idx val="7"/>
            <c:bubble3D val="0"/>
            <c:spPr>
              <a:solidFill>
                <a:schemeClr val="accent3"/>
              </a:solidFill>
              <a:ln w="19050">
                <a:solidFill>
                  <a:schemeClr val="lt1"/>
                </a:solidFill>
              </a:ln>
              <a:effectLst/>
            </c:spPr>
            <c:extLst>
              <c:ext xmlns:c16="http://schemas.microsoft.com/office/drawing/2014/chart" uri="{C3380CC4-5D6E-409C-BE32-E72D297353CC}">
                <c16:uniqueId val="{0000000F-EC45-384D-9DD4-EA533DF5C9B4}"/>
              </c:ext>
            </c:extLst>
          </c:dPt>
          <c:dPt>
            <c:idx val="8"/>
            <c:bubble3D val="0"/>
            <c:spPr>
              <a:solidFill>
                <a:schemeClr val="accent3"/>
              </a:solidFill>
              <a:ln w="19050">
                <a:solidFill>
                  <a:schemeClr val="lt1"/>
                </a:solidFill>
              </a:ln>
              <a:effectLst/>
            </c:spPr>
            <c:extLst>
              <c:ext xmlns:c16="http://schemas.microsoft.com/office/drawing/2014/chart" uri="{C3380CC4-5D6E-409C-BE32-E72D297353CC}">
                <c16:uniqueId val="{00000011-EC45-384D-9DD4-EA533DF5C9B4}"/>
              </c:ext>
            </c:extLst>
          </c:dPt>
          <c:dPt>
            <c:idx val="9"/>
            <c:bubble3D val="0"/>
            <c:spPr>
              <a:solidFill>
                <a:schemeClr val="accent3"/>
              </a:solidFill>
              <a:ln w="19050">
                <a:solidFill>
                  <a:schemeClr val="lt1"/>
                </a:solidFill>
              </a:ln>
              <a:effectLst/>
            </c:spPr>
            <c:extLst>
              <c:ext xmlns:c16="http://schemas.microsoft.com/office/drawing/2014/chart" uri="{C3380CC4-5D6E-409C-BE32-E72D297353CC}">
                <c16:uniqueId val="{00000013-EC45-384D-9DD4-EA533DF5C9B4}"/>
              </c:ext>
            </c:extLst>
          </c:dPt>
          <c:dPt>
            <c:idx val="10"/>
            <c:bubble3D val="0"/>
            <c:spPr>
              <a:solidFill>
                <a:schemeClr val="accent3"/>
              </a:solidFill>
              <a:ln w="19050">
                <a:solidFill>
                  <a:schemeClr val="lt1"/>
                </a:solidFill>
              </a:ln>
              <a:effectLst/>
            </c:spPr>
            <c:extLst>
              <c:ext xmlns:c16="http://schemas.microsoft.com/office/drawing/2014/chart" uri="{C3380CC4-5D6E-409C-BE32-E72D297353CC}">
                <c16:uniqueId val="{00000015-EC45-384D-9DD4-EA533DF5C9B4}"/>
              </c:ext>
            </c:extLst>
          </c:dPt>
          <c:dPt>
            <c:idx val="11"/>
            <c:bubble3D val="0"/>
            <c:spPr>
              <a:solidFill>
                <a:schemeClr val="accent3"/>
              </a:solidFill>
              <a:ln w="19050">
                <a:solidFill>
                  <a:schemeClr val="lt1"/>
                </a:solidFill>
              </a:ln>
              <a:effectLst/>
            </c:spPr>
            <c:extLst>
              <c:ext xmlns:c16="http://schemas.microsoft.com/office/drawing/2014/chart" uri="{C3380CC4-5D6E-409C-BE32-E72D297353CC}">
                <c16:uniqueId val="{00000017-EC45-384D-9DD4-EA533DF5C9B4}"/>
              </c:ext>
            </c:extLst>
          </c:dPt>
          <c:dPt>
            <c:idx val="12"/>
            <c:bubble3D val="0"/>
            <c:spPr>
              <a:solidFill>
                <a:schemeClr val="accent3"/>
              </a:solidFill>
              <a:ln w="19050">
                <a:solidFill>
                  <a:schemeClr val="lt1"/>
                </a:solidFill>
              </a:ln>
              <a:effectLst/>
            </c:spPr>
            <c:extLst>
              <c:ext xmlns:c16="http://schemas.microsoft.com/office/drawing/2014/chart" uri="{C3380CC4-5D6E-409C-BE32-E72D297353CC}">
                <c16:uniqueId val="{00000019-EC45-384D-9DD4-EA533DF5C9B4}"/>
              </c:ext>
            </c:extLst>
          </c:dPt>
          <c:dPt>
            <c:idx val="13"/>
            <c:bubble3D val="0"/>
            <c:spPr>
              <a:solidFill>
                <a:schemeClr val="accent3"/>
              </a:solidFill>
              <a:ln w="19050">
                <a:solidFill>
                  <a:schemeClr val="lt1"/>
                </a:solidFill>
              </a:ln>
              <a:effectLst/>
            </c:spPr>
            <c:extLst>
              <c:ext xmlns:c16="http://schemas.microsoft.com/office/drawing/2014/chart" uri="{C3380CC4-5D6E-409C-BE32-E72D297353CC}">
                <c16:uniqueId val="{0000001B-EC45-384D-9DD4-EA533DF5C9B4}"/>
              </c:ext>
            </c:extLst>
          </c:dPt>
          <c:dPt>
            <c:idx val="14"/>
            <c:bubble3D val="0"/>
            <c:spPr>
              <a:solidFill>
                <a:schemeClr val="accent3"/>
              </a:solidFill>
              <a:ln w="19050">
                <a:solidFill>
                  <a:schemeClr val="lt1"/>
                </a:solidFill>
              </a:ln>
              <a:effectLst/>
            </c:spPr>
            <c:extLst>
              <c:ext xmlns:c16="http://schemas.microsoft.com/office/drawing/2014/chart" uri="{C3380CC4-5D6E-409C-BE32-E72D297353CC}">
                <c16:uniqueId val="{0000001D-EC45-384D-9DD4-EA533DF5C9B4}"/>
              </c:ext>
            </c:extLst>
          </c:dPt>
          <c:dPt>
            <c:idx val="15"/>
            <c:bubble3D val="0"/>
            <c:spPr>
              <a:solidFill>
                <a:schemeClr val="accent3"/>
              </a:solidFill>
              <a:ln w="19050">
                <a:solidFill>
                  <a:schemeClr val="lt1"/>
                </a:solidFill>
              </a:ln>
              <a:effectLst/>
            </c:spPr>
            <c:extLst>
              <c:ext xmlns:c16="http://schemas.microsoft.com/office/drawing/2014/chart" uri="{C3380CC4-5D6E-409C-BE32-E72D297353CC}">
                <c16:uniqueId val="{0000001F-EC45-384D-9DD4-EA533DF5C9B4}"/>
              </c:ext>
            </c:extLst>
          </c:dPt>
          <c:dPt>
            <c:idx val="16"/>
            <c:bubble3D val="0"/>
            <c:spPr>
              <a:solidFill>
                <a:schemeClr val="accent3"/>
              </a:solidFill>
              <a:ln w="19050">
                <a:solidFill>
                  <a:schemeClr val="lt1"/>
                </a:solidFill>
              </a:ln>
              <a:effectLst/>
            </c:spPr>
            <c:extLst>
              <c:ext xmlns:c16="http://schemas.microsoft.com/office/drawing/2014/chart" uri="{C3380CC4-5D6E-409C-BE32-E72D297353CC}">
                <c16:uniqueId val="{00000021-EC45-384D-9DD4-EA533DF5C9B4}"/>
              </c:ext>
            </c:extLst>
          </c:dPt>
          <c:dPt>
            <c:idx val="17"/>
            <c:bubble3D val="0"/>
            <c:spPr>
              <a:solidFill>
                <a:schemeClr val="accent3"/>
              </a:solidFill>
              <a:ln w="19050">
                <a:solidFill>
                  <a:schemeClr val="lt1"/>
                </a:solidFill>
              </a:ln>
              <a:effectLst/>
            </c:spPr>
            <c:extLst>
              <c:ext xmlns:c16="http://schemas.microsoft.com/office/drawing/2014/chart" uri="{C3380CC4-5D6E-409C-BE32-E72D297353CC}">
                <c16:uniqueId val="{00000023-EC45-384D-9DD4-EA533DF5C9B4}"/>
              </c:ext>
            </c:extLst>
          </c:dPt>
          <c:dPt>
            <c:idx val="18"/>
            <c:bubble3D val="0"/>
            <c:spPr>
              <a:solidFill>
                <a:schemeClr val="accent3"/>
              </a:solidFill>
              <a:ln w="19050">
                <a:solidFill>
                  <a:schemeClr val="lt1"/>
                </a:solidFill>
              </a:ln>
              <a:effectLst/>
            </c:spPr>
            <c:extLst>
              <c:ext xmlns:c16="http://schemas.microsoft.com/office/drawing/2014/chart" uri="{C3380CC4-5D6E-409C-BE32-E72D297353CC}">
                <c16:uniqueId val="{00000025-EC45-384D-9DD4-EA533DF5C9B4}"/>
              </c:ext>
            </c:extLst>
          </c:dPt>
          <c:dPt>
            <c:idx val="19"/>
            <c:bubble3D val="0"/>
            <c:spPr>
              <a:solidFill>
                <a:schemeClr val="accent3"/>
              </a:solidFill>
              <a:ln w="19050">
                <a:solidFill>
                  <a:schemeClr val="lt1"/>
                </a:solidFill>
              </a:ln>
              <a:effectLst/>
            </c:spPr>
            <c:extLst>
              <c:ext xmlns:c16="http://schemas.microsoft.com/office/drawing/2014/chart" uri="{C3380CC4-5D6E-409C-BE32-E72D297353CC}">
                <c16:uniqueId val="{00000027-EC45-384D-9DD4-EA533DF5C9B4}"/>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EC45-384D-9DD4-EA533DF5C9B4}"/>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Hoja1!$G$10</c:f>
              <c:strCache>
                <c:ptCount val="1"/>
                <c:pt idx="0">
                  <c:v>Número de Juntas de Acción Comunal contratadas en los procesos de contratación del proyecto de vías terciarias para la paz y el posconflicto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EC45-384D-9DD4-EA533DF5C9B4}"/>
              </c:ext>
            </c:extLst>
          </c:dPt>
          <c:dPt>
            <c:idx val="1"/>
            <c:bubble3D val="0"/>
            <c:spPr>
              <a:solidFill>
                <a:schemeClr val="accent3">
                  <a:lumMod val="60000"/>
                  <a:lumOff val="40000"/>
                  <a:alpha val="80000"/>
                </a:schemeClr>
              </a:solidFill>
              <a:ln w="19050">
                <a:solidFill>
                  <a:schemeClr val="lt1"/>
                </a:solidFill>
              </a:ln>
              <a:effectLst/>
            </c:spPr>
            <c:extLst>
              <c:ext xmlns:c16="http://schemas.microsoft.com/office/drawing/2014/chart" uri="{C3380CC4-5D6E-409C-BE32-E72D297353CC}">
                <c16:uniqueId val="{0000002C-EC45-384D-9DD4-EA533DF5C9B4}"/>
              </c:ext>
            </c:extLst>
          </c:dPt>
          <c:val>
            <c:numRef>
              <c:f>Hoja1!$H$10:$I$10</c:f>
              <c:numCache>
                <c:formatCode>0.00%</c:formatCode>
                <c:ptCount val="2"/>
                <c:pt idx="0" formatCode="0%">
                  <c:v>1.1888888888888889</c:v>
                </c:pt>
                <c:pt idx="1">
                  <c:v>-0.18888888888888888</c:v>
                </c:pt>
              </c:numCache>
            </c:numRef>
          </c:val>
          <c:extLst>
            <c:ext xmlns:c16="http://schemas.microsoft.com/office/drawing/2014/chart" uri="{C3380CC4-5D6E-409C-BE32-E72D297353CC}">
              <c16:uniqueId val="{0000002D-EC45-384D-9DD4-EA533DF5C9B4}"/>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00B050"/>
            </a:solidFill>
          </c:spPr>
          <c:dPt>
            <c:idx val="0"/>
            <c:bubble3D val="0"/>
            <c:spPr>
              <a:solidFill>
                <a:srgbClr val="00B050"/>
              </a:solidFill>
              <a:ln w="19050">
                <a:solidFill>
                  <a:schemeClr val="lt1"/>
                </a:solidFill>
              </a:ln>
              <a:effectLst/>
            </c:spPr>
            <c:extLst>
              <c:ext xmlns:c16="http://schemas.microsoft.com/office/drawing/2014/chart" uri="{C3380CC4-5D6E-409C-BE32-E72D297353CC}">
                <c16:uniqueId val="{00000001-6664-9847-9F80-D6823C310C77}"/>
              </c:ext>
            </c:extLst>
          </c:dPt>
          <c:dPt>
            <c:idx val="1"/>
            <c:bubble3D val="0"/>
            <c:spPr>
              <a:solidFill>
                <a:srgbClr val="00B050"/>
              </a:solidFill>
              <a:ln w="19050">
                <a:solidFill>
                  <a:schemeClr val="lt1"/>
                </a:solidFill>
              </a:ln>
              <a:effectLst/>
            </c:spPr>
            <c:extLst>
              <c:ext xmlns:c16="http://schemas.microsoft.com/office/drawing/2014/chart" uri="{C3380CC4-5D6E-409C-BE32-E72D297353CC}">
                <c16:uniqueId val="{00000003-6664-9847-9F80-D6823C310C77}"/>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6664-9847-9F80-D6823C310C77}"/>
              </c:ext>
            </c:extLst>
          </c:dPt>
          <c:dPt>
            <c:idx val="3"/>
            <c:bubble3D val="0"/>
            <c:spPr>
              <a:solidFill>
                <a:srgbClr val="00B050"/>
              </a:solidFill>
              <a:ln w="19050">
                <a:solidFill>
                  <a:schemeClr val="lt1"/>
                </a:solidFill>
              </a:ln>
              <a:effectLst/>
            </c:spPr>
            <c:extLst>
              <c:ext xmlns:c16="http://schemas.microsoft.com/office/drawing/2014/chart" uri="{C3380CC4-5D6E-409C-BE32-E72D297353CC}">
                <c16:uniqueId val="{00000007-6664-9847-9F80-D6823C310C77}"/>
              </c:ext>
            </c:extLst>
          </c:dPt>
          <c:dPt>
            <c:idx val="4"/>
            <c:bubble3D val="0"/>
            <c:spPr>
              <a:solidFill>
                <a:srgbClr val="00B050"/>
              </a:solidFill>
              <a:ln w="19050">
                <a:solidFill>
                  <a:schemeClr val="lt1"/>
                </a:solidFill>
              </a:ln>
              <a:effectLst/>
            </c:spPr>
            <c:extLst>
              <c:ext xmlns:c16="http://schemas.microsoft.com/office/drawing/2014/chart" uri="{C3380CC4-5D6E-409C-BE32-E72D297353CC}">
                <c16:uniqueId val="{00000009-6664-9847-9F80-D6823C310C77}"/>
              </c:ext>
            </c:extLst>
          </c:dPt>
          <c:dPt>
            <c:idx val="5"/>
            <c:bubble3D val="0"/>
            <c:spPr>
              <a:solidFill>
                <a:srgbClr val="00B050"/>
              </a:solidFill>
              <a:ln w="19050">
                <a:solidFill>
                  <a:schemeClr val="lt1"/>
                </a:solidFill>
              </a:ln>
              <a:effectLst/>
            </c:spPr>
            <c:extLst>
              <c:ext xmlns:c16="http://schemas.microsoft.com/office/drawing/2014/chart" uri="{C3380CC4-5D6E-409C-BE32-E72D297353CC}">
                <c16:uniqueId val="{0000000B-6664-9847-9F80-D6823C310C77}"/>
              </c:ext>
            </c:extLst>
          </c:dPt>
          <c:dPt>
            <c:idx val="6"/>
            <c:bubble3D val="0"/>
            <c:spPr>
              <a:solidFill>
                <a:srgbClr val="00B050"/>
              </a:solidFill>
              <a:ln w="19050">
                <a:solidFill>
                  <a:schemeClr val="lt1"/>
                </a:solidFill>
              </a:ln>
              <a:effectLst/>
            </c:spPr>
            <c:extLst>
              <c:ext xmlns:c16="http://schemas.microsoft.com/office/drawing/2014/chart" uri="{C3380CC4-5D6E-409C-BE32-E72D297353CC}">
                <c16:uniqueId val="{0000000D-6664-9847-9F80-D6823C310C77}"/>
              </c:ext>
            </c:extLst>
          </c:dPt>
          <c:dPt>
            <c:idx val="7"/>
            <c:bubble3D val="0"/>
            <c:spPr>
              <a:solidFill>
                <a:srgbClr val="00B050"/>
              </a:solidFill>
              <a:ln w="19050">
                <a:solidFill>
                  <a:schemeClr val="lt1"/>
                </a:solidFill>
              </a:ln>
              <a:effectLst/>
            </c:spPr>
            <c:extLst>
              <c:ext xmlns:c16="http://schemas.microsoft.com/office/drawing/2014/chart" uri="{C3380CC4-5D6E-409C-BE32-E72D297353CC}">
                <c16:uniqueId val="{0000000F-6664-9847-9F80-D6823C310C77}"/>
              </c:ext>
            </c:extLst>
          </c:dPt>
          <c:dPt>
            <c:idx val="8"/>
            <c:bubble3D val="0"/>
            <c:spPr>
              <a:solidFill>
                <a:srgbClr val="00B050"/>
              </a:solidFill>
              <a:ln w="19050">
                <a:solidFill>
                  <a:schemeClr val="lt1"/>
                </a:solidFill>
              </a:ln>
              <a:effectLst/>
            </c:spPr>
            <c:extLst>
              <c:ext xmlns:c16="http://schemas.microsoft.com/office/drawing/2014/chart" uri="{C3380CC4-5D6E-409C-BE32-E72D297353CC}">
                <c16:uniqueId val="{00000011-6664-9847-9F80-D6823C310C77}"/>
              </c:ext>
            </c:extLst>
          </c:dPt>
          <c:dPt>
            <c:idx val="9"/>
            <c:bubble3D val="0"/>
            <c:spPr>
              <a:solidFill>
                <a:srgbClr val="00B050"/>
              </a:solidFill>
              <a:ln w="19050">
                <a:solidFill>
                  <a:schemeClr val="lt1"/>
                </a:solidFill>
              </a:ln>
              <a:effectLst/>
            </c:spPr>
            <c:extLst>
              <c:ext xmlns:c16="http://schemas.microsoft.com/office/drawing/2014/chart" uri="{C3380CC4-5D6E-409C-BE32-E72D297353CC}">
                <c16:uniqueId val="{00000013-6664-9847-9F80-D6823C310C77}"/>
              </c:ext>
            </c:extLst>
          </c:dPt>
          <c:dPt>
            <c:idx val="10"/>
            <c:bubble3D val="0"/>
            <c:spPr>
              <a:solidFill>
                <a:srgbClr val="00B050"/>
              </a:solidFill>
              <a:ln w="19050">
                <a:solidFill>
                  <a:schemeClr val="lt1"/>
                </a:solidFill>
              </a:ln>
              <a:effectLst/>
            </c:spPr>
            <c:extLst>
              <c:ext xmlns:c16="http://schemas.microsoft.com/office/drawing/2014/chart" uri="{C3380CC4-5D6E-409C-BE32-E72D297353CC}">
                <c16:uniqueId val="{00000015-6664-9847-9F80-D6823C310C77}"/>
              </c:ext>
            </c:extLst>
          </c:dPt>
          <c:dPt>
            <c:idx val="11"/>
            <c:bubble3D val="0"/>
            <c:spPr>
              <a:solidFill>
                <a:srgbClr val="00B050"/>
              </a:solidFill>
              <a:ln w="19050">
                <a:solidFill>
                  <a:schemeClr val="lt1"/>
                </a:solidFill>
              </a:ln>
              <a:effectLst/>
            </c:spPr>
            <c:extLst>
              <c:ext xmlns:c16="http://schemas.microsoft.com/office/drawing/2014/chart" uri="{C3380CC4-5D6E-409C-BE32-E72D297353CC}">
                <c16:uniqueId val="{00000017-6664-9847-9F80-D6823C310C77}"/>
              </c:ext>
            </c:extLst>
          </c:dPt>
          <c:dPt>
            <c:idx val="12"/>
            <c:bubble3D val="0"/>
            <c:spPr>
              <a:solidFill>
                <a:srgbClr val="00B050"/>
              </a:solidFill>
              <a:ln w="19050">
                <a:solidFill>
                  <a:schemeClr val="lt1"/>
                </a:solidFill>
              </a:ln>
              <a:effectLst/>
            </c:spPr>
            <c:extLst>
              <c:ext xmlns:c16="http://schemas.microsoft.com/office/drawing/2014/chart" uri="{C3380CC4-5D6E-409C-BE32-E72D297353CC}">
                <c16:uniqueId val="{00000019-6664-9847-9F80-D6823C310C77}"/>
              </c:ext>
            </c:extLst>
          </c:dPt>
          <c:dPt>
            <c:idx val="13"/>
            <c:bubble3D val="0"/>
            <c:spPr>
              <a:solidFill>
                <a:srgbClr val="00B050"/>
              </a:solidFill>
              <a:ln w="19050">
                <a:solidFill>
                  <a:schemeClr val="lt1"/>
                </a:solidFill>
              </a:ln>
              <a:effectLst/>
            </c:spPr>
            <c:extLst>
              <c:ext xmlns:c16="http://schemas.microsoft.com/office/drawing/2014/chart" uri="{C3380CC4-5D6E-409C-BE32-E72D297353CC}">
                <c16:uniqueId val="{0000001B-6664-9847-9F80-D6823C310C77}"/>
              </c:ext>
            </c:extLst>
          </c:dPt>
          <c:dPt>
            <c:idx val="14"/>
            <c:bubble3D val="0"/>
            <c:spPr>
              <a:solidFill>
                <a:srgbClr val="00B050"/>
              </a:solidFill>
              <a:ln w="19050">
                <a:solidFill>
                  <a:schemeClr val="lt1"/>
                </a:solidFill>
              </a:ln>
              <a:effectLst/>
            </c:spPr>
            <c:extLst>
              <c:ext xmlns:c16="http://schemas.microsoft.com/office/drawing/2014/chart" uri="{C3380CC4-5D6E-409C-BE32-E72D297353CC}">
                <c16:uniqueId val="{0000001D-6664-9847-9F80-D6823C310C77}"/>
              </c:ext>
            </c:extLst>
          </c:dPt>
          <c:dPt>
            <c:idx val="15"/>
            <c:bubble3D val="0"/>
            <c:spPr>
              <a:solidFill>
                <a:srgbClr val="00B050"/>
              </a:solidFill>
              <a:ln w="19050">
                <a:solidFill>
                  <a:schemeClr val="lt1"/>
                </a:solidFill>
              </a:ln>
              <a:effectLst/>
            </c:spPr>
            <c:extLst>
              <c:ext xmlns:c16="http://schemas.microsoft.com/office/drawing/2014/chart" uri="{C3380CC4-5D6E-409C-BE32-E72D297353CC}">
                <c16:uniqueId val="{0000001F-6664-9847-9F80-D6823C310C77}"/>
              </c:ext>
            </c:extLst>
          </c:dPt>
          <c:dPt>
            <c:idx val="16"/>
            <c:bubble3D val="0"/>
            <c:spPr>
              <a:solidFill>
                <a:srgbClr val="00B050"/>
              </a:solidFill>
              <a:ln w="19050">
                <a:solidFill>
                  <a:schemeClr val="lt1"/>
                </a:solidFill>
              </a:ln>
              <a:effectLst/>
            </c:spPr>
            <c:extLst>
              <c:ext xmlns:c16="http://schemas.microsoft.com/office/drawing/2014/chart" uri="{C3380CC4-5D6E-409C-BE32-E72D297353CC}">
                <c16:uniqueId val="{00000021-6664-9847-9F80-D6823C310C77}"/>
              </c:ext>
            </c:extLst>
          </c:dPt>
          <c:dPt>
            <c:idx val="17"/>
            <c:bubble3D val="0"/>
            <c:spPr>
              <a:solidFill>
                <a:srgbClr val="00B050"/>
              </a:solidFill>
              <a:ln w="19050">
                <a:solidFill>
                  <a:schemeClr val="lt1"/>
                </a:solidFill>
              </a:ln>
              <a:effectLst/>
            </c:spPr>
            <c:extLst>
              <c:ext xmlns:c16="http://schemas.microsoft.com/office/drawing/2014/chart" uri="{C3380CC4-5D6E-409C-BE32-E72D297353CC}">
                <c16:uniqueId val="{00000023-6664-9847-9F80-D6823C310C77}"/>
              </c:ext>
            </c:extLst>
          </c:dPt>
          <c:dPt>
            <c:idx val="18"/>
            <c:bubble3D val="0"/>
            <c:spPr>
              <a:solidFill>
                <a:srgbClr val="00B050"/>
              </a:solidFill>
              <a:ln w="19050">
                <a:solidFill>
                  <a:schemeClr val="lt1"/>
                </a:solidFill>
              </a:ln>
              <a:effectLst/>
            </c:spPr>
            <c:extLst>
              <c:ext xmlns:c16="http://schemas.microsoft.com/office/drawing/2014/chart" uri="{C3380CC4-5D6E-409C-BE32-E72D297353CC}">
                <c16:uniqueId val="{00000025-6664-9847-9F80-D6823C310C77}"/>
              </c:ext>
            </c:extLst>
          </c:dPt>
          <c:dPt>
            <c:idx val="19"/>
            <c:bubble3D val="0"/>
            <c:spPr>
              <a:solidFill>
                <a:srgbClr val="00B050"/>
              </a:solidFill>
              <a:ln w="19050">
                <a:solidFill>
                  <a:schemeClr val="lt1"/>
                </a:solidFill>
              </a:ln>
              <a:effectLst/>
            </c:spPr>
            <c:extLst>
              <c:ext xmlns:c16="http://schemas.microsoft.com/office/drawing/2014/chart" uri="{C3380CC4-5D6E-409C-BE32-E72D297353CC}">
                <c16:uniqueId val="{00000027-6664-9847-9F80-D6823C310C77}"/>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6664-9847-9F80-D6823C310C77}"/>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Hoja1!$G$9</c:f>
              <c:strCache>
                <c:ptCount val="1"/>
                <c:pt idx="0">
                  <c:v>Porcentaje de kilómetros de vías priorizadas construidas o en mantenimiento en municipios PDET</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6664-9847-9F80-D6823C310C77}"/>
              </c:ext>
            </c:extLst>
          </c:dPt>
          <c:dPt>
            <c:idx val="1"/>
            <c:bubble3D val="0"/>
            <c:spPr>
              <a:solidFill>
                <a:schemeClr val="accent6">
                  <a:lumMod val="40000"/>
                  <a:lumOff val="60000"/>
                  <a:alpha val="80000"/>
                </a:schemeClr>
              </a:solidFill>
              <a:ln w="19050">
                <a:solidFill>
                  <a:schemeClr val="lt1"/>
                </a:solidFill>
              </a:ln>
              <a:effectLst/>
            </c:spPr>
            <c:extLst>
              <c:ext xmlns:c16="http://schemas.microsoft.com/office/drawing/2014/chart" uri="{C3380CC4-5D6E-409C-BE32-E72D297353CC}">
                <c16:uniqueId val="{0000002C-6664-9847-9F80-D6823C310C77}"/>
              </c:ext>
            </c:extLst>
          </c:dPt>
          <c:val>
            <c:numRef>
              <c:f>Hoja1!$H$9:$I$9</c:f>
              <c:numCache>
                <c:formatCode>0.00%</c:formatCode>
                <c:ptCount val="2"/>
                <c:pt idx="0" formatCode="0%">
                  <c:v>0.83748972602739724</c:v>
                </c:pt>
                <c:pt idx="1">
                  <c:v>0.16251027397260276</c:v>
                </c:pt>
              </c:numCache>
            </c:numRef>
          </c:val>
          <c:extLst>
            <c:ext xmlns:c16="http://schemas.microsoft.com/office/drawing/2014/chart" uri="{C3380CC4-5D6E-409C-BE32-E72D297353CC}">
              <c16:uniqueId val="{0000002D-6664-9847-9F80-D6823C310C77}"/>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6">
                <a:lumMod val="50000"/>
              </a:schemeClr>
            </a:solidFill>
          </c:spPr>
          <c:dPt>
            <c:idx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016A-FF45-9DF7-C957A8C02248}"/>
              </c:ext>
            </c:extLst>
          </c:dPt>
          <c:dPt>
            <c:idx val="1"/>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3-016A-FF45-9DF7-C957A8C02248}"/>
              </c:ext>
            </c:extLst>
          </c:dPt>
          <c:dPt>
            <c:idx val="2"/>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5-016A-FF45-9DF7-C957A8C02248}"/>
              </c:ext>
            </c:extLst>
          </c:dPt>
          <c:dPt>
            <c:idx val="3"/>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7-016A-FF45-9DF7-C957A8C02248}"/>
              </c:ext>
            </c:extLst>
          </c:dPt>
          <c:dPt>
            <c:idx val="4"/>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9-016A-FF45-9DF7-C957A8C02248}"/>
              </c:ext>
            </c:extLst>
          </c:dPt>
          <c:dPt>
            <c:idx val="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B-016A-FF45-9DF7-C957A8C02248}"/>
              </c:ext>
            </c:extLst>
          </c:dPt>
          <c:dPt>
            <c:idx val="6"/>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D-016A-FF45-9DF7-C957A8C02248}"/>
              </c:ext>
            </c:extLst>
          </c:dPt>
          <c:dPt>
            <c:idx val="7"/>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F-016A-FF45-9DF7-C957A8C02248}"/>
              </c:ext>
            </c:extLst>
          </c:dPt>
          <c:dPt>
            <c:idx val="8"/>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1-016A-FF45-9DF7-C957A8C02248}"/>
              </c:ext>
            </c:extLst>
          </c:dPt>
          <c:dPt>
            <c:idx val="9"/>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3-016A-FF45-9DF7-C957A8C02248}"/>
              </c:ext>
            </c:extLst>
          </c:dPt>
          <c:dPt>
            <c:idx val="1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5-016A-FF45-9DF7-C957A8C02248}"/>
              </c:ext>
            </c:extLst>
          </c:dPt>
          <c:dPt>
            <c:idx val="11"/>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7-016A-FF45-9DF7-C957A8C02248}"/>
              </c:ext>
            </c:extLst>
          </c:dPt>
          <c:dPt>
            <c:idx val="12"/>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9-016A-FF45-9DF7-C957A8C02248}"/>
              </c:ext>
            </c:extLst>
          </c:dPt>
          <c:dPt>
            <c:idx val="13"/>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B-016A-FF45-9DF7-C957A8C02248}"/>
              </c:ext>
            </c:extLst>
          </c:dPt>
          <c:dPt>
            <c:idx val="14"/>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D-016A-FF45-9DF7-C957A8C02248}"/>
              </c:ext>
            </c:extLst>
          </c:dPt>
          <c:dPt>
            <c:idx val="15"/>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1F-016A-FF45-9DF7-C957A8C02248}"/>
              </c:ext>
            </c:extLst>
          </c:dPt>
          <c:dPt>
            <c:idx val="16"/>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1-016A-FF45-9DF7-C957A8C02248}"/>
              </c:ext>
            </c:extLst>
          </c:dPt>
          <c:dPt>
            <c:idx val="17"/>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3-016A-FF45-9DF7-C957A8C02248}"/>
              </c:ext>
            </c:extLst>
          </c:dPt>
          <c:dPt>
            <c:idx val="18"/>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5-016A-FF45-9DF7-C957A8C02248}"/>
              </c:ext>
            </c:extLst>
          </c:dPt>
          <c:dPt>
            <c:idx val="19"/>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27-016A-FF45-9DF7-C957A8C02248}"/>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016A-FF45-9DF7-C957A8C02248}"/>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Hoja1!$G$8</c:f>
              <c:strCache>
                <c:ptCount val="1"/>
                <c:pt idx="0">
                  <c:v>Porcentaje de kilómetros de vías priorizadas construidas o en mantenimiento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016A-FF45-9DF7-C957A8C02248}"/>
              </c:ext>
            </c:extLst>
          </c:dPt>
          <c:dPt>
            <c:idx val="1"/>
            <c:bubble3D val="0"/>
            <c:spPr>
              <a:solidFill>
                <a:schemeClr val="accent6">
                  <a:lumMod val="60000"/>
                  <a:lumOff val="40000"/>
                  <a:alpha val="60000"/>
                </a:schemeClr>
              </a:solidFill>
              <a:ln w="19050">
                <a:solidFill>
                  <a:schemeClr val="lt1"/>
                </a:solidFill>
              </a:ln>
              <a:effectLst/>
            </c:spPr>
            <c:extLst>
              <c:ext xmlns:c16="http://schemas.microsoft.com/office/drawing/2014/chart" uri="{C3380CC4-5D6E-409C-BE32-E72D297353CC}">
                <c16:uniqueId val="{0000002C-016A-FF45-9DF7-C957A8C02248}"/>
              </c:ext>
            </c:extLst>
          </c:dPt>
          <c:val>
            <c:numRef>
              <c:f>Hoja1!$H$8:$I$8</c:f>
              <c:numCache>
                <c:formatCode>0.00%</c:formatCode>
                <c:ptCount val="2"/>
                <c:pt idx="0" formatCode="0%">
                  <c:v>0.46415285845307247</c:v>
                </c:pt>
                <c:pt idx="1">
                  <c:v>0.53584714154692747</c:v>
                </c:pt>
              </c:numCache>
            </c:numRef>
          </c:val>
          <c:extLst>
            <c:ext xmlns:c16="http://schemas.microsoft.com/office/drawing/2014/chart" uri="{C3380CC4-5D6E-409C-BE32-E72D297353CC}">
              <c16:uniqueId val="{0000002D-016A-FF45-9DF7-C957A8C02248}"/>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5">
                <a:lumMod val="75000"/>
              </a:schemeClr>
            </a:solidFill>
          </c:spPr>
          <c:dPt>
            <c:idx val="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1-E38C-F648-B9BA-7C04B6204ECE}"/>
              </c:ext>
            </c:extLst>
          </c:dPt>
          <c:dPt>
            <c:idx val="1"/>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3-E38C-F648-B9BA-7C04B6204ECE}"/>
              </c:ext>
            </c:extLst>
          </c:dPt>
          <c:dPt>
            <c:idx val="2"/>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5-E38C-F648-B9BA-7C04B6204ECE}"/>
              </c:ext>
            </c:extLst>
          </c:dPt>
          <c:dPt>
            <c:idx val="3"/>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7-E38C-F648-B9BA-7C04B6204ECE}"/>
              </c:ext>
            </c:extLst>
          </c:dPt>
          <c:dPt>
            <c:idx val="4"/>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9-E38C-F648-B9BA-7C04B6204ECE}"/>
              </c:ext>
            </c:extLst>
          </c:dPt>
          <c:dPt>
            <c:idx val="5"/>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B-E38C-F648-B9BA-7C04B6204ECE}"/>
              </c:ext>
            </c:extLst>
          </c:dPt>
          <c:dPt>
            <c:idx val="6"/>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D-E38C-F648-B9BA-7C04B6204ECE}"/>
              </c:ext>
            </c:extLst>
          </c:dPt>
          <c:dPt>
            <c:idx val="7"/>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F-E38C-F648-B9BA-7C04B6204ECE}"/>
              </c:ext>
            </c:extLst>
          </c:dPt>
          <c:dPt>
            <c:idx val="8"/>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1-E38C-F648-B9BA-7C04B6204ECE}"/>
              </c:ext>
            </c:extLst>
          </c:dPt>
          <c:dPt>
            <c:idx val="9"/>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3-E38C-F648-B9BA-7C04B6204ECE}"/>
              </c:ext>
            </c:extLst>
          </c:dPt>
          <c:dPt>
            <c:idx val="1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5-E38C-F648-B9BA-7C04B6204ECE}"/>
              </c:ext>
            </c:extLst>
          </c:dPt>
          <c:dPt>
            <c:idx val="11"/>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7-E38C-F648-B9BA-7C04B6204ECE}"/>
              </c:ext>
            </c:extLst>
          </c:dPt>
          <c:dPt>
            <c:idx val="12"/>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9-E38C-F648-B9BA-7C04B6204ECE}"/>
              </c:ext>
            </c:extLst>
          </c:dPt>
          <c:dPt>
            <c:idx val="13"/>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B-E38C-F648-B9BA-7C04B6204ECE}"/>
              </c:ext>
            </c:extLst>
          </c:dPt>
          <c:dPt>
            <c:idx val="14"/>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D-E38C-F648-B9BA-7C04B6204ECE}"/>
              </c:ext>
            </c:extLst>
          </c:dPt>
          <c:dPt>
            <c:idx val="15"/>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1F-E38C-F648-B9BA-7C04B6204ECE}"/>
              </c:ext>
            </c:extLst>
          </c:dPt>
          <c:dPt>
            <c:idx val="16"/>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1-E38C-F648-B9BA-7C04B6204ECE}"/>
              </c:ext>
            </c:extLst>
          </c:dPt>
          <c:dPt>
            <c:idx val="17"/>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3-E38C-F648-B9BA-7C04B6204ECE}"/>
              </c:ext>
            </c:extLst>
          </c:dPt>
          <c:dPt>
            <c:idx val="18"/>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5-E38C-F648-B9BA-7C04B6204ECE}"/>
              </c:ext>
            </c:extLst>
          </c:dPt>
          <c:dPt>
            <c:idx val="19"/>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27-E38C-F648-B9BA-7C04B6204ECE}"/>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E38C-F648-B9BA-7C04B6204ECE}"/>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Hoja1!$G$3</c:f>
              <c:strCache>
                <c:ptCount val="1"/>
                <c:pt idx="0">
                  <c:v>Vía primaria no concesionada mejorada</c:v>
                </c:pt>
              </c:strCache>
            </c:strRef>
          </c:tx>
          <c:dPt>
            <c:idx val="0"/>
            <c:bubble3D val="0"/>
            <c:spPr>
              <a:noFill/>
              <a:ln w="19050">
                <a:solidFill>
                  <a:schemeClr val="lt1"/>
                </a:solidFill>
              </a:ln>
              <a:effectLst/>
            </c:spPr>
            <c:extLst>
              <c:ext xmlns:c16="http://schemas.microsoft.com/office/drawing/2014/chart" uri="{C3380CC4-5D6E-409C-BE32-E72D297353CC}">
                <c16:uniqueId val="{0000002A-E38C-F648-B9BA-7C04B6204ECE}"/>
              </c:ext>
            </c:extLst>
          </c:dPt>
          <c:dPt>
            <c:idx val="1"/>
            <c:bubble3D val="0"/>
            <c:spPr>
              <a:solidFill>
                <a:schemeClr val="accent5">
                  <a:lumMod val="40000"/>
                  <a:lumOff val="60000"/>
                  <a:alpha val="71000"/>
                </a:schemeClr>
              </a:solidFill>
              <a:ln w="19050">
                <a:solidFill>
                  <a:schemeClr val="lt1"/>
                </a:solidFill>
              </a:ln>
              <a:effectLst/>
            </c:spPr>
            <c:extLst>
              <c:ext xmlns:c16="http://schemas.microsoft.com/office/drawing/2014/chart" uri="{C3380CC4-5D6E-409C-BE32-E72D297353CC}">
                <c16:uniqueId val="{0000002C-E38C-F648-B9BA-7C04B6204ECE}"/>
              </c:ext>
            </c:extLst>
          </c:dPt>
          <c:val>
            <c:numRef>
              <c:f>Hoja1!$H$3:$I$3</c:f>
              <c:numCache>
                <c:formatCode>0.00%</c:formatCode>
                <c:ptCount val="2"/>
                <c:pt idx="0" formatCode="0%">
                  <c:v>0.96592592592592597</c:v>
                </c:pt>
                <c:pt idx="1">
                  <c:v>3.4074074074074034E-2</c:v>
                </c:pt>
              </c:numCache>
            </c:numRef>
          </c:val>
          <c:extLst>
            <c:ext xmlns:c16="http://schemas.microsoft.com/office/drawing/2014/chart" uri="{C3380CC4-5D6E-409C-BE32-E72D297353CC}">
              <c16:uniqueId val="{0000002D-E38C-F648-B9BA-7C04B6204ECE}"/>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ser>
          <c:idx val="0"/>
          <c:order val="0"/>
          <c:spPr>
            <a:solidFill>
              <a:schemeClr val="accent1"/>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3A7-5048-9573-F72C363A352D}"/>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C3A7-5048-9573-F72C363A352D}"/>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C3A7-5048-9573-F72C363A352D}"/>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C3A7-5048-9573-F72C363A352D}"/>
              </c:ext>
            </c:extLst>
          </c:dPt>
          <c:dPt>
            <c:idx val="4"/>
            <c:bubble3D val="0"/>
            <c:spPr>
              <a:solidFill>
                <a:schemeClr val="accent1"/>
              </a:solidFill>
              <a:ln w="19050">
                <a:solidFill>
                  <a:schemeClr val="lt1"/>
                </a:solidFill>
              </a:ln>
              <a:effectLst/>
            </c:spPr>
            <c:extLst>
              <c:ext xmlns:c16="http://schemas.microsoft.com/office/drawing/2014/chart" uri="{C3380CC4-5D6E-409C-BE32-E72D297353CC}">
                <c16:uniqueId val="{00000009-C3A7-5048-9573-F72C363A352D}"/>
              </c:ext>
            </c:extLst>
          </c:dPt>
          <c:dPt>
            <c:idx val="5"/>
            <c:bubble3D val="0"/>
            <c:spPr>
              <a:solidFill>
                <a:schemeClr val="accent1"/>
              </a:solidFill>
              <a:ln w="19050">
                <a:solidFill>
                  <a:schemeClr val="lt1"/>
                </a:solidFill>
              </a:ln>
              <a:effectLst/>
            </c:spPr>
            <c:extLst>
              <c:ext xmlns:c16="http://schemas.microsoft.com/office/drawing/2014/chart" uri="{C3380CC4-5D6E-409C-BE32-E72D297353CC}">
                <c16:uniqueId val="{0000000B-C3A7-5048-9573-F72C363A352D}"/>
              </c:ext>
            </c:extLst>
          </c:dPt>
          <c:dPt>
            <c:idx val="6"/>
            <c:bubble3D val="0"/>
            <c:spPr>
              <a:solidFill>
                <a:schemeClr val="accent1"/>
              </a:solidFill>
              <a:ln w="19050">
                <a:solidFill>
                  <a:schemeClr val="lt1"/>
                </a:solidFill>
              </a:ln>
              <a:effectLst/>
            </c:spPr>
            <c:extLst>
              <c:ext xmlns:c16="http://schemas.microsoft.com/office/drawing/2014/chart" uri="{C3380CC4-5D6E-409C-BE32-E72D297353CC}">
                <c16:uniqueId val="{0000000D-C3A7-5048-9573-F72C363A352D}"/>
              </c:ext>
            </c:extLst>
          </c:dPt>
          <c:dPt>
            <c:idx val="7"/>
            <c:bubble3D val="0"/>
            <c:spPr>
              <a:solidFill>
                <a:schemeClr val="accent1"/>
              </a:solidFill>
              <a:ln w="19050">
                <a:solidFill>
                  <a:schemeClr val="lt1"/>
                </a:solidFill>
              </a:ln>
              <a:effectLst/>
            </c:spPr>
            <c:extLst>
              <c:ext xmlns:c16="http://schemas.microsoft.com/office/drawing/2014/chart" uri="{C3380CC4-5D6E-409C-BE32-E72D297353CC}">
                <c16:uniqueId val="{0000000F-C3A7-5048-9573-F72C363A352D}"/>
              </c:ext>
            </c:extLst>
          </c:dPt>
          <c:dPt>
            <c:idx val="8"/>
            <c:bubble3D val="0"/>
            <c:spPr>
              <a:solidFill>
                <a:schemeClr val="accent1"/>
              </a:solidFill>
              <a:ln w="19050">
                <a:solidFill>
                  <a:schemeClr val="lt1"/>
                </a:solidFill>
              </a:ln>
              <a:effectLst/>
            </c:spPr>
            <c:extLst>
              <c:ext xmlns:c16="http://schemas.microsoft.com/office/drawing/2014/chart" uri="{C3380CC4-5D6E-409C-BE32-E72D297353CC}">
                <c16:uniqueId val="{00000011-C3A7-5048-9573-F72C363A352D}"/>
              </c:ext>
            </c:extLst>
          </c:dPt>
          <c:dPt>
            <c:idx val="9"/>
            <c:bubble3D val="0"/>
            <c:spPr>
              <a:solidFill>
                <a:schemeClr val="accent1"/>
              </a:solidFill>
              <a:ln w="19050">
                <a:solidFill>
                  <a:schemeClr val="lt1"/>
                </a:solidFill>
              </a:ln>
              <a:effectLst/>
            </c:spPr>
            <c:extLst>
              <c:ext xmlns:c16="http://schemas.microsoft.com/office/drawing/2014/chart" uri="{C3380CC4-5D6E-409C-BE32-E72D297353CC}">
                <c16:uniqueId val="{00000013-C3A7-5048-9573-F72C363A352D}"/>
              </c:ext>
            </c:extLst>
          </c:dPt>
          <c:dPt>
            <c:idx val="10"/>
            <c:bubble3D val="0"/>
            <c:spPr>
              <a:solidFill>
                <a:schemeClr val="accent1"/>
              </a:solidFill>
              <a:ln w="19050">
                <a:solidFill>
                  <a:schemeClr val="lt1"/>
                </a:solidFill>
              </a:ln>
              <a:effectLst/>
            </c:spPr>
            <c:extLst>
              <c:ext xmlns:c16="http://schemas.microsoft.com/office/drawing/2014/chart" uri="{C3380CC4-5D6E-409C-BE32-E72D297353CC}">
                <c16:uniqueId val="{00000015-C3A7-5048-9573-F72C363A352D}"/>
              </c:ext>
            </c:extLst>
          </c:dPt>
          <c:dPt>
            <c:idx val="11"/>
            <c:bubble3D val="0"/>
            <c:spPr>
              <a:solidFill>
                <a:schemeClr val="accent1"/>
              </a:solidFill>
              <a:ln w="19050">
                <a:solidFill>
                  <a:schemeClr val="lt1"/>
                </a:solidFill>
              </a:ln>
              <a:effectLst/>
            </c:spPr>
            <c:extLst>
              <c:ext xmlns:c16="http://schemas.microsoft.com/office/drawing/2014/chart" uri="{C3380CC4-5D6E-409C-BE32-E72D297353CC}">
                <c16:uniqueId val="{00000017-C3A7-5048-9573-F72C363A352D}"/>
              </c:ext>
            </c:extLst>
          </c:dPt>
          <c:dPt>
            <c:idx val="12"/>
            <c:bubble3D val="0"/>
            <c:spPr>
              <a:solidFill>
                <a:schemeClr val="accent1"/>
              </a:solidFill>
              <a:ln w="19050">
                <a:solidFill>
                  <a:schemeClr val="lt1"/>
                </a:solidFill>
              </a:ln>
              <a:effectLst/>
            </c:spPr>
            <c:extLst>
              <c:ext xmlns:c16="http://schemas.microsoft.com/office/drawing/2014/chart" uri="{C3380CC4-5D6E-409C-BE32-E72D297353CC}">
                <c16:uniqueId val="{00000019-C3A7-5048-9573-F72C363A352D}"/>
              </c:ext>
            </c:extLst>
          </c:dPt>
          <c:dPt>
            <c:idx val="13"/>
            <c:bubble3D val="0"/>
            <c:spPr>
              <a:solidFill>
                <a:schemeClr val="accent1"/>
              </a:solidFill>
              <a:ln w="19050">
                <a:solidFill>
                  <a:schemeClr val="lt1"/>
                </a:solidFill>
              </a:ln>
              <a:effectLst/>
            </c:spPr>
            <c:extLst>
              <c:ext xmlns:c16="http://schemas.microsoft.com/office/drawing/2014/chart" uri="{C3380CC4-5D6E-409C-BE32-E72D297353CC}">
                <c16:uniqueId val="{0000001B-C3A7-5048-9573-F72C363A352D}"/>
              </c:ext>
            </c:extLst>
          </c:dPt>
          <c:dPt>
            <c:idx val="14"/>
            <c:bubble3D val="0"/>
            <c:spPr>
              <a:solidFill>
                <a:schemeClr val="accent1"/>
              </a:solidFill>
              <a:ln w="19050">
                <a:solidFill>
                  <a:schemeClr val="lt1"/>
                </a:solidFill>
              </a:ln>
              <a:effectLst/>
            </c:spPr>
            <c:extLst>
              <c:ext xmlns:c16="http://schemas.microsoft.com/office/drawing/2014/chart" uri="{C3380CC4-5D6E-409C-BE32-E72D297353CC}">
                <c16:uniqueId val="{0000001D-C3A7-5048-9573-F72C363A352D}"/>
              </c:ext>
            </c:extLst>
          </c:dPt>
          <c:dPt>
            <c:idx val="15"/>
            <c:bubble3D val="0"/>
            <c:spPr>
              <a:solidFill>
                <a:schemeClr val="accent1"/>
              </a:solidFill>
              <a:ln w="19050">
                <a:solidFill>
                  <a:schemeClr val="lt1"/>
                </a:solidFill>
              </a:ln>
              <a:effectLst/>
            </c:spPr>
            <c:extLst>
              <c:ext xmlns:c16="http://schemas.microsoft.com/office/drawing/2014/chart" uri="{C3380CC4-5D6E-409C-BE32-E72D297353CC}">
                <c16:uniqueId val="{0000001F-C3A7-5048-9573-F72C363A352D}"/>
              </c:ext>
            </c:extLst>
          </c:dPt>
          <c:dPt>
            <c:idx val="16"/>
            <c:bubble3D val="0"/>
            <c:spPr>
              <a:solidFill>
                <a:schemeClr val="accent1"/>
              </a:solidFill>
              <a:ln w="19050">
                <a:solidFill>
                  <a:schemeClr val="lt1"/>
                </a:solidFill>
              </a:ln>
              <a:effectLst/>
            </c:spPr>
            <c:extLst>
              <c:ext xmlns:c16="http://schemas.microsoft.com/office/drawing/2014/chart" uri="{C3380CC4-5D6E-409C-BE32-E72D297353CC}">
                <c16:uniqueId val="{00000021-C3A7-5048-9573-F72C363A352D}"/>
              </c:ext>
            </c:extLst>
          </c:dPt>
          <c:dPt>
            <c:idx val="17"/>
            <c:bubble3D val="0"/>
            <c:spPr>
              <a:solidFill>
                <a:schemeClr val="accent1"/>
              </a:solidFill>
              <a:ln w="19050">
                <a:solidFill>
                  <a:schemeClr val="lt1"/>
                </a:solidFill>
              </a:ln>
              <a:effectLst/>
            </c:spPr>
            <c:extLst>
              <c:ext xmlns:c16="http://schemas.microsoft.com/office/drawing/2014/chart" uri="{C3380CC4-5D6E-409C-BE32-E72D297353CC}">
                <c16:uniqueId val="{00000023-C3A7-5048-9573-F72C363A352D}"/>
              </c:ext>
            </c:extLst>
          </c:dPt>
          <c:dPt>
            <c:idx val="18"/>
            <c:bubble3D val="0"/>
            <c:spPr>
              <a:solidFill>
                <a:schemeClr val="accent1"/>
              </a:solidFill>
              <a:ln w="19050">
                <a:solidFill>
                  <a:schemeClr val="lt1"/>
                </a:solidFill>
              </a:ln>
              <a:effectLst/>
            </c:spPr>
            <c:extLst>
              <c:ext xmlns:c16="http://schemas.microsoft.com/office/drawing/2014/chart" uri="{C3380CC4-5D6E-409C-BE32-E72D297353CC}">
                <c16:uniqueId val="{00000025-C3A7-5048-9573-F72C363A352D}"/>
              </c:ext>
            </c:extLst>
          </c:dPt>
          <c:dPt>
            <c:idx val="19"/>
            <c:bubble3D val="0"/>
            <c:spPr>
              <a:solidFill>
                <a:schemeClr val="accent1"/>
              </a:solidFill>
              <a:ln w="19050">
                <a:solidFill>
                  <a:schemeClr val="lt1"/>
                </a:solidFill>
              </a:ln>
              <a:effectLst/>
            </c:spPr>
            <c:extLst>
              <c:ext xmlns:c16="http://schemas.microsoft.com/office/drawing/2014/chart" uri="{C3380CC4-5D6E-409C-BE32-E72D297353CC}">
                <c16:uniqueId val="{00000027-C3A7-5048-9573-F72C363A352D}"/>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C3A7-5048-9573-F72C363A352D}"/>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Hoja1!$G$2</c:f>
              <c:strCache>
                <c:ptCount val="1"/>
                <c:pt idx="0">
                  <c:v> Vía primaria no concesionada con mantenimiento y rehabilitación</c:v>
                </c:pt>
              </c:strCache>
            </c:strRef>
          </c:tx>
          <c:spPr>
            <a:solidFill>
              <a:schemeClr val="accent1">
                <a:alpha val="80000"/>
              </a:schemeClr>
            </a:solidFill>
          </c:spPr>
          <c:dPt>
            <c:idx val="0"/>
            <c:bubble3D val="0"/>
            <c:spPr>
              <a:solidFill>
                <a:schemeClr val="accent1">
                  <a:alpha val="80000"/>
                </a:schemeClr>
              </a:solidFill>
              <a:ln w="19050">
                <a:solidFill>
                  <a:schemeClr val="lt1"/>
                </a:solidFill>
              </a:ln>
              <a:effectLst/>
            </c:spPr>
            <c:extLst>
              <c:ext xmlns:c16="http://schemas.microsoft.com/office/drawing/2014/chart" uri="{C3380CC4-5D6E-409C-BE32-E72D297353CC}">
                <c16:uniqueId val="{0000002A-C3A7-5048-9573-F72C363A352D}"/>
              </c:ext>
            </c:extLst>
          </c:dPt>
          <c:dPt>
            <c:idx val="1"/>
            <c:bubble3D val="0"/>
            <c:spPr>
              <a:solidFill>
                <a:schemeClr val="accent1">
                  <a:lumMod val="40000"/>
                  <a:lumOff val="60000"/>
                  <a:alpha val="80000"/>
                </a:schemeClr>
              </a:solidFill>
              <a:ln w="19050">
                <a:solidFill>
                  <a:schemeClr val="lt1"/>
                </a:solidFill>
              </a:ln>
              <a:effectLst/>
            </c:spPr>
            <c:extLst>
              <c:ext xmlns:c16="http://schemas.microsoft.com/office/drawing/2014/chart" uri="{C3380CC4-5D6E-409C-BE32-E72D297353CC}">
                <c16:uniqueId val="{0000002C-C3A7-5048-9573-F72C363A352D}"/>
              </c:ext>
            </c:extLst>
          </c:dPt>
          <c:val>
            <c:numRef>
              <c:f>(Hoja1!$H$2,Hoja1!$I$2)</c:f>
              <c:numCache>
                <c:formatCode>0.00%</c:formatCode>
                <c:ptCount val="2"/>
                <c:pt idx="0" formatCode="0%">
                  <c:v>17.223299999999998</c:v>
                </c:pt>
                <c:pt idx="1">
                  <c:v>-16.223299999999998</c:v>
                </c:pt>
              </c:numCache>
            </c:numRef>
          </c:val>
          <c:extLst>
            <c:ext xmlns:c16="http://schemas.microsoft.com/office/drawing/2014/chart" uri="{C3380CC4-5D6E-409C-BE32-E72D297353CC}">
              <c16:uniqueId val="{0000002D-C3A7-5048-9573-F72C363A352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5">
                <a:lumMod val="60000"/>
                <a:lumOff val="40000"/>
              </a:schemeClr>
            </a:solidFill>
          </c:spPr>
          <c:dPt>
            <c:idx val="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1-5D30-464A-92AF-1C970B64C886}"/>
              </c:ext>
            </c:extLst>
          </c:dPt>
          <c:dPt>
            <c:idx val="1"/>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3-5D30-464A-92AF-1C970B64C886}"/>
              </c:ext>
            </c:extLst>
          </c:dPt>
          <c:dPt>
            <c:idx val="2"/>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5-5D30-464A-92AF-1C970B64C886}"/>
              </c:ext>
            </c:extLst>
          </c:dPt>
          <c:dPt>
            <c:idx val="3"/>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7-5D30-464A-92AF-1C970B64C886}"/>
              </c:ext>
            </c:extLst>
          </c:dPt>
          <c:dPt>
            <c:idx val="4"/>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9-5D30-464A-92AF-1C970B64C886}"/>
              </c:ext>
            </c:extLst>
          </c:dPt>
          <c:dPt>
            <c:idx val="5"/>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B-5D30-464A-92AF-1C970B64C886}"/>
              </c:ext>
            </c:extLst>
          </c:dPt>
          <c:dPt>
            <c:idx val="6"/>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D-5D30-464A-92AF-1C970B64C886}"/>
              </c:ext>
            </c:extLst>
          </c:dPt>
          <c:dPt>
            <c:idx val="7"/>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F-5D30-464A-92AF-1C970B64C886}"/>
              </c:ext>
            </c:extLst>
          </c:dPt>
          <c:dPt>
            <c:idx val="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1-5D30-464A-92AF-1C970B64C886}"/>
              </c:ext>
            </c:extLst>
          </c:dPt>
          <c:dPt>
            <c:idx val="9"/>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3-5D30-464A-92AF-1C970B64C886}"/>
              </c:ext>
            </c:extLst>
          </c:dPt>
          <c:dPt>
            <c:idx val="1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5-5D30-464A-92AF-1C970B64C886}"/>
              </c:ext>
            </c:extLst>
          </c:dPt>
          <c:dPt>
            <c:idx val="11"/>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7-5D30-464A-92AF-1C970B64C886}"/>
              </c:ext>
            </c:extLst>
          </c:dPt>
          <c:dPt>
            <c:idx val="12"/>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9-5D30-464A-92AF-1C970B64C886}"/>
              </c:ext>
            </c:extLst>
          </c:dPt>
          <c:dPt>
            <c:idx val="13"/>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B-5D30-464A-92AF-1C970B64C886}"/>
              </c:ext>
            </c:extLst>
          </c:dPt>
          <c:dPt>
            <c:idx val="14"/>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D-5D30-464A-92AF-1C970B64C886}"/>
              </c:ext>
            </c:extLst>
          </c:dPt>
          <c:dPt>
            <c:idx val="15"/>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1F-5D30-464A-92AF-1C970B64C886}"/>
              </c:ext>
            </c:extLst>
          </c:dPt>
          <c:dPt>
            <c:idx val="16"/>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1-5D30-464A-92AF-1C970B64C886}"/>
              </c:ext>
            </c:extLst>
          </c:dPt>
          <c:dPt>
            <c:idx val="17"/>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3-5D30-464A-92AF-1C970B64C886}"/>
              </c:ext>
            </c:extLst>
          </c:dPt>
          <c:dPt>
            <c:idx val="18"/>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5-5D30-464A-92AF-1C970B64C886}"/>
              </c:ext>
            </c:extLst>
          </c:dPt>
          <c:dPt>
            <c:idx val="19"/>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27-5D30-464A-92AF-1C970B64C886}"/>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5D30-464A-92AF-1C970B64C886}"/>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Hoja1!$G$4</c:f>
              <c:strCache>
                <c:ptCount val="1"/>
                <c:pt idx="0">
                  <c:v>Vías terciarias mejoradas y construida</c:v>
                </c:pt>
              </c:strCache>
            </c:strRef>
          </c:tx>
          <c:spPr>
            <a:solidFill>
              <a:schemeClr val="accent5">
                <a:lumMod val="20000"/>
                <a:lumOff val="80000"/>
                <a:alpha val="80000"/>
              </a:schemeClr>
            </a:solidFill>
          </c:spPr>
          <c:dPt>
            <c:idx val="0"/>
            <c:bubble3D val="0"/>
            <c:spPr>
              <a:solidFill>
                <a:schemeClr val="accent5">
                  <a:lumMod val="60000"/>
                  <a:lumOff val="40000"/>
                  <a:alpha val="80000"/>
                </a:schemeClr>
              </a:solidFill>
              <a:ln w="19050">
                <a:solidFill>
                  <a:schemeClr val="lt1"/>
                </a:solidFill>
              </a:ln>
              <a:effectLst/>
            </c:spPr>
            <c:extLst>
              <c:ext xmlns:c16="http://schemas.microsoft.com/office/drawing/2014/chart" uri="{C3380CC4-5D6E-409C-BE32-E72D297353CC}">
                <c16:uniqueId val="{0000002A-5D30-464A-92AF-1C970B64C886}"/>
              </c:ext>
            </c:extLst>
          </c:dPt>
          <c:dPt>
            <c:idx val="1"/>
            <c:bubble3D val="0"/>
            <c:spPr>
              <a:solidFill>
                <a:schemeClr val="accent5">
                  <a:lumMod val="20000"/>
                  <a:lumOff val="80000"/>
                  <a:alpha val="80000"/>
                </a:schemeClr>
              </a:solidFill>
              <a:ln w="19050">
                <a:solidFill>
                  <a:schemeClr val="lt1"/>
                </a:solidFill>
              </a:ln>
              <a:effectLst/>
            </c:spPr>
            <c:extLst>
              <c:ext xmlns:c16="http://schemas.microsoft.com/office/drawing/2014/chart" uri="{C3380CC4-5D6E-409C-BE32-E72D297353CC}">
                <c16:uniqueId val="{0000002C-5D30-464A-92AF-1C970B64C886}"/>
              </c:ext>
            </c:extLst>
          </c:dPt>
          <c:val>
            <c:numRef>
              <c:f>Hoja1!$H$4:$I$4</c:f>
              <c:numCache>
                <c:formatCode>0.00%</c:formatCode>
                <c:ptCount val="2"/>
                <c:pt idx="0" formatCode="0%">
                  <c:v>2.7335250000000002</c:v>
                </c:pt>
                <c:pt idx="1">
                  <c:v>-1.7335250000000002</c:v>
                </c:pt>
              </c:numCache>
            </c:numRef>
          </c:val>
          <c:extLst>
            <c:ext xmlns:c16="http://schemas.microsoft.com/office/drawing/2014/chart" uri="{C3380CC4-5D6E-409C-BE32-E72D297353CC}">
              <c16:uniqueId val="{0000002D-5D30-464A-92AF-1C970B64C886}"/>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9512703563467"/>
          <c:y val="1.1970915364731992E-3"/>
          <c:w val="0.59586423464779958"/>
          <c:h val="0.77866770469765334"/>
        </c:manualLayout>
      </c:layout>
      <c:doughnutChart>
        <c:varyColors val="1"/>
        <c:dLbls>
          <c:showLegendKey val="0"/>
          <c:showVal val="0"/>
          <c:showCatName val="0"/>
          <c:showSerName val="0"/>
          <c:showPercent val="0"/>
          <c:showBubbleSize val="0"/>
          <c:showLeaderLines val="0"/>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FFD44B"/>
            </a:solidFill>
          </c:spPr>
          <c:dPt>
            <c:idx val="0"/>
            <c:bubble3D val="0"/>
            <c:spPr>
              <a:solidFill>
                <a:srgbClr val="FFD44B"/>
              </a:solidFill>
              <a:ln w="19050">
                <a:solidFill>
                  <a:schemeClr val="lt1"/>
                </a:solidFill>
              </a:ln>
              <a:effectLst/>
            </c:spPr>
            <c:extLst>
              <c:ext xmlns:c16="http://schemas.microsoft.com/office/drawing/2014/chart" uri="{C3380CC4-5D6E-409C-BE32-E72D297353CC}">
                <c16:uniqueId val="{00000001-4061-9E4B-B980-790536DBD77D}"/>
              </c:ext>
            </c:extLst>
          </c:dPt>
          <c:dPt>
            <c:idx val="1"/>
            <c:bubble3D val="0"/>
            <c:spPr>
              <a:solidFill>
                <a:srgbClr val="FFD44B"/>
              </a:solidFill>
              <a:ln w="19050">
                <a:solidFill>
                  <a:schemeClr val="lt1"/>
                </a:solidFill>
              </a:ln>
              <a:effectLst/>
            </c:spPr>
            <c:extLst>
              <c:ext xmlns:c16="http://schemas.microsoft.com/office/drawing/2014/chart" uri="{C3380CC4-5D6E-409C-BE32-E72D297353CC}">
                <c16:uniqueId val="{00000003-4061-9E4B-B980-790536DBD77D}"/>
              </c:ext>
            </c:extLst>
          </c:dPt>
          <c:dPt>
            <c:idx val="2"/>
            <c:bubble3D val="0"/>
            <c:spPr>
              <a:solidFill>
                <a:srgbClr val="FFD44B"/>
              </a:solidFill>
              <a:ln w="19050">
                <a:solidFill>
                  <a:schemeClr val="lt1"/>
                </a:solidFill>
              </a:ln>
              <a:effectLst/>
            </c:spPr>
            <c:extLst>
              <c:ext xmlns:c16="http://schemas.microsoft.com/office/drawing/2014/chart" uri="{C3380CC4-5D6E-409C-BE32-E72D297353CC}">
                <c16:uniqueId val="{00000005-4061-9E4B-B980-790536DBD77D}"/>
              </c:ext>
            </c:extLst>
          </c:dPt>
          <c:dPt>
            <c:idx val="3"/>
            <c:bubble3D val="0"/>
            <c:spPr>
              <a:solidFill>
                <a:srgbClr val="FFD44B"/>
              </a:solidFill>
              <a:ln w="19050">
                <a:solidFill>
                  <a:schemeClr val="lt1"/>
                </a:solidFill>
              </a:ln>
              <a:effectLst/>
            </c:spPr>
            <c:extLst>
              <c:ext xmlns:c16="http://schemas.microsoft.com/office/drawing/2014/chart" uri="{C3380CC4-5D6E-409C-BE32-E72D297353CC}">
                <c16:uniqueId val="{00000007-4061-9E4B-B980-790536DBD77D}"/>
              </c:ext>
            </c:extLst>
          </c:dPt>
          <c:dPt>
            <c:idx val="4"/>
            <c:bubble3D val="0"/>
            <c:spPr>
              <a:solidFill>
                <a:srgbClr val="FFD44B"/>
              </a:solidFill>
              <a:ln w="19050">
                <a:solidFill>
                  <a:schemeClr val="lt1"/>
                </a:solidFill>
              </a:ln>
              <a:effectLst/>
            </c:spPr>
            <c:extLst>
              <c:ext xmlns:c16="http://schemas.microsoft.com/office/drawing/2014/chart" uri="{C3380CC4-5D6E-409C-BE32-E72D297353CC}">
                <c16:uniqueId val="{00000009-4061-9E4B-B980-790536DBD77D}"/>
              </c:ext>
            </c:extLst>
          </c:dPt>
          <c:dPt>
            <c:idx val="5"/>
            <c:bubble3D val="0"/>
            <c:spPr>
              <a:solidFill>
                <a:srgbClr val="FFD44B"/>
              </a:solidFill>
              <a:ln w="19050">
                <a:solidFill>
                  <a:schemeClr val="lt1"/>
                </a:solidFill>
              </a:ln>
              <a:effectLst/>
            </c:spPr>
            <c:extLst>
              <c:ext xmlns:c16="http://schemas.microsoft.com/office/drawing/2014/chart" uri="{C3380CC4-5D6E-409C-BE32-E72D297353CC}">
                <c16:uniqueId val="{0000000B-4061-9E4B-B980-790536DBD77D}"/>
              </c:ext>
            </c:extLst>
          </c:dPt>
          <c:dPt>
            <c:idx val="6"/>
            <c:bubble3D val="0"/>
            <c:spPr>
              <a:solidFill>
                <a:srgbClr val="FFD44B"/>
              </a:solidFill>
              <a:ln w="19050">
                <a:solidFill>
                  <a:schemeClr val="lt1"/>
                </a:solidFill>
              </a:ln>
              <a:effectLst/>
            </c:spPr>
            <c:extLst>
              <c:ext xmlns:c16="http://schemas.microsoft.com/office/drawing/2014/chart" uri="{C3380CC4-5D6E-409C-BE32-E72D297353CC}">
                <c16:uniqueId val="{0000000D-4061-9E4B-B980-790536DBD77D}"/>
              </c:ext>
            </c:extLst>
          </c:dPt>
          <c:dPt>
            <c:idx val="7"/>
            <c:bubble3D val="0"/>
            <c:spPr>
              <a:solidFill>
                <a:srgbClr val="FFD44B"/>
              </a:solidFill>
              <a:ln w="19050">
                <a:solidFill>
                  <a:schemeClr val="lt1"/>
                </a:solidFill>
              </a:ln>
              <a:effectLst/>
            </c:spPr>
            <c:extLst>
              <c:ext xmlns:c16="http://schemas.microsoft.com/office/drawing/2014/chart" uri="{C3380CC4-5D6E-409C-BE32-E72D297353CC}">
                <c16:uniqueId val="{0000000F-4061-9E4B-B980-790536DBD77D}"/>
              </c:ext>
            </c:extLst>
          </c:dPt>
          <c:dPt>
            <c:idx val="8"/>
            <c:bubble3D val="0"/>
            <c:spPr>
              <a:solidFill>
                <a:srgbClr val="FFD44B"/>
              </a:solidFill>
              <a:ln w="19050">
                <a:solidFill>
                  <a:schemeClr val="lt1"/>
                </a:solidFill>
              </a:ln>
              <a:effectLst/>
            </c:spPr>
            <c:extLst>
              <c:ext xmlns:c16="http://schemas.microsoft.com/office/drawing/2014/chart" uri="{C3380CC4-5D6E-409C-BE32-E72D297353CC}">
                <c16:uniqueId val="{00000011-4061-9E4B-B980-790536DBD77D}"/>
              </c:ext>
            </c:extLst>
          </c:dPt>
          <c:dPt>
            <c:idx val="9"/>
            <c:bubble3D val="0"/>
            <c:spPr>
              <a:solidFill>
                <a:srgbClr val="FFD44B"/>
              </a:solidFill>
              <a:ln w="19050">
                <a:solidFill>
                  <a:schemeClr val="lt1"/>
                </a:solidFill>
              </a:ln>
              <a:effectLst/>
            </c:spPr>
            <c:extLst>
              <c:ext xmlns:c16="http://schemas.microsoft.com/office/drawing/2014/chart" uri="{C3380CC4-5D6E-409C-BE32-E72D297353CC}">
                <c16:uniqueId val="{00000013-4061-9E4B-B980-790536DBD77D}"/>
              </c:ext>
            </c:extLst>
          </c:dPt>
          <c:dPt>
            <c:idx val="10"/>
            <c:bubble3D val="0"/>
            <c:spPr>
              <a:solidFill>
                <a:srgbClr val="FFD44B"/>
              </a:solidFill>
              <a:ln w="19050">
                <a:solidFill>
                  <a:schemeClr val="lt1"/>
                </a:solidFill>
              </a:ln>
              <a:effectLst/>
            </c:spPr>
            <c:extLst>
              <c:ext xmlns:c16="http://schemas.microsoft.com/office/drawing/2014/chart" uri="{C3380CC4-5D6E-409C-BE32-E72D297353CC}">
                <c16:uniqueId val="{00000015-4061-9E4B-B980-790536DBD77D}"/>
              </c:ext>
            </c:extLst>
          </c:dPt>
          <c:dPt>
            <c:idx val="11"/>
            <c:bubble3D val="0"/>
            <c:spPr>
              <a:solidFill>
                <a:srgbClr val="FFD44B"/>
              </a:solidFill>
              <a:ln w="19050">
                <a:solidFill>
                  <a:schemeClr val="lt1"/>
                </a:solidFill>
              </a:ln>
              <a:effectLst/>
            </c:spPr>
            <c:extLst>
              <c:ext xmlns:c16="http://schemas.microsoft.com/office/drawing/2014/chart" uri="{C3380CC4-5D6E-409C-BE32-E72D297353CC}">
                <c16:uniqueId val="{00000017-4061-9E4B-B980-790536DBD77D}"/>
              </c:ext>
            </c:extLst>
          </c:dPt>
          <c:dPt>
            <c:idx val="12"/>
            <c:bubble3D val="0"/>
            <c:spPr>
              <a:solidFill>
                <a:srgbClr val="FFD44B"/>
              </a:solidFill>
              <a:ln w="19050">
                <a:solidFill>
                  <a:schemeClr val="lt1"/>
                </a:solidFill>
              </a:ln>
              <a:effectLst/>
            </c:spPr>
            <c:extLst>
              <c:ext xmlns:c16="http://schemas.microsoft.com/office/drawing/2014/chart" uri="{C3380CC4-5D6E-409C-BE32-E72D297353CC}">
                <c16:uniqueId val="{00000019-4061-9E4B-B980-790536DBD77D}"/>
              </c:ext>
            </c:extLst>
          </c:dPt>
          <c:dPt>
            <c:idx val="13"/>
            <c:bubble3D val="0"/>
            <c:spPr>
              <a:solidFill>
                <a:srgbClr val="FFD44B"/>
              </a:solidFill>
              <a:ln w="19050">
                <a:solidFill>
                  <a:schemeClr val="lt1"/>
                </a:solidFill>
              </a:ln>
              <a:effectLst/>
            </c:spPr>
            <c:extLst>
              <c:ext xmlns:c16="http://schemas.microsoft.com/office/drawing/2014/chart" uri="{C3380CC4-5D6E-409C-BE32-E72D297353CC}">
                <c16:uniqueId val="{0000001B-4061-9E4B-B980-790536DBD77D}"/>
              </c:ext>
            </c:extLst>
          </c:dPt>
          <c:dPt>
            <c:idx val="14"/>
            <c:bubble3D val="0"/>
            <c:spPr>
              <a:solidFill>
                <a:srgbClr val="FFD44B"/>
              </a:solidFill>
              <a:ln w="19050">
                <a:solidFill>
                  <a:schemeClr val="lt1"/>
                </a:solidFill>
              </a:ln>
              <a:effectLst/>
            </c:spPr>
            <c:extLst>
              <c:ext xmlns:c16="http://schemas.microsoft.com/office/drawing/2014/chart" uri="{C3380CC4-5D6E-409C-BE32-E72D297353CC}">
                <c16:uniqueId val="{0000001D-4061-9E4B-B980-790536DBD77D}"/>
              </c:ext>
            </c:extLst>
          </c:dPt>
          <c:dPt>
            <c:idx val="15"/>
            <c:bubble3D val="0"/>
            <c:spPr>
              <a:solidFill>
                <a:srgbClr val="FFD44B"/>
              </a:solidFill>
              <a:ln w="19050">
                <a:solidFill>
                  <a:schemeClr val="lt1"/>
                </a:solidFill>
              </a:ln>
              <a:effectLst/>
            </c:spPr>
            <c:extLst>
              <c:ext xmlns:c16="http://schemas.microsoft.com/office/drawing/2014/chart" uri="{C3380CC4-5D6E-409C-BE32-E72D297353CC}">
                <c16:uniqueId val="{0000001F-4061-9E4B-B980-790536DBD77D}"/>
              </c:ext>
            </c:extLst>
          </c:dPt>
          <c:dPt>
            <c:idx val="16"/>
            <c:bubble3D val="0"/>
            <c:spPr>
              <a:solidFill>
                <a:srgbClr val="FFD44B"/>
              </a:solidFill>
              <a:ln w="19050">
                <a:solidFill>
                  <a:schemeClr val="lt1"/>
                </a:solidFill>
              </a:ln>
              <a:effectLst/>
            </c:spPr>
            <c:extLst>
              <c:ext xmlns:c16="http://schemas.microsoft.com/office/drawing/2014/chart" uri="{C3380CC4-5D6E-409C-BE32-E72D297353CC}">
                <c16:uniqueId val="{00000021-4061-9E4B-B980-790536DBD77D}"/>
              </c:ext>
            </c:extLst>
          </c:dPt>
          <c:dPt>
            <c:idx val="17"/>
            <c:bubble3D val="0"/>
            <c:spPr>
              <a:solidFill>
                <a:srgbClr val="FFD44B"/>
              </a:solidFill>
              <a:ln w="19050">
                <a:solidFill>
                  <a:schemeClr val="lt1"/>
                </a:solidFill>
              </a:ln>
              <a:effectLst/>
            </c:spPr>
            <c:extLst>
              <c:ext xmlns:c16="http://schemas.microsoft.com/office/drawing/2014/chart" uri="{C3380CC4-5D6E-409C-BE32-E72D297353CC}">
                <c16:uniqueId val="{00000023-4061-9E4B-B980-790536DBD77D}"/>
              </c:ext>
            </c:extLst>
          </c:dPt>
          <c:dPt>
            <c:idx val="18"/>
            <c:bubble3D val="0"/>
            <c:spPr>
              <a:solidFill>
                <a:srgbClr val="FFD44B"/>
              </a:solidFill>
              <a:ln w="19050">
                <a:solidFill>
                  <a:schemeClr val="lt1"/>
                </a:solidFill>
              </a:ln>
              <a:effectLst/>
            </c:spPr>
            <c:extLst>
              <c:ext xmlns:c16="http://schemas.microsoft.com/office/drawing/2014/chart" uri="{C3380CC4-5D6E-409C-BE32-E72D297353CC}">
                <c16:uniqueId val="{00000025-4061-9E4B-B980-790536DBD77D}"/>
              </c:ext>
            </c:extLst>
          </c:dPt>
          <c:dPt>
            <c:idx val="19"/>
            <c:bubble3D val="0"/>
            <c:spPr>
              <a:solidFill>
                <a:srgbClr val="FFD44B"/>
              </a:solidFill>
              <a:ln w="19050">
                <a:solidFill>
                  <a:schemeClr val="lt1"/>
                </a:solidFill>
              </a:ln>
              <a:effectLst/>
            </c:spPr>
            <c:extLst>
              <c:ext xmlns:c16="http://schemas.microsoft.com/office/drawing/2014/chart" uri="{C3380CC4-5D6E-409C-BE32-E72D297353CC}">
                <c16:uniqueId val="{00000027-4061-9E4B-B980-790536DBD77D}"/>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4061-9E4B-B980-790536DBD77D}"/>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Hoja1!$G$6</c:f>
              <c:strCache>
                <c:ptCount val="1"/>
                <c:pt idx="0">
                  <c:v>Muelles Fluviales construidos, mejorados y mantenidos</c:v>
                </c:pt>
              </c:strCache>
            </c:strRef>
          </c:tx>
          <c:dPt>
            <c:idx val="0"/>
            <c:bubble3D val="0"/>
            <c:spPr>
              <a:solidFill>
                <a:srgbClr val="6698F8">
                  <a:alpha val="77145"/>
                </a:srgbClr>
              </a:solidFill>
              <a:ln w="19050">
                <a:solidFill>
                  <a:schemeClr val="lt1"/>
                </a:solidFill>
              </a:ln>
              <a:effectLst/>
            </c:spPr>
            <c:extLst>
              <c:ext xmlns:c16="http://schemas.microsoft.com/office/drawing/2014/chart" uri="{C3380CC4-5D6E-409C-BE32-E72D297353CC}">
                <c16:uniqueId val="{0000002A-4061-9E4B-B980-790536DBD77D}"/>
              </c:ext>
            </c:extLst>
          </c:dPt>
          <c:dPt>
            <c:idx val="1"/>
            <c:bubble3D val="0"/>
            <c:spPr>
              <a:solidFill>
                <a:srgbClr val="3266CC">
                  <a:alpha val="84707"/>
                </a:srgbClr>
              </a:solidFill>
              <a:ln w="19050">
                <a:solidFill>
                  <a:schemeClr val="lt1"/>
                </a:solidFill>
              </a:ln>
              <a:effectLst/>
            </c:spPr>
            <c:extLst>
              <c:ext xmlns:c16="http://schemas.microsoft.com/office/drawing/2014/chart" uri="{C3380CC4-5D6E-409C-BE32-E72D297353CC}">
                <c16:uniqueId val="{0000002C-4061-9E4B-B980-790536DBD77D}"/>
              </c:ext>
            </c:extLst>
          </c:dPt>
          <c:val>
            <c:numRef>
              <c:f>Hoja1!$H$6:$I$6</c:f>
              <c:numCache>
                <c:formatCode>0.00%</c:formatCode>
                <c:ptCount val="2"/>
                <c:pt idx="0" formatCode="0%">
                  <c:v>0.88888888888888884</c:v>
                </c:pt>
                <c:pt idx="1">
                  <c:v>0.11111111111111116</c:v>
                </c:pt>
              </c:numCache>
            </c:numRef>
          </c:val>
          <c:extLst>
            <c:ext xmlns:c16="http://schemas.microsoft.com/office/drawing/2014/chart" uri="{C3380CC4-5D6E-409C-BE32-E72D297353CC}">
              <c16:uniqueId val="{0000002D-4061-9E4B-B980-790536DBD77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6698F8"/>
            </a:solidFill>
          </c:spPr>
          <c:dPt>
            <c:idx val="0"/>
            <c:bubble3D val="0"/>
            <c:spPr>
              <a:solidFill>
                <a:srgbClr val="6698F8"/>
              </a:solidFill>
              <a:ln w="19050">
                <a:solidFill>
                  <a:schemeClr val="lt1"/>
                </a:solidFill>
              </a:ln>
              <a:effectLst/>
            </c:spPr>
            <c:extLst>
              <c:ext xmlns:c16="http://schemas.microsoft.com/office/drawing/2014/chart" uri="{C3380CC4-5D6E-409C-BE32-E72D297353CC}">
                <c16:uniqueId val="{00000001-6A99-5C47-81D6-3F5BEB277D70}"/>
              </c:ext>
            </c:extLst>
          </c:dPt>
          <c:dPt>
            <c:idx val="1"/>
            <c:bubble3D val="0"/>
            <c:spPr>
              <a:solidFill>
                <a:srgbClr val="6698F8"/>
              </a:solidFill>
              <a:ln w="19050">
                <a:solidFill>
                  <a:schemeClr val="lt1"/>
                </a:solidFill>
              </a:ln>
              <a:effectLst/>
            </c:spPr>
            <c:extLst>
              <c:ext xmlns:c16="http://schemas.microsoft.com/office/drawing/2014/chart" uri="{C3380CC4-5D6E-409C-BE32-E72D297353CC}">
                <c16:uniqueId val="{00000003-6A99-5C47-81D6-3F5BEB277D70}"/>
              </c:ext>
            </c:extLst>
          </c:dPt>
          <c:dPt>
            <c:idx val="2"/>
            <c:bubble3D val="0"/>
            <c:spPr>
              <a:solidFill>
                <a:srgbClr val="6698F8"/>
              </a:solidFill>
              <a:ln w="19050">
                <a:solidFill>
                  <a:schemeClr val="lt1"/>
                </a:solidFill>
              </a:ln>
              <a:effectLst/>
            </c:spPr>
            <c:extLst>
              <c:ext xmlns:c16="http://schemas.microsoft.com/office/drawing/2014/chart" uri="{C3380CC4-5D6E-409C-BE32-E72D297353CC}">
                <c16:uniqueId val="{00000005-6A99-5C47-81D6-3F5BEB277D70}"/>
              </c:ext>
            </c:extLst>
          </c:dPt>
          <c:dPt>
            <c:idx val="3"/>
            <c:bubble3D val="0"/>
            <c:spPr>
              <a:solidFill>
                <a:srgbClr val="6698F8"/>
              </a:solidFill>
              <a:ln w="19050">
                <a:solidFill>
                  <a:schemeClr val="lt1"/>
                </a:solidFill>
              </a:ln>
              <a:effectLst/>
            </c:spPr>
            <c:extLst>
              <c:ext xmlns:c16="http://schemas.microsoft.com/office/drawing/2014/chart" uri="{C3380CC4-5D6E-409C-BE32-E72D297353CC}">
                <c16:uniqueId val="{00000007-6A99-5C47-81D6-3F5BEB277D70}"/>
              </c:ext>
            </c:extLst>
          </c:dPt>
          <c:dPt>
            <c:idx val="4"/>
            <c:bubble3D val="0"/>
            <c:spPr>
              <a:solidFill>
                <a:srgbClr val="6698F8"/>
              </a:solidFill>
              <a:ln w="19050">
                <a:solidFill>
                  <a:schemeClr val="lt1"/>
                </a:solidFill>
              </a:ln>
              <a:effectLst/>
            </c:spPr>
            <c:extLst>
              <c:ext xmlns:c16="http://schemas.microsoft.com/office/drawing/2014/chart" uri="{C3380CC4-5D6E-409C-BE32-E72D297353CC}">
                <c16:uniqueId val="{00000009-6A99-5C47-81D6-3F5BEB277D70}"/>
              </c:ext>
            </c:extLst>
          </c:dPt>
          <c:dPt>
            <c:idx val="5"/>
            <c:bubble3D val="0"/>
            <c:spPr>
              <a:solidFill>
                <a:srgbClr val="6698F8"/>
              </a:solidFill>
              <a:ln w="19050">
                <a:solidFill>
                  <a:schemeClr val="lt1"/>
                </a:solidFill>
              </a:ln>
              <a:effectLst/>
            </c:spPr>
            <c:extLst>
              <c:ext xmlns:c16="http://schemas.microsoft.com/office/drawing/2014/chart" uri="{C3380CC4-5D6E-409C-BE32-E72D297353CC}">
                <c16:uniqueId val="{0000000B-6A99-5C47-81D6-3F5BEB277D70}"/>
              </c:ext>
            </c:extLst>
          </c:dPt>
          <c:dPt>
            <c:idx val="6"/>
            <c:bubble3D val="0"/>
            <c:spPr>
              <a:solidFill>
                <a:srgbClr val="6698F8"/>
              </a:solidFill>
              <a:ln w="19050">
                <a:solidFill>
                  <a:schemeClr val="lt1"/>
                </a:solidFill>
              </a:ln>
              <a:effectLst/>
            </c:spPr>
            <c:extLst>
              <c:ext xmlns:c16="http://schemas.microsoft.com/office/drawing/2014/chart" uri="{C3380CC4-5D6E-409C-BE32-E72D297353CC}">
                <c16:uniqueId val="{0000000D-6A99-5C47-81D6-3F5BEB277D70}"/>
              </c:ext>
            </c:extLst>
          </c:dPt>
          <c:dPt>
            <c:idx val="7"/>
            <c:bubble3D val="0"/>
            <c:spPr>
              <a:solidFill>
                <a:srgbClr val="6698F8"/>
              </a:solidFill>
              <a:ln w="19050">
                <a:solidFill>
                  <a:schemeClr val="lt1"/>
                </a:solidFill>
              </a:ln>
              <a:effectLst/>
            </c:spPr>
            <c:extLst>
              <c:ext xmlns:c16="http://schemas.microsoft.com/office/drawing/2014/chart" uri="{C3380CC4-5D6E-409C-BE32-E72D297353CC}">
                <c16:uniqueId val="{0000000F-6A99-5C47-81D6-3F5BEB277D70}"/>
              </c:ext>
            </c:extLst>
          </c:dPt>
          <c:dPt>
            <c:idx val="8"/>
            <c:bubble3D val="0"/>
            <c:spPr>
              <a:solidFill>
                <a:srgbClr val="6698F8"/>
              </a:solidFill>
              <a:ln w="19050">
                <a:solidFill>
                  <a:schemeClr val="lt1"/>
                </a:solidFill>
              </a:ln>
              <a:effectLst/>
            </c:spPr>
            <c:extLst>
              <c:ext xmlns:c16="http://schemas.microsoft.com/office/drawing/2014/chart" uri="{C3380CC4-5D6E-409C-BE32-E72D297353CC}">
                <c16:uniqueId val="{00000011-6A99-5C47-81D6-3F5BEB277D70}"/>
              </c:ext>
            </c:extLst>
          </c:dPt>
          <c:dPt>
            <c:idx val="9"/>
            <c:bubble3D val="0"/>
            <c:spPr>
              <a:solidFill>
                <a:srgbClr val="6698F8"/>
              </a:solidFill>
              <a:ln w="19050">
                <a:solidFill>
                  <a:schemeClr val="lt1"/>
                </a:solidFill>
              </a:ln>
              <a:effectLst/>
            </c:spPr>
            <c:extLst>
              <c:ext xmlns:c16="http://schemas.microsoft.com/office/drawing/2014/chart" uri="{C3380CC4-5D6E-409C-BE32-E72D297353CC}">
                <c16:uniqueId val="{00000013-6A99-5C47-81D6-3F5BEB277D70}"/>
              </c:ext>
            </c:extLst>
          </c:dPt>
          <c:dPt>
            <c:idx val="10"/>
            <c:bubble3D val="0"/>
            <c:spPr>
              <a:solidFill>
                <a:srgbClr val="6698F8"/>
              </a:solidFill>
              <a:ln w="19050">
                <a:solidFill>
                  <a:schemeClr val="lt1"/>
                </a:solidFill>
              </a:ln>
              <a:effectLst/>
            </c:spPr>
            <c:extLst>
              <c:ext xmlns:c16="http://schemas.microsoft.com/office/drawing/2014/chart" uri="{C3380CC4-5D6E-409C-BE32-E72D297353CC}">
                <c16:uniqueId val="{00000015-6A99-5C47-81D6-3F5BEB277D70}"/>
              </c:ext>
            </c:extLst>
          </c:dPt>
          <c:dPt>
            <c:idx val="11"/>
            <c:bubble3D val="0"/>
            <c:spPr>
              <a:solidFill>
                <a:srgbClr val="6698F8"/>
              </a:solidFill>
              <a:ln w="19050">
                <a:solidFill>
                  <a:schemeClr val="lt1"/>
                </a:solidFill>
              </a:ln>
              <a:effectLst/>
            </c:spPr>
            <c:extLst>
              <c:ext xmlns:c16="http://schemas.microsoft.com/office/drawing/2014/chart" uri="{C3380CC4-5D6E-409C-BE32-E72D297353CC}">
                <c16:uniqueId val="{00000017-6A99-5C47-81D6-3F5BEB277D70}"/>
              </c:ext>
            </c:extLst>
          </c:dPt>
          <c:dPt>
            <c:idx val="12"/>
            <c:bubble3D val="0"/>
            <c:spPr>
              <a:solidFill>
                <a:srgbClr val="6698F8"/>
              </a:solidFill>
              <a:ln w="19050">
                <a:solidFill>
                  <a:schemeClr val="lt1"/>
                </a:solidFill>
              </a:ln>
              <a:effectLst/>
            </c:spPr>
            <c:extLst>
              <c:ext xmlns:c16="http://schemas.microsoft.com/office/drawing/2014/chart" uri="{C3380CC4-5D6E-409C-BE32-E72D297353CC}">
                <c16:uniqueId val="{00000019-6A99-5C47-81D6-3F5BEB277D70}"/>
              </c:ext>
            </c:extLst>
          </c:dPt>
          <c:dPt>
            <c:idx val="13"/>
            <c:bubble3D val="0"/>
            <c:spPr>
              <a:solidFill>
                <a:srgbClr val="6698F8"/>
              </a:solidFill>
              <a:ln w="19050">
                <a:solidFill>
                  <a:schemeClr val="lt1"/>
                </a:solidFill>
              </a:ln>
              <a:effectLst/>
            </c:spPr>
            <c:extLst>
              <c:ext xmlns:c16="http://schemas.microsoft.com/office/drawing/2014/chart" uri="{C3380CC4-5D6E-409C-BE32-E72D297353CC}">
                <c16:uniqueId val="{0000001B-6A99-5C47-81D6-3F5BEB277D70}"/>
              </c:ext>
            </c:extLst>
          </c:dPt>
          <c:dPt>
            <c:idx val="14"/>
            <c:bubble3D val="0"/>
            <c:spPr>
              <a:solidFill>
                <a:srgbClr val="6698F8"/>
              </a:solidFill>
              <a:ln w="19050">
                <a:solidFill>
                  <a:schemeClr val="lt1"/>
                </a:solidFill>
              </a:ln>
              <a:effectLst/>
            </c:spPr>
            <c:extLst>
              <c:ext xmlns:c16="http://schemas.microsoft.com/office/drawing/2014/chart" uri="{C3380CC4-5D6E-409C-BE32-E72D297353CC}">
                <c16:uniqueId val="{0000001D-6A99-5C47-81D6-3F5BEB277D70}"/>
              </c:ext>
            </c:extLst>
          </c:dPt>
          <c:dPt>
            <c:idx val="15"/>
            <c:bubble3D val="0"/>
            <c:spPr>
              <a:solidFill>
                <a:srgbClr val="6698F8"/>
              </a:solidFill>
              <a:ln w="19050">
                <a:solidFill>
                  <a:schemeClr val="lt1"/>
                </a:solidFill>
              </a:ln>
              <a:effectLst/>
            </c:spPr>
            <c:extLst>
              <c:ext xmlns:c16="http://schemas.microsoft.com/office/drawing/2014/chart" uri="{C3380CC4-5D6E-409C-BE32-E72D297353CC}">
                <c16:uniqueId val="{0000001F-6A99-5C47-81D6-3F5BEB277D70}"/>
              </c:ext>
            </c:extLst>
          </c:dPt>
          <c:dPt>
            <c:idx val="16"/>
            <c:bubble3D val="0"/>
            <c:spPr>
              <a:solidFill>
                <a:srgbClr val="6698F8"/>
              </a:solidFill>
              <a:ln w="19050">
                <a:solidFill>
                  <a:schemeClr val="lt1"/>
                </a:solidFill>
              </a:ln>
              <a:effectLst/>
            </c:spPr>
            <c:extLst>
              <c:ext xmlns:c16="http://schemas.microsoft.com/office/drawing/2014/chart" uri="{C3380CC4-5D6E-409C-BE32-E72D297353CC}">
                <c16:uniqueId val="{00000021-6A99-5C47-81D6-3F5BEB277D70}"/>
              </c:ext>
            </c:extLst>
          </c:dPt>
          <c:dPt>
            <c:idx val="17"/>
            <c:bubble3D val="0"/>
            <c:spPr>
              <a:solidFill>
                <a:srgbClr val="6698F8"/>
              </a:solidFill>
              <a:ln w="19050">
                <a:solidFill>
                  <a:schemeClr val="lt1"/>
                </a:solidFill>
              </a:ln>
              <a:effectLst/>
            </c:spPr>
            <c:extLst>
              <c:ext xmlns:c16="http://schemas.microsoft.com/office/drawing/2014/chart" uri="{C3380CC4-5D6E-409C-BE32-E72D297353CC}">
                <c16:uniqueId val="{00000023-6A99-5C47-81D6-3F5BEB277D70}"/>
              </c:ext>
            </c:extLst>
          </c:dPt>
          <c:dPt>
            <c:idx val="18"/>
            <c:bubble3D val="0"/>
            <c:spPr>
              <a:solidFill>
                <a:srgbClr val="6698F8"/>
              </a:solidFill>
              <a:ln w="19050">
                <a:solidFill>
                  <a:schemeClr val="lt1"/>
                </a:solidFill>
              </a:ln>
              <a:effectLst/>
            </c:spPr>
            <c:extLst>
              <c:ext xmlns:c16="http://schemas.microsoft.com/office/drawing/2014/chart" uri="{C3380CC4-5D6E-409C-BE32-E72D297353CC}">
                <c16:uniqueId val="{00000025-6A99-5C47-81D6-3F5BEB277D70}"/>
              </c:ext>
            </c:extLst>
          </c:dPt>
          <c:dPt>
            <c:idx val="19"/>
            <c:bubble3D val="0"/>
            <c:spPr>
              <a:solidFill>
                <a:srgbClr val="6698F8"/>
              </a:solidFill>
              <a:ln w="19050">
                <a:solidFill>
                  <a:schemeClr val="lt1"/>
                </a:solidFill>
              </a:ln>
              <a:effectLst/>
            </c:spPr>
            <c:extLst>
              <c:ext xmlns:c16="http://schemas.microsoft.com/office/drawing/2014/chart" uri="{C3380CC4-5D6E-409C-BE32-E72D297353CC}">
                <c16:uniqueId val="{00000027-6A99-5C47-81D6-3F5BEB277D70}"/>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6A99-5C47-81D6-3F5BEB277D70}"/>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Hoja1!$G$5</c:f>
              <c:strCache>
                <c:ptCount val="1"/>
                <c:pt idx="0">
                  <c:v>Vía terciaria con mantenimiento</c:v>
                </c:pt>
              </c:strCache>
            </c:strRef>
          </c:tx>
          <c:spPr>
            <a:noFill/>
          </c:spPr>
          <c:dPt>
            <c:idx val="0"/>
            <c:bubble3D val="0"/>
            <c:spPr>
              <a:noFill/>
              <a:ln w="19050">
                <a:solidFill>
                  <a:schemeClr val="lt1"/>
                </a:solidFill>
              </a:ln>
              <a:effectLst/>
            </c:spPr>
            <c:extLst>
              <c:ext xmlns:c16="http://schemas.microsoft.com/office/drawing/2014/chart" uri="{C3380CC4-5D6E-409C-BE32-E72D297353CC}">
                <c16:uniqueId val="{0000002A-6A99-5C47-81D6-3F5BEB277D70}"/>
              </c:ext>
            </c:extLst>
          </c:dPt>
          <c:dPt>
            <c:idx val="1"/>
            <c:bubble3D val="0"/>
            <c:spPr>
              <a:solidFill>
                <a:srgbClr val="3266CC">
                  <a:alpha val="80000"/>
                </a:srgbClr>
              </a:solidFill>
              <a:ln w="19050">
                <a:solidFill>
                  <a:schemeClr val="lt1"/>
                </a:solidFill>
              </a:ln>
              <a:effectLst/>
            </c:spPr>
            <c:extLst>
              <c:ext xmlns:c16="http://schemas.microsoft.com/office/drawing/2014/chart" uri="{C3380CC4-5D6E-409C-BE32-E72D297353CC}">
                <c16:uniqueId val="{0000002C-6A99-5C47-81D6-3F5BEB277D70}"/>
              </c:ext>
            </c:extLst>
          </c:dPt>
          <c:val>
            <c:numRef>
              <c:f>Hoja1!$H$5:$I$5</c:f>
              <c:numCache>
                <c:formatCode>0.00%</c:formatCode>
                <c:ptCount val="2"/>
                <c:pt idx="0" formatCode="0%">
                  <c:v>0.30825266666666667</c:v>
                </c:pt>
                <c:pt idx="1">
                  <c:v>0.69174733333333327</c:v>
                </c:pt>
              </c:numCache>
            </c:numRef>
          </c:val>
          <c:extLst>
            <c:ext xmlns:c16="http://schemas.microsoft.com/office/drawing/2014/chart" uri="{C3380CC4-5D6E-409C-BE32-E72D297353CC}">
              <c16:uniqueId val="{0000002D-6A99-5C47-81D6-3F5BEB277D70}"/>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691E-4D4E-84D2-AF06E656AB2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91E-4D4E-84D2-AF06E656AB2F}"/>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691E-4D4E-84D2-AF06E656AB2F}"/>
              </c:ext>
            </c:extLst>
          </c:dPt>
          <c:dPt>
            <c:idx val="3"/>
            <c:bubble3D val="0"/>
            <c:spPr>
              <a:solidFill>
                <a:schemeClr val="accent2"/>
              </a:solidFill>
              <a:ln w="19050">
                <a:solidFill>
                  <a:schemeClr val="lt1"/>
                </a:solidFill>
              </a:ln>
              <a:effectLst/>
            </c:spPr>
            <c:extLst>
              <c:ext xmlns:c16="http://schemas.microsoft.com/office/drawing/2014/chart" uri="{C3380CC4-5D6E-409C-BE32-E72D297353CC}">
                <c16:uniqueId val="{00000007-691E-4D4E-84D2-AF06E656AB2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691E-4D4E-84D2-AF06E656AB2F}"/>
              </c:ext>
            </c:extLst>
          </c:dPt>
          <c:dPt>
            <c:idx val="5"/>
            <c:bubble3D val="0"/>
            <c:spPr>
              <a:solidFill>
                <a:schemeClr val="accent2"/>
              </a:solidFill>
              <a:ln w="19050">
                <a:solidFill>
                  <a:schemeClr val="lt1"/>
                </a:solidFill>
              </a:ln>
              <a:effectLst/>
            </c:spPr>
            <c:extLst>
              <c:ext xmlns:c16="http://schemas.microsoft.com/office/drawing/2014/chart" uri="{C3380CC4-5D6E-409C-BE32-E72D297353CC}">
                <c16:uniqueId val="{0000000B-691E-4D4E-84D2-AF06E656AB2F}"/>
              </c:ext>
            </c:extLst>
          </c:dPt>
          <c:dPt>
            <c:idx val="6"/>
            <c:bubble3D val="0"/>
            <c:spPr>
              <a:solidFill>
                <a:schemeClr val="accent2"/>
              </a:solidFill>
              <a:ln w="19050">
                <a:solidFill>
                  <a:schemeClr val="lt1"/>
                </a:solidFill>
              </a:ln>
              <a:effectLst/>
            </c:spPr>
            <c:extLst>
              <c:ext xmlns:c16="http://schemas.microsoft.com/office/drawing/2014/chart" uri="{C3380CC4-5D6E-409C-BE32-E72D297353CC}">
                <c16:uniqueId val="{0000000D-691E-4D4E-84D2-AF06E656AB2F}"/>
              </c:ext>
            </c:extLst>
          </c:dPt>
          <c:dPt>
            <c:idx val="7"/>
            <c:bubble3D val="0"/>
            <c:spPr>
              <a:solidFill>
                <a:schemeClr val="accent2"/>
              </a:solidFill>
              <a:ln w="19050">
                <a:solidFill>
                  <a:schemeClr val="lt1"/>
                </a:solidFill>
              </a:ln>
              <a:effectLst/>
            </c:spPr>
            <c:extLst>
              <c:ext xmlns:c16="http://schemas.microsoft.com/office/drawing/2014/chart" uri="{C3380CC4-5D6E-409C-BE32-E72D297353CC}">
                <c16:uniqueId val="{0000000F-691E-4D4E-84D2-AF06E656AB2F}"/>
              </c:ext>
            </c:extLst>
          </c:dPt>
          <c:dPt>
            <c:idx val="8"/>
            <c:bubble3D val="0"/>
            <c:spPr>
              <a:solidFill>
                <a:schemeClr val="accent2"/>
              </a:solidFill>
              <a:ln w="19050">
                <a:solidFill>
                  <a:schemeClr val="lt1"/>
                </a:solidFill>
              </a:ln>
              <a:effectLst/>
            </c:spPr>
            <c:extLst>
              <c:ext xmlns:c16="http://schemas.microsoft.com/office/drawing/2014/chart" uri="{C3380CC4-5D6E-409C-BE32-E72D297353CC}">
                <c16:uniqueId val="{00000011-691E-4D4E-84D2-AF06E656AB2F}"/>
              </c:ext>
            </c:extLst>
          </c:dPt>
          <c:dPt>
            <c:idx val="9"/>
            <c:bubble3D val="0"/>
            <c:spPr>
              <a:solidFill>
                <a:schemeClr val="accent2"/>
              </a:solidFill>
              <a:ln w="19050">
                <a:solidFill>
                  <a:schemeClr val="lt1"/>
                </a:solidFill>
              </a:ln>
              <a:effectLst/>
            </c:spPr>
            <c:extLst>
              <c:ext xmlns:c16="http://schemas.microsoft.com/office/drawing/2014/chart" uri="{C3380CC4-5D6E-409C-BE32-E72D297353CC}">
                <c16:uniqueId val="{00000013-691E-4D4E-84D2-AF06E656AB2F}"/>
              </c:ext>
            </c:extLst>
          </c:dPt>
          <c:dPt>
            <c:idx val="10"/>
            <c:bubble3D val="0"/>
            <c:spPr>
              <a:solidFill>
                <a:schemeClr val="accent2"/>
              </a:solidFill>
              <a:ln w="19050">
                <a:solidFill>
                  <a:schemeClr val="lt1"/>
                </a:solidFill>
              </a:ln>
              <a:effectLst/>
            </c:spPr>
            <c:extLst>
              <c:ext xmlns:c16="http://schemas.microsoft.com/office/drawing/2014/chart" uri="{C3380CC4-5D6E-409C-BE32-E72D297353CC}">
                <c16:uniqueId val="{00000015-691E-4D4E-84D2-AF06E656AB2F}"/>
              </c:ext>
            </c:extLst>
          </c:dPt>
          <c:dPt>
            <c:idx val="11"/>
            <c:bubble3D val="0"/>
            <c:spPr>
              <a:solidFill>
                <a:schemeClr val="accent2"/>
              </a:solidFill>
              <a:ln w="19050">
                <a:solidFill>
                  <a:schemeClr val="lt1"/>
                </a:solidFill>
              </a:ln>
              <a:effectLst/>
            </c:spPr>
            <c:extLst>
              <c:ext xmlns:c16="http://schemas.microsoft.com/office/drawing/2014/chart" uri="{C3380CC4-5D6E-409C-BE32-E72D297353CC}">
                <c16:uniqueId val="{00000017-691E-4D4E-84D2-AF06E656AB2F}"/>
              </c:ext>
            </c:extLst>
          </c:dPt>
          <c:dPt>
            <c:idx val="12"/>
            <c:bubble3D val="0"/>
            <c:spPr>
              <a:solidFill>
                <a:schemeClr val="accent2"/>
              </a:solidFill>
              <a:ln w="19050">
                <a:solidFill>
                  <a:schemeClr val="lt1"/>
                </a:solidFill>
              </a:ln>
              <a:effectLst/>
            </c:spPr>
            <c:extLst>
              <c:ext xmlns:c16="http://schemas.microsoft.com/office/drawing/2014/chart" uri="{C3380CC4-5D6E-409C-BE32-E72D297353CC}">
                <c16:uniqueId val="{00000019-691E-4D4E-84D2-AF06E656AB2F}"/>
              </c:ext>
            </c:extLst>
          </c:dPt>
          <c:dPt>
            <c:idx val="13"/>
            <c:bubble3D val="0"/>
            <c:spPr>
              <a:solidFill>
                <a:schemeClr val="accent2"/>
              </a:solidFill>
              <a:ln w="19050">
                <a:solidFill>
                  <a:schemeClr val="lt1"/>
                </a:solidFill>
              </a:ln>
              <a:effectLst/>
            </c:spPr>
            <c:extLst>
              <c:ext xmlns:c16="http://schemas.microsoft.com/office/drawing/2014/chart" uri="{C3380CC4-5D6E-409C-BE32-E72D297353CC}">
                <c16:uniqueId val="{0000001B-691E-4D4E-84D2-AF06E656AB2F}"/>
              </c:ext>
            </c:extLst>
          </c:dPt>
          <c:dPt>
            <c:idx val="14"/>
            <c:bubble3D val="0"/>
            <c:spPr>
              <a:solidFill>
                <a:schemeClr val="accent2"/>
              </a:solidFill>
              <a:ln w="19050">
                <a:solidFill>
                  <a:schemeClr val="lt1"/>
                </a:solidFill>
              </a:ln>
              <a:effectLst/>
            </c:spPr>
            <c:extLst>
              <c:ext xmlns:c16="http://schemas.microsoft.com/office/drawing/2014/chart" uri="{C3380CC4-5D6E-409C-BE32-E72D297353CC}">
                <c16:uniqueId val="{0000001D-691E-4D4E-84D2-AF06E656AB2F}"/>
              </c:ext>
            </c:extLst>
          </c:dPt>
          <c:dPt>
            <c:idx val="15"/>
            <c:bubble3D val="0"/>
            <c:spPr>
              <a:solidFill>
                <a:schemeClr val="accent2"/>
              </a:solidFill>
              <a:ln w="19050">
                <a:solidFill>
                  <a:schemeClr val="lt1"/>
                </a:solidFill>
              </a:ln>
              <a:effectLst/>
            </c:spPr>
            <c:extLst>
              <c:ext xmlns:c16="http://schemas.microsoft.com/office/drawing/2014/chart" uri="{C3380CC4-5D6E-409C-BE32-E72D297353CC}">
                <c16:uniqueId val="{0000001F-691E-4D4E-84D2-AF06E656AB2F}"/>
              </c:ext>
            </c:extLst>
          </c:dPt>
          <c:dPt>
            <c:idx val="16"/>
            <c:bubble3D val="0"/>
            <c:spPr>
              <a:solidFill>
                <a:schemeClr val="accent2"/>
              </a:solidFill>
              <a:ln w="19050">
                <a:solidFill>
                  <a:schemeClr val="lt1"/>
                </a:solidFill>
              </a:ln>
              <a:effectLst/>
            </c:spPr>
            <c:extLst>
              <c:ext xmlns:c16="http://schemas.microsoft.com/office/drawing/2014/chart" uri="{C3380CC4-5D6E-409C-BE32-E72D297353CC}">
                <c16:uniqueId val="{00000021-691E-4D4E-84D2-AF06E656AB2F}"/>
              </c:ext>
            </c:extLst>
          </c:dPt>
          <c:dPt>
            <c:idx val="17"/>
            <c:bubble3D val="0"/>
            <c:spPr>
              <a:solidFill>
                <a:schemeClr val="accent2"/>
              </a:solidFill>
              <a:ln w="19050">
                <a:solidFill>
                  <a:schemeClr val="lt1"/>
                </a:solidFill>
              </a:ln>
              <a:effectLst/>
            </c:spPr>
            <c:extLst>
              <c:ext xmlns:c16="http://schemas.microsoft.com/office/drawing/2014/chart" uri="{C3380CC4-5D6E-409C-BE32-E72D297353CC}">
                <c16:uniqueId val="{00000023-691E-4D4E-84D2-AF06E656AB2F}"/>
              </c:ext>
            </c:extLst>
          </c:dPt>
          <c:dPt>
            <c:idx val="18"/>
            <c:bubble3D val="0"/>
            <c:spPr>
              <a:solidFill>
                <a:schemeClr val="accent2"/>
              </a:solidFill>
              <a:ln w="19050">
                <a:solidFill>
                  <a:schemeClr val="lt1"/>
                </a:solidFill>
              </a:ln>
              <a:effectLst/>
            </c:spPr>
            <c:extLst>
              <c:ext xmlns:c16="http://schemas.microsoft.com/office/drawing/2014/chart" uri="{C3380CC4-5D6E-409C-BE32-E72D297353CC}">
                <c16:uniqueId val="{00000025-691E-4D4E-84D2-AF06E656AB2F}"/>
              </c:ext>
            </c:extLst>
          </c:dPt>
          <c:dPt>
            <c:idx val="19"/>
            <c:bubble3D val="0"/>
            <c:spPr>
              <a:solidFill>
                <a:schemeClr val="accent2"/>
              </a:solidFill>
              <a:ln w="19050">
                <a:solidFill>
                  <a:schemeClr val="lt1"/>
                </a:solidFill>
              </a:ln>
              <a:effectLst/>
            </c:spPr>
            <c:extLst>
              <c:ext xmlns:c16="http://schemas.microsoft.com/office/drawing/2014/chart" uri="{C3380CC4-5D6E-409C-BE32-E72D297353CC}">
                <c16:uniqueId val="{00000027-691E-4D4E-84D2-AF06E656AB2F}"/>
              </c:ext>
            </c:extLst>
          </c:dPt>
          <c:val>
            <c:numLit>
              <c:formatCode>General</c:formatCode>
              <c:ptCount val="2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numLit>
          </c:val>
          <c:extLst>
            <c:ext xmlns:c16="http://schemas.microsoft.com/office/drawing/2014/chart" uri="{C3380CC4-5D6E-409C-BE32-E72D297353CC}">
              <c16:uniqueId val="{00000028-691E-4D4E-84D2-AF06E656AB2F}"/>
            </c:ext>
          </c:extLst>
        </c:ser>
        <c:dLbls>
          <c:showLegendKey val="0"/>
          <c:showVal val="0"/>
          <c:showCatName val="0"/>
          <c:showSerName val="0"/>
          <c:showPercent val="0"/>
          <c:showBubbleSize val="0"/>
          <c:showLeaderLines val="1"/>
        </c:dLbls>
        <c:firstSliceAng val="0"/>
        <c:holeSize val="65"/>
      </c:doughnutChart>
      <c:doughnutChart>
        <c:varyColors val="1"/>
        <c:ser>
          <c:idx val="1"/>
          <c:order val="1"/>
          <c:tx>
            <c:strRef>
              <c:f>Hoja1!$G$7</c:f>
              <c:strCache>
                <c:ptCount val="1"/>
                <c:pt idx="0">
                  <c:v>Accesos marítimos mejorados, construidos y profundizados</c:v>
                </c:pt>
              </c:strCache>
            </c:strRef>
          </c:tx>
          <c:dPt>
            <c:idx val="0"/>
            <c:bubble3D val="0"/>
            <c:spPr>
              <a:solidFill>
                <a:srgbClr val="3266CC">
                  <a:alpha val="85750"/>
                </a:srgbClr>
              </a:solidFill>
              <a:ln w="19050">
                <a:solidFill>
                  <a:schemeClr val="lt1"/>
                </a:solidFill>
              </a:ln>
              <a:effectLst/>
            </c:spPr>
            <c:extLst>
              <c:ext xmlns:c16="http://schemas.microsoft.com/office/drawing/2014/chart" uri="{C3380CC4-5D6E-409C-BE32-E72D297353CC}">
                <c16:uniqueId val="{0000002A-691E-4D4E-84D2-AF06E656AB2F}"/>
              </c:ext>
            </c:extLst>
          </c:dPt>
          <c:dPt>
            <c:idx val="1"/>
            <c:bubble3D val="0"/>
            <c:spPr>
              <a:solidFill>
                <a:srgbClr val="6698F8">
                  <a:alpha val="90000"/>
                </a:srgbClr>
              </a:solidFill>
              <a:ln w="19050">
                <a:solidFill>
                  <a:schemeClr val="lt1"/>
                </a:solidFill>
              </a:ln>
              <a:effectLst/>
            </c:spPr>
            <c:extLst>
              <c:ext xmlns:c16="http://schemas.microsoft.com/office/drawing/2014/chart" uri="{C3380CC4-5D6E-409C-BE32-E72D297353CC}">
                <c16:uniqueId val="{0000002C-691E-4D4E-84D2-AF06E656AB2F}"/>
              </c:ext>
            </c:extLst>
          </c:dPt>
          <c:val>
            <c:numRef>
              <c:f>Hoja1!$H$7:$I$7</c:f>
              <c:numCache>
                <c:formatCode>0.00%</c:formatCode>
                <c:ptCount val="2"/>
                <c:pt idx="0" formatCode="0%">
                  <c:v>0.5</c:v>
                </c:pt>
                <c:pt idx="1">
                  <c:v>0.5</c:v>
                </c:pt>
              </c:numCache>
            </c:numRef>
          </c:val>
          <c:extLst>
            <c:ext xmlns:c16="http://schemas.microsoft.com/office/drawing/2014/chart" uri="{C3380CC4-5D6E-409C-BE32-E72D297353CC}">
              <c16:uniqueId val="{0000002D-691E-4D4E-84D2-AF06E656AB2F}"/>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D10AF1-3A04-E346-971D-D528AC6FD65A}" type="doc">
      <dgm:prSet loTypeId="urn:microsoft.com/office/officeart/2005/8/layout/chevron2" loCatId="list" qsTypeId="urn:microsoft.com/office/officeart/2005/8/quickstyle/simple1" qsCatId="simple" csTypeId="urn:microsoft.com/office/officeart/2005/8/colors/accent3_3" csCatId="accent3" phldr="1"/>
      <dgm:spPr/>
      <dgm:t>
        <a:bodyPr/>
        <a:lstStyle/>
        <a:p>
          <a:endParaRPr lang="es-ES"/>
        </a:p>
      </dgm:t>
    </dgm:pt>
    <dgm:pt modelId="{6F1DBE8C-6229-894E-8AD8-A17586045BAB}">
      <dgm:prSet custT="1"/>
      <dgm:spPr/>
      <dgm:t>
        <a:bodyPr/>
        <a:lstStyle/>
        <a:p>
          <a:r>
            <a:rPr lang="es-CO" sz="1100" dirty="0"/>
            <a:t>Municipio Puerto Leguízamo</a:t>
          </a:r>
        </a:p>
      </dgm:t>
    </dgm:pt>
    <dgm:pt modelId="{7A070958-FE1C-CB42-A4E2-598514C0BDDB}" type="parTrans" cxnId="{22C20DE7-03B3-D144-901E-8A0643C8C0AD}">
      <dgm:prSet/>
      <dgm:spPr/>
      <dgm:t>
        <a:bodyPr/>
        <a:lstStyle/>
        <a:p>
          <a:endParaRPr lang="es-ES" sz="1200"/>
        </a:p>
      </dgm:t>
    </dgm:pt>
    <dgm:pt modelId="{69FD7E8C-D3FC-0147-B6E1-090234A15B73}" type="sibTrans" cxnId="{22C20DE7-03B3-D144-901E-8A0643C8C0AD}">
      <dgm:prSet/>
      <dgm:spPr/>
      <dgm:t>
        <a:bodyPr/>
        <a:lstStyle/>
        <a:p>
          <a:endParaRPr lang="es-ES" sz="1200"/>
        </a:p>
      </dgm:t>
    </dgm:pt>
    <dgm:pt modelId="{41AE5DF3-4B3C-7844-90C6-E30EDB9A6CEB}">
      <dgm:prSet custT="1"/>
      <dgm:spPr/>
      <dgm:t>
        <a:bodyPr/>
        <a:lstStyle/>
        <a:p>
          <a:r>
            <a:rPr lang="es-CO" sz="1100" dirty="0"/>
            <a:t>Municipio Alto Baudó</a:t>
          </a:r>
        </a:p>
      </dgm:t>
    </dgm:pt>
    <dgm:pt modelId="{605F55D8-0A60-8345-9C00-8706848E3325}" type="parTrans" cxnId="{C4E5FB3C-E0D7-3F48-9521-08EF3E179C29}">
      <dgm:prSet/>
      <dgm:spPr/>
      <dgm:t>
        <a:bodyPr/>
        <a:lstStyle/>
        <a:p>
          <a:endParaRPr lang="es-ES" sz="1200"/>
        </a:p>
      </dgm:t>
    </dgm:pt>
    <dgm:pt modelId="{C4F92C97-1D5F-3148-B5B2-FA146E7719A4}" type="sibTrans" cxnId="{C4E5FB3C-E0D7-3F48-9521-08EF3E179C29}">
      <dgm:prSet/>
      <dgm:spPr/>
      <dgm:t>
        <a:bodyPr/>
        <a:lstStyle/>
        <a:p>
          <a:endParaRPr lang="es-ES" sz="1200"/>
        </a:p>
      </dgm:t>
    </dgm:pt>
    <dgm:pt modelId="{40B76EED-7CBD-0E42-BE8B-6711B4ACC006}">
      <dgm:prSet custT="1"/>
      <dgm:spPr/>
      <dgm:t>
        <a:bodyPr/>
        <a:lstStyle/>
        <a:p>
          <a:pPr algn="just"/>
          <a:r>
            <a:rPr lang="es-ES" sz="1400" kern="1200" dirty="0">
              <a:solidFill>
                <a:schemeClr val="bg1">
                  <a:lumMod val="50000"/>
                </a:schemeClr>
              </a:solidFill>
              <a:latin typeface="+mn-lt"/>
              <a:ea typeface="+mn-ea"/>
              <a:cs typeface="+mn-cs"/>
            </a:rPr>
            <a:t>Construcción muelle de </a:t>
          </a:r>
          <a:r>
            <a:rPr lang="es-ES" sz="1400" kern="1200" dirty="0" err="1">
              <a:solidFill>
                <a:schemeClr val="bg1">
                  <a:lumMod val="50000"/>
                </a:schemeClr>
              </a:solidFill>
              <a:latin typeface="+mn-lt"/>
              <a:ea typeface="+mn-ea"/>
              <a:cs typeface="+mn-cs"/>
            </a:rPr>
            <a:t>Piñuña</a:t>
          </a:r>
          <a:r>
            <a:rPr lang="es-ES" sz="1400" kern="1200" dirty="0">
              <a:solidFill>
                <a:schemeClr val="bg1">
                  <a:lumMod val="50000"/>
                </a:schemeClr>
              </a:solidFill>
              <a:latin typeface="+mn-lt"/>
              <a:ea typeface="+mn-ea"/>
              <a:cs typeface="+mn-cs"/>
            </a:rPr>
            <a:t> Negro, con una asignación total de $671.743.101. Se ejecutó con recursos de 2018 y finalizó el 3 de abril de 2019.</a:t>
          </a:r>
          <a:endParaRPr lang="es-CO" sz="1400" kern="1200" dirty="0">
            <a:solidFill>
              <a:schemeClr val="bg1">
                <a:lumMod val="50000"/>
              </a:schemeClr>
            </a:solidFill>
            <a:latin typeface="+mn-lt"/>
            <a:ea typeface="+mn-ea"/>
            <a:cs typeface="+mn-cs"/>
          </a:endParaRPr>
        </a:p>
      </dgm:t>
    </dgm:pt>
    <dgm:pt modelId="{AF3FFE97-1239-2C4D-B4E3-2966B278834E}" type="parTrans" cxnId="{E1D89D14-A83D-6F49-A912-9FF9721D3FB7}">
      <dgm:prSet/>
      <dgm:spPr/>
      <dgm:t>
        <a:bodyPr/>
        <a:lstStyle/>
        <a:p>
          <a:endParaRPr lang="es-ES" sz="1200"/>
        </a:p>
      </dgm:t>
    </dgm:pt>
    <dgm:pt modelId="{49C5EC9B-8D09-0C4A-9B21-FDF696156F00}" type="sibTrans" cxnId="{E1D89D14-A83D-6F49-A912-9FF9721D3FB7}">
      <dgm:prSet/>
      <dgm:spPr/>
      <dgm:t>
        <a:bodyPr/>
        <a:lstStyle/>
        <a:p>
          <a:endParaRPr lang="es-ES" sz="1200"/>
        </a:p>
      </dgm:t>
    </dgm:pt>
    <dgm:pt modelId="{17211352-7F42-9C4E-8481-A817E5E24CC5}">
      <dgm:prSet custT="1"/>
      <dgm:spPr/>
      <dgm:t>
        <a:bodyPr/>
        <a:lstStyle/>
        <a:p>
          <a:r>
            <a:rPr lang="es-CO" sz="1100" dirty="0"/>
            <a:t>Municipio Cabuyaro</a:t>
          </a:r>
        </a:p>
      </dgm:t>
    </dgm:pt>
    <dgm:pt modelId="{A566F6BB-288D-5A4E-A95B-C5A47F08DBEA}" type="sibTrans" cxnId="{FBB18427-50D7-894B-913D-A27E0B723EBB}">
      <dgm:prSet/>
      <dgm:spPr/>
      <dgm:t>
        <a:bodyPr/>
        <a:lstStyle/>
        <a:p>
          <a:endParaRPr lang="es-ES" sz="1200"/>
        </a:p>
      </dgm:t>
    </dgm:pt>
    <dgm:pt modelId="{B9690C5F-19AB-BC4F-81F5-3FA2F86F2DAB}" type="parTrans" cxnId="{FBB18427-50D7-894B-913D-A27E0B723EBB}">
      <dgm:prSet/>
      <dgm:spPr/>
      <dgm:t>
        <a:bodyPr/>
        <a:lstStyle/>
        <a:p>
          <a:endParaRPr lang="es-ES" sz="1200"/>
        </a:p>
      </dgm:t>
    </dgm:pt>
    <dgm:pt modelId="{5F1D5386-7E6A-0240-B2FF-34AC7B66B2A0}">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Muelle Pie de Pató (Muelle flotante incluye pasarelas de acceso), finalizó el 31 de Octubre de 2019, con una inversión de  $1.192.159.325.</a:t>
          </a:r>
        </a:p>
      </dgm:t>
    </dgm:pt>
    <dgm:pt modelId="{22E08220-DA99-7E46-AD2A-5653986E4CC8}" type="parTrans" cxnId="{42A6E690-914C-F149-9272-463DF4E7A0DD}">
      <dgm:prSet/>
      <dgm:spPr/>
      <dgm:t>
        <a:bodyPr/>
        <a:lstStyle/>
        <a:p>
          <a:endParaRPr lang="es-ES" sz="1200"/>
        </a:p>
      </dgm:t>
    </dgm:pt>
    <dgm:pt modelId="{E5AAEFF3-770C-174F-B23F-F6B41D551C92}" type="sibTrans" cxnId="{42A6E690-914C-F149-9272-463DF4E7A0DD}">
      <dgm:prSet/>
      <dgm:spPr/>
      <dgm:t>
        <a:bodyPr/>
        <a:lstStyle/>
        <a:p>
          <a:endParaRPr lang="es-ES" sz="1200"/>
        </a:p>
      </dgm:t>
    </dgm:pt>
    <dgm:pt modelId="{4B85D0DC-2871-894D-BDD0-EADF9A470AE9}">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y estabilización de Orilla en el muelle de Cabuyaro, finalizó el 4 de abril de 2019, con una inversión $931.840.416 con recursos de 2018. </a:t>
          </a:r>
        </a:p>
      </dgm:t>
    </dgm:pt>
    <dgm:pt modelId="{334CF351-2647-8040-AC00-66917F1B6370}" type="parTrans" cxnId="{6AD46E86-EEDA-F540-90D2-C5727F822B45}">
      <dgm:prSet/>
      <dgm:spPr/>
      <dgm:t>
        <a:bodyPr/>
        <a:lstStyle/>
        <a:p>
          <a:endParaRPr lang="es-ES" sz="1200"/>
        </a:p>
      </dgm:t>
    </dgm:pt>
    <dgm:pt modelId="{59C7ED0C-DA29-CB4F-9889-81E658882C3A}" type="sibTrans" cxnId="{6AD46E86-EEDA-F540-90D2-C5727F822B45}">
      <dgm:prSet/>
      <dgm:spPr/>
      <dgm:t>
        <a:bodyPr/>
        <a:lstStyle/>
        <a:p>
          <a:endParaRPr lang="es-ES" sz="1200"/>
        </a:p>
      </dgm:t>
    </dgm:pt>
    <dgm:pt modelId="{B326931A-5814-A446-AA20-74EB73578F21}" type="pres">
      <dgm:prSet presAssocID="{04D10AF1-3A04-E346-971D-D528AC6FD65A}" presName="linearFlow" presStyleCnt="0">
        <dgm:presLayoutVars>
          <dgm:dir/>
          <dgm:animLvl val="lvl"/>
          <dgm:resizeHandles val="exact"/>
        </dgm:presLayoutVars>
      </dgm:prSet>
      <dgm:spPr/>
    </dgm:pt>
    <dgm:pt modelId="{B4317813-9220-7945-80FE-9B473355A7C2}" type="pres">
      <dgm:prSet presAssocID="{6F1DBE8C-6229-894E-8AD8-A17586045BAB}" presName="composite" presStyleCnt="0"/>
      <dgm:spPr/>
    </dgm:pt>
    <dgm:pt modelId="{EC4FAC02-9169-5E48-AA29-74BAAAD6BCF3}" type="pres">
      <dgm:prSet presAssocID="{6F1DBE8C-6229-894E-8AD8-A17586045BAB}" presName="parentText" presStyleLbl="alignNode1" presStyleIdx="0" presStyleCnt="3">
        <dgm:presLayoutVars>
          <dgm:chMax val="1"/>
          <dgm:bulletEnabled val="1"/>
        </dgm:presLayoutVars>
      </dgm:prSet>
      <dgm:spPr/>
    </dgm:pt>
    <dgm:pt modelId="{BE3B7D10-19A7-5447-8953-34D74674F184}" type="pres">
      <dgm:prSet presAssocID="{6F1DBE8C-6229-894E-8AD8-A17586045BAB}" presName="descendantText" presStyleLbl="alignAcc1" presStyleIdx="0" presStyleCnt="3" custLinFactNeighborX="2737" custLinFactNeighborY="-395">
        <dgm:presLayoutVars>
          <dgm:bulletEnabled val="1"/>
        </dgm:presLayoutVars>
      </dgm:prSet>
      <dgm:spPr/>
    </dgm:pt>
    <dgm:pt modelId="{917870B6-DB11-454C-873B-7A715B141F8F}" type="pres">
      <dgm:prSet presAssocID="{69FD7E8C-D3FC-0147-B6E1-090234A15B73}" presName="sp" presStyleCnt="0"/>
      <dgm:spPr/>
    </dgm:pt>
    <dgm:pt modelId="{3642E6E9-4555-4A43-B523-0273AD95BA76}" type="pres">
      <dgm:prSet presAssocID="{41AE5DF3-4B3C-7844-90C6-E30EDB9A6CEB}" presName="composite" presStyleCnt="0"/>
      <dgm:spPr/>
    </dgm:pt>
    <dgm:pt modelId="{01F20A1D-2110-224C-8AB7-ABE720B8C7B9}" type="pres">
      <dgm:prSet presAssocID="{41AE5DF3-4B3C-7844-90C6-E30EDB9A6CEB}" presName="parentText" presStyleLbl="alignNode1" presStyleIdx="1" presStyleCnt="3">
        <dgm:presLayoutVars>
          <dgm:chMax val="1"/>
          <dgm:bulletEnabled val="1"/>
        </dgm:presLayoutVars>
      </dgm:prSet>
      <dgm:spPr/>
    </dgm:pt>
    <dgm:pt modelId="{357C46D1-2934-4842-B510-2BC136289168}" type="pres">
      <dgm:prSet presAssocID="{41AE5DF3-4B3C-7844-90C6-E30EDB9A6CEB}" presName="descendantText" presStyleLbl="alignAcc1" presStyleIdx="1" presStyleCnt="3">
        <dgm:presLayoutVars>
          <dgm:bulletEnabled val="1"/>
        </dgm:presLayoutVars>
      </dgm:prSet>
      <dgm:spPr/>
    </dgm:pt>
    <dgm:pt modelId="{1AD67994-3EA3-EE4C-825B-58C10791E88B}" type="pres">
      <dgm:prSet presAssocID="{C4F92C97-1D5F-3148-B5B2-FA146E7719A4}" presName="sp" presStyleCnt="0"/>
      <dgm:spPr/>
    </dgm:pt>
    <dgm:pt modelId="{1FC440CF-34DA-C54F-81FB-EAE11286F2E7}" type="pres">
      <dgm:prSet presAssocID="{17211352-7F42-9C4E-8481-A817E5E24CC5}" presName="composite" presStyleCnt="0"/>
      <dgm:spPr/>
    </dgm:pt>
    <dgm:pt modelId="{0B08EAC1-FD78-2140-A3F6-0070B7E28856}" type="pres">
      <dgm:prSet presAssocID="{17211352-7F42-9C4E-8481-A817E5E24CC5}" presName="parentText" presStyleLbl="alignNode1" presStyleIdx="2" presStyleCnt="3">
        <dgm:presLayoutVars>
          <dgm:chMax val="1"/>
          <dgm:bulletEnabled val="1"/>
        </dgm:presLayoutVars>
      </dgm:prSet>
      <dgm:spPr/>
    </dgm:pt>
    <dgm:pt modelId="{B897ED02-A94F-3047-9452-2486CAF35979}" type="pres">
      <dgm:prSet presAssocID="{17211352-7F42-9C4E-8481-A817E5E24CC5}" presName="descendantText" presStyleLbl="alignAcc1" presStyleIdx="2" presStyleCnt="3">
        <dgm:presLayoutVars>
          <dgm:bulletEnabled val="1"/>
        </dgm:presLayoutVars>
      </dgm:prSet>
      <dgm:spPr/>
    </dgm:pt>
  </dgm:ptLst>
  <dgm:cxnLst>
    <dgm:cxn modelId="{03369404-8175-2746-AFBC-4CE1EDA7B6AC}" type="presOf" srcId="{41AE5DF3-4B3C-7844-90C6-E30EDB9A6CEB}" destId="{01F20A1D-2110-224C-8AB7-ABE720B8C7B9}" srcOrd="0" destOrd="0" presId="urn:microsoft.com/office/officeart/2005/8/layout/chevron2"/>
    <dgm:cxn modelId="{0C750306-20C5-DA48-8A6A-C12E1075AECE}" type="presOf" srcId="{40B76EED-7CBD-0E42-BE8B-6711B4ACC006}" destId="{BE3B7D10-19A7-5447-8953-34D74674F184}" srcOrd="0" destOrd="0" presId="urn:microsoft.com/office/officeart/2005/8/layout/chevron2"/>
    <dgm:cxn modelId="{D75DB713-84F9-E244-B825-99DAEB9C05F0}" type="presOf" srcId="{5F1D5386-7E6A-0240-B2FF-34AC7B66B2A0}" destId="{357C46D1-2934-4842-B510-2BC136289168}" srcOrd="0" destOrd="0" presId="urn:microsoft.com/office/officeart/2005/8/layout/chevron2"/>
    <dgm:cxn modelId="{E1D89D14-A83D-6F49-A912-9FF9721D3FB7}" srcId="{6F1DBE8C-6229-894E-8AD8-A17586045BAB}" destId="{40B76EED-7CBD-0E42-BE8B-6711B4ACC006}" srcOrd="0" destOrd="0" parTransId="{AF3FFE97-1239-2C4D-B4E3-2966B278834E}" sibTransId="{49C5EC9B-8D09-0C4A-9B21-FDF696156F00}"/>
    <dgm:cxn modelId="{6989B924-F1B2-5449-89DD-FFEA5ADF271D}" type="presOf" srcId="{4B85D0DC-2871-894D-BDD0-EADF9A470AE9}" destId="{B897ED02-A94F-3047-9452-2486CAF35979}" srcOrd="0" destOrd="0" presId="urn:microsoft.com/office/officeart/2005/8/layout/chevron2"/>
    <dgm:cxn modelId="{FBB18427-50D7-894B-913D-A27E0B723EBB}" srcId="{04D10AF1-3A04-E346-971D-D528AC6FD65A}" destId="{17211352-7F42-9C4E-8481-A817E5E24CC5}" srcOrd="2" destOrd="0" parTransId="{B9690C5F-19AB-BC4F-81F5-3FA2F86F2DAB}" sibTransId="{A566F6BB-288D-5A4E-A95B-C5A47F08DBEA}"/>
    <dgm:cxn modelId="{C4E5FB3C-E0D7-3F48-9521-08EF3E179C29}" srcId="{04D10AF1-3A04-E346-971D-D528AC6FD65A}" destId="{41AE5DF3-4B3C-7844-90C6-E30EDB9A6CEB}" srcOrd="1" destOrd="0" parTransId="{605F55D8-0A60-8345-9C00-8706848E3325}" sibTransId="{C4F92C97-1D5F-3148-B5B2-FA146E7719A4}"/>
    <dgm:cxn modelId="{6AD46E86-EEDA-F540-90D2-C5727F822B45}" srcId="{17211352-7F42-9C4E-8481-A817E5E24CC5}" destId="{4B85D0DC-2871-894D-BDD0-EADF9A470AE9}" srcOrd="0" destOrd="0" parTransId="{334CF351-2647-8040-AC00-66917F1B6370}" sibTransId="{59C7ED0C-DA29-CB4F-9889-81E658882C3A}"/>
    <dgm:cxn modelId="{42A6E690-914C-F149-9272-463DF4E7A0DD}" srcId="{41AE5DF3-4B3C-7844-90C6-E30EDB9A6CEB}" destId="{5F1D5386-7E6A-0240-B2FF-34AC7B66B2A0}" srcOrd="0" destOrd="0" parTransId="{22E08220-DA99-7E46-AD2A-5653986E4CC8}" sibTransId="{E5AAEFF3-770C-174F-B23F-F6B41D551C92}"/>
    <dgm:cxn modelId="{101C78A4-91AD-1C49-8348-4F9EDAEB4087}" type="presOf" srcId="{04D10AF1-3A04-E346-971D-D528AC6FD65A}" destId="{B326931A-5814-A446-AA20-74EB73578F21}" srcOrd="0" destOrd="0" presId="urn:microsoft.com/office/officeart/2005/8/layout/chevron2"/>
    <dgm:cxn modelId="{DA6EC3B7-2EF1-3B44-9BD9-F3FFDFDA3D69}" type="presOf" srcId="{6F1DBE8C-6229-894E-8AD8-A17586045BAB}" destId="{EC4FAC02-9169-5E48-AA29-74BAAAD6BCF3}" srcOrd="0" destOrd="0" presId="urn:microsoft.com/office/officeart/2005/8/layout/chevron2"/>
    <dgm:cxn modelId="{70C11ED2-EA40-6F40-9D43-29DBBE3BC23B}" type="presOf" srcId="{17211352-7F42-9C4E-8481-A817E5E24CC5}" destId="{0B08EAC1-FD78-2140-A3F6-0070B7E28856}" srcOrd="0" destOrd="0" presId="urn:microsoft.com/office/officeart/2005/8/layout/chevron2"/>
    <dgm:cxn modelId="{22C20DE7-03B3-D144-901E-8A0643C8C0AD}" srcId="{04D10AF1-3A04-E346-971D-D528AC6FD65A}" destId="{6F1DBE8C-6229-894E-8AD8-A17586045BAB}" srcOrd="0" destOrd="0" parTransId="{7A070958-FE1C-CB42-A4E2-598514C0BDDB}" sibTransId="{69FD7E8C-D3FC-0147-B6E1-090234A15B73}"/>
    <dgm:cxn modelId="{DCFBF719-CDD1-EC46-B0FA-AF018FC1E94F}" type="presParOf" srcId="{B326931A-5814-A446-AA20-74EB73578F21}" destId="{B4317813-9220-7945-80FE-9B473355A7C2}" srcOrd="0" destOrd="0" presId="urn:microsoft.com/office/officeart/2005/8/layout/chevron2"/>
    <dgm:cxn modelId="{3644459D-941E-564D-AAA4-15CA1AC8488F}" type="presParOf" srcId="{B4317813-9220-7945-80FE-9B473355A7C2}" destId="{EC4FAC02-9169-5E48-AA29-74BAAAD6BCF3}" srcOrd="0" destOrd="0" presId="urn:microsoft.com/office/officeart/2005/8/layout/chevron2"/>
    <dgm:cxn modelId="{B2FB162A-6294-0543-83F2-5D4A7E07ED3C}" type="presParOf" srcId="{B4317813-9220-7945-80FE-9B473355A7C2}" destId="{BE3B7D10-19A7-5447-8953-34D74674F184}" srcOrd="1" destOrd="0" presId="urn:microsoft.com/office/officeart/2005/8/layout/chevron2"/>
    <dgm:cxn modelId="{390169E6-C82C-5649-8FFC-A92871FC7A00}" type="presParOf" srcId="{B326931A-5814-A446-AA20-74EB73578F21}" destId="{917870B6-DB11-454C-873B-7A715B141F8F}" srcOrd="1" destOrd="0" presId="urn:microsoft.com/office/officeart/2005/8/layout/chevron2"/>
    <dgm:cxn modelId="{63830FE6-CD3D-E84C-AEA0-A04B5A0C2392}" type="presParOf" srcId="{B326931A-5814-A446-AA20-74EB73578F21}" destId="{3642E6E9-4555-4A43-B523-0273AD95BA76}" srcOrd="2" destOrd="0" presId="urn:microsoft.com/office/officeart/2005/8/layout/chevron2"/>
    <dgm:cxn modelId="{90B18E20-6A3C-754E-BEDF-2792E00D962B}" type="presParOf" srcId="{3642E6E9-4555-4A43-B523-0273AD95BA76}" destId="{01F20A1D-2110-224C-8AB7-ABE720B8C7B9}" srcOrd="0" destOrd="0" presId="urn:microsoft.com/office/officeart/2005/8/layout/chevron2"/>
    <dgm:cxn modelId="{A85DE0ED-C592-F042-B1BA-5B0EE6D5C6E5}" type="presParOf" srcId="{3642E6E9-4555-4A43-B523-0273AD95BA76}" destId="{357C46D1-2934-4842-B510-2BC136289168}" srcOrd="1" destOrd="0" presId="urn:microsoft.com/office/officeart/2005/8/layout/chevron2"/>
    <dgm:cxn modelId="{42851405-374E-9346-A3F5-24931954D426}" type="presParOf" srcId="{B326931A-5814-A446-AA20-74EB73578F21}" destId="{1AD67994-3EA3-EE4C-825B-58C10791E88B}" srcOrd="3" destOrd="0" presId="urn:microsoft.com/office/officeart/2005/8/layout/chevron2"/>
    <dgm:cxn modelId="{62CF30F6-795D-4D40-B287-ABE85B7935A1}" type="presParOf" srcId="{B326931A-5814-A446-AA20-74EB73578F21}" destId="{1FC440CF-34DA-C54F-81FB-EAE11286F2E7}" srcOrd="4" destOrd="0" presId="urn:microsoft.com/office/officeart/2005/8/layout/chevron2"/>
    <dgm:cxn modelId="{A7EAE1FD-2856-8349-847C-6C5806D01A3C}" type="presParOf" srcId="{1FC440CF-34DA-C54F-81FB-EAE11286F2E7}" destId="{0B08EAC1-FD78-2140-A3F6-0070B7E28856}" srcOrd="0" destOrd="0" presId="urn:microsoft.com/office/officeart/2005/8/layout/chevron2"/>
    <dgm:cxn modelId="{303699F6-C96A-994E-9031-A3131B41E806}" type="presParOf" srcId="{1FC440CF-34DA-C54F-81FB-EAE11286F2E7}" destId="{B897ED02-A94F-3047-9452-2486CAF3597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D10AF1-3A04-E346-971D-D528AC6FD65A}" type="doc">
      <dgm:prSet loTypeId="urn:microsoft.com/office/officeart/2005/8/layout/chevron2" loCatId="list" qsTypeId="urn:microsoft.com/office/officeart/2005/8/quickstyle/simple1" qsCatId="simple" csTypeId="urn:microsoft.com/office/officeart/2005/8/colors/accent3_3" csCatId="accent3" phldr="1"/>
      <dgm:spPr/>
      <dgm:t>
        <a:bodyPr/>
        <a:lstStyle/>
        <a:p>
          <a:endParaRPr lang="es-ES"/>
        </a:p>
      </dgm:t>
    </dgm:pt>
    <dgm:pt modelId="{16A746C5-B657-4645-BFBE-35A4E5A77237}">
      <dgm:prSet custT="1"/>
      <dgm:spPr/>
      <dgm:t>
        <a:bodyPr/>
        <a:lstStyle/>
        <a:p>
          <a:r>
            <a:rPr lang="es-CO" sz="1100" dirty="0"/>
            <a:t>Municipio de Quibdó</a:t>
          </a:r>
        </a:p>
      </dgm:t>
    </dgm:pt>
    <dgm:pt modelId="{0EF40B69-6D3F-B24E-9945-555AC5BC3650}" type="parTrans" cxnId="{D395835B-865E-9F41-9A69-6ECC0563FDC7}">
      <dgm:prSet/>
      <dgm:spPr/>
      <dgm:t>
        <a:bodyPr/>
        <a:lstStyle/>
        <a:p>
          <a:endParaRPr lang="es-ES" sz="1200"/>
        </a:p>
      </dgm:t>
    </dgm:pt>
    <dgm:pt modelId="{EF5391AC-6824-0747-B1D2-77AFAD4097BF}" type="sibTrans" cxnId="{D395835B-865E-9F41-9A69-6ECC0563FDC7}">
      <dgm:prSet/>
      <dgm:spPr/>
      <dgm:t>
        <a:bodyPr/>
        <a:lstStyle/>
        <a:p>
          <a:endParaRPr lang="es-ES" sz="1200"/>
        </a:p>
      </dgm:t>
    </dgm:pt>
    <dgm:pt modelId="{678B7EC9-3D2B-1545-8044-624C0E0E0A0A}">
      <dgm:prSet custT="1"/>
      <dgm:spPr/>
      <dgm:t>
        <a:bodyPr/>
        <a:lstStyle/>
        <a:p>
          <a:r>
            <a:rPr lang="es-CO" sz="1100" dirty="0"/>
            <a:t>Municipio Carmen del Darién</a:t>
          </a:r>
        </a:p>
      </dgm:t>
    </dgm:pt>
    <dgm:pt modelId="{85F39E5E-1A13-2948-849B-A6317825D6B9}" type="parTrans" cxnId="{FDC46B11-C1F1-714E-A0B7-69D926E0852A}">
      <dgm:prSet/>
      <dgm:spPr/>
      <dgm:t>
        <a:bodyPr/>
        <a:lstStyle/>
        <a:p>
          <a:endParaRPr lang="es-ES" sz="1200"/>
        </a:p>
      </dgm:t>
    </dgm:pt>
    <dgm:pt modelId="{4E855DC4-EBD3-494E-ADE2-7D10E3804BD8}" type="sibTrans" cxnId="{FDC46B11-C1F1-714E-A0B7-69D926E0852A}">
      <dgm:prSet/>
      <dgm:spPr/>
      <dgm:t>
        <a:bodyPr/>
        <a:lstStyle/>
        <a:p>
          <a:endParaRPr lang="es-ES" sz="1200"/>
        </a:p>
      </dgm:t>
    </dgm:pt>
    <dgm:pt modelId="{106180B6-F366-D541-9D5B-4CA1CA419DC6}">
      <dgm:prSet custT="1"/>
      <dgm:spPr/>
      <dgm:t>
        <a:bodyPr/>
        <a:lstStyle/>
        <a:p>
          <a:r>
            <a:rPr lang="es-ES" sz="1100" dirty="0"/>
            <a:t>Municipio de Santa Bárbara De </a:t>
          </a:r>
          <a:r>
            <a:rPr lang="es-ES" sz="1100" dirty="0" err="1"/>
            <a:t>Iscuandé</a:t>
          </a:r>
          <a:endParaRPr lang="es-CO" sz="1100" dirty="0"/>
        </a:p>
      </dgm:t>
    </dgm:pt>
    <dgm:pt modelId="{8C6BF2D7-3A93-1B4B-843E-44536858DEB7}" type="parTrans" cxnId="{772EB4AF-AB39-ED4A-85E6-31E0E61A41F8}">
      <dgm:prSet/>
      <dgm:spPr/>
      <dgm:t>
        <a:bodyPr/>
        <a:lstStyle/>
        <a:p>
          <a:endParaRPr lang="es-ES" sz="1200"/>
        </a:p>
      </dgm:t>
    </dgm:pt>
    <dgm:pt modelId="{1C6A56A3-77FC-9441-B4DA-8315EDA8E6D3}" type="sibTrans" cxnId="{772EB4AF-AB39-ED4A-85E6-31E0E61A41F8}">
      <dgm:prSet/>
      <dgm:spPr/>
      <dgm:t>
        <a:bodyPr/>
        <a:lstStyle/>
        <a:p>
          <a:endParaRPr lang="es-ES" sz="1200"/>
        </a:p>
      </dgm:t>
    </dgm:pt>
    <dgm:pt modelId="{04FE6BDD-52BC-144A-A606-7321152D91E6}">
      <dgm:prSet custT="1"/>
      <dgm:spPr/>
      <dgm: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Construcción Malecón Quibdó (Incluye obras de protección, recuperación de espacio Público, ciclovías y Parques) tuvo una inversión de $12.823.484.934. Incluye recursos vigencia 2018.</a:t>
          </a:r>
        </a:p>
      </dgm:t>
    </dgm:pt>
    <dgm:pt modelId="{DD3EE43F-49E9-7A48-A2F3-E167CFA3A63F}" type="parTrans" cxnId="{8F811409-C504-864A-AA18-53EF47DC9205}">
      <dgm:prSet/>
      <dgm:spPr/>
      <dgm:t>
        <a:bodyPr/>
        <a:lstStyle/>
        <a:p>
          <a:endParaRPr lang="es-ES" sz="1200"/>
        </a:p>
      </dgm:t>
    </dgm:pt>
    <dgm:pt modelId="{FB5A8751-40ED-524E-B01A-96A15A71D78E}" type="sibTrans" cxnId="{8F811409-C504-864A-AA18-53EF47DC9205}">
      <dgm:prSet/>
      <dgm:spPr/>
      <dgm:t>
        <a:bodyPr/>
        <a:lstStyle/>
        <a:p>
          <a:endParaRPr lang="es-ES" sz="1200"/>
        </a:p>
      </dgm:t>
    </dgm:pt>
    <dgm:pt modelId="{BE118933-83A3-D645-84AD-B9CDA1946338}">
      <dgm:prSet custT="1"/>
      <dgm:spPr/>
      <dgm:t>
        <a:bodyPr/>
        <a:lstStyle/>
        <a:p>
          <a:r>
            <a:rPr lang="es-CO" sz="1400" kern="1200" dirty="0">
              <a:solidFill>
                <a:prstClr val="white">
                  <a:lumMod val="50000"/>
                </a:prstClr>
              </a:solidFill>
              <a:latin typeface="Calibri" panose="020F0502020204030204"/>
              <a:ea typeface="+mn-ea"/>
              <a:cs typeface="+mn-cs"/>
            </a:rPr>
            <a:t>Mantenimiento Río Jiguamiandó (Destronque y Limpieza) con una inversión de  $962.970.660, </a:t>
          </a:r>
          <a:r>
            <a:rPr lang="es-ES" sz="1400" kern="1200" dirty="0">
              <a:solidFill>
                <a:prstClr val="white">
                  <a:lumMod val="50000"/>
                </a:prstClr>
              </a:solidFill>
              <a:latin typeface="Calibri" panose="020F0502020204030204"/>
              <a:ea typeface="+mn-ea"/>
              <a:cs typeface="+mn-cs"/>
            </a:rPr>
            <a:t>terminó el 15 de diciembre de 2019</a:t>
          </a:r>
          <a:r>
            <a:rPr lang="es-ES" sz="1400" b="0" kern="1200" dirty="0">
              <a:latin typeface="Calibri" panose="020F0502020204030204"/>
              <a:ea typeface="+mn-ea"/>
              <a:cs typeface="+mn-cs"/>
            </a:rPr>
            <a:t>.</a:t>
          </a:r>
          <a:endParaRPr lang="es-CO" sz="1400" b="0" kern="1200" dirty="0">
            <a:latin typeface="Calibri" panose="020F0502020204030204"/>
            <a:ea typeface="+mn-ea"/>
            <a:cs typeface="+mn-cs"/>
          </a:endParaRPr>
        </a:p>
      </dgm:t>
    </dgm:pt>
    <dgm:pt modelId="{0CB4E885-98A4-8946-A6C0-B1EE7810AF8B}" type="parTrans" cxnId="{AF075920-17F8-9442-BA47-83FA45FBDEED}">
      <dgm:prSet/>
      <dgm:spPr/>
      <dgm:t>
        <a:bodyPr/>
        <a:lstStyle/>
        <a:p>
          <a:endParaRPr lang="es-ES" sz="1200"/>
        </a:p>
      </dgm:t>
    </dgm:pt>
    <dgm:pt modelId="{8BF3F215-1F77-F349-B260-219B20FE4A5A}" type="sibTrans" cxnId="{AF075920-17F8-9442-BA47-83FA45FBDEED}">
      <dgm:prSet/>
      <dgm:spPr/>
      <dgm:t>
        <a:bodyPr/>
        <a:lstStyle/>
        <a:p>
          <a:endParaRPr lang="es-ES" sz="1200"/>
        </a:p>
      </dgm:t>
    </dgm:pt>
    <dgm:pt modelId="{6B8368D4-B240-3D40-AB62-F7EA21822031}">
      <dgm:prSet custT="1"/>
      <dgm:spPr/>
      <dgm:t>
        <a:bodyPr/>
        <a:lstStyle/>
        <a:p>
          <a:pPr marL="228600" lvl="1" indent="-228600" algn="l" defTabSz="8890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obras de protección contra la erosión causada por el rio </a:t>
          </a:r>
          <a:r>
            <a:rPr lang="es-ES" sz="1400" kern="1200" dirty="0" err="1">
              <a:solidFill>
                <a:prstClr val="white">
                  <a:lumMod val="50000"/>
                </a:prstClr>
              </a:solidFill>
              <a:latin typeface="Calibri" panose="020F0502020204030204"/>
              <a:ea typeface="+mn-ea"/>
              <a:cs typeface="+mn-cs"/>
            </a:rPr>
            <a:t>Iscuandé</a:t>
          </a:r>
          <a:r>
            <a:rPr lang="es-ES" sz="1400" kern="1200" dirty="0">
              <a:solidFill>
                <a:prstClr val="white">
                  <a:lumMod val="50000"/>
                </a:prstClr>
              </a:solidFill>
              <a:latin typeface="Calibri" panose="020F0502020204030204"/>
              <a:ea typeface="+mn-ea"/>
              <a:cs typeface="+mn-cs"/>
            </a:rPr>
            <a:t>, tiene vigencias futuras por valor de $477.872.965, se prevé la adjudicación para el 29 de noviembre 2019, con un plazo de 5 meses de ejecución. </a:t>
          </a:r>
          <a:endParaRPr lang="es-CO" sz="1400" kern="1200" dirty="0">
            <a:solidFill>
              <a:prstClr val="white">
                <a:lumMod val="50000"/>
              </a:prstClr>
            </a:solidFill>
            <a:latin typeface="Calibri" panose="020F0502020204030204"/>
            <a:ea typeface="+mn-ea"/>
            <a:cs typeface="+mn-cs"/>
          </a:endParaRPr>
        </a:p>
      </dgm:t>
    </dgm:pt>
    <dgm:pt modelId="{658997B5-3B9B-DC42-AEC4-5825780205B8}" type="parTrans" cxnId="{5255DEF4-A902-774E-A43A-E05208871881}">
      <dgm:prSet/>
      <dgm:spPr/>
      <dgm:t>
        <a:bodyPr/>
        <a:lstStyle/>
        <a:p>
          <a:endParaRPr lang="es-ES" sz="1200"/>
        </a:p>
      </dgm:t>
    </dgm:pt>
    <dgm:pt modelId="{E07B0D5D-ADF8-BA48-87FB-F5797823BAF9}" type="sibTrans" cxnId="{5255DEF4-A902-774E-A43A-E05208871881}">
      <dgm:prSet/>
      <dgm:spPr/>
      <dgm:t>
        <a:bodyPr/>
        <a:lstStyle/>
        <a:p>
          <a:endParaRPr lang="es-ES" sz="1200"/>
        </a:p>
      </dgm:t>
    </dgm:pt>
    <dgm:pt modelId="{63FDE29E-2B14-B14B-A1AE-779AEAACEB16}" type="pres">
      <dgm:prSet presAssocID="{04D10AF1-3A04-E346-971D-D528AC6FD65A}" presName="linearFlow" presStyleCnt="0">
        <dgm:presLayoutVars>
          <dgm:dir/>
          <dgm:animLvl val="lvl"/>
          <dgm:resizeHandles val="exact"/>
        </dgm:presLayoutVars>
      </dgm:prSet>
      <dgm:spPr/>
    </dgm:pt>
    <dgm:pt modelId="{0781E332-33B2-CD4F-B617-C9F992402B69}" type="pres">
      <dgm:prSet presAssocID="{16A746C5-B657-4645-BFBE-35A4E5A77237}" presName="composite" presStyleCnt="0"/>
      <dgm:spPr/>
    </dgm:pt>
    <dgm:pt modelId="{75B36DC5-137B-3144-8F03-59731D417644}" type="pres">
      <dgm:prSet presAssocID="{16A746C5-B657-4645-BFBE-35A4E5A77237}" presName="parentText" presStyleLbl="alignNode1" presStyleIdx="0" presStyleCnt="3">
        <dgm:presLayoutVars>
          <dgm:chMax val="1"/>
          <dgm:bulletEnabled val="1"/>
        </dgm:presLayoutVars>
      </dgm:prSet>
      <dgm:spPr/>
    </dgm:pt>
    <dgm:pt modelId="{52476D9D-09B5-794D-A6C5-6F93D597974D}" type="pres">
      <dgm:prSet presAssocID="{16A746C5-B657-4645-BFBE-35A4E5A77237}" presName="descendantText" presStyleLbl="alignAcc1" presStyleIdx="0" presStyleCnt="3">
        <dgm:presLayoutVars>
          <dgm:bulletEnabled val="1"/>
        </dgm:presLayoutVars>
      </dgm:prSet>
      <dgm:spPr/>
    </dgm:pt>
    <dgm:pt modelId="{74A7FF3E-CF31-3A4A-A00A-A1F6BE4A8FA7}" type="pres">
      <dgm:prSet presAssocID="{EF5391AC-6824-0747-B1D2-77AFAD4097BF}" presName="sp" presStyleCnt="0"/>
      <dgm:spPr/>
    </dgm:pt>
    <dgm:pt modelId="{DE03A486-19C5-8A4E-AD59-9647578E9FB0}" type="pres">
      <dgm:prSet presAssocID="{678B7EC9-3D2B-1545-8044-624C0E0E0A0A}" presName="composite" presStyleCnt="0"/>
      <dgm:spPr/>
    </dgm:pt>
    <dgm:pt modelId="{85560701-A669-714C-A7C8-C59F8AFFE9DD}" type="pres">
      <dgm:prSet presAssocID="{678B7EC9-3D2B-1545-8044-624C0E0E0A0A}" presName="parentText" presStyleLbl="alignNode1" presStyleIdx="1" presStyleCnt="3">
        <dgm:presLayoutVars>
          <dgm:chMax val="1"/>
          <dgm:bulletEnabled val="1"/>
        </dgm:presLayoutVars>
      </dgm:prSet>
      <dgm:spPr/>
    </dgm:pt>
    <dgm:pt modelId="{B553E941-27A6-7647-BF3B-8A6BA0895E95}" type="pres">
      <dgm:prSet presAssocID="{678B7EC9-3D2B-1545-8044-624C0E0E0A0A}" presName="descendantText" presStyleLbl="alignAcc1" presStyleIdx="1" presStyleCnt="3">
        <dgm:presLayoutVars>
          <dgm:bulletEnabled val="1"/>
        </dgm:presLayoutVars>
      </dgm:prSet>
      <dgm:spPr/>
    </dgm:pt>
    <dgm:pt modelId="{1E8F5C02-6163-FC45-B5A5-6FACEAE20265}" type="pres">
      <dgm:prSet presAssocID="{4E855DC4-EBD3-494E-ADE2-7D10E3804BD8}" presName="sp" presStyleCnt="0"/>
      <dgm:spPr/>
    </dgm:pt>
    <dgm:pt modelId="{7AE16B05-D2DE-C746-8EE6-6D0CF2E7AEEB}" type="pres">
      <dgm:prSet presAssocID="{106180B6-F366-D541-9D5B-4CA1CA419DC6}" presName="composite" presStyleCnt="0"/>
      <dgm:spPr/>
    </dgm:pt>
    <dgm:pt modelId="{6A99F1E1-D9D8-394C-8627-34F1C1959198}" type="pres">
      <dgm:prSet presAssocID="{106180B6-F366-D541-9D5B-4CA1CA419DC6}" presName="parentText" presStyleLbl="alignNode1" presStyleIdx="2" presStyleCnt="3">
        <dgm:presLayoutVars>
          <dgm:chMax val="1"/>
          <dgm:bulletEnabled val="1"/>
        </dgm:presLayoutVars>
      </dgm:prSet>
      <dgm:spPr/>
    </dgm:pt>
    <dgm:pt modelId="{F8CD7B8F-7951-774B-B050-B388C8BC7E48}" type="pres">
      <dgm:prSet presAssocID="{106180B6-F366-D541-9D5B-4CA1CA419DC6}" presName="descendantText" presStyleLbl="alignAcc1" presStyleIdx="2" presStyleCnt="3">
        <dgm:presLayoutVars>
          <dgm:bulletEnabled val="1"/>
        </dgm:presLayoutVars>
      </dgm:prSet>
      <dgm:spPr/>
    </dgm:pt>
  </dgm:ptLst>
  <dgm:cxnLst>
    <dgm:cxn modelId="{8F811409-C504-864A-AA18-53EF47DC9205}" srcId="{16A746C5-B657-4645-BFBE-35A4E5A77237}" destId="{04FE6BDD-52BC-144A-A606-7321152D91E6}" srcOrd="0" destOrd="0" parTransId="{DD3EE43F-49E9-7A48-A2F3-E167CFA3A63F}" sibTransId="{FB5A8751-40ED-524E-B01A-96A15A71D78E}"/>
    <dgm:cxn modelId="{FDC46B11-C1F1-714E-A0B7-69D926E0852A}" srcId="{04D10AF1-3A04-E346-971D-D528AC6FD65A}" destId="{678B7EC9-3D2B-1545-8044-624C0E0E0A0A}" srcOrd="1" destOrd="0" parTransId="{85F39E5E-1A13-2948-849B-A6317825D6B9}" sibTransId="{4E855DC4-EBD3-494E-ADE2-7D10E3804BD8}"/>
    <dgm:cxn modelId="{115C8B19-E490-2743-AE82-FF8885F7E459}" type="presOf" srcId="{04FE6BDD-52BC-144A-A606-7321152D91E6}" destId="{52476D9D-09B5-794D-A6C5-6F93D597974D}" srcOrd="0" destOrd="0" presId="urn:microsoft.com/office/officeart/2005/8/layout/chevron2"/>
    <dgm:cxn modelId="{AF075920-17F8-9442-BA47-83FA45FBDEED}" srcId="{678B7EC9-3D2B-1545-8044-624C0E0E0A0A}" destId="{BE118933-83A3-D645-84AD-B9CDA1946338}" srcOrd="0" destOrd="0" parTransId="{0CB4E885-98A4-8946-A6C0-B1EE7810AF8B}" sibTransId="{8BF3F215-1F77-F349-B260-219B20FE4A5A}"/>
    <dgm:cxn modelId="{E92A1B52-C542-A54B-B163-EB14A502E4C3}" type="presOf" srcId="{BE118933-83A3-D645-84AD-B9CDA1946338}" destId="{B553E941-27A6-7647-BF3B-8A6BA0895E95}" srcOrd="0" destOrd="0" presId="urn:microsoft.com/office/officeart/2005/8/layout/chevron2"/>
    <dgm:cxn modelId="{D395835B-865E-9F41-9A69-6ECC0563FDC7}" srcId="{04D10AF1-3A04-E346-971D-D528AC6FD65A}" destId="{16A746C5-B657-4645-BFBE-35A4E5A77237}" srcOrd="0" destOrd="0" parTransId="{0EF40B69-6D3F-B24E-9945-555AC5BC3650}" sibTransId="{EF5391AC-6824-0747-B1D2-77AFAD4097BF}"/>
    <dgm:cxn modelId="{CD8EF469-7357-4A44-BE4A-10C052A26E83}" type="presOf" srcId="{04D10AF1-3A04-E346-971D-D528AC6FD65A}" destId="{63FDE29E-2B14-B14B-A1AE-779AEAACEB16}" srcOrd="0" destOrd="0" presId="urn:microsoft.com/office/officeart/2005/8/layout/chevron2"/>
    <dgm:cxn modelId="{7D32EE7A-FA50-264D-8960-38A4DB71E6D5}" type="presOf" srcId="{106180B6-F366-D541-9D5B-4CA1CA419DC6}" destId="{6A99F1E1-D9D8-394C-8627-34F1C1959198}" srcOrd="0" destOrd="0" presId="urn:microsoft.com/office/officeart/2005/8/layout/chevron2"/>
    <dgm:cxn modelId="{20504A9A-6C06-944F-8484-9F61AAB003BE}" type="presOf" srcId="{16A746C5-B657-4645-BFBE-35A4E5A77237}" destId="{75B36DC5-137B-3144-8F03-59731D417644}" srcOrd="0" destOrd="0" presId="urn:microsoft.com/office/officeart/2005/8/layout/chevron2"/>
    <dgm:cxn modelId="{712650A7-1EDD-7C4C-8AB4-A42A1C8ADC38}" type="presOf" srcId="{678B7EC9-3D2B-1545-8044-624C0E0E0A0A}" destId="{85560701-A669-714C-A7C8-C59F8AFFE9DD}" srcOrd="0" destOrd="0" presId="urn:microsoft.com/office/officeart/2005/8/layout/chevron2"/>
    <dgm:cxn modelId="{772EB4AF-AB39-ED4A-85E6-31E0E61A41F8}" srcId="{04D10AF1-3A04-E346-971D-D528AC6FD65A}" destId="{106180B6-F366-D541-9D5B-4CA1CA419DC6}" srcOrd="2" destOrd="0" parTransId="{8C6BF2D7-3A93-1B4B-843E-44536858DEB7}" sibTransId="{1C6A56A3-77FC-9441-B4DA-8315EDA8E6D3}"/>
    <dgm:cxn modelId="{06E296CD-B111-B645-901B-3BF4BF140B13}" type="presOf" srcId="{6B8368D4-B240-3D40-AB62-F7EA21822031}" destId="{F8CD7B8F-7951-774B-B050-B388C8BC7E48}" srcOrd="0" destOrd="0" presId="urn:microsoft.com/office/officeart/2005/8/layout/chevron2"/>
    <dgm:cxn modelId="{5255DEF4-A902-774E-A43A-E05208871881}" srcId="{106180B6-F366-D541-9D5B-4CA1CA419DC6}" destId="{6B8368D4-B240-3D40-AB62-F7EA21822031}" srcOrd="0" destOrd="0" parTransId="{658997B5-3B9B-DC42-AEC4-5825780205B8}" sibTransId="{E07B0D5D-ADF8-BA48-87FB-F5797823BAF9}"/>
    <dgm:cxn modelId="{67F5731E-697F-FD46-B528-DF08BF52504E}" type="presParOf" srcId="{63FDE29E-2B14-B14B-A1AE-779AEAACEB16}" destId="{0781E332-33B2-CD4F-B617-C9F992402B69}" srcOrd="0" destOrd="0" presId="urn:microsoft.com/office/officeart/2005/8/layout/chevron2"/>
    <dgm:cxn modelId="{FADB1499-8F16-0F44-AA1F-0F1ACD18A1A2}" type="presParOf" srcId="{0781E332-33B2-CD4F-B617-C9F992402B69}" destId="{75B36DC5-137B-3144-8F03-59731D417644}" srcOrd="0" destOrd="0" presId="urn:microsoft.com/office/officeart/2005/8/layout/chevron2"/>
    <dgm:cxn modelId="{BAA034DA-53C7-9746-BEAA-FDA2FD273B35}" type="presParOf" srcId="{0781E332-33B2-CD4F-B617-C9F992402B69}" destId="{52476D9D-09B5-794D-A6C5-6F93D597974D}" srcOrd="1" destOrd="0" presId="urn:microsoft.com/office/officeart/2005/8/layout/chevron2"/>
    <dgm:cxn modelId="{DC462AA3-5797-554B-96FE-A34ED74E897E}" type="presParOf" srcId="{63FDE29E-2B14-B14B-A1AE-779AEAACEB16}" destId="{74A7FF3E-CF31-3A4A-A00A-A1F6BE4A8FA7}" srcOrd="1" destOrd="0" presId="urn:microsoft.com/office/officeart/2005/8/layout/chevron2"/>
    <dgm:cxn modelId="{44BAA75B-E570-3A40-B3E4-505FA69171BC}" type="presParOf" srcId="{63FDE29E-2B14-B14B-A1AE-779AEAACEB16}" destId="{DE03A486-19C5-8A4E-AD59-9647578E9FB0}" srcOrd="2" destOrd="0" presId="urn:microsoft.com/office/officeart/2005/8/layout/chevron2"/>
    <dgm:cxn modelId="{2759F757-9A67-344E-BA88-CF8605D90615}" type="presParOf" srcId="{DE03A486-19C5-8A4E-AD59-9647578E9FB0}" destId="{85560701-A669-714C-A7C8-C59F8AFFE9DD}" srcOrd="0" destOrd="0" presId="urn:microsoft.com/office/officeart/2005/8/layout/chevron2"/>
    <dgm:cxn modelId="{612A2E25-80F0-FB45-B43E-49EF6490A0D2}" type="presParOf" srcId="{DE03A486-19C5-8A4E-AD59-9647578E9FB0}" destId="{B553E941-27A6-7647-BF3B-8A6BA0895E95}" srcOrd="1" destOrd="0" presId="urn:microsoft.com/office/officeart/2005/8/layout/chevron2"/>
    <dgm:cxn modelId="{81AF237D-B65D-F943-9B26-3BD18B762D12}" type="presParOf" srcId="{63FDE29E-2B14-B14B-A1AE-779AEAACEB16}" destId="{1E8F5C02-6163-FC45-B5A5-6FACEAE20265}" srcOrd="3" destOrd="0" presId="urn:microsoft.com/office/officeart/2005/8/layout/chevron2"/>
    <dgm:cxn modelId="{D2277A42-02F1-CE49-8F75-91C627A9E0F3}" type="presParOf" srcId="{63FDE29E-2B14-B14B-A1AE-779AEAACEB16}" destId="{7AE16B05-D2DE-C746-8EE6-6D0CF2E7AEEB}" srcOrd="4" destOrd="0" presId="urn:microsoft.com/office/officeart/2005/8/layout/chevron2"/>
    <dgm:cxn modelId="{6DFC1A5C-E911-484F-8B8A-E1A8EB8351BD}" type="presParOf" srcId="{7AE16B05-D2DE-C746-8EE6-6D0CF2E7AEEB}" destId="{6A99F1E1-D9D8-394C-8627-34F1C1959198}" srcOrd="0" destOrd="0" presId="urn:microsoft.com/office/officeart/2005/8/layout/chevron2"/>
    <dgm:cxn modelId="{ED25D5F5-AB3A-2E46-A54A-BED63E3DA4FF}" type="presParOf" srcId="{7AE16B05-D2DE-C746-8EE6-6D0CF2E7AEEB}" destId="{F8CD7B8F-7951-774B-B050-B388C8BC7E48}"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Carmen del Darién</a:t>
          </a:r>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 sz="1400" kern="1200" dirty="0">
              <a:solidFill>
                <a:prstClr val="white">
                  <a:lumMod val="50000"/>
                </a:prstClr>
              </a:solidFill>
              <a:latin typeface="Calibri" panose="020F0502020204030204"/>
              <a:ea typeface="+mn-ea"/>
              <a:cs typeface="+mn-cs"/>
            </a:rPr>
            <a:t>Las obras de mantenimiento y limpieza del rio </a:t>
          </a:r>
          <a:r>
            <a:rPr lang="es-ES" sz="1400" kern="1200" dirty="0" err="1">
              <a:solidFill>
                <a:prstClr val="white">
                  <a:lumMod val="50000"/>
                </a:prstClr>
              </a:solidFill>
              <a:latin typeface="Calibri" panose="020F0502020204030204"/>
              <a:ea typeface="+mn-ea"/>
              <a:cs typeface="+mn-cs"/>
            </a:rPr>
            <a:t>Jiguamiando</a:t>
          </a:r>
          <a:r>
            <a:rPr lang="es-ES" sz="1400" kern="1200" dirty="0">
              <a:solidFill>
                <a:prstClr val="white">
                  <a:lumMod val="50000"/>
                </a:prstClr>
              </a:solidFill>
              <a:latin typeface="Calibri" panose="020F0502020204030204"/>
              <a:ea typeface="+mn-ea"/>
              <a:cs typeface="+mn-cs"/>
            </a:rPr>
            <a:t> para recuperar la transitabilidad interrumpida por emergencia a finales del mes de abril, terminaron el 30 de septiembre de 2020 con una inversión alrededor de $93,15 millones.</a:t>
          </a:r>
          <a:endParaRPr lang="es-CO" sz="1400" kern="1200" dirty="0">
            <a:solidFill>
              <a:prstClr val="white">
                <a:lumMod val="50000"/>
              </a:prstClr>
            </a:solidFill>
            <a:latin typeface="Calibri" panose="020F0502020204030204"/>
            <a:ea typeface="+mn-ea"/>
            <a:cs typeface="+mn-cs"/>
          </a:endParaRP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3565A276-8408-D84A-B428-0D3E6488568E}">
      <dgm:prSet custT="1"/>
      <dgm:spPr/>
      <dgm:t>
        <a:bodyPr/>
        <a:lstStyle/>
        <a:p>
          <a:r>
            <a:rPr lang="es-CO" sz="1400" dirty="0"/>
            <a:t>Municipio de Riosucio </a:t>
          </a:r>
        </a:p>
      </dgm:t>
    </dgm:pt>
    <dgm:pt modelId="{E498A6D4-D9B7-104D-9785-623D8F4FF2B9}" type="parTrans" cxnId="{64D86EAF-931D-7344-ACEE-10C6D221A427}">
      <dgm:prSet/>
      <dgm:spPr/>
      <dgm:t>
        <a:bodyPr/>
        <a:lstStyle/>
        <a:p>
          <a:endParaRPr lang="es-ES"/>
        </a:p>
      </dgm:t>
    </dgm:pt>
    <dgm:pt modelId="{0AA84B79-B39D-E344-9451-0D6B21301C8B}" type="sibTrans" cxnId="{64D86EAF-931D-7344-ACEE-10C6D221A427}">
      <dgm:prSet/>
      <dgm:spPr/>
      <dgm:t>
        <a:bodyPr/>
        <a:lstStyle/>
        <a:p>
          <a:endParaRPr lang="es-ES"/>
        </a:p>
      </dgm:t>
    </dgm:pt>
    <dgm:pt modelId="{8F529114-9E87-7241-9331-2416290BAC66}">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las obras terminaron el 30 de septiembre de 2020, con una inversión alrededor de $103,6 millones de pesos.</a:t>
          </a:r>
          <a:endParaRPr lang="es-CO" sz="1400" kern="1200" dirty="0">
            <a:solidFill>
              <a:prstClr val="white">
                <a:lumMod val="50000"/>
              </a:prstClr>
            </a:solidFill>
            <a:latin typeface="Calibri" panose="020F0502020204030204"/>
            <a:ea typeface="+mn-ea"/>
            <a:cs typeface="+mn-cs"/>
          </a:endParaRPr>
        </a:p>
      </dgm:t>
    </dgm:pt>
    <dgm:pt modelId="{81704254-8DD3-6149-9E92-5E3D4911B94A}" type="parTrans" cxnId="{62E7E4E3-515C-3541-8595-2E757839F5AD}">
      <dgm:prSet/>
      <dgm:spPr/>
      <dgm:t>
        <a:bodyPr/>
        <a:lstStyle/>
        <a:p>
          <a:endParaRPr lang="es-ES"/>
        </a:p>
      </dgm:t>
    </dgm:pt>
    <dgm:pt modelId="{8184CC72-6896-784D-96FA-8B4B1AFEC2BA}" type="sibTrans" cxnId="{62E7E4E3-515C-3541-8595-2E757839F5AD}">
      <dgm:prSet/>
      <dgm:spPr/>
      <dgm:t>
        <a:bodyPr/>
        <a:lstStyle/>
        <a:p>
          <a:endParaRPr lang="es-ES"/>
        </a:p>
      </dgm:t>
    </dgm:pt>
    <dgm:pt modelId="{306EE555-9435-A845-876F-C9C0C14B7393}">
      <dgm:prSet custT="1"/>
      <dgm:spPr/>
      <dgm:t>
        <a:bodyPr/>
        <a:lstStyle/>
        <a:p>
          <a:r>
            <a:rPr lang="es-CO" sz="1400" dirty="0"/>
            <a:t>Municipio Francisco Pizarro</a:t>
          </a:r>
        </a:p>
      </dgm:t>
    </dgm:pt>
    <dgm:pt modelId="{460A5087-582F-3D43-87CE-2193483F1356}" type="parTrans" cxnId="{0887E91E-77B5-FE4D-9C58-A7D3B58CF493}">
      <dgm:prSet/>
      <dgm:spPr/>
      <dgm:t>
        <a:bodyPr/>
        <a:lstStyle/>
        <a:p>
          <a:endParaRPr lang="es-ES"/>
        </a:p>
      </dgm:t>
    </dgm:pt>
    <dgm:pt modelId="{90F82D31-850C-AA4A-B2B0-3FEE7D5DC4E1}" type="sibTrans" cxnId="{0887E91E-77B5-FE4D-9C58-A7D3B58CF493}">
      <dgm:prSet/>
      <dgm:spPr/>
      <dgm:t>
        <a:bodyPr/>
        <a:lstStyle/>
        <a:p>
          <a:endParaRPr lang="es-ES"/>
        </a:p>
      </dgm:t>
    </dgm:pt>
    <dgm:pt modelId="{C1C5B8AD-7197-9847-9024-F3835CC4777D}">
      <dgm:prSet custT="1"/>
      <dgm:spPr/>
      <dgm:t>
        <a:bodyPr/>
        <a:lstStyle/>
        <a:p>
          <a:r>
            <a:rPr lang="es-CO" sz="1400" dirty="0"/>
            <a:t>Municipio de Puerto Asís</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Obras de mantenimiento del muelle La Esmeralda ($276.896.634) finalizó el 15 de enero de 2020. </a:t>
          </a:r>
          <a:endParaRPr lang="es-CO" sz="1600" kern="1200" dirty="0">
            <a:solidFill>
              <a:prstClr val="white">
                <a:lumMod val="50000"/>
              </a:prstClr>
            </a:solidFill>
            <a:latin typeface="Calibri" panose="020F0502020204030204"/>
            <a:ea typeface="+mn-ea"/>
            <a:cs typeface="+mn-cs"/>
          </a:endParaRP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08FC65A0-6F13-DE4F-BAE0-B69665AF4FDB}">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suscribió convenio 1043 de 2020 con el municipio de Francisco Pizarro con una aporte del Invías por valor $545,15 millones, se adelanta contratación de interventoría por valor de $154,84 millones.</a:t>
          </a:r>
          <a:endParaRPr lang="es-CO" sz="1600" kern="1200" dirty="0">
            <a:solidFill>
              <a:prstClr val="white">
                <a:lumMod val="50000"/>
              </a:prstClr>
            </a:solidFill>
            <a:latin typeface="Calibri" panose="020F0502020204030204"/>
            <a:ea typeface="+mn-ea"/>
            <a:cs typeface="+mn-cs"/>
          </a:endParaRPr>
        </a:p>
      </dgm:t>
    </dgm:pt>
    <dgm:pt modelId="{3923B36D-32A6-3842-952A-E26997E09BC9}" type="parTrans" cxnId="{C41D0C5D-D157-0B4A-A04D-4A5F50CBE5EC}">
      <dgm:prSet/>
      <dgm:spPr/>
      <dgm:t>
        <a:bodyPr/>
        <a:lstStyle/>
        <a:p>
          <a:endParaRPr lang="es-ES"/>
        </a:p>
      </dgm:t>
    </dgm:pt>
    <dgm:pt modelId="{924995A4-24DB-C445-BE85-D34585A7EC7D}" type="sibTrans" cxnId="{C41D0C5D-D157-0B4A-A04D-4A5F50CBE5EC}">
      <dgm:prSet/>
      <dgm:spPr/>
      <dgm:t>
        <a:bodyPr/>
        <a:lstStyle/>
        <a:p>
          <a:endParaRPr lang="es-ES"/>
        </a:p>
      </dgm:t>
    </dgm:pt>
    <dgm:pt modelId="{03A4C91D-5D6D-5746-8976-93E145CAD62D}">
      <dgm:prSet custT="1"/>
      <dgm:spPr/>
      <dgm: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adelanta proceso de contratación del dragado de mantenimiento de acceso al muelle La Esmeralda por valor de $400 millones  incluido interventoría.</a:t>
          </a:r>
          <a:r>
            <a:rPr lang="es-CO" sz="1600" kern="1200" dirty="0">
              <a:solidFill>
                <a:prstClr val="white">
                  <a:lumMod val="50000"/>
                </a:prstClr>
              </a:solidFill>
              <a:latin typeface="Calibri" panose="020F0502020204030204"/>
              <a:ea typeface="+mn-ea"/>
              <a:cs typeface="+mn-cs"/>
            </a:rPr>
            <a:t> </a:t>
          </a:r>
          <a:endParaRPr lang="es-ES" sz="1600" kern="1200" dirty="0">
            <a:solidFill>
              <a:prstClr val="white">
                <a:lumMod val="50000"/>
              </a:prstClr>
            </a:solidFill>
            <a:latin typeface="Calibri" panose="020F0502020204030204"/>
            <a:ea typeface="+mn-ea"/>
            <a:cs typeface="+mn-cs"/>
          </a:endParaRPr>
        </a:p>
      </dgm:t>
    </dgm:pt>
    <dgm:pt modelId="{7AD80ABE-AA86-D641-8D38-3DB2E8E7C24A}" type="parTrans" cxnId="{C11D1367-8486-624C-8BC7-59912D572A87}">
      <dgm:prSet/>
      <dgm:spPr/>
      <dgm:t>
        <a:bodyPr/>
        <a:lstStyle/>
        <a:p>
          <a:endParaRPr lang="es-ES"/>
        </a:p>
      </dgm:t>
    </dgm:pt>
    <dgm:pt modelId="{3AB358EE-0EDA-2241-A098-22A30C51416E}" type="sibTrans" cxnId="{C11D1367-8486-624C-8BC7-59912D572A87}">
      <dgm:prSet/>
      <dgm:spPr/>
      <dgm:t>
        <a:bodyPr/>
        <a:lstStyle/>
        <a:p>
          <a:endParaRPr lang="es-ES"/>
        </a:p>
      </dgm:t>
    </dgm:pt>
    <dgm:pt modelId="{F64E0913-5407-154F-B8A0-C34B54917143}">
      <dgm:prSet custT="1"/>
      <dgm:spPr/>
      <dgm:t>
        <a:bodyPr/>
        <a:lstStyle/>
        <a:p>
          <a:pPr algn="just"/>
          <a:r>
            <a:rPr lang="es-ES" sz="1400" kern="1200" dirty="0">
              <a:solidFill>
                <a:prstClr val="white">
                  <a:lumMod val="50000"/>
                </a:prstClr>
              </a:solidFill>
              <a:latin typeface="Calibri" panose="020F0502020204030204"/>
              <a:ea typeface="+mn-ea"/>
              <a:cs typeface="+mn-cs"/>
            </a:rPr>
            <a:t>Se suscribió contrato de obra 1260 de 2020 para de intervención de mayor alcance por valor de $758 millones y se suscribió contrato de interventoría 1320 de 2020 por valor $129,012 millones. </a:t>
          </a:r>
        </a:p>
      </dgm:t>
    </dgm:pt>
    <dgm:pt modelId="{CD8AFEED-6578-2242-85E8-85C3428D43AB}" type="parTrans" cxnId="{F8957211-FAAD-C048-8648-2386C74DC50B}">
      <dgm:prSet/>
      <dgm:spPr/>
      <dgm:t>
        <a:bodyPr/>
        <a:lstStyle/>
        <a:p>
          <a:endParaRPr lang="es-ES"/>
        </a:p>
      </dgm:t>
    </dgm:pt>
    <dgm:pt modelId="{E6D0A07A-E507-F84C-A803-74B3DB980DC3}" type="sibTrans" cxnId="{F8957211-FAAD-C048-8648-2386C74DC50B}">
      <dgm:prSet/>
      <dgm:spPr/>
      <dgm:t>
        <a:bodyPr/>
        <a:lstStyle/>
        <a:p>
          <a:endParaRPr lang="es-ES"/>
        </a:p>
      </dgm:t>
    </dgm:pt>
    <dgm:pt modelId="{4A2DA119-224E-104D-AF79-D8140529F3F6}">
      <dgm:prSet custT="1"/>
      <dgm:spPr/>
      <dgm:t>
        <a:bodyPr/>
        <a:lstStyle/>
        <a:p>
          <a:pPr algn="just"/>
          <a:r>
            <a:rPr lang="es-ES" sz="1400" kern="1200" dirty="0">
              <a:solidFill>
                <a:prstClr val="white">
                  <a:lumMod val="50000"/>
                </a:prstClr>
              </a:solidFill>
              <a:latin typeface="Calibri" panose="020F0502020204030204"/>
              <a:ea typeface="+mn-ea"/>
              <a:cs typeface="+mn-cs"/>
            </a:rPr>
            <a:t>Construcción de Muelle </a:t>
          </a:r>
          <a:r>
            <a:rPr lang="es-ES" sz="1400" kern="1200" dirty="0" err="1">
              <a:solidFill>
                <a:prstClr val="white">
                  <a:lumMod val="50000"/>
                </a:prstClr>
              </a:solidFill>
              <a:latin typeface="Calibri" panose="020F0502020204030204"/>
              <a:ea typeface="+mn-ea"/>
              <a:cs typeface="+mn-cs"/>
            </a:rPr>
            <a:t>Curbaradó</a:t>
          </a:r>
          <a:r>
            <a:rPr lang="es-ES" sz="1400" kern="1200" dirty="0">
              <a:solidFill>
                <a:prstClr val="white">
                  <a:lumMod val="50000"/>
                </a:prstClr>
              </a:solidFill>
              <a:latin typeface="Calibri" panose="020F0502020204030204"/>
              <a:ea typeface="+mn-ea"/>
              <a:cs typeface="+mn-cs"/>
            </a:rPr>
            <a:t>: Muelle Flotante y pasarelas de accesos, con una inversión de $1.542 millones, finalizó el 15 de junio de 2020.</a:t>
          </a:r>
        </a:p>
      </dgm:t>
    </dgm:pt>
    <dgm:pt modelId="{611A5791-CD2A-064D-BFBD-D35D95898A09}" type="parTrans" cxnId="{98AD28DE-0B1C-304C-BD51-72D7A0D29320}">
      <dgm:prSet/>
      <dgm:spPr/>
      <dgm:t>
        <a:bodyPr/>
        <a:lstStyle/>
        <a:p>
          <a:endParaRPr lang="es-ES"/>
        </a:p>
      </dgm:t>
    </dgm:pt>
    <dgm:pt modelId="{A9D135E7-D94D-564F-B1F7-D27960E8984B}" type="sibTrans" cxnId="{98AD28DE-0B1C-304C-BD51-72D7A0D29320}">
      <dgm:prSet/>
      <dgm:spPr/>
      <dgm:t>
        <a:bodyPr/>
        <a:lstStyle/>
        <a:p>
          <a:endParaRPr lang="es-ES"/>
        </a:p>
      </dgm:t>
    </dgm:pt>
    <dgm:pt modelId="{322D7E66-658F-9642-BFAE-517D62FF083C}">
      <dgm:prSet custT="1"/>
      <dgm:spPr/>
      <dgm: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1257 de 2020 por valor de $660,9 millones y se suscribió contrato de interventoría 1319 de 2020 por valor $121,21 millones. Orden de inicio 20 de noviembre, se encuentra en ejecución.</a:t>
          </a:r>
          <a:endParaRPr lang="es-CO" sz="1400" kern="1200" dirty="0">
            <a:solidFill>
              <a:prstClr val="white">
                <a:lumMod val="50000"/>
              </a:prstClr>
            </a:solidFill>
            <a:latin typeface="Calibri" panose="020F0502020204030204"/>
            <a:ea typeface="+mn-ea"/>
            <a:cs typeface="+mn-cs"/>
          </a:endParaRPr>
        </a:p>
      </dgm:t>
    </dgm:pt>
    <dgm:pt modelId="{7DCFB0A4-FB68-534D-82AC-7E14222CD838}" type="parTrans" cxnId="{2D17828C-63F9-7F45-B924-837FB7524A07}">
      <dgm:prSet/>
      <dgm:spPr/>
      <dgm:t>
        <a:bodyPr/>
        <a:lstStyle/>
        <a:p>
          <a:endParaRPr lang="es-ES"/>
        </a:p>
      </dgm:t>
    </dgm:pt>
    <dgm:pt modelId="{724BD24C-B641-FF40-98BC-D45AE06EA529}" type="sibTrans" cxnId="{2D17828C-63F9-7F45-B924-837FB7524A07}">
      <dgm:prSet/>
      <dgm:spPr/>
      <dgm:t>
        <a:bodyPr/>
        <a:lstStyle/>
        <a:p>
          <a:endParaRPr lang="es-ES"/>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4">
        <dgm:presLayoutVars>
          <dgm:chMax val="1"/>
          <dgm:bulletEnabled val="1"/>
        </dgm:presLayoutVars>
      </dgm:prSet>
      <dgm:spPr/>
    </dgm:pt>
    <dgm:pt modelId="{380C1126-F0D3-FB47-AC49-7DAEDA06D2F5}" type="pres">
      <dgm:prSet presAssocID="{1D8CC6D7-5FE9-DE47-8E21-47A3A9E1FF0D}" presName="descendantText" presStyleLbl="alignAcc1" presStyleIdx="0" presStyleCnt="4" custScaleY="135217">
        <dgm:presLayoutVars>
          <dgm:bulletEnabled val="1"/>
        </dgm:presLayoutVars>
      </dgm:prSet>
      <dgm:spPr/>
    </dgm:pt>
    <dgm:pt modelId="{D431F476-E193-484E-BF26-F8A1B0C0E69D}" type="pres">
      <dgm:prSet presAssocID="{3DF3C773-1D05-EA4D-AF5E-EB784F4D3661}" presName="sp" presStyleCnt="0"/>
      <dgm:spPr/>
    </dgm:pt>
    <dgm:pt modelId="{D7DAE17E-52D0-674E-B85F-6ABBC3771C9F}" type="pres">
      <dgm:prSet presAssocID="{3565A276-8408-D84A-B428-0D3E6488568E}" presName="composite" presStyleCnt="0"/>
      <dgm:spPr/>
    </dgm:pt>
    <dgm:pt modelId="{7730EFA2-2993-2F40-B243-6E6F7CBDFEA4}" type="pres">
      <dgm:prSet presAssocID="{3565A276-8408-D84A-B428-0D3E6488568E}" presName="parentText" presStyleLbl="alignNode1" presStyleIdx="1" presStyleCnt="4">
        <dgm:presLayoutVars>
          <dgm:chMax val="1"/>
          <dgm:bulletEnabled val="1"/>
        </dgm:presLayoutVars>
      </dgm:prSet>
      <dgm:spPr/>
    </dgm:pt>
    <dgm:pt modelId="{C9E02084-6FD2-7040-89AC-CC850FE8063E}" type="pres">
      <dgm:prSet presAssocID="{3565A276-8408-D84A-B428-0D3E6488568E}" presName="descendantText" presStyleLbl="alignAcc1" presStyleIdx="1" presStyleCnt="4">
        <dgm:presLayoutVars>
          <dgm:bulletEnabled val="1"/>
        </dgm:presLayoutVars>
      </dgm:prSet>
      <dgm:spPr/>
    </dgm:pt>
    <dgm:pt modelId="{55F0384E-823A-1043-9DF8-4DC32F65091E}" type="pres">
      <dgm:prSet presAssocID="{0AA84B79-B39D-E344-9451-0D6B21301C8B}" presName="sp" presStyleCnt="0"/>
      <dgm:spPr/>
    </dgm:pt>
    <dgm:pt modelId="{BAA1D108-7ACC-E047-AB15-0CA25798D8A7}" type="pres">
      <dgm:prSet presAssocID="{306EE555-9435-A845-876F-C9C0C14B7393}" presName="composite" presStyleCnt="0"/>
      <dgm:spPr/>
    </dgm:pt>
    <dgm:pt modelId="{8B149883-C87C-4E48-BC0A-6810831C729D}" type="pres">
      <dgm:prSet presAssocID="{306EE555-9435-A845-876F-C9C0C14B7393}" presName="parentText" presStyleLbl="alignNode1" presStyleIdx="2" presStyleCnt="4">
        <dgm:presLayoutVars>
          <dgm:chMax val="1"/>
          <dgm:bulletEnabled val="1"/>
        </dgm:presLayoutVars>
      </dgm:prSet>
      <dgm:spPr/>
    </dgm:pt>
    <dgm:pt modelId="{34EBD005-268B-9E4F-AEE3-6E3D93326895}" type="pres">
      <dgm:prSet presAssocID="{306EE555-9435-A845-876F-C9C0C14B7393}" presName="descendantText" presStyleLbl="alignAcc1" presStyleIdx="2" presStyleCnt="4">
        <dgm:presLayoutVars>
          <dgm:bulletEnabled val="1"/>
        </dgm:presLayoutVars>
      </dgm:prSet>
      <dgm:spPr/>
    </dgm:pt>
    <dgm:pt modelId="{2DEA8985-55C4-9942-8235-3EA99AF29B61}" type="pres">
      <dgm:prSet presAssocID="{90F82D31-850C-AA4A-B2B0-3FEE7D5DC4E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3" presStyleCnt="4">
        <dgm:presLayoutVars>
          <dgm:chMax val="1"/>
          <dgm:bulletEnabled val="1"/>
        </dgm:presLayoutVars>
      </dgm:prSet>
      <dgm:spPr/>
    </dgm:pt>
    <dgm:pt modelId="{3ED0E637-8C46-7642-B8AB-F3B2F85807FB}" type="pres">
      <dgm:prSet presAssocID="{C1C5B8AD-7197-9847-9024-F3835CC4777D}" presName="descendantText" presStyleLbl="alignAcc1" presStyleIdx="3" presStyleCnt="4">
        <dgm:presLayoutVars>
          <dgm:bulletEnabled val="1"/>
        </dgm:presLayoutVars>
      </dgm:prSet>
      <dgm:spPr/>
    </dgm:pt>
  </dgm:ptLst>
  <dgm:cxnLst>
    <dgm:cxn modelId="{27DA620F-70AD-4441-9DBE-BDA757730D3C}" type="presOf" srcId="{03A4C91D-5D6D-5746-8976-93E145CAD62D}" destId="{3ED0E637-8C46-7642-B8AB-F3B2F85807FB}" srcOrd="0" destOrd="1" presId="urn:microsoft.com/office/officeart/2005/8/layout/chevron2"/>
    <dgm:cxn modelId="{F8957211-FAAD-C048-8648-2386C74DC50B}" srcId="{1D8CC6D7-5FE9-DE47-8E21-47A3A9E1FF0D}" destId="{F64E0913-5407-154F-B8A0-C34B54917143}" srcOrd="1" destOrd="0" parTransId="{CD8AFEED-6578-2242-85E8-85C3428D43AB}" sibTransId="{E6D0A07A-E507-F84C-A803-74B3DB980DC3}"/>
    <dgm:cxn modelId="{0887E91E-77B5-FE4D-9C58-A7D3B58CF493}" srcId="{7FCC69B2-3389-A749-8980-9A15516802CF}" destId="{306EE555-9435-A845-876F-C9C0C14B7393}" srcOrd="2" destOrd="0" parTransId="{460A5087-582F-3D43-87CE-2193483F1356}" sibTransId="{90F82D31-850C-AA4A-B2B0-3FEE7D5DC4E1}"/>
    <dgm:cxn modelId="{CDD86752-364A-EA43-8DCC-030647035B79}" type="presOf" srcId="{1D8CC6D7-5FE9-DE47-8E21-47A3A9E1FF0D}" destId="{D546AB77-4D68-9E49-8E9A-E84034C71858}" srcOrd="0" destOrd="0" presId="urn:microsoft.com/office/officeart/2005/8/layout/chevron2"/>
    <dgm:cxn modelId="{AF32CC57-8C4F-7748-964E-35BA9C502161}" type="presOf" srcId="{306EE555-9435-A845-876F-C9C0C14B7393}" destId="{8B149883-C87C-4E48-BC0A-6810831C729D}" srcOrd="0" destOrd="0" presId="urn:microsoft.com/office/officeart/2005/8/layout/chevron2"/>
    <dgm:cxn modelId="{C41D0C5D-D157-0B4A-A04D-4A5F50CBE5EC}" srcId="{306EE555-9435-A845-876F-C9C0C14B7393}" destId="{08FC65A0-6F13-DE4F-BAE0-B69665AF4FDB}" srcOrd="0" destOrd="0" parTransId="{3923B36D-32A6-3842-952A-E26997E09BC9}" sibTransId="{924995A4-24DB-C445-BE85-D34585A7EC7D}"/>
    <dgm:cxn modelId="{C11D1367-8486-624C-8BC7-59912D572A87}" srcId="{C1C5B8AD-7197-9847-9024-F3835CC4777D}" destId="{03A4C91D-5D6D-5746-8976-93E145CAD62D}" srcOrd="1" destOrd="0" parTransId="{7AD80ABE-AA86-D641-8D38-3DB2E8E7C24A}" sibTransId="{3AB358EE-0EDA-2241-A098-22A30C51416E}"/>
    <dgm:cxn modelId="{46A3ED6B-3491-C64C-84F2-E938A350B118}" type="presOf" srcId="{E8428824-652B-8741-84D4-63433927D491}" destId="{3ED0E637-8C46-7642-B8AB-F3B2F85807FB}" srcOrd="0" destOrd="0" presId="urn:microsoft.com/office/officeart/2005/8/layout/chevron2"/>
    <dgm:cxn modelId="{CC5EB66F-24A5-A44D-AFA7-C20485A1E929}" type="presOf" srcId="{08FC65A0-6F13-DE4F-BAE0-B69665AF4FDB}" destId="{34EBD005-268B-9E4F-AEE3-6E3D93326895}" srcOrd="0" destOrd="0" presId="urn:microsoft.com/office/officeart/2005/8/layout/chevron2"/>
    <dgm:cxn modelId="{4223B270-B70A-2F4C-9B6F-DCF099A0A384}" srcId="{7FCC69B2-3389-A749-8980-9A15516802CF}" destId="{C1C5B8AD-7197-9847-9024-F3835CC4777D}" srcOrd="3" destOrd="0" parTransId="{4B9E1E92-6B5C-1347-8FE2-02CDB1106378}" sibTransId="{93592DF4-7CFF-AC43-92CD-9CA9CCD1B6B0}"/>
    <dgm:cxn modelId="{C0D83786-92A6-D441-847C-00C4B9107091}" type="presOf" srcId="{322D7E66-658F-9642-BFAE-517D62FF083C}" destId="{C9E02084-6FD2-7040-89AC-CC850FE8063E}" srcOrd="0" destOrd="1" presId="urn:microsoft.com/office/officeart/2005/8/layout/chevron2"/>
    <dgm:cxn modelId="{2D17828C-63F9-7F45-B924-837FB7524A07}" srcId="{3565A276-8408-D84A-B428-0D3E6488568E}" destId="{322D7E66-658F-9642-BFAE-517D62FF083C}" srcOrd="1" destOrd="0" parTransId="{7DCFB0A4-FB68-534D-82AC-7E14222CD838}" sibTransId="{724BD24C-B641-FF40-98BC-D45AE06EA529}"/>
    <dgm:cxn modelId="{42DD7E8D-05DD-EA4D-BD8C-12EDF6261676}" type="presOf" srcId="{7FCC69B2-3389-A749-8980-9A15516802CF}" destId="{5D62FD90-3A0E-5A45-80B2-9E74A17C959E}" srcOrd="0" destOrd="0" presId="urn:microsoft.com/office/officeart/2005/8/layout/chevron2"/>
    <dgm:cxn modelId="{64D86EAF-931D-7344-ACEE-10C6D221A427}" srcId="{7FCC69B2-3389-A749-8980-9A15516802CF}" destId="{3565A276-8408-D84A-B428-0D3E6488568E}" srcOrd="1" destOrd="0" parTransId="{E498A6D4-D9B7-104D-9785-623D8F4FF2B9}" sibTransId="{0AA84B79-B39D-E344-9451-0D6B21301C8B}"/>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2B9F7FC9-2AC3-B942-B997-9233033DB399}" type="presOf" srcId="{3565A276-8408-D84A-B428-0D3E6488568E}" destId="{7730EFA2-2993-2F40-B243-6E6F7CBDFEA4}" srcOrd="0" destOrd="0" presId="urn:microsoft.com/office/officeart/2005/8/layout/chevron2"/>
    <dgm:cxn modelId="{81B11FCA-62D3-D240-914E-13A33402C28F}" type="presOf" srcId="{8F529114-9E87-7241-9331-2416290BAC66}" destId="{C9E02084-6FD2-7040-89AC-CC850FE8063E}" srcOrd="0" destOrd="0" presId="urn:microsoft.com/office/officeart/2005/8/layout/chevron2"/>
    <dgm:cxn modelId="{A9BA54D0-F63C-7441-9529-C5274CF6DBF8}" type="presOf" srcId="{4A2DA119-224E-104D-AF79-D8140529F3F6}" destId="{380C1126-F0D3-FB47-AC49-7DAEDA06D2F5}" srcOrd="0" destOrd="2" presId="urn:microsoft.com/office/officeart/2005/8/layout/chevron2"/>
    <dgm:cxn modelId="{98AD28DE-0B1C-304C-BD51-72D7A0D29320}" srcId="{1D8CC6D7-5FE9-DE47-8E21-47A3A9E1FF0D}" destId="{4A2DA119-224E-104D-AF79-D8140529F3F6}" srcOrd="2" destOrd="0" parTransId="{611A5791-CD2A-064D-BFBD-D35D95898A09}" sibTransId="{A9D135E7-D94D-564F-B1F7-D27960E8984B}"/>
    <dgm:cxn modelId="{0E089CDF-4475-7B47-90AF-353BB6BFE95E}" type="presOf" srcId="{F64E0913-5407-154F-B8A0-C34B54917143}" destId="{380C1126-F0D3-FB47-AC49-7DAEDA06D2F5}" srcOrd="0" destOrd="1" presId="urn:microsoft.com/office/officeart/2005/8/layout/chevron2"/>
    <dgm:cxn modelId="{B24630E3-062B-9447-8241-686208C38912}" srcId="{C1C5B8AD-7197-9847-9024-F3835CC4777D}" destId="{E8428824-652B-8741-84D4-63433927D491}" srcOrd="0" destOrd="0" parTransId="{9C571F2D-A9E5-0C4E-A4CB-12D973D789DF}" sibTransId="{1DA49F8D-6000-BA45-B01C-D90A808291D7}"/>
    <dgm:cxn modelId="{62E7E4E3-515C-3541-8595-2E757839F5AD}" srcId="{3565A276-8408-D84A-B428-0D3E6488568E}" destId="{8F529114-9E87-7241-9331-2416290BAC66}" srcOrd="0" destOrd="0" parTransId="{81704254-8DD3-6149-9E92-5E3D4911B94A}" sibTransId="{8184CC72-6896-784D-96FA-8B4B1AFEC2BA}"/>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A2BC9400-6F4E-E041-8C39-090ED7663D79}" type="presParOf" srcId="{5D62FD90-3A0E-5A45-80B2-9E74A17C959E}" destId="{D7DAE17E-52D0-674E-B85F-6ABBC3771C9F}" srcOrd="2" destOrd="0" presId="urn:microsoft.com/office/officeart/2005/8/layout/chevron2"/>
    <dgm:cxn modelId="{CDAE7B34-6041-134F-9697-4F8CAF2A57AC}" type="presParOf" srcId="{D7DAE17E-52D0-674E-B85F-6ABBC3771C9F}" destId="{7730EFA2-2993-2F40-B243-6E6F7CBDFEA4}" srcOrd="0" destOrd="0" presId="urn:microsoft.com/office/officeart/2005/8/layout/chevron2"/>
    <dgm:cxn modelId="{3C6B4F5E-CBBF-EC4A-9E7E-338C620B0EEB}" type="presParOf" srcId="{D7DAE17E-52D0-674E-B85F-6ABBC3771C9F}" destId="{C9E02084-6FD2-7040-89AC-CC850FE8063E}" srcOrd="1" destOrd="0" presId="urn:microsoft.com/office/officeart/2005/8/layout/chevron2"/>
    <dgm:cxn modelId="{3CBA1BAE-77D4-0640-B5CC-4412800824B1}" type="presParOf" srcId="{5D62FD90-3A0E-5A45-80B2-9E74A17C959E}" destId="{55F0384E-823A-1043-9DF8-4DC32F65091E}" srcOrd="3" destOrd="0" presId="urn:microsoft.com/office/officeart/2005/8/layout/chevron2"/>
    <dgm:cxn modelId="{50B8D967-4479-1C4C-8754-2E2DA2A1EB02}" type="presParOf" srcId="{5D62FD90-3A0E-5A45-80B2-9E74A17C959E}" destId="{BAA1D108-7ACC-E047-AB15-0CA25798D8A7}" srcOrd="4" destOrd="0" presId="urn:microsoft.com/office/officeart/2005/8/layout/chevron2"/>
    <dgm:cxn modelId="{84EBDB8E-CA6A-734E-A02A-055397B819D6}" type="presParOf" srcId="{BAA1D108-7ACC-E047-AB15-0CA25798D8A7}" destId="{8B149883-C87C-4E48-BC0A-6810831C729D}" srcOrd="0" destOrd="0" presId="urn:microsoft.com/office/officeart/2005/8/layout/chevron2"/>
    <dgm:cxn modelId="{50F3978D-E9A8-7845-B4B5-554C859EB19F}" type="presParOf" srcId="{BAA1D108-7ACC-E047-AB15-0CA25798D8A7}" destId="{34EBD005-268B-9E4F-AEE3-6E3D93326895}" srcOrd="1" destOrd="0" presId="urn:microsoft.com/office/officeart/2005/8/layout/chevron2"/>
    <dgm:cxn modelId="{E7E79B34-C928-6C49-BD41-FADBD4FA136D}" type="presParOf" srcId="{5D62FD90-3A0E-5A45-80B2-9E74A17C959E}" destId="{2DEA8985-55C4-9942-8235-3EA99AF29B61}" srcOrd="5" destOrd="0" presId="urn:microsoft.com/office/officeart/2005/8/layout/chevron2"/>
    <dgm:cxn modelId="{5EB402DA-D7C7-6646-8922-B89CCDC99169}" type="presParOf" srcId="{5D62FD90-3A0E-5A45-80B2-9E74A17C959E}" destId="{185C64FC-B24F-ED46-8F41-B019F02EF024}" srcOrd="6"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Carmen del Darién</a:t>
          </a:r>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_tradnl" sz="1600" kern="1200" dirty="0">
              <a:solidFill>
                <a:prstClr val="white">
                  <a:lumMod val="50000"/>
                </a:prstClr>
              </a:solidFill>
              <a:latin typeface="Calibri" panose="020F0502020204030204"/>
              <a:ea typeface="+mn-ea"/>
              <a:cs typeface="+mn-cs"/>
            </a:rPr>
            <a:t>Contrato de obra 1260 de 2020 para de intervención de mayor alcance obras de mantenimiento y limpieza del rio </a:t>
          </a:r>
          <a:r>
            <a:rPr lang="es-ES_tradnl" sz="1600" kern="1200" dirty="0" err="1">
              <a:solidFill>
                <a:prstClr val="white">
                  <a:lumMod val="50000"/>
                </a:prstClr>
              </a:solidFill>
              <a:latin typeface="Calibri" panose="020F0502020204030204"/>
              <a:ea typeface="+mn-ea"/>
              <a:cs typeface="+mn-cs"/>
            </a:rPr>
            <a:t>Jiguamiandó</a:t>
          </a:r>
          <a:r>
            <a:rPr lang="es-ES_tradnl" sz="1600" kern="1200" dirty="0">
              <a:solidFill>
                <a:prstClr val="white">
                  <a:lumMod val="50000"/>
                </a:prstClr>
              </a:solidFill>
              <a:latin typeface="Calibri" panose="020F0502020204030204"/>
              <a:ea typeface="+mn-ea"/>
              <a:cs typeface="+mn-cs"/>
            </a:rPr>
            <a:t> por valor de $758 millones y contrato de interventoría 1320 de 2020 por valor por valor $129,012 millones, las obras terminaron el 17 de julio de 2021</a:t>
          </a:r>
          <a:r>
            <a:rPr lang="es-ES_tradnl" sz="1500" kern="1200" dirty="0"/>
            <a:t>.</a:t>
          </a:r>
          <a:endParaRPr lang="es-CO" sz="1500" kern="1200" dirty="0">
            <a:solidFill>
              <a:prstClr val="white">
                <a:lumMod val="50000"/>
              </a:prstClr>
            </a:solidFill>
            <a:latin typeface="Calibri" panose="020F0502020204030204"/>
            <a:ea typeface="+mn-ea"/>
            <a:cs typeface="+mn-cs"/>
          </a:endParaRP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3565A276-8408-D84A-B428-0D3E6488568E}">
      <dgm:prSet custT="1"/>
      <dgm:spPr/>
      <dgm:t>
        <a:bodyPr/>
        <a:lstStyle/>
        <a:p>
          <a:r>
            <a:rPr lang="es-CO" sz="1400" dirty="0"/>
            <a:t>Municipio de Riosucio </a:t>
          </a:r>
        </a:p>
      </dgm:t>
    </dgm:pt>
    <dgm:pt modelId="{E498A6D4-D9B7-104D-9785-623D8F4FF2B9}" type="parTrans" cxnId="{64D86EAF-931D-7344-ACEE-10C6D221A427}">
      <dgm:prSet/>
      <dgm:spPr/>
      <dgm:t>
        <a:bodyPr/>
        <a:lstStyle/>
        <a:p>
          <a:endParaRPr lang="es-ES"/>
        </a:p>
      </dgm:t>
    </dgm:pt>
    <dgm:pt modelId="{0AA84B79-B39D-E344-9451-0D6B21301C8B}" type="sibTrans" cxnId="{64D86EAF-931D-7344-ACEE-10C6D221A427}">
      <dgm:prSet/>
      <dgm:spPr/>
      <dgm:t>
        <a:bodyPr/>
        <a:lstStyle/>
        <a:p>
          <a:endParaRPr lang="es-ES"/>
        </a:p>
      </dgm:t>
    </dgm:pt>
    <dgm:pt modelId="{8F529114-9E87-7241-9331-2416290BAC66}">
      <dgm:prSet custT="1"/>
      <dgm:spPr/>
      <dgm:t>
        <a:bodyPr/>
        <a:lstStyle/>
        <a:p>
          <a:pPr marL="114300" lvl="1" indent="-114300" algn="just" defTabSz="6223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Contrato de obra 1257 de 2020, por valor de $660,9 millones y se suscribió contrato de interventoría 1319 de 2020 por valor $121,21 millones. Terminó el 03 de junio de 2021</a:t>
          </a:r>
          <a:r>
            <a:rPr lang="es-ES_tradnl" sz="1400" kern="1200" dirty="0"/>
            <a:t>. </a:t>
          </a:r>
          <a:endParaRPr lang="es-CO" sz="1400" kern="1200" dirty="0">
            <a:solidFill>
              <a:prstClr val="white">
                <a:lumMod val="50000"/>
              </a:prstClr>
            </a:solidFill>
            <a:latin typeface="Calibri" panose="020F0502020204030204"/>
            <a:ea typeface="+mn-ea"/>
            <a:cs typeface="+mn-cs"/>
          </a:endParaRPr>
        </a:p>
      </dgm:t>
    </dgm:pt>
    <dgm:pt modelId="{81704254-8DD3-6149-9E92-5E3D4911B94A}" type="parTrans" cxnId="{62E7E4E3-515C-3541-8595-2E757839F5AD}">
      <dgm:prSet/>
      <dgm:spPr/>
      <dgm:t>
        <a:bodyPr/>
        <a:lstStyle/>
        <a:p>
          <a:endParaRPr lang="es-ES"/>
        </a:p>
      </dgm:t>
    </dgm:pt>
    <dgm:pt modelId="{8184CC72-6896-784D-96FA-8B4B1AFEC2BA}" type="sibTrans" cxnId="{62E7E4E3-515C-3541-8595-2E757839F5AD}">
      <dgm:prSet/>
      <dgm:spPr/>
      <dgm:t>
        <a:bodyPr/>
        <a:lstStyle/>
        <a:p>
          <a:endParaRPr lang="es-ES"/>
        </a:p>
      </dgm:t>
    </dgm:pt>
    <dgm:pt modelId="{306EE555-9435-A845-876F-C9C0C14B7393}">
      <dgm:prSet custT="1"/>
      <dgm:spPr/>
      <dgm:t>
        <a:bodyPr/>
        <a:lstStyle/>
        <a:p>
          <a:r>
            <a:rPr lang="es-CO" sz="1400" dirty="0"/>
            <a:t>Municipio Francisco Pizarro</a:t>
          </a:r>
        </a:p>
      </dgm:t>
    </dgm:pt>
    <dgm:pt modelId="{460A5087-582F-3D43-87CE-2193483F1356}" type="parTrans" cxnId="{0887E91E-77B5-FE4D-9C58-A7D3B58CF493}">
      <dgm:prSet/>
      <dgm:spPr/>
      <dgm:t>
        <a:bodyPr/>
        <a:lstStyle/>
        <a:p>
          <a:endParaRPr lang="es-ES"/>
        </a:p>
      </dgm:t>
    </dgm:pt>
    <dgm:pt modelId="{90F82D31-850C-AA4A-B2B0-3FEE7D5DC4E1}" type="sibTrans" cxnId="{0887E91E-77B5-FE4D-9C58-A7D3B58CF493}">
      <dgm:prSet/>
      <dgm:spPr/>
      <dgm:t>
        <a:bodyPr/>
        <a:lstStyle/>
        <a:p>
          <a:endParaRPr lang="es-ES"/>
        </a:p>
      </dgm:t>
    </dgm:pt>
    <dgm:pt modelId="{C1C5B8AD-7197-9847-9024-F3835CC4777D}">
      <dgm:prSet custT="1"/>
      <dgm:spPr/>
      <dgm:t>
        <a:bodyPr/>
        <a:lstStyle/>
        <a:p>
          <a:r>
            <a:rPr lang="es-CO" sz="1400" dirty="0"/>
            <a:t>Municipio de Puerto Asís</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14300" lvl="1" indent="-114300" algn="just" defTabSz="622300">
            <a:lnSpc>
              <a:spcPct val="90000"/>
            </a:lnSpc>
            <a:spcBef>
              <a:spcPct val="0"/>
            </a:spcBef>
            <a:spcAft>
              <a:spcPct val="15000"/>
            </a:spcAft>
            <a:buChar char="•"/>
          </a:pPr>
          <a:r>
            <a:rPr lang="es-ES_tradnl" sz="1000" kern="1200" dirty="0">
              <a:solidFill>
                <a:prstClr val="white">
                  <a:lumMod val="50000"/>
                </a:prstClr>
              </a:solidFill>
              <a:latin typeface="Calibri" panose="020F0502020204030204"/>
              <a:ea typeface="+mn-ea"/>
              <a:cs typeface="+mn-cs"/>
            </a:rPr>
            <a:t>Obras de mantenimiento del muelle La Esmeralda: Contrato 1405 de 2020 por valor de 308,77 millones y contrato de interventoría 1198 de 2020 por valor de $24,11 millones. Se adicionó $140,9 millones al contrato de obra y $11,5 millones al contrato de interventoría. Las obras terminaron el 12 de octubre de 2021. Avance 100%.</a:t>
          </a:r>
          <a:endParaRPr lang="es-CO" sz="1000" kern="1200" dirty="0">
            <a:solidFill>
              <a:prstClr val="white">
                <a:lumMod val="50000"/>
              </a:prstClr>
            </a:solidFill>
            <a:latin typeface="Calibri" panose="020F0502020204030204"/>
            <a:ea typeface="+mn-ea"/>
            <a:cs typeface="+mn-cs"/>
          </a:endParaRP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08FC65A0-6F13-DE4F-BAE0-B69665AF4FDB}">
      <dgm:prSet custT="1"/>
      <dgm:spPr/>
      <dgm:t>
        <a:bodyPr/>
        <a:lstStyle/>
        <a:p>
          <a:pPr marL="114300" lvl="1" indent="-114300" algn="just" defTabSz="6223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Se finalizó la etapa de estudios y se determinó mayores cantidades de obras, por lo que se adicionó el convenio en 468 millones y prórroga del convenio e interventoría hasta el 31 de diciembre de 2021. Avance: 25%</a:t>
          </a:r>
          <a:endParaRPr lang="es-CO" sz="1600" kern="1200" dirty="0">
            <a:solidFill>
              <a:prstClr val="white">
                <a:lumMod val="50000"/>
              </a:prstClr>
            </a:solidFill>
            <a:latin typeface="Calibri" panose="020F0502020204030204"/>
            <a:ea typeface="+mn-ea"/>
            <a:cs typeface="+mn-cs"/>
          </a:endParaRPr>
        </a:p>
      </dgm:t>
    </dgm:pt>
    <dgm:pt modelId="{3923B36D-32A6-3842-952A-E26997E09BC9}" type="parTrans" cxnId="{C41D0C5D-D157-0B4A-A04D-4A5F50CBE5EC}">
      <dgm:prSet/>
      <dgm:spPr/>
      <dgm:t>
        <a:bodyPr/>
        <a:lstStyle/>
        <a:p>
          <a:endParaRPr lang="es-ES"/>
        </a:p>
      </dgm:t>
    </dgm:pt>
    <dgm:pt modelId="{924995A4-24DB-C445-BE85-D34585A7EC7D}" type="sibTrans" cxnId="{C41D0C5D-D157-0B4A-A04D-4A5F50CBE5EC}">
      <dgm:prSet/>
      <dgm:spPr/>
      <dgm:t>
        <a:bodyPr/>
        <a:lstStyle/>
        <a:p>
          <a:endParaRPr lang="es-ES"/>
        </a:p>
      </dgm:t>
    </dgm:pt>
    <dgm:pt modelId="{D14AA4B2-F317-BC47-A1DB-A0DA4969F60B}">
      <dgm:prSet custT="1"/>
      <dgm:spPr/>
      <dgm:t>
        <a:bodyPr/>
        <a:lstStyle/>
        <a:p>
          <a:pPr marL="114300" lvl="1" indent="-114300" algn="just" defTabSz="622300">
            <a:lnSpc>
              <a:spcPct val="90000"/>
            </a:lnSpc>
            <a:spcBef>
              <a:spcPct val="0"/>
            </a:spcBef>
            <a:spcAft>
              <a:spcPct val="15000"/>
            </a:spcAft>
            <a:buFont typeface="+mj-lt"/>
            <a:buChar char="•"/>
          </a:pPr>
          <a:r>
            <a:rPr lang="es-ES_tradnl" sz="1000" kern="1200" dirty="0">
              <a:solidFill>
                <a:prstClr val="white">
                  <a:lumMod val="50000"/>
                </a:prstClr>
              </a:solidFill>
              <a:latin typeface="Calibri" panose="020F0502020204030204"/>
              <a:ea typeface="+mn-ea"/>
              <a:cs typeface="+mn-cs"/>
            </a:rPr>
            <a:t>Construcción de muelles, comunidades indígenas de </a:t>
          </a:r>
          <a:r>
            <a:rPr lang="es-ES_tradnl" sz="1000" kern="1200" dirty="0" err="1">
              <a:solidFill>
                <a:prstClr val="white">
                  <a:lumMod val="50000"/>
                </a:prstClr>
              </a:solidFill>
              <a:latin typeface="Calibri" panose="020F0502020204030204"/>
              <a:ea typeface="+mn-ea"/>
              <a:cs typeface="+mn-cs"/>
            </a:rPr>
            <a:t>Piñuña</a:t>
          </a:r>
          <a:r>
            <a:rPr lang="es-ES_tradnl" sz="1000" kern="1200" dirty="0">
              <a:solidFill>
                <a:prstClr val="white">
                  <a:lumMod val="50000"/>
                </a:prstClr>
              </a:solidFill>
              <a:latin typeface="Calibri" panose="020F0502020204030204"/>
              <a:ea typeface="+mn-ea"/>
              <a:cs typeface="+mn-cs"/>
            </a:rPr>
            <a:t> Blanco y Buenavista: El contrato 1822/2020, por valor de $ 5.842.582.508 de los cuales se asignaron a estos dos muelles la suma de $ 2.571.763.476 y contrato de interventoría No. 2053/2020, por valor de $ 1.475.214.541, de los cuales se asignaron a los dos muelles la suma de $ 327.825.454. Inició el 03 de marzo de 202, con fecha de terminación el 31 de diciembre de 2021. El contrato se encuentra en ejecución. Se adelanta la construcción de las unidades flotantes en el taller del contratista. Avance: 11%.</a:t>
          </a:r>
          <a:endParaRPr lang="es-CO" sz="1000" kern="1200" dirty="0">
            <a:solidFill>
              <a:prstClr val="white">
                <a:lumMod val="50000"/>
              </a:prstClr>
            </a:solidFill>
            <a:latin typeface="Calibri" panose="020F0502020204030204"/>
            <a:ea typeface="+mn-ea"/>
            <a:cs typeface="+mn-cs"/>
          </a:endParaRPr>
        </a:p>
      </dgm:t>
    </dgm:pt>
    <dgm:pt modelId="{4793B5D9-4737-9645-A7CE-4E1E88C75174}" type="parTrans" cxnId="{F872663C-0B24-0349-BCCB-032F0C057202}">
      <dgm:prSet/>
      <dgm:spPr/>
      <dgm:t>
        <a:bodyPr/>
        <a:lstStyle/>
        <a:p>
          <a:endParaRPr lang="es-MX"/>
        </a:p>
      </dgm:t>
    </dgm:pt>
    <dgm:pt modelId="{3056A823-5307-AD4C-B7F1-7E30F5107D68}" type="sibTrans" cxnId="{F872663C-0B24-0349-BCCB-032F0C057202}">
      <dgm:prSet/>
      <dgm:spPr/>
      <dgm:t>
        <a:bodyPr/>
        <a:lstStyle/>
        <a:p>
          <a:endParaRPr lang="es-MX"/>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4">
        <dgm:presLayoutVars>
          <dgm:chMax val="1"/>
          <dgm:bulletEnabled val="1"/>
        </dgm:presLayoutVars>
      </dgm:prSet>
      <dgm:spPr/>
    </dgm:pt>
    <dgm:pt modelId="{380C1126-F0D3-FB47-AC49-7DAEDA06D2F5}" type="pres">
      <dgm:prSet presAssocID="{1D8CC6D7-5FE9-DE47-8E21-47A3A9E1FF0D}" presName="descendantText" presStyleLbl="alignAcc1" presStyleIdx="0" presStyleCnt="4" custScaleY="135217">
        <dgm:presLayoutVars>
          <dgm:bulletEnabled val="1"/>
        </dgm:presLayoutVars>
      </dgm:prSet>
      <dgm:spPr/>
    </dgm:pt>
    <dgm:pt modelId="{D431F476-E193-484E-BF26-F8A1B0C0E69D}" type="pres">
      <dgm:prSet presAssocID="{3DF3C773-1D05-EA4D-AF5E-EB784F4D3661}" presName="sp" presStyleCnt="0"/>
      <dgm:spPr/>
    </dgm:pt>
    <dgm:pt modelId="{D7DAE17E-52D0-674E-B85F-6ABBC3771C9F}" type="pres">
      <dgm:prSet presAssocID="{3565A276-8408-D84A-B428-0D3E6488568E}" presName="composite" presStyleCnt="0"/>
      <dgm:spPr/>
    </dgm:pt>
    <dgm:pt modelId="{7730EFA2-2993-2F40-B243-6E6F7CBDFEA4}" type="pres">
      <dgm:prSet presAssocID="{3565A276-8408-D84A-B428-0D3E6488568E}" presName="parentText" presStyleLbl="alignNode1" presStyleIdx="1" presStyleCnt="4">
        <dgm:presLayoutVars>
          <dgm:chMax val="1"/>
          <dgm:bulletEnabled val="1"/>
        </dgm:presLayoutVars>
      </dgm:prSet>
      <dgm:spPr/>
    </dgm:pt>
    <dgm:pt modelId="{C9E02084-6FD2-7040-89AC-CC850FE8063E}" type="pres">
      <dgm:prSet presAssocID="{3565A276-8408-D84A-B428-0D3E6488568E}" presName="descendantText" presStyleLbl="alignAcc1" presStyleIdx="1" presStyleCnt="4">
        <dgm:presLayoutVars>
          <dgm:bulletEnabled val="1"/>
        </dgm:presLayoutVars>
      </dgm:prSet>
      <dgm:spPr/>
    </dgm:pt>
    <dgm:pt modelId="{55F0384E-823A-1043-9DF8-4DC32F65091E}" type="pres">
      <dgm:prSet presAssocID="{0AA84B79-B39D-E344-9451-0D6B21301C8B}" presName="sp" presStyleCnt="0"/>
      <dgm:spPr/>
    </dgm:pt>
    <dgm:pt modelId="{BAA1D108-7ACC-E047-AB15-0CA25798D8A7}" type="pres">
      <dgm:prSet presAssocID="{306EE555-9435-A845-876F-C9C0C14B7393}" presName="composite" presStyleCnt="0"/>
      <dgm:spPr/>
    </dgm:pt>
    <dgm:pt modelId="{8B149883-C87C-4E48-BC0A-6810831C729D}" type="pres">
      <dgm:prSet presAssocID="{306EE555-9435-A845-876F-C9C0C14B7393}" presName="parentText" presStyleLbl="alignNode1" presStyleIdx="2" presStyleCnt="4">
        <dgm:presLayoutVars>
          <dgm:chMax val="1"/>
          <dgm:bulletEnabled val="1"/>
        </dgm:presLayoutVars>
      </dgm:prSet>
      <dgm:spPr/>
    </dgm:pt>
    <dgm:pt modelId="{34EBD005-268B-9E4F-AEE3-6E3D93326895}" type="pres">
      <dgm:prSet presAssocID="{306EE555-9435-A845-876F-C9C0C14B7393}" presName="descendantText" presStyleLbl="alignAcc1" presStyleIdx="2" presStyleCnt="4">
        <dgm:presLayoutVars>
          <dgm:bulletEnabled val="1"/>
        </dgm:presLayoutVars>
      </dgm:prSet>
      <dgm:spPr/>
    </dgm:pt>
    <dgm:pt modelId="{2DEA8985-55C4-9942-8235-3EA99AF29B61}" type="pres">
      <dgm:prSet presAssocID="{90F82D31-850C-AA4A-B2B0-3FEE7D5DC4E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3" presStyleCnt="4">
        <dgm:presLayoutVars>
          <dgm:chMax val="1"/>
          <dgm:bulletEnabled val="1"/>
        </dgm:presLayoutVars>
      </dgm:prSet>
      <dgm:spPr/>
    </dgm:pt>
    <dgm:pt modelId="{3ED0E637-8C46-7642-B8AB-F3B2F85807FB}" type="pres">
      <dgm:prSet presAssocID="{C1C5B8AD-7197-9847-9024-F3835CC4777D}" presName="descendantText" presStyleLbl="alignAcc1" presStyleIdx="3" presStyleCnt="4">
        <dgm:presLayoutVars>
          <dgm:bulletEnabled val="1"/>
        </dgm:presLayoutVars>
      </dgm:prSet>
      <dgm:spPr/>
    </dgm:pt>
  </dgm:ptLst>
  <dgm:cxnLst>
    <dgm:cxn modelId="{0887E91E-77B5-FE4D-9C58-A7D3B58CF493}" srcId="{7FCC69B2-3389-A749-8980-9A15516802CF}" destId="{306EE555-9435-A845-876F-C9C0C14B7393}" srcOrd="2" destOrd="0" parTransId="{460A5087-582F-3D43-87CE-2193483F1356}" sibTransId="{90F82D31-850C-AA4A-B2B0-3FEE7D5DC4E1}"/>
    <dgm:cxn modelId="{F872663C-0B24-0349-BCCB-032F0C057202}" srcId="{C1C5B8AD-7197-9847-9024-F3835CC4777D}" destId="{D14AA4B2-F317-BC47-A1DB-A0DA4969F60B}" srcOrd="1" destOrd="0" parTransId="{4793B5D9-4737-9645-A7CE-4E1E88C75174}" sibTransId="{3056A823-5307-AD4C-B7F1-7E30F5107D68}"/>
    <dgm:cxn modelId="{CDD86752-364A-EA43-8DCC-030647035B79}" type="presOf" srcId="{1D8CC6D7-5FE9-DE47-8E21-47A3A9E1FF0D}" destId="{D546AB77-4D68-9E49-8E9A-E84034C71858}" srcOrd="0" destOrd="0" presId="urn:microsoft.com/office/officeart/2005/8/layout/chevron2"/>
    <dgm:cxn modelId="{AF32CC57-8C4F-7748-964E-35BA9C502161}" type="presOf" srcId="{306EE555-9435-A845-876F-C9C0C14B7393}" destId="{8B149883-C87C-4E48-BC0A-6810831C729D}" srcOrd="0" destOrd="0" presId="urn:microsoft.com/office/officeart/2005/8/layout/chevron2"/>
    <dgm:cxn modelId="{C41D0C5D-D157-0B4A-A04D-4A5F50CBE5EC}" srcId="{306EE555-9435-A845-876F-C9C0C14B7393}" destId="{08FC65A0-6F13-DE4F-BAE0-B69665AF4FDB}" srcOrd="0" destOrd="0" parTransId="{3923B36D-32A6-3842-952A-E26997E09BC9}" sibTransId="{924995A4-24DB-C445-BE85-D34585A7EC7D}"/>
    <dgm:cxn modelId="{46A3ED6B-3491-C64C-84F2-E938A350B118}" type="presOf" srcId="{E8428824-652B-8741-84D4-63433927D491}" destId="{3ED0E637-8C46-7642-B8AB-F3B2F85807FB}" srcOrd="0" destOrd="0" presId="urn:microsoft.com/office/officeart/2005/8/layout/chevron2"/>
    <dgm:cxn modelId="{CC5EB66F-24A5-A44D-AFA7-C20485A1E929}" type="presOf" srcId="{08FC65A0-6F13-DE4F-BAE0-B69665AF4FDB}" destId="{34EBD005-268B-9E4F-AEE3-6E3D93326895}" srcOrd="0" destOrd="0" presId="urn:microsoft.com/office/officeart/2005/8/layout/chevron2"/>
    <dgm:cxn modelId="{4223B270-B70A-2F4C-9B6F-DCF099A0A384}" srcId="{7FCC69B2-3389-A749-8980-9A15516802CF}" destId="{C1C5B8AD-7197-9847-9024-F3835CC4777D}" srcOrd="3" destOrd="0" parTransId="{4B9E1E92-6B5C-1347-8FE2-02CDB1106378}" sibTransId="{93592DF4-7CFF-AC43-92CD-9CA9CCD1B6B0}"/>
    <dgm:cxn modelId="{42DD7E8D-05DD-EA4D-BD8C-12EDF6261676}" type="presOf" srcId="{7FCC69B2-3389-A749-8980-9A15516802CF}" destId="{5D62FD90-3A0E-5A45-80B2-9E74A17C959E}" srcOrd="0" destOrd="0" presId="urn:microsoft.com/office/officeart/2005/8/layout/chevron2"/>
    <dgm:cxn modelId="{C7BA039D-03DB-FA41-8AF8-F9121A94343B}" type="presOf" srcId="{D14AA4B2-F317-BC47-A1DB-A0DA4969F60B}" destId="{3ED0E637-8C46-7642-B8AB-F3B2F85807FB}" srcOrd="0" destOrd="1" presId="urn:microsoft.com/office/officeart/2005/8/layout/chevron2"/>
    <dgm:cxn modelId="{64D86EAF-931D-7344-ACEE-10C6D221A427}" srcId="{7FCC69B2-3389-A749-8980-9A15516802CF}" destId="{3565A276-8408-D84A-B428-0D3E6488568E}" srcOrd="1" destOrd="0" parTransId="{E498A6D4-D9B7-104D-9785-623D8F4FF2B9}" sibTransId="{0AA84B79-B39D-E344-9451-0D6B21301C8B}"/>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2B9F7FC9-2AC3-B942-B997-9233033DB399}" type="presOf" srcId="{3565A276-8408-D84A-B428-0D3E6488568E}" destId="{7730EFA2-2993-2F40-B243-6E6F7CBDFEA4}" srcOrd="0" destOrd="0" presId="urn:microsoft.com/office/officeart/2005/8/layout/chevron2"/>
    <dgm:cxn modelId="{81B11FCA-62D3-D240-914E-13A33402C28F}" type="presOf" srcId="{8F529114-9E87-7241-9331-2416290BAC66}" destId="{C9E02084-6FD2-7040-89AC-CC850FE8063E}" srcOrd="0" destOrd="0" presId="urn:microsoft.com/office/officeart/2005/8/layout/chevron2"/>
    <dgm:cxn modelId="{B24630E3-062B-9447-8241-686208C38912}" srcId="{C1C5B8AD-7197-9847-9024-F3835CC4777D}" destId="{E8428824-652B-8741-84D4-63433927D491}" srcOrd="0" destOrd="0" parTransId="{9C571F2D-A9E5-0C4E-A4CB-12D973D789DF}" sibTransId="{1DA49F8D-6000-BA45-B01C-D90A808291D7}"/>
    <dgm:cxn modelId="{62E7E4E3-515C-3541-8595-2E757839F5AD}" srcId="{3565A276-8408-D84A-B428-0D3E6488568E}" destId="{8F529114-9E87-7241-9331-2416290BAC66}" srcOrd="0" destOrd="0" parTransId="{81704254-8DD3-6149-9E92-5E3D4911B94A}" sibTransId="{8184CC72-6896-784D-96FA-8B4B1AFEC2BA}"/>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A2BC9400-6F4E-E041-8C39-090ED7663D79}" type="presParOf" srcId="{5D62FD90-3A0E-5A45-80B2-9E74A17C959E}" destId="{D7DAE17E-52D0-674E-B85F-6ABBC3771C9F}" srcOrd="2" destOrd="0" presId="urn:microsoft.com/office/officeart/2005/8/layout/chevron2"/>
    <dgm:cxn modelId="{CDAE7B34-6041-134F-9697-4F8CAF2A57AC}" type="presParOf" srcId="{D7DAE17E-52D0-674E-B85F-6ABBC3771C9F}" destId="{7730EFA2-2993-2F40-B243-6E6F7CBDFEA4}" srcOrd="0" destOrd="0" presId="urn:microsoft.com/office/officeart/2005/8/layout/chevron2"/>
    <dgm:cxn modelId="{3C6B4F5E-CBBF-EC4A-9E7E-338C620B0EEB}" type="presParOf" srcId="{D7DAE17E-52D0-674E-B85F-6ABBC3771C9F}" destId="{C9E02084-6FD2-7040-89AC-CC850FE8063E}" srcOrd="1" destOrd="0" presId="urn:microsoft.com/office/officeart/2005/8/layout/chevron2"/>
    <dgm:cxn modelId="{3CBA1BAE-77D4-0640-B5CC-4412800824B1}" type="presParOf" srcId="{5D62FD90-3A0E-5A45-80B2-9E74A17C959E}" destId="{55F0384E-823A-1043-9DF8-4DC32F65091E}" srcOrd="3" destOrd="0" presId="urn:microsoft.com/office/officeart/2005/8/layout/chevron2"/>
    <dgm:cxn modelId="{50B8D967-4479-1C4C-8754-2E2DA2A1EB02}" type="presParOf" srcId="{5D62FD90-3A0E-5A45-80B2-9E74A17C959E}" destId="{BAA1D108-7ACC-E047-AB15-0CA25798D8A7}" srcOrd="4" destOrd="0" presId="urn:microsoft.com/office/officeart/2005/8/layout/chevron2"/>
    <dgm:cxn modelId="{84EBDB8E-CA6A-734E-A02A-055397B819D6}" type="presParOf" srcId="{BAA1D108-7ACC-E047-AB15-0CA25798D8A7}" destId="{8B149883-C87C-4E48-BC0A-6810831C729D}" srcOrd="0" destOrd="0" presId="urn:microsoft.com/office/officeart/2005/8/layout/chevron2"/>
    <dgm:cxn modelId="{50F3978D-E9A8-7845-B4B5-554C859EB19F}" type="presParOf" srcId="{BAA1D108-7ACC-E047-AB15-0CA25798D8A7}" destId="{34EBD005-268B-9E4F-AEE3-6E3D93326895}" srcOrd="1" destOrd="0" presId="urn:microsoft.com/office/officeart/2005/8/layout/chevron2"/>
    <dgm:cxn modelId="{E7E79B34-C928-6C49-BD41-FADBD4FA136D}" type="presParOf" srcId="{5D62FD90-3A0E-5A45-80B2-9E74A17C959E}" destId="{2DEA8985-55C4-9942-8235-3EA99AF29B61}" srcOrd="5" destOrd="0" presId="urn:microsoft.com/office/officeart/2005/8/layout/chevron2"/>
    <dgm:cxn modelId="{5EB402DA-D7C7-6646-8922-B89CCDC99169}" type="presParOf" srcId="{5D62FD90-3A0E-5A45-80B2-9E74A17C959E}" destId="{185C64FC-B24F-ED46-8F41-B019F02EF024}" srcOrd="6"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CC69B2-3389-A749-8980-9A15516802CF}" type="doc">
      <dgm:prSet loTypeId="urn:microsoft.com/office/officeart/2005/8/layout/chevron2" loCatId="list" qsTypeId="urn:microsoft.com/office/officeart/2005/8/quickstyle/simple5" qsCatId="simple" csTypeId="urn:microsoft.com/office/officeart/2005/8/colors/accent3_3" csCatId="accent3" phldr="1"/>
      <dgm:spPr/>
      <dgm:t>
        <a:bodyPr/>
        <a:lstStyle/>
        <a:p>
          <a:endParaRPr lang="es-ES"/>
        </a:p>
      </dgm:t>
    </dgm:pt>
    <dgm:pt modelId="{1D8CC6D7-5FE9-DE47-8E21-47A3A9E1FF0D}">
      <dgm:prSet custT="1"/>
      <dgm:spPr/>
      <dgm:t>
        <a:bodyPr/>
        <a:lstStyle/>
        <a:p>
          <a:r>
            <a:rPr lang="es-CO" sz="1400" dirty="0"/>
            <a:t>Municipio Bojayá y </a:t>
          </a:r>
          <a:r>
            <a:rPr lang="es-CO" sz="1400" dirty="0" err="1"/>
            <a:t>Sipí</a:t>
          </a:r>
          <a:endParaRPr lang="es-CO" sz="1400" dirty="0"/>
        </a:p>
      </dgm:t>
    </dgm:pt>
    <dgm:pt modelId="{46CEAEBA-17DB-1241-BFA9-7C39331B163F}" type="parTrans" cxnId="{E46554C9-3209-304E-8867-63940272D6D7}">
      <dgm:prSet/>
      <dgm:spPr/>
      <dgm:t>
        <a:bodyPr/>
        <a:lstStyle/>
        <a:p>
          <a:endParaRPr lang="es-ES"/>
        </a:p>
      </dgm:t>
    </dgm:pt>
    <dgm:pt modelId="{3DF3C773-1D05-EA4D-AF5E-EB784F4D3661}" type="sibTrans" cxnId="{E46554C9-3209-304E-8867-63940272D6D7}">
      <dgm:prSet/>
      <dgm:spPr/>
      <dgm:t>
        <a:bodyPr/>
        <a:lstStyle/>
        <a:p>
          <a:endParaRPr lang="es-ES"/>
        </a:p>
      </dgm:t>
    </dgm:pt>
    <dgm:pt modelId="{33C28BE2-A81E-9E43-B107-85C0E737E2E0}">
      <dgm:prSet custT="1"/>
      <dgm:spPr/>
      <dgm:t>
        <a:bodyPr/>
        <a:lstStyle/>
        <a:p>
          <a:pPr algn="just"/>
          <a:r>
            <a:rPr lang="es-ES_tradnl" sz="1600" kern="1200" dirty="0">
              <a:solidFill>
                <a:prstClr val="white">
                  <a:lumMod val="50000"/>
                </a:prstClr>
              </a:solidFill>
              <a:latin typeface="Calibri" panose="020F0502020204030204"/>
              <a:ea typeface="+mn-ea"/>
              <a:cs typeface="+mn-cs"/>
            </a:rPr>
            <a:t>Contrato de obra No. 1814/2020 por valor de $6.263,7 millones de los cuales se asignaron para el muelle de Bojayá y muelle de </a:t>
          </a:r>
          <a:r>
            <a:rPr lang="es-ES_tradnl" sz="1600" kern="1200" dirty="0" err="1">
              <a:solidFill>
                <a:prstClr val="white">
                  <a:lumMod val="50000"/>
                </a:prstClr>
              </a:solidFill>
              <a:latin typeface="Calibri" panose="020F0502020204030204"/>
              <a:ea typeface="+mn-ea"/>
              <a:cs typeface="+mn-cs"/>
            </a:rPr>
            <a:t>Sipi</a:t>
          </a:r>
          <a:r>
            <a:rPr lang="es-ES_tradnl" sz="1600" kern="1200" dirty="0">
              <a:solidFill>
                <a:prstClr val="white">
                  <a:lumMod val="50000"/>
                </a:prstClr>
              </a:solidFill>
              <a:latin typeface="Calibri" panose="020F0502020204030204"/>
              <a:ea typeface="+mn-ea"/>
              <a:cs typeface="+mn-cs"/>
            </a:rPr>
            <a:t> el valor de $2.505,5 millones y contrato de interventoría No. 2053/2020, por valor de $ 1.475,2 millones, de los cuales se asignaron a estos dos muelles $327,8 millones. Actualmente, se adelanta la fase de estudios y diseños para la implantación de los muelles en los sitios seleccionados. El contrato se inició el 03 de marzo de 2021 y fecha de terminación el 31 de diciembre de 2021. </a:t>
          </a:r>
          <a:r>
            <a:rPr lang="es-CO" sz="1600" kern="1200" dirty="0">
              <a:solidFill>
                <a:prstClr val="white">
                  <a:lumMod val="50000"/>
                </a:prstClr>
              </a:solidFill>
              <a:latin typeface="Calibri" panose="020F0502020204030204"/>
              <a:ea typeface="+mn-ea"/>
              <a:cs typeface="+mn-cs"/>
            </a:rPr>
            <a:t>Contrato en ejecución. Se adelanta la construcción de las unidades flotantes en el taller del contratista. Avance: 16%</a:t>
          </a:r>
        </a:p>
      </dgm:t>
    </dgm:pt>
    <dgm:pt modelId="{4FAC0C97-9B83-9C47-8424-06D998ADBE3E}" type="parTrans" cxnId="{CFC7CDED-2545-FA41-811F-61284C78E653}">
      <dgm:prSet/>
      <dgm:spPr/>
      <dgm:t>
        <a:bodyPr/>
        <a:lstStyle/>
        <a:p>
          <a:endParaRPr lang="es-ES"/>
        </a:p>
      </dgm:t>
    </dgm:pt>
    <dgm:pt modelId="{74A9BBE8-D251-2E40-9DA0-76C4FD8062D2}" type="sibTrans" cxnId="{CFC7CDED-2545-FA41-811F-61284C78E653}">
      <dgm:prSet/>
      <dgm:spPr/>
      <dgm:t>
        <a:bodyPr/>
        <a:lstStyle/>
        <a:p>
          <a:endParaRPr lang="es-ES"/>
        </a:p>
      </dgm:t>
    </dgm:pt>
    <dgm:pt modelId="{C1C5B8AD-7197-9847-9024-F3835CC4777D}">
      <dgm:prSet custT="1"/>
      <dgm:spPr/>
      <dgm:t>
        <a:bodyPr/>
        <a:lstStyle/>
        <a:p>
          <a:r>
            <a:rPr lang="es-CO" sz="1400" dirty="0"/>
            <a:t>Municipio Santa Bárbara de </a:t>
          </a:r>
          <a:r>
            <a:rPr lang="es-CO" sz="1400" dirty="0" err="1"/>
            <a:t>Iscuande</a:t>
          </a:r>
          <a:endParaRPr lang="es-CO" sz="1300" dirty="0"/>
        </a:p>
      </dgm:t>
    </dgm:pt>
    <dgm:pt modelId="{4B9E1E92-6B5C-1347-8FE2-02CDB1106378}" type="parTrans" cxnId="{4223B270-B70A-2F4C-9B6F-DCF099A0A384}">
      <dgm:prSet/>
      <dgm:spPr/>
      <dgm:t>
        <a:bodyPr/>
        <a:lstStyle/>
        <a:p>
          <a:endParaRPr lang="es-ES"/>
        </a:p>
      </dgm:t>
    </dgm:pt>
    <dgm:pt modelId="{93592DF4-7CFF-AC43-92CD-9CA9CCD1B6B0}" type="sibTrans" cxnId="{4223B270-B70A-2F4C-9B6F-DCF099A0A384}">
      <dgm:prSet/>
      <dgm:spPr/>
      <dgm:t>
        <a:bodyPr/>
        <a:lstStyle/>
        <a:p>
          <a:endParaRPr lang="es-ES"/>
        </a:p>
      </dgm:t>
    </dgm:pt>
    <dgm:pt modelId="{E8428824-652B-8741-84D4-63433927D491}">
      <dgm:prSet custT="1"/>
      <dgm:spPr/>
      <dgm:t>
        <a:bodyPr/>
        <a:lstStyle/>
        <a:p>
          <a:pPr marL="171450" lvl="1" indent="-171450" algn="just" defTabSz="711200">
            <a:lnSpc>
              <a:spcPct val="90000"/>
            </a:lnSpc>
            <a:spcBef>
              <a:spcPct val="0"/>
            </a:spcBef>
            <a:spcAft>
              <a:spcPct val="15000"/>
            </a:spcAft>
            <a:buChar char="•"/>
          </a:pPr>
          <a:r>
            <a:rPr lang="es-CO" sz="1600" kern="1200" dirty="0">
              <a:solidFill>
                <a:prstClr val="white">
                  <a:lumMod val="50000"/>
                </a:prstClr>
              </a:solidFill>
              <a:latin typeface="Calibri" panose="020F0502020204030204"/>
              <a:ea typeface="+mn-ea"/>
              <a:cs typeface="+mn-cs"/>
            </a:rPr>
            <a:t>Se suscribió contrato 2406/2019 por valor de $2.468,77 millones y contrato 2421 de 2019, por $531,43 millones, incluido adicional por $157 millones. El contrato de obra se adicionó por valor de $513,76 millones y el contrato de interventoría se adicionó en $116 millones. Fecha Terminación: 22/11/2021. Contrato en ejecución, con un avance del 85%.</a:t>
          </a:r>
        </a:p>
      </dgm:t>
    </dgm:pt>
    <dgm:pt modelId="{9C571F2D-A9E5-0C4E-A4CB-12D973D789DF}" type="parTrans" cxnId="{B24630E3-062B-9447-8241-686208C38912}">
      <dgm:prSet/>
      <dgm:spPr/>
      <dgm:t>
        <a:bodyPr/>
        <a:lstStyle/>
        <a:p>
          <a:endParaRPr lang="es-ES"/>
        </a:p>
      </dgm:t>
    </dgm:pt>
    <dgm:pt modelId="{1DA49F8D-6000-BA45-B01C-D90A808291D7}" type="sibTrans" cxnId="{B24630E3-062B-9447-8241-686208C38912}">
      <dgm:prSet/>
      <dgm:spPr/>
      <dgm:t>
        <a:bodyPr/>
        <a:lstStyle/>
        <a:p>
          <a:endParaRPr lang="es-ES"/>
        </a:p>
      </dgm:t>
    </dgm:pt>
    <dgm:pt modelId="{5D62FD90-3A0E-5A45-80B2-9E74A17C959E}" type="pres">
      <dgm:prSet presAssocID="{7FCC69B2-3389-A749-8980-9A15516802CF}" presName="linearFlow" presStyleCnt="0">
        <dgm:presLayoutVars>
          <dgm:dir/>
          <dgm:animLvl val="lvl"/>
          <dgm:resizeHandles val="exact"/>
        </dgm:presLayoutVars>
      </dgm:prSet>
      <dgm:spPr/>
    </dgm:pt>
    <dgm:pt modelId="{E573DA4B-BEE5-5743-A927-97FA6C609E80}" type="pres">
      <dgm:prSet presAssocID="{1D8CC6D7-5FE9-DE47-8E21-47A3A9E1FF0D}" presName="composite" presStyleCnt="0"/>
      <dgm:spPr/>
    </dgm:pt>
    <dgm:pt modelId="{D546AB77-4D68-9E49-8E9A-E84034C71858}" type="pres">
      <dgm:prSet presAssocID="{1D8CC6D7-5FE9-DE47-8E21-47A3A9E1FF0D}" presName="parentText" presStyleLbl="alignNode1" presStyleIdx="0" presStyleCnt="2">
        <dgm:presLayoutVars>
          <dgm:chMax val="1"/>
          <dgm:bulletEnabled val="1"/>
        </dgm:presLayoutVars>
      </dgm:prSet>
      <dgm:spPr/>
    </dgm:pt>
    <dgm:pt modelId="{380C1126-F0D3-FB47-AC49-7DAEDA06D2F5}" type="pres">
      <dgm:prSet presAssocID="{1D8CC6D7-5FE9-DE47-8E21-47A3A9E1FF0D}" presName="descendantText" presStyleLbl="alignAcc1" presStyleIdx="0" presStyleCnt="2" custScaleY="135217">
        <dgm:presLayoutVars>
          <dgm:bulletEnabled val="1"/>
        </dgm:presLayoutVars>
      </dgm:prSet>
      <dgm:spPr/>
    </dgm:pt>
    <dgm:pt modelId="{D431F476-E193-484E-BF26-F8A1B0C0E69D}" type="pres">
      <dgm:prSet presAssocID="{3DF3C773-1D05-EA4D-AF5E-EB784F4D3661}" presName="sp" presStyleCnt="0"/>
      <dgm:spPr/>
    </dgm:pt>
    <dgm:pt modelId="{185C64FC-B24F-ED46-8F41-B019F02EF024}" type="pres">
      <dgm:prSet presAssocID="{C1C5B8AD-7197-9847-9024-F3835CC4777D}" presName="composite" presStyleCnt="0"/>
      <dgm:spPr/>
    </dgm:pt>
    <dgm:pt modelId="{F3CC1EA4-A1F9-F643-B06D-69BD095A02FB}" type="pres">
      <dgm:prSet presAssocID="{C1C5B8AD-7197-9847-9024-F3835CC4777D}" presName="parentText" presStyleLbl="alignNode1" presStyleIdx="1" presStyleCnt="2">
        <dgm:presLayoutVars>
          <dgm:chMax val="1"/>
          <dgm:bulletEnabled val="1"/>
        </dgm:presLayoutVars>
      </dgm:prSet>
      <dgm:spPr/>
    </dgm:pt>
    <dgm:pt modelId="{3ED0E637-8C46-7642-B8AB-F3B2F85807FB}" type="pres">
      <dgm:prSet presAssocID="{C1C5B8AD-7197-9847-9024-F3835CC4777D}" presName="descendantText" presStyleLbl="alignAcc1" presStyleIdx="1" presStyleCnt="2">
        <dgm:presLayoutVars>
          <dgm:bulletEnabled val="1"/>
        </dgm:presLayoutVars>
      </dgm:prSet>
      <dgm:spPr/>
    </dgm:pt>
  </dgm:ptLst>
  <dgm:cxnLst>
    <dgm:cxn modelId="{CDD86752-364A-EA43-8DCC-030647035B79}" type="presOf" srcId="{1D8CC6D7-5FE9-DE47-8E21-47A3A9E1FF0D}" destId="{D546AB77-4D68-9E49-8E9A-E84034C71858}" srcOrd="0" destOrd="0" presId="urn:microsoft.com/office/officeart/2005/8/layout/chevron2"/>
    <dgm:cxn modelId="{46A3ED6B-3491-C64C-84F2-E938A350B118}" type="presOf" srcId="{E8428824-652B-8741-84D4-63433927D491}" destId="{3ED0E637-8C46-7642-B8AB-F3B2F85807FB}" srcOrd="0" destOrd="0" presId="urn:microsoft.com/office/officeart/2005/8/layout/chevron2"/>
    <dgm:cxn modelId="{4223B270-B70A-2F4C-9B6F-DCF099A0A384}" srcId="{7FCC69B2-3389-A749-8980-9A15516802CF}" destId="{C1C5B8AD-7197-9847-9024-F3835CC4777D}" srcOrd="1" destOrd="0" parTransId="{4B9E1E92-6B5C-1347-8FE2-02CDB1106378}" sibTransId="{93592DF4-7CFF-AC43-92CD-9CA9CCD1B6B0}"/>
    <dgm:cxn modelId="{42DD7E8D-05DD-EA4D-BD8C-12EDF6261676}" type="presOf" srcId="{7FCC69B2-3389-A749-8980-9A15516802CF}" destId="{5D62FD90-3A0E-5A45-80B2-9E74A17C959E}" srcOrd="0" destOrd="0" presId="urn:microsoft.com/office/officeart/2005/8/layout/chevron2"/>
    <dgm:cxn modelId="{3D4693C2-AB00-EF4D-A731-1F261C869AED}" type="presOf" srcId="{C1C5B8AD-7197-9847-9024-F3835CC4777D}" destId="{F3CC1EA4-A1F9-F643-B06D-69BD095A02FB}" srcOrd="0" destOrd="0" presId="urn:microsoft.com/office/officeart/2005/8/layout/chevron2"/>
    <dgm:cxn modelId="{1392C3C5-10D4-4248-BFEF-D5531FA62812}" type="presOf" srcId="{33C28BE2-A81E-9E43-B107-85C0E737E2E0}" destId="{380C1126-F0D3-FB47-AC49-7DAEDA06D2F5}" srcOrd="0" destOrd="0" presId="urn:microsoft.com/office/officeart/2005/8/layout/chevron2"/>
    <dgm:cxn modelId="{E46554C9-3209-304E-8867-63940272D6D7}" srcId="{7FCC69B2-3389-A749-8980-9A15516802CF}" destId="{1D8CC6D7-5FE9-DE47-8E21-47A3A9E1FF0D}" srcOrd="0" destOrd="0" parTransId="{46CEAEBA-17DB-1241-BFA9-7C39331B163F}" sibTransId="{3DF3C773-1D05-EA4D-AF5E-EB784F4D3661}"/>
    <dgm:cxn modelId="{B24630E3-062B-9447-8241-686208C38912}" srcId="{C1C5B8AD-7197-9847-9024-F3835CC4777D}" destId="{E8428824-652B-8741-84D4-63433927D491}" srcOrd="0" destOrd="0" parTransId="{9C571F2D-A9E5-0C4E-A4CB-12D973D789DF}" sibTransId="{1DA49F8D-6000-BA45-B01C-D90A808291D7}"/>
    <dgm:cxn modelId="{CFC7CDED-2545-FA41-811F-61284C78E653}" srcId="{1D8CC6D7-5FE9-DE47-8E21-47A3A9E1FF0D}" destId="{33C28BE2-A81E-9E43-B107-85C0E737E2E0}" srcOrd="0" destOrd="0" parTransId="{4FAC0C97-9B83-9C47-8424-06D998ADBE3E}" sibTransId="{74A9BBE8-D251-2E40-9DA0-76C4FD8062D2}"/>
    <dgm:cxn modelId="{6F775EFD-8D54-6348-BF26-D8EDA09DEA2B}" type="presParOf" srcId="{5D62FD90-3A0E-5A45-80B2-9E74A17C959E}" destId="{E573DA4B-BEE5-5743-A927-97FA6C609E80}" srcOrd="0" destOrd="0" presId="urn:microsoft.com/office/officeart/2005/8/layout/chevron2"/>
    <dgm:cxn modelId="{A9825989-D26A-A84D-B162-833231F77890}" type="presParOf" srcId="{E573DA4B-BEE5-5743-A927-97FA6C609E80}" destId="{D546AB77-4D68-9E49-8E9A-E84034C71858}" srcOrd="0" destOrd="0" presId="urn:microsoft.com/office/officeart/2005/8/layout/chevron2"/>
    <dgm:cxn modelId="{67F7B41D-BF0A-0340-A88A-9FEC2629A24F}" type="presParOf" srcId="{E573DA4B-BEE5-5743-A927-97FA6C609E80}" destId="{380C1126-F0D3-FB47-AC49-7DAEDA06D2F5}" srcOrd="1" destOrd="0" presId="urn:microsoft.com/office/officeart/2005/8/layout/chevron2"/>
    <dgm:cxn modelId="{67DF6A57-ACB6-CC4B-87A7-FDF2EFE6329F}" type="presParOf" srcId="{5D62FD90-3A0E-5A45-80B2-9E74A17C959E}" destId="{D431F476-E193-484E-BF26-F8A1B0C0E69D}" srcOrd="1" destOrd="0" presId="urn:microsoft.com/office/officeart/2005/8/layout/chevron2"/>
    <dgm:cxn modelId="{5EB402DA-D7C7-6646-8922-B89CCDC99169}" type="presParOf" srcId="{5D62FD90-3A0E-5A45-80B2-9E74A17C959E}" destId="{185C64FC-B24F-ED46-8F41-B019F02EF024}" srcOrd="2" destOrd="0" presId="urn:microsoft.com/office/officeart/2005/8/layout/chevron2"/>
    <dgm:cxn modelId="{3CC4DD2E-679D-2D41-9A13-729B4E03EC4B}" type="presParOf" srcId="{185C64FC-B24F-ED46-8F41-B019F02EF024}" destId="{F3CC1EA4-A1F9-F643-B06D-69BD095A02FB}" srcOrd="0" destOrd="0" presId="urn:microsoft.com/office/officeart/2005/8/layout/chevron2"/>
    <dgm:cxn modelId="{905373E3-EAE0-4A43-AEFB-D31A29277D42}" type="presParOf" srcId="{185C64FC-B24F-ED46-8F41-B019F02EF024}" destId="{3ED0E637-8C46-7642-B8AB-F3B2F85807F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FAC02-9169-5E48-AA29-74BAAAD6BCF3}">
      <dsp:nvSpPr>
        <dsp:cNvPr id="0" name=""/>
        <dsp:cNvSpPr/>
      </dsp:nvSpPr>
      <dsp:spPr>
        <a:xfrm rot="5400000">
          <a:off x="-164555" y="166029"/>
          <a:ext cx="1097035" cy="767924"/>
        </a:xfrm>
        <a:prstGeom prst="chevron">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Puerto Leguízamo</a:t>
          </a:r>
        </a:p>
      </dsp:txBody>
      <dsp:txXfrm rot="-5400000">
        <a:off x="1" y="385435"/>
        <a:ext cx="767924" cy="329111"/>
      </dsp:txXfrm>
    </dsp:sp>
    <dsp:sp modelId="{BE3B7D10-19A7-5447-8953-34D74674F184}">
      <dsp:nvSpPr>
        <dsp:cNvPr id="0" name=""/>
        <dsp:cNvSpPr/>
      </dsp:nvSpPr>
      <dsp:spPr>
        <a:xfrm rot="5400000">
          <a:off x="4508882" y="-3740958"/>
          <a:ext cx="713447"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schemeClr val="bg1">
                  <a:lumMod val="50000"/>
                </a:schemeClr>
              </a:solidFill>
              <a:latin typeface="+mn-lt"/>
              <a:ea typeface="+mn-ea"/>
              <a:cs typeface="+mn-cs"/>
            </a:rPr>
            <a:t>Construcción muelle de </a:t>
          </a:r>
          <a:r>
            <a:rPr lang="es-ES" sz="1400" kern="1200" dirty="0" err="1">
              <a:solidFill>
                <a:schemeClr val="bg1">
                  <a:lumMod val="50000"/>
                </a:schemeClr>
              </a:solidFill>
              <a:latin typeface="+mn-lt"/>
              <a:ea typeface="+mn-ea"/>
              <a:cs typeface="+mn-cs"/>
            </a:rPr>
            <a:t>Piñuña</a:t>
          </a:r>
          <a:r>
            <a:rPr lang="es-ES" sz="1400" kern="1200" dirty="0">
              <a:solidFill>
                <a:schemeClr val="bg1">
                  <a:lumMod val="50000"/>
                </a:schemeClr>
              </a:solidFill>
              <a:latin typeface="+mn-lt"/>
              <a:ea typeface="+mn-ea"/>
              <a:cs typeface="+mn-cs"/>
            </a:rPr>
            <a:t> Negro, con una asignación total de $671.743.101. Se ejecutó con recursos de 2018 y finalizó el 3 de abril de 2019.</a:t>
          </a:r>
          <a:endParaRPr lang="es-CO" sz="1400" kern="1200" dirty="0">
            <a:solidFill>
              <a:schemeClr val="bg1">
                <a:lumMod val="50000"/>
              </a:schemeClr>
            </a:solidFill>
            <a:latin typeface="+mn-lt"/>
            <a:ea typeface="+mn-ea"/>
            <a:cs typeface="+mn-cs"/>
          </a:endParaRPr>
        </a:p>
      </dsp:txBody>
      <dsp:txXfrm rot="-5400000">
        <a:off x="767924" y="34828"/>
        <a:ext cx="8160536" cy="643791"/>
      </dsp:txXfrm>
    </dsp:sp>
    <dsp:sp modelId="{01F20A1D-2110-224C-8AB7-ABE720B8C7B9}">
      <dsp:nvSpPr>
        <dsp:cNvPr id="0" name=""/>
        <dsp:cNvSpPr/>
      </dsp:nvSpPr>
      <dsp:spPr>
        <a:xfrm rot="5400000">
          <a:off x="-164555" y="1059506"/>
          <a:ext cx="1097035" cy="767924"/>
        </a:xfrm>
        <a:prstGeom prst="chevron">
          <a:avLst/>
        </a:prstGeom>
        <a:solidFill>
          <a:schemeClr val="accent3">
            <a:shade val="80000"/>
            <a:hueOff val="0"/>
            <a:satOff val="0"/>
            <a:lumOff val="9546"/>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Alto Baudó</a:t>
          </a:r>
        </a:p>
      </dsp:txBody>
      <dsp:txXfrm rot="-5400000">
        <a:off x="1" y="1278912"/>
        <a:ext cx="767924" cy="329111"/>
      </dsp:txXfrm>
    </dsp:sp>
    <dsp:sp modelId="{357C46D1-2934-4842-B510-2BC136289168}">
      <dsp:nvSpPr>
        <dsp:cNvPr id="0" name=""/>
        <dsp:cNvSpPr/>
      </dsp:nvSpPr>
      <dsp:spPr>
        <a:xfrm rot="5400000">
          <a:off x="4509070" y="-2846194"/>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Muelle Pie de Pató (Muelle flotante incluye pasarelas de acceso), finalizó el 31 de Octubre de 2019, con una inversión de  $1.192.159.325.</a:t>
          </a:r>
        </a:p>
      </dsp:txBody>
      <dsp:txXfrm rot="-5400000">
        <a:off x="767925" y="929760"/>
        <a:ext cx="8160555" cy="643455"/>
      </dsp:txXfrm>
    </dsp:sp>
    <dsp:sp modelId="{0B08EAC1-FD78-2140-A3F6-0070B7E28856}">
      <dsp:nvSpPr>
        <dsp:cNvPr id="0" name=""/>
        <dsp:cNvSpPr/>
      </dsp:nvSpPr>
      <dsp:spPr>
        <a:xfrm rot="5400000">
          <a:off x="-164555" y="1952983"/>
          <a:ext cx="1097035" cy="767924"/>
        </a:xfrm>
        <a:prstGeom prst="chevron">
          <a:avLst/>
        </a:prstGeom>
        <a:solidFill>
          <a:schemeClr val="accent3">
            <a:shade val="80000"/>
            <a:hueOff val="0"/>
            <a:satOff val="0"/>
            <a:lumOff val="19092"/>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Cabuyaro</a:t>
          </a:r>
        </a:p>
      </dsp:txBody>
      <dsp:txXfrm rot="-5400000">
        <a:off x="1" y="2172389"/>
        <a:ext cx="767924" cy="329111"/>
      </dsp:txXfrm>
    </dsp:sp>
    <dsp:sp modelId="{B897ED02-A94F-3047-9452-2486CAF35979}">
      <dsp:nvSpPr>
        <dsp:cNvPr id="0" name=""/>
        <dsp:cNvSpPr/>
      </dsp:nvSpPr>
      <dsp:spPr>
        <a:xfrm rot="5400000">
          <a:off x="4509070" y="-1952717"/>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y estabilización de Orilla en el muelle de Cabuyaro, finalizó el 4 de abril de 2019, con una inversión $931.840.416 con recursos de 2018. </a:t>
          </a:r>
        </a:p>
      </dsp:txBody>
      <dsp:txXfrm rot="-5400000">
        <a:off x="767925" y="1823237"/>
        <a:ext cx="8160555" cy="6434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36DC5-137B-3144-8F03-59731D417644}">
      <dsp:nvSpPr>
        <dsp:cNvPr id="0" name=""/>
        <dsp:cNvSpPr/>
      </dsp:nvSpPr>
      <dsp:spPr>
        <a:xfrm rot="5400000">
          <a:off x="-164555" y="166029"/>
          <a:ext cx="1097035" cy="767924"/>
        </a:xfrm>
        <a:prstGeom prst="chevron">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de Quibdó</a:t>
          </a:r>
        </a:p>
      </dsp:txBody>
      <dsp:txXfrm rot="-5400000">
        <a:off x="1" y="385435"/>
        <a:ext cx="767924" cy="329111"/>
      </dsp:txXfrm>
    </dsp:sp>
    <dsp:sp modelId="{52476D9D-09B5-794D-A6C5-6F93D597974D}">
      <dsp:nvSpPr>
        <dsp:cNvPr id="0" name=""/>
        <dsp:cNvSpPr/>
      </dsp:nvSpPr>
      <dsp:spPr>
        <a:xfrm rot="5400000">
          <a:off x="4509070" y="-3739671"/>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just" defTabSz="8890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Construcción Malecón Quibdó (Incluye obras de protección, recuperación de espacio Público, ciclovías y Parques) tuvo una inversión de $12.823.484.934. Incluye recursos vigencia 2018.</a:t>
          </a:r>
        </a:p>
      </dsp:txBody>
      <dsp:txXfrm rot="-5400000">
        <a:off x="767925" y="36283"/>
        <a:ext cx="8160555" cy="643455"/>
      </dsp:txXfrm>
    </dsp:sp>
    <dsp:sp modelId="{85560701-A669-714C-A7C8-C59F8AFFE9DD}">
      <dsp:nvSpPr>
        <dsp:cNvPr id="0" name=""/>
        <dsp:cNvSpPr/>
      </dsp:nvSpPr>
      <dsp:spPr>
        <a:xfrm rot="5400000">
          <a:off x="-164555" y="1059506"/>
          <a:ext cx="1097035" cy="767924"/>
        </a:xfrm>
        <a:prstGeom prst="chevron">
          <a:avLst/>
        </a:prstGeom>
        <a:solidFill>
          <a:schemeClr val="accent3">
            <a:shade val="80000"/>
            <a:hueOff val="0"/>
            <a:satOff val="0"/>
            <a:lumOff val="9546"/>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CO" sz="1100" kern="1200" dirty="0"/>
            <a:t>Municipio Carmen del Darién</a:t>
          </a:r>
        </a:p>
      </dsp:txBody>
      <dsp:txXfrm rot="-5400000">
        <a:off x="1" y="1278912"/>
        <a:ext cx="767924" cy="329111"/>
      </dsp:txXfrm>
    </dsp:sp>
    <dsp:sp modelId="{B553E941-27A6-7647-BF3B-8A6BA0895E95}">
      <dsp:nvSpPr>
        <dsp:cNvPr id="0" name=""/>
        <dsp:cNvSpPr/>
      </dsp:nvSpPr>
      <dsp:spPr>
        <a:xfrm rot="5400000">
          <a:off x="4508882" y="-2846006"/>
          <a:ext cx="713447"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954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sz="1400" kern="1200" dirty="0">
              <a:solidFill>
                <a:prstClr val="white">
                  <a:lumMod val="50000"/>
                </a:prstClr>
              </a:solidFill>
              <a:latin typeface="Calibri" panose="020F0502020204030204"/>
              <a:ea typeface="+mn-ea"/>
              <a:cs typeface="+mn-cs"/>
            </a:rPr>
            <a:t>Mantenimiento Río Jiguamiandó (Destronque y Limpieza) con una inversión de  $962.970.660, </a:t>
          </a:r>
          <a:r>
            <a:rPr lang="es-ES" sz="1400" kern="1200" dirty="0">
              <a:solidFill>
                <a:prstClr val="white">
                  <a:lumMod val="50000"/>
                </a:prstClr>
              </a:solidFill>
              <a:latin typeface="Calibri" panose="020F0502020204030204"/>
              <a:ea typeface="+mn-ea"/>
              <a:cs typeface="+mn-cs"/>
            </a:rPr>
            <a:t>terminó el 15 de diciembre de 2019</a:t>
          </a:r>
          <a:r>
            <a:rPr lang="es-ES" sz="1400" b="0" kern="1200" dirty="0">
              <a:latin typeface="Calibri" panose="020F0502020204030204"/>
              <a:ea typeface="+mn-ea"/>
              <a:cs typeface="+mn-cs"/>
            </a:rPr>
            <a:t>.</a:t>
          </a:r>
          <a:endParaRPr lang="es-CO" sz="1400" b="0" kern="1200" dirty="0">
            <a:latin typeface="Calibri" panose="020F0502020204030204"/>
            <a:ea typeface="+mn-ea"/>
            <a:cs typeface="+mn-cs"/>
          </a:endParaRPr>
        </a:p>
      </dsp:txBody>
      <dsp:txXfrm rot="-5400000">
        <a:off x="767924" y="929780"/>
        <a:ext cx="8160536" cy="643791"/>
      </dsp:txXfrm>
    </dsp:sp>
    <dsp:sp modelId="{6A99F1E1-D9D8-394C-8627-34F1C1959198}">
      <dsp:nvSpPr>
        <dsp:cNvPr id="0" name=""/>
        <dsp:cNvSpPr/>
      </dsp:nvSpPr>
      <dsp:spPr>
        <a:xfrm rot="5400000">
          <a:off x="-164555" y="1952983"/>
          <a:ext cx="1097035" cy="767924"/>
        </a:xfrm>
        <a:prstGeom prst="chevron">
          <a:avLst/>
        </a:prstGeom>
        <a:solidFill>
          <a:schemeClr val="accent3">
            <a:shade val="80000"/>
            <a:hueOff val="0"/>
            <a:satOff val="0"/>
            <a:lumOff val="19092"/>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ES" sz="1100" kern="1200" dirty="0"/>
            <a:t>Municipio de Santa Bárbara De </a:t>
          </a:r>
          <a:r>
            <a:rPr lang="es-ES" sz="1100" kern="1200" dirty="0" err="1"/>
            <a:t>Iscuandé</a:t>
          </a:r>
          <a:endParaRPr lang="es-CO" sz="1100" kern="1200" dirty="0"/>
        </a:p>
      </dsp:txBody>
      <dsp:txXfrm rot="-5400000">
        <a:off x="1" y="2172389"/>
        <a:ext cx="767924" cy="329111"/>
      </dsp:txXfrm>
    </dsp:sp>
    <dsp:sp modelId="{F8CD7B8F-7951-774B-B050-B388C8BC7E48}">
      <dsp:nvSpPr>
        <dsp:cNvPr id="0" name=""/>
        <dsp:cNvSpPr/>
      </dsp:nvSpPr>
      <dsp:spPr>
        <a:xfrm rot="5400000">
          <a:off x="4509070" y="-1952717"/>
          <a:ext cx="713073" cy="8195364"/>
        </a:xfrm>
        <a:prstGeom prst="round2SameRect">
          <a:avLst/>
        </a:prstGeom>
        <a:solidFill>
          <a:schemeClr val="lt1">
            <a:alpha val="90000"/>
            <a:hueOff val="0"/>
            <a:satOff val="0"/>
            <a:lumOff val="0"/>
            <a:alphaOff val="0"/>
          </a:schemeClr>
        </a:solidFill>
        <a:ln w="12700" cap="flat" cmpd="sng" algn="ctr">
          <a:solidFill>
            <a:schemeClr val="accent3">
              <a:shade val="80000"/>
              <a:hueOff val="0"/>
              <a:satOff val="0"/>
              <a:lumOff val="190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228600" lvl="1" indent="-228600" algn="l" defTabSz="8890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obras de protección contra la erosión causada por el rio </a:t>
          </a:r>
          <a:r>
            <a:rPr lang="es-ES" sz="1400" kern="1200" dirty="0" err="1">
              <a:solidFill>
                <a:prstClr val="white">
                  <a:lumMod val="50000"/>
                </a:prstClr>
              </a:solidFill>
              <a:latin typeface="Calibri" panose="020F0502020204030204"/>
              <a:ea typeface="+mn-ea"/>
              <a:cs typeface="+mn-cs"/>
            </a:rPr>
            <a:t>Iscuandé</a:t>
          </a:r>
          <a:r>
            <a:rPr lang="es-ES" sz="1400" kern="1200" dirty="0">
              <a:solidFill>
                <a:prstClr val="white">
                  <a:lumMod val="50000"/>
                </a:prstClr>
              </a:solidFill>
              <a:latin typeface="Calibri" panose="020F0502020204030204"/>
              <a:ea typeface="+mn-ea"/>
              <a:cs typeface="+mn-cs"/>
            </a:rPr>
            <a:t>, tiene vigencias futuras por valor de $477.872.965, se prevé la adjudicación para el 29 de noviembre 2019, con un plazo de 5 meses de ejecución. </a:t>
          </a:r>
          <a:endParaRPr lang="es-CO" sz="1400" kern="1200" dirty="0">
            <a:solidFill>
              <a:prstClr val="white">
                <a:lumMod val="50000"/>
              </a:prstClr>
            </a:solidFill>
            <a:latin typeface="Calibri" panose="020F0502020204030204"/>
            <a:ea typeface="+mn-ea"/>
            <a:cs typeface="+mn-cs"/>
          </a:endParaRPr>
        </a:p>
      </dsp:txBody>
      <dsp:txXfrm rot="-5400000">
        <a:off x="767925" y="1823237"/>
        <a:ext cx="8160555" cy="6434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204011" y="363834"/>
          <a:ext cx="1360079" cy="952055"/>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Carmen del Darién</a:t>
          </a:r>
        </a:p>
      </dsp:txBody>
      <dsp:txXfrm rot="-5400000">
        <a:off x="2" y="635850"/>
        <a:ext cx="952055" cy="408024"/>
      </dsp:txXfrm>
    </dsp:sp>
    <dsp:sp modelId="{380C1126-F0D3-FB47-AC49-7DAEDA06D2F5}">
      <dsp:nvSpPr>
        <dsp:cNvPr id="0" name=""/>
        <dsp:cNvSpPr/>
      </dsp:nvSpPr>
      <dsp:spPr>
        <a:xfrm rot="5400000">
          <a:off x="4881819" y="-3925691"/>
          <a:ext cx="1196016"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Las obras de mantenimiento y limpieza del rio </a:t>
          </a:r>
          <a:r>
            <a:rPr lang="es-ES" sz="1400" kern="1200" dirty="0" err="1">
              <a:solidFill>
                <a:prstClr val="white">
                  <a:lumMod val="50000"/>
                </a:prstClr>
              </a:solidFill>
              <a:latin typeface="Calibri" panose="020F0502020204030204"/>
              <a:ea typeface="+mn-ea"/>
              <a:cs typeface="+mn-cs"/>
            </a:rPr>
            <a:t>Jiguamiando</a:t>
          </a:r>
          <a:r>
            <a:rPr lang="es-ES" sz="1400" kern="1200" dirty="0">
              <a:solidFill>
                <a:prstClr val="white">
                  <a:lumMod val="50000"/>
                </a:prstClr>
              </a:solidFill>
              <a:latin typeface="Calibri" panose="020F0502020204030204"/>
              <a:ea typeface="+mn-ea"/>
              <a:cs typeface="+mn-cs"/>
            </a:rPr>
            <a:t> para recuperar la transitabilidad interrumpida por emergencia a finales del mes de abril, terminaron el 30 de septiembre de 2020 con una inversión alrededor de $93,15 millones.</a:t>
          </a:r>
          <a:endParaRPr lang="es-CO" sz="14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1260 de 2020 para de intervención de mayor alcance por valor de $758 millones y se suscribió contrato de interventoría 1320 de 2020 por valor $129,012 millones. </a:t>
          </a: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Construcción de Muelle </a:t>
          </a:r>
          <a:r>
            <a:rPr lang="es-ES" sz="1400" kern="1200" dirty="0" err="1">
              <a:solidFill>
                <a:prstClr val="white">
                  <a:lumMod val="50000"/>
                </a:prstClr>
              </a:solidFill>
              <a:latin typeface="Calibri" panose="020F0502020204030204"/>
              <a:ea typeface="+mn-ea"/>
              <a:cs typeface="+mn-cs"/>
            </a:rPr>
            <a:t>Curbaradó</a:t>
          </a:r>
          <a:r>
            <a:rPr lang="es-ES" sz="1400" kern="1200" dirty="0">
              <a:solidFill>
                <a:prstClr val="white">
                  <a:lumMod val="50000"/>
                </a:prstClr>
              </a:solidFill>
              <a:latin typeface="Calibri" panose="020F0502020204030204"/>
              <a:ea typeface="+mn-ea"/>
              <a:cs typeface="+mn-cs"/>
            </a:rPr>
            <a:t>: Muelle Flotante y pasarelas de accesos, con una inversión de $1.542 millones, finalizó el 15 de junio de 2020.</a:t>
          </a:r>
        </a:p>
      </dsp:txBody>
      <dsp:txXfrm rot="-5400000">
        <a:off x="952056" y="62457"/>
        <a:ext cx="8997159" cy="1079246"/>
      </dsp:txXfrm>
    </dsp:sp>
    <dsp:sp modelId="{7730EFA2-2993-2F40-B243-6E6F7CBDFEA4}">
      <dsp:nvSpPr>
        <dsp:cNvPr id="0" name=""/>
        <dsp:cNvSpPr/>
      </dsp:nvSpPr>
      <dsp:spPr>
        <a:xfrm rot="5400000">
          <a:off x="-204011" y="1583331"/>
          <a:ext cx="1360079" cy="952055"/>
        </a:xfrm>
        <a:prstGeom prst="chevron">
          <a:avLst/>
        </a:prstGeom>
        <a:gradFill rotWithShape="0">
          <a:gsLst>
            <a:gs pos="0">
              <a:schemeClr val="accent3">
                <a:shade val="80000"/>
                <a:hueOff val="0"/>
                <a:satOff val="0"/>
                <a:lumOff val="6364"/>
                <a:alphaOff val="0"/>
                <a:satMod val="103000"/>
                <a:lumMod val="102000"/>
                <a:tint val="94000"/>
              </a:schemeClr>
            </a:gs>
            <a:gs pos="50000">
              <a:schemeClr val="accent3">
                <a:shade val="80000"/>
                <a:hueOff val="0"/>
                <a:satOff val="0"/>
                <a:lumOff val="6364"/>
                <a:alphaOff val="0"/>
                <a:satMod val="110000"/>
                <a:lumMod val="100000"/>
                <a:shade val="100000"/>
              </a:schemeClr>
            </a:gs>
            <a:gs pos="100000">
              <a:schemeClr val="accent3">
                <a:shade val="80000"/>
                <a:hueOff val="0"/>
                <a:satOff val="0"/>
                <a:lumOff val="6364"/>
                <a:alphaOff val="0"/>
                <a:lumMod val="99000"/>
                <a:satMod val="120000"/>
                <a:shade val="78000"/>
              </a:schemeClr>
            </a:gs>
          </a:gsLst>
          <a:lin ang="5400000" scaled="0"/>
        </a:gradFill>
        <a:ln w="6350" cap="flat" cmpd="sng" algn="ctr">
          <a:solidFill>
            <a:schemeClr val="accent3">
              <a:shade val="80000"/>
              <a:hueOff val="0"/>
              <a:satOff val="0"/>
              <a:lumOff val="636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Riosucio </a:t>
          </a:r>
        </a:p>
      </dsp:txBody>
      <dsp:txXfrm rot="-5400000">
        <a:off x="2" y="1855347"/>
        <a:ext cx="952055" cy="408024"/>
      </dsp:txXfrm>
    </dsp:sp>
    <dsp:sp modelId="{C9E02084-6FD2-7040-89AC-CC850FE8063E}">
      <dsp:nvSpPr>
        <dsp:cNvPr id="0" name=""/>
        <dsp:cNvSpPr/>
      </dsp:nvSpPr>
      <dsp:spPr>
        <a:xfrm rot="5400000">
          <a:off x="5037801" y="-2706427"/>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636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Mantenimiento y limpieza Rio </a:t>
          </a:r>
          <a:r>
            <a:rPr lang="es-ES" sz="1400" kern="1200" dirty="0" err="1">
              <a:solidFill>
                <a:prstClr val="white">
                  <a:lumMod val="50000"/>
                </a:prstClr>
              </a:solidFill>
              <a:latin typeface="Calibri" panose="020F0502020204030204"/>
              <a:ea typeface="+mn-ea"/>
              <a:cs typeface="+mn-cs"/>
            </a:rPr>
            <a:t>Chintadó</a:t>
          </a:r>
          <a:r>
            <a:rPr lang="es-ES" sz="1400" kern="1200" dirty="0">
              <a:solidFill>
                <a:prstClr val="white">
                  <a:lumMod val="50000"/>
                </a:prstClr>
              </a:solidFill>
              <a:latin typeface="Calibri" panose="020F0502020204030204"/>
              <a:ea typeface="+mn-ea"/>
              <a:cs typeface="+mn-cs"/>
            </a:rPr>
            <a:t> las obras terminaron el 30 de septiembre de 2020, con una inversión alrededor de $103,6 millones de pesos.</a:t>
          </a:r>
          <a:endParaRPr lang="es-CO" sz="14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400" kern="1200" dirty="0">
              <a:solidFill>
                <a:prstClr val="white">
                  <a:lumMod val="50000"/>
                </a:prstClr>
              </a:solidFill>
              <a:latin typeface="Calibri" panose="020F0502020204030204"/>
              <a:ea typeface="+mn-ea"/>
              <a:cs typeface="+mn-cs"/>
            </a:rPr>
            <a:t>Se suscribió contrato de obra 1257 de 2020 por valor de $660,9 millones y se suscribió contrato de interventoría 1319 de 2020 por valor $121,21 millones. Orden de inicio 20 de noviembre, se encuentra en ejecución.</a:t>
          </a:r>
          <a:endParaRPr lang="es-CO" sz="1400" kern="1200" dirty="0">
            <a:solidFill>
              <a:prstClr val="white">
                <a:lumMod val="50000"/>
              </a:prstClr>
            </a:solidFill>
            <a:latin typeface="Calibri" panose="020F0502020204030204"/>
            <a:ea typeface="+mn-ea"/>
            <a:cs typeface="+mn-cs"/>
          </a:endParaRPr>
        </a:p>
      </dsp:txBody>
      <dsp:txXfrm rot="-5400000">
        <a:off x="952055" y="1422475"/>
        <a:ext cx="9012388" cy="797739"/>
      </dsp:txXfrm>
    </dsp:sp>
    <dsp:sp modelId="{8B149883-C87C-4E48-BC0A-6810831C729D}">
      <dsp:nvSpPr>
        <dsp:cNvPr id="0" name=""/>
        <dsp:cNvSpPr/>
      </dsp:nvSpPr>
      <dsp:spPr>
        <a:xfrm rot="5400000">
          <a:off x="-204011" y="2802827"/>
          <a:ext cx="1360079" cy="952055"/>
        </a:xfrm>
        <a:prstGeom prst="chevron">
          <a:avLst/>
        </a:prstGeom>
        <a:gradFill rotWithShape="0">
          <a:gsLst>
            <a:gs pos="0">
              <a:schemeClr val="accent3">
                <a:shade val="80000"/>
                <a:hueOff val="0"/>
                <a:satOff val="0"/>
                <a:lumOff val="12728"/>
                <a:alphaOff val="0"/>
                <a:satMod val="103000"/>
                <a:lumMod val="102000"/>
                <a:tint val="94000"/>
              </a:schemeClr>
            </a:gs>
            <a:gs pos="50000">
              <a:schemeClr val="accent3">
                <a:shade val="80000"/>
                <a:hueOff val="0"/>
                <a:satOff val="0"/>
                <a:lumOff val="12728"/>
                <a:alphaOff val="0"/>
                <a:satMod val="110000"/>
                <a:lumMod val="100000"/>
                <a:shade val="100000"/>
              </a:schemeClr>
            </a:gs>
            <a:gs pos="100000">
              <a:schemeClr val="accent3">
                <a:shade val="80000"/>
                <a:hueOff val="0"/>
                <a:satOff val="0"/>
                <a:lumOff val="12728"/>
                <a:alphaOff val="0"/>
                <a:lumMod val="99000"/>
                <a:satMod val="120000"/>
                <a:shade val="78000"/>
              </a:schemeClr>
            </a:gs>
          </a:gsLst>
          <a:lin ang="5400000" scaled="0"/>
        </a:gradFill>
        <a:ln w="6350" cap="flat" cmpd="sng" algn="ctr">
          <a:solidFill>
            <a:schemeClr val="accent3">
              <a:shade val="80000"/>
              <a:hueOff val="0"/>
              <a:satOff val="0"/>
              <a:lumOff val="1272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Francisco Pizarro</a:t>
          </a:r>
        </a:p>
      </dsp:txBody>
      <dsp:txXfrm rot="-5400000">
        <a:off x="2" y="3074843"/>
        <a:ext cx="952055" cy="408024"/>
      </dsp:txXfrm>
    </dsp:sp>
    <dsp:sp modelId="{34EBD005-268B-9E4F-AEE3-6E3D93326895}">
      <dsp:nvSpPr>
        <dsp:cNvPr id="0" name=""/>
        <dsp:cNvSpPr/>
      </dsp:nvSpPr>
      <dsp:spPr>
        <a:xfrm rot="5400000">
          <a:off x="5037801" y="-1486930"/>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272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suscribió convenio 1043 de 2020 con el municipio de Francisco Pizarro con una aporte del Invías por valor $545,15 millones, se adelanta contratación de interventoría por valor de $154,84 millones.</a:t>
          </a:r>
          <a:endParaRPr lang="es-CO" sz="1600" kern="1200" dirty="0">
            <a:solidFill>
              <a:prstClr val="white">
                <a:lumMod val="50000"/>
              </a:prstClr>
            </a:solidFill>
            <a:latin typeface="Calibri" panose="020F0502020204030204"/>
            <a:ea typeface="+mn-ea"/>
            <a:cs typeface="+mn-cs"/>
          </a:endParaRPr>
        </a:p>
      </dsp:txBody>
      <dsp:txXfrm rot="-5400000">
        <a:off x="952055" y="2641972"/>
        <a:ext cx="9012388" cy="797739"/>
      </dsp:txXfrm>
    </dsp:sp>
    <dsp:sp modelId="{F3CC1EA4-A1F9-F643-B06D-69BD095A02FB}">
      <dsp:nvSpPr>
        <dsp:cNvPr id="0" name=""/>
        <dsp:cNvSpPr/>
      </dsp:nvSpPr>
      <dsp:spPr>
        <a:xfrm rot="5400000">
          <a:off x="-204011" y="4022323"/>
          <a:ext cx="1360079" cy="952055"/>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Puerto Asís</a:t>
          </a:r>
          <a:endParaRPr lang="es-CO" sz="1300" kern="1200" dirty="0"/>
        </a:p>
      </dsp:txBody>
      <dsp:txXfrm rot="-5400000">
        <a:off x="2" y="4294339"/>
        <a:ext cx="952055" cy="408024"/>
      </dsp:txXfrm>
    </dsp:sp>
    <dsp:sp modelId="{3ED0E637-8C46-7642-B8AB-F3B2F85807FB}">
      <dsp:nvSpPr>
        <dsp:cNvPr id="0" name=""/>
        <dsp:cNvSpPr/>
      </dsp:nvSpPr>
      <dsp:spPr>
        <a:xfrm rot="5400000">
          <a:off x="5037801" y="-267434"/>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Obras de mantenimiento del muelle La Esmeralda ($276.896.634) finalizó el 15 de enero de 2020. </a:t>
          </a:r>
          <a:endParaRPr lang="es-CO" sz="16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Char char="•"/>
          </a:pPr>
          <a:r>
            <a:rPr lang="es-ES" sz="1600" kern="1200" dirty="0">
              <a:solidFill>
                <a:prstClr val="white">
                  <a:lumMod val="50000"/>
                </a:prstClr>
              </a:solidFill>
              <a:latin typeface="Calibri" panose="020F0502020204030204"/>
              <a:ea typeface="+mn-ea"/>
              <a:cs typeface="+mn-cs"/>
            </a:rPr>
            <a:t>Se adelanta proceso de contratación del dragado de mantenimiento de acceso al muelle La Esmeralda por valor de $400 millones  incluido interventoría.</a:t>
          </a:r>
          <a:r>
            <a:rPr lang="es-CO" sz="1600" kern="1200" dirty="0">
              <a:solidFill>
                <a:prstClr val="white">
                  <a:lumMod val="50000"/>
                </a:prstClr>
              </a:solidFill>
              <a:latin typeface="Calibri" panose="020F0502020204030204"/>
              <a:ea typeface="+mn-ea"/>
              <a:cs typeface="+mn-cs"/>
            </a:rPr>
            <a:t> </a:t>
          </a:r>
          <a:endParaRPr lang="es-ES" sz="1600" kern="1200" dirty="0">
            <a:solidFill>
              <a:prstClr val="white">
                <a:lumMod val="50000"/>
              </a:prstClr>
            </a:solidFill>
            <a:latin typeface="Calibri" panose="020F0502020204030204"/>
            <a:ea typeface="+mn-ea"/>
            <a:cs typeface="+mn-cs"/>
          </a:endParaRPr>
        </a:p>
      </dsp:txBody>
      <dsp:txXfrm rot="-5400000">
        <a:off x="952055" y="3861468"/>
        <a:ext cx="9012388" cy="7977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204011" y="363834"/>
          <a:ext cx="1360079" cy="952055"/>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Carmen del Darién</a:t>
          </a:r>
        </a:p>
      </dsp:txBody>
      <dsp:txXfrm rot="-5400000">
        <a:off x="2" y="635850"/>
        <a:ext cx="952055" cy="408024"/>
      </dsp:txXfrm>
    </dsp:sp>
    <dsp:sp modelId="{380C1126-F0D3-FB47-AC49-7DAEDA06D2F5}">
      <dsp:nvSpPr>
        <dsp:cNvPr id="0" name=""/>
        <dsp:cNvSpPr/>
      </dsp:nvSpPr>
      <dsp:spPr>
        <a:xfrm rot="5400000">
          <a:off x="4881819" y="-3925691"/>
          <a:ext cx="1196016"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Contrato de obra 1260 de 2020 para de intervención de mayor alcance obras de mantenimiento y limpieza del rio </a:t>
          </a:r>
          <a:r>
            <a:rPr lang="es-ES_tradnl" sz="1600" kern="1200" dirty="0" err="1">
              <a:solidFill>
                <a:prstClr val="white">
                  <a:lumMod val="50000"/>
                </a:prstClr>
              </a:solidFill>
              <a:latin typeface="Calibri" panose="020F0502020204030204"/>
              <a:ea typeface="+mn-ea"/>
              <a:cs typeface="+mn-cs"/>
            </a:rPr>
            <a:t>Jiguamiandó</a:t>
          </a:r>
          <a:r>
            <a:rPr lang="es-ES_tradnl" sz="1600" kern="1200" dirty="0">
              <a:solidFill>
                <a:prstClr val="white">
                  <a:lumMod val="50000"/>
                </a:prstClr>
              </a:solidFill>
              <a:latin typeface="Calibri" panose="020F0502020204030204"/>
              <a:ea typeface="+mn-ea"/>
              <a:cs typeface="+mn-cs"/>
            </a:rPr>
            <a:t> por valor de $758 millones y contrato de interventoría 1320 de 2020 por valor por valor $129,012 millones, las obras terminaron el 17 de julio de 2021</a:t>
          </a:r>
          <a:r>
            <a:rPr lang="es-ES_tradnl" sz="1500" kern="1200" dirty="0"/>
            <a:t>.</a:t>
          </a:r>
          <a:endParaRPr lang="es-CO" sz="1500" kern="1200" dirty="0">
            <a:solidFill>
              <a:prstClr val="white">
                <a:lumMod val="50000"/>
              </a:prstClr>
            </a:solidFill>
            <a:latin typeface="Calibri" panose="020F0502020204030204"/>
            <a:ea typeface="+mn-ea"/>
            <a:cs typeface="+mn-cs"/>
          </a:endParaRPr>
        </a:p>
      </dsp:txBody>
      <dsp:txXfrm rot="-5400000">
        <a:off x="952056" y="62457"/>
        <a:ext cx="8997159" cy="1079246"/>
      </dsp:txXfrm>
    </dsp:sp>
    <dsp:sp modelId="{7730EFA2-2993-2F40-B243-6E6F7CBDFEA4}">
      <dsp:nvSpPr>
        <dsp:cNvPr id="0" name=""/>
        <dsp:cNvSpPr/>
      </dsp:nvSpPr>
      <dsp:spPr>
        <a:xfrm rot="5400000">
          <a:off x="-204011" y="1583331"/>
          <a:ext cx="1360079" cy="952055"/>
        </a:xfrm>
        <a:prstGeom prst="chevron">
          <a:avLst/>
        </a:prstGeom>
        <a:gradFill rotWithShape="0">
          <a:gsLst>
            <a:gs pos="0">
              <a:schemeClr val="accent3">
                <a:shade val="80000"/>
                <a:hueOff val="0"/>
                <a:satOff val="0"/>
                <a:lumOff val="6364"/>
                <a:alphaOff val="0"/>
                <a:satMod val="103000"/>
                <a:lumMod val="102000"/>
                <a:tint val="94000"/>
              </a:schemeClr>
            </a:gs>
            <a:gs pos="50000">
              <a:schemeClr val="accent3">
                <a:shade val="80000"/>
                <a:hueOff val="0"/>
                <a:satOff val="0"/>
                <a:lumOff val="6364"/>
                <a:alphaOff val="0"/>
                <a:satMod val="110000"/>
                <a:lumMod val="100000"/>
                <a:shade val="100000"/>
              </a:schemeClr>
            </a:gs>
            <a:gs pos="100000">
              <a:schemeClr val="accent3">
                <a:shade val="80000"/>
                <a:hueOff val="0"/>
                <a:satOff val="0"/>
                <a:lumOff val="6364"/>
                <a:alphaOff val="0"/>
                <a:lumMod val="99000"/>
                <a:satMod val="120000"/>
                <a:shade val="78000"/>
              </a:schemeClr>
            </a:gs>
          </a:gsLst>
          <a:lin ang="5400000" scaled="0"/>
        </a:gradFill>
        <a:ln w="6350" cap="flat" cmpd="sng" algn="ctr">
          <a:solidFill>
            <a:schemeClr val="accent3">
              <a:shade val="80000"/>
              <a:hueOff val="0"/>
              <a:satOff val="0"/>
              <a:lumOff val="636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Riosucio </a:t>
          </a:r>
        </a:p>
      </dsp:txBody>
      <dsp:txXfrm rot="-5400000">
        <a:off x="2" y="1855347"/>
        <a:ext cx="952055" cy="408024"/>
      </dsp:txXfrm>
    </dsp:sp>
    <dsp:sp modelId="{C9E02084-6FD2-7040-89AC-CC850FE8063E}">
      <dsp:nvSpPr>
        <dsp:cNvPr id="0" name=""/>
        <dsp:cNvSpPr/>
      </dsp:nvSpPr>
      <dsp:spPr>
        <a:xfrm rot="5400000">
          <a:off x="5037801" y="-2706427"/>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636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Contrato de obra 1257 de 2020, por valor de $660,9 millones y se suscribió contrato de interventoría 1319 de 2020 por valor $121,21 millones. Terminó el 03 de junio de 2021</a:t>
          </a:r>
          <a:r>
            <a:rPr lang="es-ES_tradnl" sz="1400" kern="1200" dirty="0"/>
            <a:t>. </a:t>
          </a:r>
          <a:endParaRPr lang="es-CO" sz="1400" kern="1200" dirty="0">
            <a:solidFill>
              <a:prstClr val="white">
                <a:lumMod val="50000"/>
              </a:prstClr>
            </a:solidFill>
            <a:latin typeface="Calibri" panose="020F0502020204030204"/>
            <a:ea typeface="+mn-ea"/>
            <a:cs typeface="+mn-cs"/>
          </a:endParaRPr>
        </a:p>
      </dsp:txBody>
      <dsp:txXfrm rot="-5400000">
        <a:off x="952055" y="1422475"/>
        <a:ext cx="9012388" cy="797739"/>
      </dsp:txXfrm>
    </dsp:sp>
    <dsp:sp modelId="{8B149883-C87C-4E48-BC0A-6810831C729D}">
      <dsp:nvSpPr>
        <dsp:cNvPr id="0" name=""/>
        <dsp:cNvSpPr/>
      </dsp:nvSpPr>
      <dsp:spPr>
        <a:xfrm rot="5400000">
          <a:off x="-204011" y="2802827"/>
          <a:ext cx="1360079" cy="952055"/>
        </a:xfrm>
        <a:prstGeom prst="chevron">
          <a:avLst/>
        </a:prstGeom>
        <a:gradFill rotWithShape="0">
          <a:gsLst>
            <a:gs pos="0">
              <a:schemeClr val="accent3">
                <a:shade val="80000"/>
                <a:hueOff val="0"/>
                <a:satOff val="0"/>
                <a:lumOff val="12728"/>
                <a:alphaOff val="0"/>
                <a:satMod val="103000"/>
                <a:lumMod val="102000"/>
                <a:tint val="94000"/>
              </a:schemeClr>
            </a:gs>
            <a:gs pos="50000">
              <a:schemeClr val="accent3">
                <a:shade val="80000"/>
                <a:hueOff val="0"/>
                <a:satOff val="0"/>
                <a:lumOff val="12728"/>
                <a:alphaOff val="0"/>
                <a:satMod val="110000"/>
                <a:lumMod val="100000"/>
                <a:shade val="100000"/>
              </a:schemeClr>
            </a:gs>
            <a:gs pos="100000">
              <a:schemeClr val="accent3">
                <a:shade val="80000"/>
                <a:hueOff val="0"/>
                <a:satOff val="0"/>
                <a:lumOff val="12728"/>
                <a:alphaOff val="0"/>
                <a:lumMod val="99000"/>
                <a:satMod val="120000"/>
                <a:shade val="78000"/>
              </a:schemeClr>
            </a:gs>
          </a:gsLst>
          <a:lin ang="5400000" scaled="0"/>
        </a:gradFill>
        <a:ln w="6350" cap="flat" cmpd="sng" algn="ctr">
          <a:solidFill>
            <a:schemeClr val="accent3">
              <a:shade val="80000"/>
              <a:hueOff val="0"/>
              <a:satOff val="0"/>
              <a:lumOff val="1272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Francisco Pizarro</a:t>
          </a:r>
        </a:p>
      </dsp:txBody>
      <dsp:txXfrm rot="-5400000">
        <a:off x="2" y="3074843"/>
        <a:ext cx="952055" cy="408024"/>
      </dsp:txXfrm>
    </dsp:sp>
    <dsp:sp modelId="{34EBD005-268B-9E4F-AEE3-6E3D93326895}">
      <dsp:nvSpPr>
        <dsp:cNvPr id="0" name=""/>
        <dsp:cNvSpPr/>
      </dsp:nvSpPr>
      <dsp:spPr>
        <a:xfrm rot="5400000">
          <a:off x="5037801" y="-1486930"/>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272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14300" lvl="1" indent="-114300" algn="just" defTabSz="6223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Se finalizó la etapa de estudios y se determinó mayores cantidades de obras, por lo que se adicionó el convenio en 468 millones y prórroga del convenio e interventoría hasta el 31 de diciembre de 2021. Avance: 25%</a:t>
          </a:r>
          <a:endParaRPr lang="es-CO" sz="1600" kern="1200" dirty="0">
            <a:solidFill>
              <a:prstClr val="white">
                <a:lumMod val="50000"/>
              </a:prstClr>
            </a:solidFill>
            <a:latin typeface="Calibri" panose="020F0502020204030204"/>
            <a:ea typeface="+mn-ea"/>
            <a:cs typeface="+mn-cs"/>
          </a:endParaRPr>
        </a:p>
      </dsp:txBody>
      <dsp:txXfrm rot="-5400000">
        <a:off x="952055" y="2641972"/>
        <a:ext cx="9012388" cy="797739"/>
      </dsp:txXfrm>
    </dsp:sp>
    <dsp:sp modelId="{F3CC1EA4-A1F9-F643-B06D-69BD095A02FB}">
      <dsp:nvSpPr>
        <dsp:cNvPr id="0" name=""/>
        <dsp:cNvSpPr/>
      </dsp:nvSpPr>
      <dsp:spPr>
        <a:xfrm rot="5400000">
          <a:off x="-204011" y="4022323"/>
          <a:ext cx="1360079" cy="952055"/>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de Puerto Asís</a:t>
          </a:r>
          <a:endParaRPr lang="es-CO" sz="1300" kern="1200" dirty="0"/>
        </a:p>
      </dsp:txBody>
      <dsp:txXfrm rot="-5400000">
        <a:off x="2" y="4294339"/>
        <a:ext cx="952055" cy="408024"/>
      </dsp:txXfrm>
    </dsp:sp>
    <dsp:sp modelId="{3ED0E637-8C46-7642-B8AB-F3B2F85807FB}">
      <dsp:nvSpPr>
        <dsp:cNvPr id="0" name=""/>
        <dsp:cNvSpPr/>
      </dsp:nvSpPr>
      <dsp:spPr>
        <a:xfrm rot="5400000">
          <a:off x="5037801" y="-267434"/>
          <a:ext cx="884051" cy="9055544"/>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71120" tIns="6350" rIns="6350" bIns="6350" numCol="1" spcCol="1270" anchor="ctr" anchorCtr="0">
          <a:noAutofit/>
        </a:bodyPr>
        <a:lstStyle/>
        <a:p>
          <a:pPr marL="114300" lvl="1" indent="-114300" algn="just" defTabSz="622300">
            <a:lnSpc>
              <a:spcPct val="90000"/>
            </a:lnSpc>
            <a:spcBef>
              <a:spcPct val="0"/>
            </a:spcBef>
            <a:spcAft>
              <a:spcPct val="15000"/>
            </a:spcAft>
            <a:buChar char="•"/>
          </a:pPr>
          <a:r>
            <a:rPr lang="es-ES_tradnl" sz="1000" kern="1200" dirty="0">
              <a:solidFill>
                <a:prstClr val="white">
                  <a:lumMod val="50000"/>
                </a:prstClr>
              </a:solidFill>
              <a:latin typeface="Calibri" panose="020F0502020204030204"/>
              <a:ea typeface="+mn-ea"/>
              <a:cs typeface="+mn-cs"/>
            </a:rPr>
            <a:t>Obras de mantenimiento del muelle La Esmeralda: Contrato 1405 de 2020 por valor de 308,77 millones y contrato de interventoría 1198 de 2020 por valor de $24,11 millones. Se adicionó $140,9 millones al contrato de obra y $11,5 millones al contrato de interventoría. Las obras terminaron el 12 de octubre de 2021. Avance 100%.</a:t>
          </a:r>
          <a:endParaRPr lang="es-CO" sz="1000" kern="1200" dirty="0">
            <a:solidFill>
              <a:prstClr val="white">
                <a:lumMod val="50000"/>
              </a:prstClr>
            </a:solidFill>
            <a:latin typeface="Calibri" panose="020F0502020204030204"/>
            <a:ea typeface="+mn-ea"/>
            <a:cs typeface="+mn-cs"/>
          </a:endParaRPr>
        </a:p>
        <a:p>
          <a:pPr marL="114300" lvl="1" indent="-114300" algn="just" defTabSz="622300">
            <a:lnSpc>
              <a:spcPct val="90000"/>
            </a:lnSpc>
            <a:spcBef>
              <a:spcPct val="0"/>
            </a:spcBef>
            <a:spcAft>
              <a:spcPct val="15000"/>
            </a:spcAft>
            <a:buFont typeface="+mj-lt"/>
            <a:buChar char="•"/>
          </a:pPr>
          <a:r>
            <a:rPr lang="es-ES_tradnl" sz="1000" kern="1200" dirty="0">
              <a:solidFill>
                <a:prstClr val="white">
                  <a:lumMod val="50000"/>
                </a:prstClr>
              </a:solidFill>
              <a:latin typeface="Calibri" panose="020F0502020204030204"/>
              <a:ea typeface="+mn-ea"/>
              <a:cs typeface="+mn-cs"/>
            </a:rPr>
            <a:t>Construcción de muelles, comunidades indígenas de </a:t>
          </a:r>
          <a:r>
            <a:rPr lang="es-ES_tradnl" sz="1000" kern="1200" dirty="0" err="1">
              <a:solidFill>
                <a:prstClr val="white">
                  <a:lumMod val="50000"/>
                </a:prstClr>
              </a:solidFill>
              <a:latin typeface="Calibri" panose="020F0502020204030204"/>
              <a:ea typeface="+mn-ea"/>
              <a:cs typeface="+mn-cs"/>
            </a:rPr>
            <a:t>Piñuña</a:t>
          </a:r>
          <a:r>
            <a:rPr lang="es-ES_tradnl" sz="1000" kern="1200" dirty="0">
              <a:solidFill>
                <a:prstClr val="white">
                  <a:lumMod val="50000"/>
                </a:prstClr>
              </a:solidFill>
              <a:latin typeface="Calibri" panose="020F0502020204030204"/>
              <a:ea typeface="+mn-ea"/>
              <a:cs typeface="+mn-cs"/>
            </a:rPr>
            <a:t> Blanco y Buenavista: El contrato 1822/2020, por valor de $ 5.842.582.508 de los cuales se asignaron a estos dos muelles la suma de $ 2.571.763.476 y contrato de interventoría No. 2053/2020, por valor de $ 1.475.214.541, de los cuales se asignaron a los dos muelles la suma de $ 327.825.454. Inició el 03 de marzo de 202, con fecha de terminación el 31 de diciembre de 2021. El contrato se encuentra en ejecución. Se adelanta la construcción de las unidades flotantes en el taller del contratista. Avance: 11%.</a:t>
          </a:r>
          <a:endParaRPr lang="es-CO" sz="1000" kern="1200" dirty="0">
            <a:solidFill>
              <a:prstClr val="white">
                <a:lumMod val="50000"/>
              </a:prstClr>
            </a:solidFill>
            <a:latin typeface="Calibri" panose="020F0502020204030204"/>
            <a:ea typeface="+mn-ea"/>
            <a:cs typeface="+mn-cs"/>
          </a:endParaRPr>
        </a:p>
      </dsp:txBody>
      <dsp:txXfrm rot="-5400000">
        <a:off x="952055" y="3861468"/>
        <a:ext cx="9012388" cy="7977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6AB77-4D68-9E49-8E9A-E84034C71858}">
      <dsp:nvSpPr>
        <dsp:cNvPr id="0" name=""/>
        <dsp:cNvSpPr/>
      </dsp:nvSpPr>
      <dsp:spPr>
        <a:xfrm rot="5400000">
          <a:off x="-386029" y="684011"/>
          <a:ext cx="2573533" cy="1801473"/>
        </a:xfrm>
        <a:prstGeom prst="chevron">
          <a:avLst/>
        </a:prstGeom>
        <a:gradFill rotWithShape="0">
          <a:gsLst>
            <a:gs pos="0">
              <a:schemeClr val="accent3">
                <a:shade val="80000"/>
                <a:hueOff val="0"/>
                <a:satOff val="0"/>
                <a:lumOff val="0"/>
                <a:alphaOff val="0"/>
                <a:satMod val="103000"/>
                <a:lumMod val="102000"/>
                <a:tint val="94000"/>
              </a:schemeClr>
            </a:gs>
            <a:gs pos="50000">
              <a:schemeClr val="accent3">
                <a:shade val="80000"/>
                <a:hueOff val="0"/>
                <a:satOff val="0"/>
                <a:lumOff val="0"/>
                <a:alphaOff val="0"/>
                <a:satMod val="110000"/>
                <a:lumMod val="100000"/>
                <a:shade val="100000"/>
              </a:schemeClr>
            </a:gs>
            <a:gs pos="100000">
              <a:schemeClr val="accent3">
                <a:shade val="80000"/>
                <a:hueOff val="0"/>
                <a:satOff val="0"/>
                <a:lumOff val="0"/>
                <a:alphaOff val="0"/>
                <a:lumMod val="99000"/>
                <a:satMod val="120000"/>
                <a:shade val="78000"/>
              </a:schemeClr>
            </a:gs>
          </a:gsLst>
          <a:lin ang="5400000" scaled="0"/>
        </a:gradFill>
        <a:ln w="6350" cap="flat" cmpd="sng" algn="ctr">
          <a:solidFill>
            <a:schemeClr val="accent3">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Bojayá y </a:t>
          </a:r>
          <a:r>
            <a:rPr lang="es-CO" sz="1400" kern="1200" dirty="0" err="1"/>
            <a:t>Sipí</a:t>
          </a:r>
          <a:endParaRPr lang="es-CO" sz="1400" kern="1200" dirty="0"/>
        </a:p>
      </dsp:txBody>
      <dsp:txXfrm rot="-5400000">
        <a:off x="2" y="1198718"/>
        <a:ext cx="1801473" cy="772060"/>
      </dsp:txXfrm>
    </dsp:sp>
    <dsp:sp modelId="{380C1126-F0D3-FB47-AC49-7DAEDA06D2F5}">
      <dsp:nvSpPr>
        <dsp:cNvPr id="0" name=""/>
        <dsp:cNvSpPr/>
      </dsp:nvSpPr>
      <dsp:spPr>
        <a:xfrm rot="5400000">
          <a:off x="4773583" y="-2968683"/>
          <a:ext cx="2261905" cy="8206126"/>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ES_tradnl" sz="1600" kern="1200" dirty="0">
              <a:solidFill>
                <a:prstClr val="white">
                  <a:lumMod val="50000"/>
                </a:prstClr>
              </a:solidFill>
              <a:latin typeface="Calibri" panose="020F0502020204030204"/>
              <a:ea typeface="+mn-ea"/>
              <a:cs typeface="+mn-cs"/>
            </a:rPr>
            <a:t>Contrato de obra No. 1814/2020 por valor de $6.263,7 millones de los cuales se asignaron para el muelle de Bojayá y muelle de </a:t>
          </a:r>
          <a:r>
            <a:rPr lang="es-ES_tradnl" sz="1600" kern="1200" dirty="0" err="1">
              <a:solidFill>
                <a:prstClr val="white">
                  <a:lumMod val="50000"/>
                </a:prstClr>
              </a:solidFill>
              <a:latin typeface="Calibri" panose="020F0502020204030204"/>
              <a:ea typeface="+mn-ea"/>
              <a:cs typeface="+mn-cs"/>
            </a:rPr>
            <a:t>Sipi</a:t>
          </a:r>
          <a:r>
            <a:rPr lang="es-ES_tradnl" sz="1600" kern="1200" dirty="0">
              <a:solidFill>
                <a:prstClr val="white">
                  <a:lumMod val="50000"/>
                </a:prstClr>
              </a:solidFill>
              <a:latin typeface="Calibri" panose="020F0502020204030204"/>
              <a:ea typeface="+mn-ea"/>
              <a:cs typeface="+mn-cs"/>
            </a:rPr>
            <a:t> el valor de $2.505,5 millones y contrato de interventoría No. 2053/2020, por valor de $ 1.475,2 millones, de los cuales se asignaron a estos dos muelles $327,8 millones. Actualmente, se adelanta la fase de estudios y diseños para la implantación de los muelles en los sitios seleccionados. El contrato se inició el 03 de marzo de 2021 y fecha de terminación el 31 de diciembre de 2021. </a:t>
          </a:r>
          <a:r>
            <a:rPr lang="es-CO" sz="1600" kern="1200" dirty="0">
              <a:solidFill>
                <a:prstClr val="white">
                  <a:lumMod val="50000"/>
                </a:prstClr>
              </a:solidFill>
              <a:latin typeface="Calibri" panose="020F0502020204030204"/>
              <a:ea typeface="+mn-ea"/>
              <a:cs typeface="+mn-cs"/>
            </a:rPr>
            <a:t>Contrato en ejecución. Se adelanta la construcción de las unidades flotantes en el taller del contratista. Avance: 16%</a:t>
          </a:r>
        </a:p>
      </dsp:txBody>
      <dsp:txXfrm rot="-5400000">
        <a:off x="1801473" y="113844"/>
        <a:ext cx="8095709" cy="2041071"/>
      </dsp:txXfrm>
    </dsp:sp>
    <dsp:sp modelId="{F3CC1EA4-A1F9-F643-B06D-69BD095A02FB}">
      <dsp:nvSpPr>
        <dsp:cNvPr id="0" name=""/>
        <dsp:cNvSpPr/>
      </dsp:nvSpPr>
      <dsp:spPr>
        <a:xfrm rot="5400000">
          <a:off x="-386029" y="2991533"/>
          <a:ext cx="2573533" cy="1801473"/>
        </a:xfrm>
        <a:prstGeom prst="chevron">
          <a:avLst/>
        </a:prstGeom>
        <a:gradFill rotWithShape="0">
          <a:gsLst>
            <a:gs pos="0">
              <a:schemeClr val="accent3">
                <a:shade val="80000"/>
                <a:hueOff val="0"/>
                <a:satOff val="0"/>
                <a:lumOff val="19092"/>
                <a:alphaOff val="0"/>
                <a:satMod val="103000"/>
                <a:lumMod val="102000"/>
                <a:tint val="94000"/>
              </a:schemeClr>
            </a:gs>
            <a:gs pos="50000">
              <a:schemeClr val="accent3">
                <a:shade val="80000"/>
                <a:hueOff val="0"/>
                <a:satOff val="0"/>
                <a:lumOff val="19092"/>
                <a:alphaOff val="0"/>
                <a:satMod val="110000"/>
                <a:lumMod val="100000"/>
                <a:shade val="100000"/>
              </a:schemeClr>
            </a:gs>
            <a:gs pos="100000">
              <a:schemeClr val="accent3">
                <a:shade val="80000"/>
                <a:hueOff val="0"/>
                <a:satOff val="0"/>
                <a:lumOff val="19092"/>
                <a:alphaOff val="0"/>
                <a:lumMod val="99000"/>
                <a:satMod val="120000"/>
                <a:shade val="78000"/>
              </a:schemeClr>
            </a:gs>
          </a:gsLst>
          <a:lin ang="5400000" scaled="0"/>
        </a:gradFill>
        <a:ln w="6350" cap="flat" cmpd="sng" algn="ctr">
          <a:solidFill>
            <a:schemeClr val="accent3">
              <a:shade val="80000"/>
              <a:hueOff val="0"/>
              <a:satOff val="0"/>
              <a:lumOff val="1909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CO" sz="1400" kern="1200" dirty="0"/>
            <a:t>Municipio Santa Bárbara de </a:t>
          </a:r>
          <a:r>
            <a:rPr lang="es-CO" sz="1400" kern="1200" dirty="0" err="1"/>
            <a:t>Iscuande</a:t>
          </a:r>
          <a:endParaRPr lang="es-CO" sz="1300" kern="1200" dirty="0"/>
        </a:p>
      </dsp:txBody>
      <dsp:txXfrm rot="-5400000">
        <a:off x="2" y="3506240"/>
        <a:ext cx="1801473" cy="772060"/>
      </dsp:txXfrm>
    </dsp:sp>
    <dsp:sp modelId="{3ED0E637-8C46-7642-B8AB-F3B2F85807FB}">
      <dsp:nvSpPr>
        <dsp:cNvPr id="0" name=""/>
        <dsp:cNvSpPr/>
      </dsp:nvSpPr>
      <dsp:spPr>
        <a:xfrm rot="5400000">
          <a:off x="5068138" y="-661161"/>
          <a:ext cx="1672796" cy="8206126"/>
        </a:xfrm>
        <a:prstGeom prst="round2SameRect">
          <a:avLst/>
        </a:prstGeom>
        <a:solidFill>
          <a:schemeClr val="lt1">
            <a:alpha val="90000"/>
            <a:hueOff val="0"/>
            <a:satOff val="0"/>
            <a:lumOff val="0"/>
            <a:alphaOff val="0"/>
          </a:schemeClr>
        </a:solidFill>
        <a:ln w="6350" cap="flat" cmpd="sng" algn="ctr">
          <a:solidFill>
            <a:schemeClr val="accent3">
              <a:shade val="80000"/>
              <a:hueOff val="0"/>
              <a:satOff val="0"/>
              <a:lumOff val="1909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CO" sz="1600" kern="1200" dirty="0">
              <a:solidFill>
                <a:prstClr val="white">
                  <a:lumMod val="50000"/>
                </a:prstClr>
              </a:solidFill>
              <a:latin typeface="Calibri" panose="020F0502020204030204"/>
              <a:ea typeface="+mn-ea"/>
              <a:cs typeface="+mn-cs"/>
            </a:rPr>
            <a:t>Se suscribió contrato 2406/2019 por valor de $2.468,77 millones y contrato 2421 de 2019, por $531,43 millones, incluido adicional por $157 millones. El contrato de obra se adicionó por valor de $513,76 millones y el contrato de interventoría se adicionó en $116 millones. Fecha Terminación: 22/11/2021. Contrato en ejecución, con un avance del 85%.</a:t>
          </a:r>
        </a:p>
      </dsp:txBody>
      <dsp:txXfrm rot="-5400000">
        <a:off x="1801474" y="2687162"/>
        <a:ext cx="8124467" cy="150947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0.177</cdr:x>
      <cdr:y>0.25581</cdr:y>
    </cdr:from>
    <cdr:to>
      <cdr:x>0.64507</cdr:x>
      <cdr:y>0.46517</cdr:y>
    </cdr:to>
    <cdr:sp macro="" textlink="">
      <cdr:nvSpPr>
        <cdr:cNvPr id="3" name="CuadroTexto 1">
          <a:extLst xmlns:a="http://schemas.openxmlformats.org/drawingml/2006/main">
            <a:ext uri="{FF2B5EF4-FFF2-40B4-BE49-F238E27FC236}">
              <a16:creationId xmlns:a16="http://schemas.microsoft.com/office/drawing/2014/main" id="{264A9074-95F8-E94A-96CE-90CAEDAB8E83}"/>
            </a:ext>
          </a:extLst>
        </cdr:cNvPr>
        <cdr:cNvSpPr txBox="1"/>
      </cdr:nvSpPr>
      <cdr:spPr>
        <a:xfrm xmlns:a="http://schemas.openxmlformats.org/drawingml/2006/main">
          <a:off x="724939" y="1157375"/>
          <a:ext cx="1917098" cy="94722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fld id="{300E252E-B030-4821-ACAA-5ED4983C66CC}" type="TxLink">
            <a:rPr lang="en-US" sz="3000" b="0" i="0" u="none" strike="noStrike">
              <a:solidFill>
                <a:schemeClr val="accent1">
                  <a:lumMod val="75000"/>
                </a:schemeClr>
              </a:solidFill>
              <a:latin typeface="Impact" panose="020B0806030902050204" pitchFamily="34" charset="0"/>
              <a:cs typeface="Calibri"/>
            </a:rPr>
            <a:pPr algn="ctr"/>
            <a:t>3023%</a:t>
          </a:fld>
          <a:endParaRPr lang="es-CO" sz="3000" dirty="0">
            <a:solidFill>
              <a:schemeClr val="accent1">
                <a:lumMod val="75000"/>
              </a:schemeClr>
            </a:solidFill>
            <a:latin typeface="Impact" panose="020B080603090205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0.42006</cdr:x>
      <cdr:y>0.35285</cdr:y>
    </cdr:from>
    <cdr:to>
      <cdr:x>0.65524</cdr:x>
      <cdr:y>0.52216</cdr:y>
    </cdr:to>
    <cdr:sp macro="" textlink="">
      <cdr:nvSpPr>
        <cdr:cNvPr id="2" name="CuadroTexto 3">
          <a:extLst xmlns:a="http://schemas.openxmlformats.org/drawingml/2006/main">
            <a:ext uri="{FF2B5EF4-FFF2-40B4-BE49-F238E27FC236}">
              <a16:creationId xmlns:a16="http://schemas.microsoft.com/office/drawing/2014/main" id="{00000000-0008-0000-0000-000004000000}"/>
            </a:ext>
          </a:extLst>
        </cdr:cNvPr>
        <cdr:cNvSpPr txBox="1"/>
      </cdr:nvSpPr>
      <cdr:spPr>
        <a:xfrm xmlns:a="http://schemas.openxmlformats.org/drawingml/2006/main">
          <a:off x="1687124" y="1058683"/>
          <a:ext cx="944563" cy="508000"/>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2A010D8C-4221-46D4-A65A-9783AFE6C7EE}" type="TxLink">
            <a:rPr lang="en-US" sz="3000" b="0" i="0" u="none" strike="noStrike">
              <a:solidFill>
                <a:srgbClr val="3266CC"/>
              </a:solidFill>
              <a:latin typeface="Impact" panose="020B0806030902050204" pitchFamily="34" charset="0"/>
              <a:cs typeface="Calibri"/>
            </a:rPr>
            <a:pPr/>
            <a:t>89%</a:t>
          </a:fld>
          <a:endParaRPr lang="es-CO" sz="3000" dirty="0">
            <a:solidFill>
              <a:srgbClr val="3266CC"/>
            </a:solidFill>
            <a:latin typeface="Impact" panose="020B080603090205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0.36033</cdr:x>
      <cdr:y>0.36994</cdr:y>
    </cdr:from>
    <cdr:to>
      <cdr:x>0.63967</cdr:x>
      <cdr:y>0.53748</cdr:y>
    </cdr:to>
    <cdr:sp macro="" textlink="">
      <cdr:nvSpPr>
        <cdr:cNvPr id="2" name="CuadroTexto 3">
          <a:extLst xmlns:a="http://schemas.openxmlformats.org/drawingml/2006/main">
            <a:ext uri="{FF2B5EF4-FFF2-40B4-BE49-F238E27FC236}">
              <a16:creationId xmlns:a16="http://schemas.microsoft.com/office/drawing/2014/main" id="{6F62033F-4EB9-FF48-992A-1C26CB48F466}"/>
            </a:ext>
          </a:extLst>
        </cdr:cNvPr>
        <cdr:cNvSpPr txBox="1"/>
      </cdr:nvSpPr>
      <cdr:spPr>
        <a:xfrm xmlns:a="http://schemas.openxmlformats.org/drawingml/2006/main">
          <a:off x="1218401" y="1121715"/>
          <a:ext cx="944572" cy="50799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CO" sz="3000" dirty="0">
              <a:solidFill>
                <a:srgbClr val="3366CC"/>
              </a:solidFill>
              <a:latin typeface="Impact" panose="020B0806030902050204" pitchFamily="34" charset="0"/>
            </a:rPr>
            <a:t>31%</a:t>
          </a:r>
        </a:p>
      </cdr:txBody>
    </cdr:sp>
  </cdr:relSizeAnchor>
</c:userShapes>
</file>

<file path=ppt/drawings/drawing4.xml><?xml version="1.0" encoding="utf-8"?>
<c:userShapes xmlns:c="http://schemas.openxmlformats.org/drawingml/2006/chart">
  <cdr:relSizeAnchor xmlns:cdr="http://schemas.openxmlformats.org/drawingml/2006/chartDrawing">
    <cdr:from>
      <cdr:x>0.40028</cdr:x>
      <cdr:y>0.3606</cdr:y>
    </cdr:from>
    <cdr:to>
      <cdr:x>0.57091</cdr:x>
      <cdr:y>0.57604</cdr:y>
    </cdr:to>
    <cdr:sp macro="" textlink="">
      <cdr:nvSpPr>
        <cdr:cNvPr id="2" name="CuadroTexto 18">
          <a:extLst xmlns:a="http://schemas.openxmlformats.org/drawingml/2006/main">
            <a:ext uri="{FF2B5EF4-FFF2-40B4-BE49-F238E27FC236}">
              <a16:creationId xmlns:a16="http://schemas.microsoft.com/office/drawing/2014/main" id="{00000000-0008-0000-0000-000013000000}"/>
            </a:ext>
          </a:extLst>
        </cdr:cNvPr>
        <cdr:cNvSpPr txBox="1"/>
      </cdr:nvSpPr>
      <cdr:spPr>
        <a:xfrm xmlns:a="http://schemas.openxmlformats.org/drawingml/2006/main">
          <a:off x="2243738" y="1116010"/>
          <a:ext cx="956468" cy="666750"/>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E45911C8-5AB7-4904-9C17-DD92E9395961}" type="TxLink">
            <a:rPr lang="en-US" sz="3000" b="0" i="0" u="none" strike="noStrike">
              <a:solidFill>
                <a:schemeClr val="accent3"/>
              </a:solidFill>
              <a:latin typeface="Impact" panose="020B0806030902050204" pitchFamily="34" charset="0"/>
              <a:cs typeface="Calibri"/>
            </a:rPr>
            <a:pPr/>
            <a:t>119%</a:t>
          </a:fld>
          <a:endParaRPr lang="es-CO" sz="3000">
            <a:solidFill>
              <a:schemeClr val="accent3"/>
            </a:solidFill>
            <a:latin typeface="Impact" panose="020B080603090205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0.38219</cdr:x>
      <cdr:y>0.31319</cdr:y>
    </cdr:from>
    <cdr:to>
      <cdr:x>0.69985</cdr:x>
      <cdr:y>0.49396</cdr:y>
    </cdr:to>
    <cdr:sp macro="" textlink="">
      <cdr:nvSpPr>
        <cdr:cNvPr id="2" name="CuadroTexto 17">
          <a:extLst xmlns:a="http://schemas.openxmlformats.org/drawingml/2006/main">
            <a:ext uri="{FF2B5EF4-FFF2-40B4-BE49-F238E27FC236}">
              <a16:creationId xmlns:a16="http://schemas.microsoft.com/office/drawing/2014/main" id="{00000000-0008-0000-0000-000012000000}"/>
            </a:ext>
          </a:extLst>
        </cdr:cNvPr>
        <cdr:cNvSpPr txBox="1"/>
      </cdr:nvSpPr>
      <cdr:spPr>
        <a:xfrm xmlns:a="http://schemas.openxmlformats.org/drawingml/2006/main">
          <a:off x="1322649" y="969532"/>
          <a:ext cx="1099344" cy="55959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fld id="{A66D0797-618B-42A4-955A-92C9C83C5E8D}" type="TxLink">
            <a:rPr lang="en-US" sz="3000" b="0" i="0" u="none" strike="noStrike">
              <a:solidFill>
                <a:srgbClr val="00B050"/>
              </a:solidFill>
              <a:latin typeface="Impact" panose="020B0806030902050204" pitchFamily="34" charset="0"/>
              <a:cs typeface="Calibri"/>
            </a:rPr>
            <a:pPr/>
            <a:t>84%</a:t>
          </a:fld>
          <a:endParaRPr lang="es-CO" sz="3000">
            <a:solidFill>
              <a:srgbClr val="00B050"/>
            </a:solidFill>
            <a:latin typeface="Impact" panose="020B080603090205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O" dirty="0"/>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FF145B0-74FC-4BD9-9B7E-3789D29CE0CD}" type="datetimeFigureOut">
              <a:rPr lang="es-CO" smtClean="0"/>
              <a:t>28/12/21</a:t>
            </a:fld>
            <a:endParaRPr lang="es-CO" dirty="0"/>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CF090E4C-AA53-4B2D-8A27-1845B199F207}" type="slidenum">
              <a:rPr lang="es-CO" smtClean="0"/>
              <a:t>‹Nº›</a:t>
            </a:fld>
            <a:endParaRPr lang="es-CO" dirty="0"/>
          </a:p>
        </p:txBody>
      </p:sp>
    </p:spTree>
    <p:extLst>
      <p:ext uri="{BB962C8B-B14F-4D97-AF65-F5344CB8AC3E}">
        <p14:creationId xmlns:p14="http://schemas.microsoft.com/office/powerpoint/2010/main" val="2397775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FDAE4024-67FF-48FC-9A7E-9FC686D07AA7}" type="datetimeFigureOut">
              <a:rPr lang="es-CO" smtClean="0"/>
              <a:t>28/12/21</a:t>
            </a:fld>
            <a:endParaRPr lang="es-CO" dirty="0"/>
          </a:p>
        </p:txBody>
      </p:sp>
      <p:sp>
        <p:nvSpPr>
          <p:cNvPr id="5" name="Marcador de pie de página 4"/>
          <p:cNvSpPr>
            <a:spLocks noGrp="1"/>
          </p:cNvSpPr>
          <p:nvPr>
            <p:ph type="ftr" sz="quarter" idx="11"/>
          </p:nvPr>
        </p:nvSpPr>
        <p:spPr/>
        <p:txBody>
          <a:bodyPr/>
          <a:lstStyle/>
          <a:p>
            <a:endParaRPr lang="es-CO" dirty="0"/>
          </a:p>
        </p:txBody>
      </p:sp>
    </p:spTree>
    <p:extLst>
      <p:ext uri="{BB962C8B-B14F-4D97-AF65-F5344CB8AC3E}">
        <p14:creationId xmlns:p14="http://schemas.microsoft.com/office/powerpoint/2010/main" val="110392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DAE4024-67FF-48FC-9A7E-9FC686D07AA7}" type="datetimeFigureOut">
              <a:rPr lang="es-CO" smtClean="0"/>
              <a:t>28/12/21</a:t>
            </a:fld>
            <a:endParaRPr lang="es-CO" dirty="0"/>
          </a:p>
        </p:txBody>
      </p:sp>
      <p:sp>
        <p:nvSpPr>
          <p:cNvPr id="3" name="Marcador de pie de página 2"/>
          <p:cNvSpPr>
            <a:spLocks noGrp="1"/>
          </p:cNvSpPr>
          <p:nvPr>
            <p:ph type="ftr" sz="quarter" idx="11"/>
          </p:nvPr>
        </p:nvSpPr>
        <p:spPr/>
        <p:txBody>
          <a:bodyPr/>
          <a:lstStyle/>
          <a:p>
            <a:endParaRPr lang="es-CO" dirty="0"/>
          </a:p>
        </p:txBody>
      </p:sp>
      <p:sp>
        <p:nvSpPr>
          <p:cNvPr id="4" name="Marcador de número de diapositiva 3"/>
          <p:cNvSpPr>
            <a:spLocks noGrp="1"/>
          </p:cNvSpPr>
          <p:nvPr>
            <p:ph type="sldNum" sz="quarter" idx="12"/>
          </p:nvPr>
        </p:nvSpPr>
        <p:spPr/>
        <p:txBody>
          <a:bodyPr/>
          <a:lstStyle/>
          <a:p>
            <a:fld id="{C8D901C0-2586-44BD-BCDE-6F6997B4D43D}" type="slidenum">
              <a:rPr lang="es-CO" smtClean="0"/>
              <a:t>‹Nº›</a:t>
            </a:fld>
            <a:endParaRPr lang="es-CO" dirty="0"/>
          </a:p>
        </p:txBody>
      </p:sp>
      <p:sp>
        <p:nvSpPr>
          <p:cNvPr id="5" name="Título 1">
            <a:extLst>
              <a:ext uri="{FF2B5EF4-FFF2-40B4-BE49-F238E27FC236}">
                <a16:creationId xmlns:a16="http://schemas.microsoft.com/office/drawing/2014/main" id="{D559DB2F-1A3B-4F5C-A0CB-55F68DB382A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6" name="Subtítulo 2">
            <a:extLst>
              <a:ext uri="{FF2B5EF4-FFF2-40B4-BE49-F238E27FC236}">
                <a16:creationId xmlns:a16="http://schemas.microsoft.com/office/drawing/2014/main" id="{0432CB84-C211-4B00-A442-8C0E8922F7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7" name="Marcador de fecha 3">
            <a:extLst>
              <a:ext uri="{FF2B5EF4-FFF2-40B4-BE49-F238E27FC236}">
                <a16:creationId xmlns:a16="http://schemas.microsoft.com/office/drawing/2014/main" id="{8E13D75C-1402-4FB1-A541-D8036A56B286}"/>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s-C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28/12/21</a:t>
            </a:fld>
            <a:endParaRPr lang="es-CO" dirty="0"/>
          </a:p>
        </p:txBody>
      </p:sp>
      <p:sp>
        <p:nvSpPr>
          <p:cNvPr id="8" name="Marcador de número de diapositiva 5">
            <a:extLst>
              <a:ext uri="{FF2B5EF4-FFF2-40B4-BE49-F238E27FC236}">
                <a16:creationId xmlns:a16="http://schemas.microsoft.com/office/drawing/2014/main" id="{F1AC329D-0E14-46BC-9BF7-16652B6CF4AB}"/>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s-CO"/>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9" name="Rectangle 3">
            <a:extLst>
              <a:ext uri="{FF2B5EF4-FFF2-40B4-BE49-F238E27FC236}">
                <a16:creationId xmlns:a16="http://schemas.microsoft.com/office/drawing/2014/main" id="{146DCBA7-EEBF-4E29-9109-AADDC673FDB5}"/>
              </a:ext>
            </a:extLst>
          </p:cNvPr>
          <p:cNvSpPr/>
          <p:nvPr userDrawn="1"/>
        </p:nvSpPr>
        <p:spPr>
          <a:xfrm>
            <a:off x="0" y="-26317"/>
            <a:ext cx="12221794" cy="5899216"/>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ángulo 9">
            <a:extLst>
              <a:ext uri="{FF2B5EF4-FFF2-40B4-BE49-F238E27FC236}">
                <a16:creationId xmlns:a16="http://schemas.microsoft.com/office/drawing/2014/main" id="{3BC17705-C7B6-4D4E-AA06-B6D7269D47EE}"/>
              </a:ext>
            </a:extLst>
          </p:cNvPr>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Imagen 11">
            <a:extLst>
              <a:ext uri="{FF2B5EF4-FFF2-40B4-BE49-F238E27FC236}">
                <a16:creationId xmlns:a16="http://schemas.microsoft.com/office/drawing/2014/main" id="{8C888592-37A0-4954-8B21-EDFAF45336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8850481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1">
              <a:lumMod val="75000"/>
            </a:schemeClr>
          </a:fgClr>
          <a:bgClr>
            <a:schemeClr val="bg1"/>
          </a:bgClr>
        </a:patt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t>28/12/21</a:t>
            </a:fld>
            <a:endParaRPr lang="es-CO"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t>‹Nº›</a:t>
            </a:fld>
            <a:endParaRPr lang="es-CO" dirty="0"/>
          </a:p>
        </p:txBody>
      </p:sp>
      <p:sp>
        <p:nvSpPr>
          <p:cNvPr id="7" name="Título 1"/>
          <p:cNvSpPr txBox="1">
            <a:spLocks/>
          </p:cNvSpPr>
          <p:nvPr userDrawn="1"/>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dirty="0"/>
              <a:t>Haga clic para modificar el estilo de título del patrón</a:t>
            </a:r>
            <a:endParaRPr lang="es-CO" dirty="0"/>
          </a:p>
        </p:txBody>
      </p:sp>
      <p:sp>
        <p:nvSpPr>
          <p:cNvPr id="8" name="Subtítulo 2"/>
          <p:cNvSpPr txBox="1">
            <a:spLocks/>
          </p:cNvSpPr>
          <p:nvPr userDrawn="1"/>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dirty="0"/>
              <a:t>Haga clic para modificar el estilo de subtítulo del patrón</a:t>
            </a:r>
            <a:endParaRPr lang="es-CO" dirty="0"/>
          </a:p>
        </p:txBody>
      </p:sp>
      <p:sp>
        <p:nvSpPr>
          <p:cNvPr id="9" name="Marcador de fecha 3"/>
          <p:cNvSpPr txBox="1">
            <a:spLocks/>
          </p:cNvSpPr>
          <p:nvPr userDrawn="1"/>
        </p:nvSpPr>
        <p:spPr>
          <a:xfrm>
            <a:off x="8382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AE4024-67FF-48FC-9A7E-9FC686D07AA7}" type="datetimeFigureOut">
              <a:rPr lang="es-CO" smtClean="0"/>
              <a:pPr/>
              <a:t>28/12/21</a:t>
            </a:fld>
            <a:endParaRPr lang="es-CO" dirty="0"/>
          </a:p>
        </p:txBody>
      </p:sp>
      <p:sp>
        <p:nvSpPr>
          <p:cNvPr id="10" name="Marcador de número de diapositiva 5"/>
          <p:cNvSpPr txBox="1">
            <a:spLocks/>
          </p:cNvSpPr>
          <p:nvPr userDrawn="1"/>
        </p:nvSpPr>
        <p:spPr>
          <a:xfrm>
            <a:off x="8610600" y="6356350"/>
            <a:ext cx="2743200" cy="365125"/>
          </a:xfrm>
          <a:prstGeom prst="rect">
            <a:avLst/>
          </a:prstGeom>
        </p:spPr>
        <p:txBody>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8D901C0-2586-44BD-BCDE-6F6997B4D43D}" type="slidenum">
              <a:rPr lang="es-CO" smtClean="0"/>
              <a:pPr/>
              <a:t>‹Nº›</a:t>
            </a:fld>
            <a:endParaRPr lang="es-CO" dirty="0"/>
          </a:p>
        </p:txBody>
      </p:sp>
      <p:sp>
        <p:nvSpPr>
          <p:cNvPr id="16" name="Rectangle 3">
            <a:extLst>
              <a:ext uri="{FF2B5EF4-FFF2-40B4-BE49-F238E27FC236}">
                <a16:creationId xmlns:a16="http://schemas.microsoft.com/office/drawing/2014/main" id="{8AE807BE-CE2D-B546-BC18-E67592BAB455}"/>
              </a:ext>
            </a:extLst>
          </p:cNvPr>
          <p:cNvSpPr/>
          <p:nvPr userDrawn="1"/>
        </p:nvSpPr>
        <p:spPr>
          <a:xfrm>
            <a:off x="0" y="0"/>
            <a:ext cx="12192000" cy="6858000"/>
          </a:xfrm>
          <a:prstGeom prst="rect">
            <a:avLst/>
          </a:prstGeom>
          <a:gradFill flip="none" rotWithShape="1">
            <a:gsLst>
              <a:gs pos="0">
                <a:schemeClr val="accent3">
                  <a:lumMod val="0"/>
                  <a:lumOff val="100000"/>
                </a:schemeClr>
              </a:gs>
              <a:gs pos="43000">
                <a:schemeClr val="accent3">
                  <a:lumMod val="0"/>
                  <a:lumOff val="100000"/>
                </a:schemeClr>
              </a:gs>
              <a:gs pos="100000">
                <a:srgbClr val="E2ECFD"/>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Imagen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spTree>
    <p:extLst>
      <p:ext uri="{BB962C8B-B14F-4D97-AF65-F5344CB8AC3E}">
        <p14:creationId xmlns:p14="http://schemas.microsoft.com/office/powerpoint/2010/main" val="1466323108"/>
      </p:ext>
    </p:extLst>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4" Type="http://schemas.openxmlformats.org/officeDocument/2006/relationships/chart" Target="../charts/char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6080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4412" y="1496178"/>
            <a:ext cx="5685312" cy="1077217"/>
          </a:xfrm>
          <a:prstGeom prst="rect">
            <a:avLst/>
          </a:prstGeom>
        </p:spPr>
      </p:pic>
      <p:sp>
        <p:nvSpPr>
          <p:cNvPr id="4" name="CuadroTexto 3">
            <a:extLst>
              <a:ext uri="{FF2B5EF4-FFF2-40B4-BE49-F238E27FC236}">
                <a16:creationId xmlns:a16="http://schemas.microsoft.com/office/drawing/2014/main" id="{1BD81448-2F8B-D04E-8638-2208679F5C0A}"/>
              </a:ext>
            </a:extLst>
          </p:cNvPr>
          <p:cNvSpPr txBox="1"/>
          <p:nvPr/>
        </p:nvSpPr>
        <p:spPr>
          <a:xfrm>
            <a:off x="6477000" y="2761112"/>
            <a:ext cx="5384800" cy="2554545"/>
          </a:xfrm>
          <a:prstGeom prst="rect">
            <a:avLst/>
          </a:prstGeom>
          <a:noFill/>
        </p:spPr>
        <p:txBody>
          <a:bodyPr wrap="square" rtlCol="0">
            <a:spAutoFit/>
          </a:bodyPr>
          <a:lstStyle/>
          <a:p>
            <a:pPr algn="just"/>
            <a:r>
              <a:rPr lang="es-CO" sz="3200"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Seguimiento Indicadores Plan Nacional de Desarrollo- PND- y Plan Marco de Implementación del Acuerdo de Paz – PMI-</a:t>
            </a:r>
          </a:p>
        </p:txBody>
      </p:sp>
      <p:sp>
        <p:nvSpPr>
          <p:cNvPr id="2" name="Rectángulo 1">
            <a:extLst>
              <a:ext uri="{FF2B5EF4-FFF2-40B4-BE49-F238E27FC236}">
                <a16:creationId xmlns:a16="http://schemas.microsoft.com/office/drawing/2014/main" id="{E88C36AE-BDF8-B841-B4F0-3B703CABE106}"/>
              </a:ext>
            </a:extLst>
          </p:cNvPr>
          <p:cNvSpPr/>
          <p:nvPr/>
        </p:nvSpPr>
        <p:spPr>
          <a:xfrm>
            <a:off x="6525604" y="5503374"/>
            <a:ext cx="3361818" cy="369332"/>
          </a:xfrm>
          <a:prstGeom prst="rect">
            <a:avLst/>
          </a:prstGeom>
        </p:spPr>
        <p:txBody>
          <a:bodyPr wrap="none">
            <a:spAutoFit/>
          </a:bodyPr>
          <a:lstStyle/>
          <a:p>
            <a:r>
              <a:rPr lang="es-CO" b="1"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rPr>
              <a:t>Acumulado 2019 a oct de 2021</a:t>
            </a:r>
            <a:endParaRPr lang="es-CO" sz="4400" b="1" dirty="0">
              <a:solidFill>
                <a:schemeClr val="accent1">
                  <a:lumMod val="75000"/>
                </a:schemeClr>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3876568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5557208" y="1428444"/>
            <a:ext cx="6362920"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 del Plan Nacional de Vías de Integración Regional –PNVIR-</a:t>
            </a: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03.</a:t>
            </a:r>
          </a:p>
        </p:txBody>
      </p:sp>
    </p:spTree>
    <p:extLst>
      <p:ext uri="{BB962C8B-B14F-4D97-AF65-F5344CB8AC3E}">
        <p14:creationId xmlns:p14="http://schemas.microsoft.com/office/powerpoint/2010/main" val="2792077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Plan Nacional de Vías de Integración Regional –PNVIR-</a:t>
            </a:r>
            <a:endParaRPr lang="es-CO" sz="3200" dirty="0">
              <a:latin typeface="Segoe UI Historic" panose="020B0502040204020203" pitchFamily="34" charset="0"/>
              <a:ea typeface="Segoe UI Historic" panose="020B0502040204020203" pitchFamily="34" charset="0"/>
              <a:cs typeface="Segoe UI Historic" panose="020B0502040204020203" pitchFamily="34" charset="0"/>
            </a:endParaRPr>
          </a:p>
        </p:txBody>
      </p:sp>
      <p:graphicFrame>
        <p:nvGraphicFramePr>
          <p:cNvPr id="17" name="Tabla 45">
            <a:extLst>
              <a:ext uri="{FF2B5EF4-FFF2-40B4-BE49-F238E27FC236}">
                <a16:creationId xmlns:a16="http://schemas.microsoft.com/office/drawing/2014/main" id="{D4128C97-39D3-404C-9A75-5D2ACEF4559D}"/>
              </a:ext>
            </a:extLst>
          </p:cNvPr>
          <p:cNvGraphicFramePr>
            <a:graphicFrameLocks noGrp="1"/>
          </p:cNvGraphicFramePr>
          <p:nvPr>
            <p:extLst>
              <p:ext uri="{D42A27DB-BD31-4B8C-83A1-F6EECF244321}">
                <p14:modId xmlns:p14="http://schemas.microsoft.com/office/powerpoint/2010/main" val="4150151350"/>
              </p:ext>
            </p:extLst>
          </p:nvPr>
        </p:nvGraphicFramePr>
        <p:xfrm>
          <a:off x="2133104" y="2199794"/>
          <a:ext cx="8127999" cy="1280160"/>
        </p:xfrm>
        <a:graphic>
          <a:graphicData uri="http://schemas.openxmlformats.org/drawingml/2006/table">
            <a:tbl>
              <a:tblPr firstRow="1" bandRow="1">
                <a:tableStyleId>{C083E6E3-FA7D-4D7B-A595-EF9225AFEA82}</a:tableStyleId>
              </a:tblPr>
              <a:tblGrid>
                <a:gridCol w="2709333">
                  <a:extLst>
                    <a:ext uri="{9D8B030D-6E8A-4147-A177-3AD203B41FA5}">
                      <a16:colId xmlns:a16="http://schemas.microsoft.com/office/drawing/2014/main" val="195171658"/>
                    </a:ext>
                  </a:extLst>
                </a:gridCol>
                <a:gridCol w="2709333">
                  <a:extLst>
                    <a:ext uri="{9D8B030D-6E8A-4147-A177-3AD203B41FA5}">
                      <a16:colId xmlns:a16="http://schemas.microsoft.com/office/drawing/2014/main" val="1668609611"/>
                    </a:ext>
                  </a:extLst>
                </a:gridCol>
                <a:gridCol w="2709333">
                  <a:extLst>
                    <a:ext uri="{9D8B030D-6E8A-4147-A177-3AD203B41FA5}">
                      <a16:colId xmlns:a16="http://schemas.microsoft.com/office/drawing/2014/main" val="3127488955"/>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0">
                <a:tc>
                  <a:txBody>
                    <a:bodyPr/>
                    <a:lstStyle/>
                    <a:p>
                      <a:pPr algn="just"/>
                      <a:r>
                        <a:rPr lang="es-CO" dirty="0">
                          <a:solidFill>
                            <a:schemeClr val="bg1">
                              <a:lumMod val="50000"/>
                            </a:schemeClr>
                          </a:solidFill>
                        </a:rPr>
                        <a:t>Municipios priorizados con vías fluviales intervenidas</a:t>
                      </a:r>
                    </a:p>
                  </a:txBody>
                  <a:tcPr/>
                </a:tc>
                <a:tc>
                  <a:txBody>
                    <a:bodyPr/>
                    <a:lstStyle/>
                    <a:p>
                      <a:pPr algn="ctr"/>
                      <a:r>
                        <a:rPr lang="es-CO" dirty="0">
                          <a:solidFill>
                            <a:schemeClr val="bg1">
                              <a:lumMod val="50000"/>
                            </a:schemeClr>
                          </a:solidFill>
                        </a:rPr>
                        <a:t>16 municipios</a:t>
                      </a:r>
                    </a:p>
                  </a:txBody>
                  <a:tcPr anchor="ctr"/>
                </a:tc>
                <a:tc>
                  <a:txBody>
                    <a:bodyPr/>
                    <a:lstStyle/>
                    <a:p>
                      <a:pPr algn="ctr"/>
                      <a:r>
                        <a:rPr lang="es-CO" dirty="0">
                          <a:solidFill>
                            <a:schemeClr val="bg1">
                              <a:lumMod val="50000"/>
                            </a:schemeClr>
                          </a:solidFill>
                        </a:rPr>
                        <a:t>3 municipios</a:t>
                      </a:r>
                    </a:p>
                  </a:txBody>
                  <a:tcPr anchor="ctr"/>
                </a:tc>
                <a:extLst>
                  <a:ext uri="{0D108BD9-81ED-4DB2-BD59-A6C34878D82A}">
                    <a16:rowId xmlns:a16="http://schemas.microsoft.com/office/drawing/2014/main" val="4239171209"/>
                  </a:ext>
                </a:extLst>
              </a:tr>
            </a:tbl>
          </a:graphicData>
        </a:graphic>
      </p:graphicFrame>
    </p:spTree>
    <p:extLst>
      <p:ext uri="{BB962C8B-B14F-4D97-AF65-F5344CB8AC3E}">
        <p14:creationId xmlns:p14="http://schemas.microsoft.com/office/powerpoint/2010/main" val="746522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6" name="Diagrama 5">
            <a:extLst>
              <a:ext uri="{FF2B5EF4-FFF2-40B4-BE49-F238E27FC236}">
                <a16:creationId xmlns:a16="http://schemas.microsoft.com/office/drawing/2014/main" id="{52952079-F689-F049-88FC-C8A9A29F03CB}"/>
              </a:ext>
            </a:extLst>
          </p:cNvPr>
          <p:cNvGraphicFramePr/>
          <p:nvPr>
            <p:extLst>
              <p:ext uri="{D42A27DB-BD31-4B8C-83A1-F6EECF244321}">
                <p14:modId xmlns:p14="http://schemas.microsoft.com/office/powerpoint/2010/main" val="1471065916"/>
              </p:ext>
            </p:extLst>
          </p:nvPr>
        </p:nvGraphicFramePr>
        <p:xfrm>
          <a:off x="1514211" y="1189762"/>
          <a:ext cx="8963289" cy="2886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Pentágono 1">
            <a:extLst>
              <a:ext uri="{FF2B5EF4-FFF2-40B4-BE49-F238E27FC236}">
                <a16:creationId xmlns:a16="http://schemas.microsoft.com/office/drawing/2014/main" id="{9116B9FE-1CDC-A641-9B5F-465E445FFF40}"/>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2019</a:t>
            </a:r>
          </a:p>
        </p:txBody>
      </p:sp>
      <p:graphicFrame>
        <p:nvGraphicFramePr>
          <p:cNvPr id="8" name="Diagrama 7">
            <a:extLst>
              <a:ext uri="{FF2B5EF4-FFF2-40B4-BE49-F238E27FC236}">
                <a16:creationId xmlns:a16="http://schemas.microsoft.com/office/drawing/2014/main" id="{B0A819C2-54CD-F140-A5C8-B5B399C5B3A7}"/>
              </a:ext>
            </a:extLst>
          </p:cNvPr>
          <p:cNvGraphicFramePr/>
          <p:nvPr>
            <p:extLst>
              <p:ext uri="{D42A27DB-BD31-4B8C-83A1-F6EECF244321}">
                <p14:modId xmlns:p14="http://schemas.microsoft.com/office/powerpoint/2010/main" val="516625981"/>
              </p:ext>
            </p:extLst>
          </p:nvPr>
        </p:nvGraphicFramePr>
        <p:xfrm>
          <a:off x="1514211" y="3818662"/>
          <a:ext cx="8963289" cy="28869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39981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2922905681"/>
              </p:ext>
            </p:extLst>
          </p:nvPr>
        </p:nvGraphicFramePr>
        <p:xfrm>
          <a:off x="1536700" y="1198422"/>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2020</a:t>
            </a:r>
          </a:p>
        </p:txBody>
      </p:sp>
    </p:spTree>
    <p:extLst>
      <p:ext uri="{BB962C8B-B14F-4D97-AF65-F5344CB8AC3E}">
        <p14:creationId xmlns:p14="http://schemas.microsoft.com/office/powerpoint/2010/main" val="4169021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3648620962"/>
              </p:ext>
            </p:extLst>
          </p:nvPr>
        </p:nvGraphicFramePr>
        <p:xfrm>
          <a:off x="1536700" y="1175273"/>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2021</a:t>
            </a:r>
          </a:p>
        </p:txBody>
      </p:sp>
    </p:spTree>
    <p:extLst>
      <p:ext uri="{BB962C8B-B14F-4D97-AF65-F5344CB8AC3E}">
        <p14:creationId xmlns:p14="http://schemas.microsoft.com/office/powerpoint/2010/main" val="3147552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 PNVIR</a:t>
            </a:r>
          </a:p>
        </p:txBody>
      </p:sp>
      <p:graphicFrame>
        <p:nvGraphicFramePr>
          <p:cNvPr id="3" name="Diagrama 2">
            <a:extLst>
              <a:ext uri="{FF2B5EF4-FFF2-40B4-BE49-F238E27FC236}">
                <a16:creationId xmlns:a16="http://schemas.microsoft.com/office/drawing/2014/main" id="{01E8E091-628B-4244-9AF6-7367864E1EF3}"/>
              </a:ext>
            </a:extLst>
          </p:cNvPr>
          <p:cNvGraphicFramePr/>
          <p:nvPr>
            <p:extLst>
              <p:ext uri="{D42A27DB-BD31-4B8C-83A1-F6EECF244321}">
                <p14:modId xmlns:p14="http://schemas.microsoft.com/office/powerpoint/2010/main" val="2266577023"/>
              </p:ext>
            </p:extLst>
          </p:nvPr>
        </p:nvGraphicFramePr>
        <p:xfrm>
          <a:off x="1513551" y="1477530"/>
          <a:ext cx="10007600" cy="5182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ágono 4">
            <a:extLst>
              <a:ext uri="{FF2B5EF4-FFF2-40B4-BE49-F238E27FC236}">
                <a16:creationId xmlns:a16="http://schemas.microsoft.com/office/drawing/2014/main" id="{24680726-0CB3-1146-B396-4A15A3E9B467}"/>
              </a:ext>
            </a:extLst>
          </p:cNvPr>
          <p:cNvSpPr/>
          <p:nvPr/>
        </p:nvSpPr>
        <p:spPr>
          <a:xfrm>
            <a:off x="0" y="1189761"/>
            <a:ext cx="1155700" cy="57553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O" sz="1600" dirty="0"/>
              <a:t>Vigencia 2021</a:t>
            </a:r>
          </a:p>
        </p:txBody>
      </p:sp>
    </p:spTree>
    <p:extLst>
      <p:ext uri="{BB962C8B-B14F-4D97-AF65-F5344CB8AC3E}">
        <p14:creationId xmlns:p14="http://schemas.microsoft.com/office/powerpoint/2010/main" val="2192546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Instituto Nacional de Vías</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a:extLst>
              <a:ext uri="{FF2B5EF4-FFF2-40B4-BE49-F238E27FC236}">
                <a16:creationId xmlns:a16="http://schemas.microsoft.com/office/drawing/2014/main" id="{AFE123B1-D470-E443-9C9E-A8C9ACB6B0F2}"/>
              </a:ext>
            </a:extLst>
          </p:cNvPr>
          <p:cNvSpPr/>
          <p:nvPr/>
        </p:nvSpPr>
        <p:spPr>
          <a:xfrm>
            <a:off x="1765300" y="1578738"/>
            <a:ext cx="9220200" cy="4401205"/>
          </a:xfrm>
          <a:prstGeom prst="rect">
            <a:avLst/>
          </a:prstGeom>
        </p:spPr>
        <p:txBody>
          <a:bodyPr wrap="square">
            <a:spAutoFit/>
          </a:bodyPr>
          <a:lstStyle/>
          <a:p>
            <a:pPr algn="just"/>
            <a:r>
              <a:rPr lang="es-CO" sz="2800" dirty="0">
                <a:solidFill>
                  <a:schemeClr val="bg1">
                    <a:lumMod val="50000"/>
                  </a:schemeClr>
                </a:solidFill>
              </a:rPr>
              <a:t>El Instituto Nacional de Vías –Invías- es una entidad del orden nacional, adscrita al Ministerio de Transporte, encargada de ejecutar políticas, estrategias, planes, programas y proyectos de infraestructura de transporte carretero, férreo, fluvial y marítimo, de acuerdo con los lineamientos dados por el Gobierno Nacional, para solucionar necesidades de conectividad, transitabilidad y movilidad de los usuarios, con tecnología sostenible y un talento humano calificado, íntegro, visionario y comprometido, contribuyendo a la competitividad y modernización de la infraestructura del país.</a:t>
            </a:r>
          </a:p>
        </p:txBody>
      </p:sp>
    </p:spTree>
    <p:extLst>
      <p:ext uri="{BB962C8B-B14F-4D97-AF65-F5344CB8AC3E}">
        <p14:creationId xmlns:p14="http://schemas.microsoft.com/office/powerpoint/2010/main" val="2301248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4989828" y="1428444"/>
            <a:ext cx="6543804"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indicadores Gobierno</a:t>
            </a:r>
          </a:p>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Plan Nacional de Desarrollo</a:t>
            </a:r>
          </a:p>
          <a:p>
            <a:endPar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01.</a:t>
            </a:r>
          </a:p>
        </p:txBody>
      </p:sp>
    </p:spTree>
    <p:extLst>
      <p:ext uri="{BB962C8B-B14F-4D97-AF65-F5344CB8AC3E}">
        <p14:creationId xmlns:p14="http://schemas.microsoft.com/office/powerpoint/2010/main" val="1453995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Plan Nacional de Desarrollo (PND)</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940717807"/>
              </p:ext>
            </p:extLst>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5" name="Tabla 45">
            <a:extLst>
              <a:ext uri="{FF2B5EF4-FFF2-40B4-BE49-F238E27FC236}">
                <a16:creationId xmlns:a16="http://schemas.microsoft.com/office/drawing/2014/main" id="{8DA788C6-E25E-354E-8088-392778023FD2}"/>
              </a:ext>
            </a:extLst>
          </p:cNvPr>
          <p:cNvGraphicFramePr>
            <a:graphicFrameLocks noGrp="1"/>
          </p:cNvGraphicFramePr>
          <p:nvPr>
            <p:extLst>
              <p:ext uri="{D42A27DB-BD31-4B8C-83A1-F6EECF244321}">
                <p14:modId xmlns:p14="http://schemas.microsoft.com/office/powerpoint/2010/main" val="2396296129"/>
              </p:ext>
            </p:extLst>
          </p:nvPr>
        </p:nvGraphicFramePr>
        <p:xfrm>
          <a:off x="914400" y="1475894"/>
          <a:ext cx="9982200" cy="4587240"/>
        </p:xfrm>
        <a:graphic>
          <a:graphicData uri="http://schemas.openxmlformats.org/drawingml/2006/table">
            <a:tbl>
              <a:tblPr firstRow="1" bandRow="1">
                <a:tableStyleId>{C083E6E3-FA7D-4D7B-A595-EF9225AFEA82}</a:tableStyleId>
              </a:tblPr>
              <a:tblGrid>
                <a:gridCol w="3327400">
                  <a:extLst>
                    <a:ext uri="{9D8B030D-6E8A-4147-A177-3AD203B41FA5}">
                      <a16:colId xmlns:a16="http://schemas.microsoft.com/office/drawing/2014/main" val="195171658"/>
                    </a:ext>
                  </a:extLst>
                </a:gridCol>
                <a:gridCol w="3327400">
                  <a:extLst>
                    <a:ext uri="{9D8B030D-6E8A-4147-A177-3AD203B41FA5}">
                      <a16:colId xmlns:a16="http://schemas.microsoft.com/office/drawing/2014/main" val="1668609611"/>
                    </a:ext>
                  </a:extLst>
                </a:gridCol>
                <a:gridCol w="3327400">
                  <a:extLst>
                    <a:ext uri="{9D8B030D-6E8A-4147-A177-3AD203B41FA5}">
                      <a16:colId xmlns:a16="http://schemas.microsoft.com/office/drawing/2014/main" val="1907033167"/>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370840">
                <a:tc>
                  <a:txBody>
                    <a:bodyPr/>
                    <a:lstStyle/>
                    <a:p>
                      <a:pPr algn="just"/>
                      <a:r>
                        <a:rPr lang="es-CO" dirty="0">
                          <a:solidFill>
                            <a:schemeClr val="bg1">
                              <a:lumMod val="50000"/>
                            </a:schemeClr>
                          </a:solidFill>
                        </a:rPr>
                        <a:t>Vía primaria no concesionada con mantenimiento y rehabilitación</a:t>
                      </a:r>
                    </a:p>
                  </a:txBody>
                  <a:tcPr/>
                </a:tc>
                <a:tc>
                  <a:txBody>
                    <a:bodyPr/>
                    <a:lstStyle/>
                    <a:p>
                      <a:pPr algn="ctr"/>
                      <a:r>
                        <a:rPr lang="es-CO" dirty="0">
                          <a:solidFill>
                            <a:schemeClr val="bg1">
                              <a:lumMod val="50000"/>
                            </a:schemeClr>
                          </a:solidFill>
                        </a:rPr>
                        <a:t>100 km</a:t>
                      </a:r>
                    </a:p>
                  </a:txBody>
                  <a:tcPr anchor="ctr"/>
                </a:tc>
                <a:tc>
                  <a:txBody>
                    <a:bodyPr/>
                    <a:lstStyle/>
                    <a:p>
                      <a:pPr algn="ctr"/>
                      <a:r>
                        <a:rPr lang="es-CO" dirty="0">
                          <a:solidFill>
                            <a:schemeClr val="bg1">
                              <a:lumMod val="50000"/>
                            </a:schemeClr>
                          </a:solidFill>
                        </a:rPr>
                        <a:t>25 km</a:t>
                      </a:r>
                    </a:p>
                  </a:txBody>
                  <a:tcPr anchor="ctr"/>
                </a:tc>
                <a:extLst>
                  <a:ext uri="{0D108BD9-81ED-4DB2-BD59-A6C34878D82A}">
                    <a16:rowId xmlns:a16="http://schemas.microsoft.com/office/drawing/2014/main" val="1544075385"/>
                  </a:ext>
                </a:extLst>
              </a:tr>
              <a:tr h="370840">
                <a:tc>
                  <a:txBody>
                    <a:bodyPr/>
                    <a:lstStyle/>
                    <a:p>
                      <a:pPr algn="just"/>
                      <a:r>
                        <a:rPr lang="es-CO" dirty="0">
                          <a:solidFill>
                            <a:schemeClr val="bg1">
                              <a:lumMod val="50000"/>
                            </a:schemeClr>
                          </a:solidFill>
                        </a:rPr>
                        <a:t>Vía primaria no concesionada mejorada</a:t>
                      </a:r>
                    </a:p>
                  </a:txBody>
                  <a:tcPr/>
                </a:tc>
                <a:tc>
                  <a:txBody>
                    <a:bodyPr/>
                    <a:lstStyle/>
                    <a:p>
                      <a:pPr algn="ctr"/>
                      <a:r>
                        <a:rPr lang="es-CO" dirty="0">
                          <a:solidFill>
                            <a:schemeClr val="bg1">
                              <a:lumMod val="50000"/>
                            </a:schemeClr>
                          </a:solidFill>
                        </a:rPr>
                        <a:t>270 km</a:t>
                      </a:r>
                    </a:p>
                  </a:txBody>
                  <a:tcPr anchor="ctr"/>
                </a:tc>
                <a:tc>
                  <a:txBody>
                    <a:bodyPr/>
                    <a:lstStyle/>
                    <a:p>
                      <a:pPr algn="ctr"/>
                      <a:r>
                        <a:rPr lang="es-CO" dirty="0">
                          <a:solidFill>
                            <a:schemeClr val="bg1">
                              <a:lumMod val="50000"/>
                            </a:schemeClr>
                          </a:solidFill>
                        </a:rPr>
                        <a:t>60 km</a:t>
                      </a:r>
                    </a:p>
                  </a:txBody>
                  <a:tcPr anchor="ctr"/>
                </a:tc>
                <a:extLst>
                  <a:ext uri="{0D108BD9-81ED-4DB2-BD59-A6C34878D82A}">
                    <a16:rowId xmlns:a16="http://schemas.microsoft.com/office/drawing/2014/main" val="1322722434"/>
                  </a:ext>
                </a:extLst>
              </a:tr>
              <a:tr h="370840">
                <a:tc>
                  <a:txBody>
                    <a:bodyPr/>
                    <a:lstStyle/>
                    <a:p>
                      <a:pPr algn="just"/>
                      <a:r>
                        <a:rPr lang="es-CO" dirty="0">
                          <a:solidFill>
                            <a:schemeClr val="bg1">
                              <a:lumMod val="50000"/>
                            </a:schemeClr>
                          </a:solidFill>
                        </a:rPr>
                        <a:t>Vía terciaria con mantenimiento</a:t>
                      </a:r>
                    </a:p>
                  </a:txBody>
                  <a:tcPr/>
                </a:tc>
                <a:tc>
                  <a:txBody>
                    <a:bodyPr/>
                    <a:lstStyle/>
                    <a:p>
                      <a:pPr algn="ctr"/>
                      <a:r>
                        <a:rPr lang="es-CO" dirty="0">
                          <a:solidFill>
                            <a:schemeClr val="bg1">
                              <a:lumMod val="50000"/>
                            </a:schemeClr>
                          </a:solidFill>
                        </a:rPr>
                        <a:t>15.000 km</a:t>
                      </a:r>
                    </a:p>
                  </a:txBody>
                  <a:tcPr anchor="ctr"/>
                </a:tc>
                <a:tc>
                  <a:txBody>
                    <a:bodyPr/>
                    <a:lstStyle/>
                    <a:p>
                      <a:pPr algn="ctr"/>
                      <a:r>
                        <a:rPr lang="es-CO" dirty="0">
                          <a:solidFill>
                            <a:schemeClr val="bg1">
                              <a:lumMod val="50000"/>
                            </a:schemeClr>
                          </a:solidFill>
                        </a:rPr>
                        <a:t>5.000 km</a:t>
                      </a:r>
                    </a:p>
                  </a:txBody>
                  <a:tcPr anchor="ctr"/>
                </a:tc>
                <a:extLst>
                  <a:ext uri="{0D108BD9-81ED-4DB2-BD59-A6C34878D82A}">
                    <a16:rowId xmlns:a16="http://schemas.microsoft.com/office/drawing/2014/main" val="4239171209"/>
                  </a:ext>
                </a:extLst>
              </a:tr>
              <a:tr h="370840">
                <a:tc>
                  <a:txBody>
                    <a:bodyPr/>
                    <a:lstStyle/>
                    <a:p>
                      <a:pPr algn="just"/>
                      <a:r>
                        <a:rPr lang="es-CO" dirty="0">
                          <a:solidFill>
                            <a:schemeClr val="bg1">
                              <a:lumMod val="50000"/>
                            </a:schemeClr>
                          </a:solidFill>
                        </a:rPr>
                        <a:t>Vía terciaria mejorada</a:t>
                      </a:r>
                    </a:p>
                  </a:txBody>
                  <a:tcPr/>
                </a:tc>
                <a:tc>
                  <a:txBody>
                    <a:bodyPr/>
                    <a:lstStyle/>
                    <a:p>
                      <a:pPr algn="ctr"/>
                      <a:r>
                        <a:rPr lang="es-CO" dirty="0">
                          <a:solidFill>
                            <a:schemeClr val="bg1">
                              <a:lumMod val="50000"/>
                            </a:schemeClr>
                          </a:solidFill>
                        </a:rPr>
                        <a:t>400 km</a:t>
                      </a:r>
                    </a:p>
                  </a:txBody>
                  <a:tcPr anchor="ctr"/>
                </a:tc>
                <a:tc>
                  <a:txBody>
                    <a:bodyPr/>
                    <a:lstStyle/>
                    <a:p>
                      <a:pPr algn="ctr"/>
                      <a:r>
                        <a:rPr lang="es-CO" dirty="0">
                          <a:solidFill>
                            <a:schemeClr val="bg1">
                              <a:lumMod val="50000"/>
                            </a:schemeClr>
                          </a:solidFill>
                        </a:rPr>
                        <a:t>200 km</a:t>
                      </a:r>
                    </a:p>
                  </a:txBody>
                  <a:tcPr anchor="ctr"/>
                </a:tc>
                <a:extLst>
                  <a:ext uri="{0D108BD9-81ED-4DB2-BD59-A6C34878D82A}">
                    <a16:rowId xmlns:a16="http://schemas.microsoft.com/office/drawing/2014/main" val="2822737480"/>
                  </a:ext>
                </a:extLst>
              </a:tr>
              <a:tr h="370840">
                <a:tc>
                  <a:txBody>
                    <a:bodyPr/>
                    <a:lstStyle/>
                    <a:p>
                      <a:pPr algn="just"/>
                      <a:r>
                        <a:rPr lang="es-CO" dirty="0">
                          <a:solidFill>
                            <a:schemeClr val="bg1">
                              <a:lumMod val="50000"/>
                            </a:schemeClr>
                          </a:solidFill>
                        </a:rPr>
                        <a:t>Muelles fluviales construidos, mejorados y mantenidos</a:t>
                      </a:r>
                    </a:p>
                  </a:txBody>
                  <a:tcPr/>
                </a:tc>
                <a:tc>
                  <a:txBody>
                    <a:bodyPr/>
                    <a:lstStyle/>
                    <a:p>
                      <a:pPr algn="ctr"/>
                      <a:r>
                        <a:rPr lang="es-CO" dirty="0">
                          <a:solidFill>
                            <a:schemeClr val="bg1">
                              <a:lumMod val="50000"/>
                            </a:schemeClr>
                          </a:solidFill>
                        </a:rPr>
                        <a:t>9</a:t>
                      </a:r>
                    </a:p>
                  </a:txBody>
                  <a:tcPr anchor="ctr"/>
                </a:tc>
                <a:tc>
                  <a:txBody>
                    <a:bodyPr/>
                    <a:lstStyle/>
                    <a:p>
                      <a:pPr algn="ctr"/>
                      <a:r>
                        <a:rPr lang="es-CO" dirty="0">
                          <a:solidFill>
                            <a:schemeClr val="bg1">
                              <a:lumMod val="50000"/>
                            </a:schemeClr>
                          </a:solidFill>
                        </a:rPr>
                        <a:t>2</a:t>
                      </a:r>
                    </a:p>
                  </a:txBody>
                  <a:tcPr anchor="ctr"/>
                </a:tc>
                <a:extLst>
                  <a:ext uri="{0D108BD9-81ED-4DB2-BD59-A6C34878D82A}">
                    <a16:rowId xmlns:a16="http://schemas.microsoft.com/office/drawing/2014/main" val="3270223218"/>
                  </a:ext>
                </a:extLst>
              </a:tr>
              <a:tr h="370840">
                <a:tc>
                  <a:txBody>
                    <a:bodyPr/>
                    <a:lstStyle/>
                    <a:p>
                      <a:pPr algn="just"/>
                      <a:r>
                        <a:rPr lang="es-CO" dirty="0">
                          <a:solidFill>
                            <a:schemeClr val="bg1">
                              <a:lumMod val="50000"/>
                            </a:schemeClr>
                          </a:solidFill>
                        </a:rPr>
                        <a:t>Accesos marítimos mejorados, construidos y profundizados</a:t>
                      </a:r>
                    </a:p>
                  </a:txBody>
                  <a:tcPr/>
                </a:tc>
                <a:tc>
                  <a:txBody>
                    <a:bodyPr/>
                    <a:lstStyle/>
                    <a:p>
                      <a:pPr algn="ctr"/>
                      <a:r>
                        <a:rPr lang="es-CO" dirty="0">
                          <a:solidFill>
                            <a:schemeClr val="bg1">
                              <a:lumMod val="50000"/>
                            </a:schemeClr>
                          </a:solidFill>
                        </a:rPr>
                        <a:t>2</a:t>
                      </a:r>
                    </a:p>
                  </a:txBody>
                  <a:tcPr anchor="ctr"/>
                </a:tc>
                <a:tc>
                  <a:txBody>
                    <a:bodyPr/>
                    <a:lstStyle/>
                    <a:p>
                      <a:pPr algn="ctr"/>
                      <a:r>
                        <a:rPr lang="es-CO" dirty="0">
                          <a:solidFill>
                            <a:schemeClr val="bg1">
                              <a:lumMod val="50000"/>
                            </a:schemeClr>
                          </a:solidFill>
                        </a:rPr>
                        <a:t>0</a:t>
                      </a:r>
                    </a:p>
                  </a:txBody>
                  <a:tcPr anchor="ctr"/>
                </a:tc>
                <a:extLst>
                  <a:ext uri="{0D108BD9-81ED-4DB2-BD59-A6C34878D82A}">
                    <a16:rowId xmlns:a16="http://schemas.microsoft.com/office/drawing/2014/main" val="2773669067"/>
                  </a:ext>
                </a:extLst>
              </a:tr>
              <a:tr h="370840">
                <a:tc>
                  <a:txBody>
                    <a:bodyPr/>
                    <a:lstStyle/>
                    <a:p>
                      <a:pPr algn="just"/>
                      <a:r>
                        <a:rPr lang="es-CO" dirty="0">
                          <a:solidFill>
                            <a:schemeClr val="bg1">
                              <a:lumMod val="50000"/>
                            </a:schemeClr>
                          </a:solidFill>
                        </a:rPr>
                        <a:t>Elaboración del inventario de la red vial terciaria en municipios PDET</a:t>
                      </a:r>
                    </a:p>
                  </a:txBody>
                  <a:tcPr/>
                </a:tc>
                <a:tc>
                  <a:txBody>
                    <a:bodyPr/>
                    <a:lstStyle/>
                    <a:p>
                      <a:pPr algn="ctr"/>
                      <a:r>
                        <a:rPr lang="es-CO" dirty="0">
                          <a:solidFill>
                            <a:schemeClr val="bg1">
                              <a:lumMod val="50000"/>
                            </a:schemeClr>
                          </a:solidFill>
                        </a:rPr>
                        <a:t>100%</a:t>
                      </a:r>
                    </a:p>
                  </a:txBody>
                  <a:tcPr anchor="ctr"/>
                </a:tc>
                <a:tc>
                  <a:txBody>
                    <a:bodyPr/>
                    <a:lstStyle/>
                    <a:p>
                      <a:pPr algn="ctr"/>
                      <a:r>
                        <a:rPr lang="es-CO" dirty="0">
                          <a:solidFill>
                            <a:schemeClr val="bg1">
                              <a:lumMod val="50000"/>
                            </a:schemeClr>
                          </a:solidFill>
                        </a:rPr>
                        <a:t>38%</a:t>
                      </a:r>
                    </a:p>
                  </a:txBody>
                  <a:tcPr anchor="ctr"/>
                </a:tc>
                <a:extLst>
                  <a:ext uri="{0D108BD9-81ED-4DB2-BD59-A6C34878D82A}">
                    <a16:rowId xmlns:a16="http://schemas.microsoft.com/office/drawing/2014/main" val="1042670606"/>
                  </a:ext>
                </a:extLst>
              </a:tr>
            </a:tbl>
          </a:graphicData>
        </a:graphic>
      </p:graphicFrame>
    </p:spTree>
    <p:extLst>
      <p:ext uri="{BB962C8B-B14F-4D97-AF65-F5344CB8AC3E}">
        <p14:creationId xmlns:p14="http://schemas.microsoft.com/office/powerpoint/2010/main" val="185809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Gráfico 19">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947650878"/>
              </p:ext>
            </p:extLst>
          </p:nvPr>
        </p:nvGraphicFramePr>
        <p:xfrm>
          <a:off x="3937000" y="1857375"/>
          <a:ext cx="4318000" cy="31432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9" name="Gráfico 28">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2218276937"/>
              </p:ext>
            </p:extLst>
          </p:nvPr>
        </p:nvGraphicFramePr>
        <p:xfrm>
          <a:off x="693331" y="1618693"/>
          <a:ext cx="4095749" cy="452437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áfico 17">
            <a:extLst>
              <a:ext uri="{FF2B5EF4-FFF2-40B4-BE49-F238E27FC236}">
                <a16:creationId xmlns:a16="http://schemas.microsoft.com/office/drawing/2014/main" id="{00000000-0008-0000-0000-000008000000}"/>
              </a:ext>
            </a:extLst>
          </p:cNvPr>
          <p:cNvGraphicFramePr>
            <a:graphicFrameLocks/>
          </p:cNvGraphicFramePr>
          <p:nvPr>
            <p:extLst>
              <p:ext uri="{D42A27DB-BD31-4B8C-83A1-F6EECF244321}">
                <p14:modId xmlns:p14="http://schemas.microsoft.com/office/powerpoint/2010/main" val="3362018876"/>
              </p:ext>
            </p:extLst>
          </p:nvPr>
        </p:nvGraphicFramePr>
        <p:xfrm>
          <a:off x="8077783" y="1869017"/>
          <a:ext cx="4222749" cy="3155158"/>
        </p:xfrm>
        <a:graphic>
          <a:graphicData uri="http://schemas.openxmlformats.org/drawingml/2006/chart">
            <c:chart xmlns:c="http://schemas.openxmlformats.org/drawingml/2006/chart" xmlns:r="http://schemas.openxmlformats.org/officeDocument/2006/relationships" r:id="rId4"/>
          </a:graphicData>
        </a:graphic>
      </p:graphicFrame>
      <p:sp>
        <p:nvSpPr>
          <p:cNvPr id="32" name="CuadroTexto 1">
            <a:extLst>
              <a:ext uri="{FF2B5EF4-FFF2-40B4-BE49-F238E27FC236}">
                <a16:creationId xmlns:a16="http://schemas.microsoft.com/office/drawing/2014/main" id="{00000000-0008-0000-0000-00000F000000}"/>
              </a:ext>
            </a:extLst>
          </p:cNvPr>
          <p:cNvSpPr txBox="1"/>
          <p:nvPr/>
        </p:nvSpPr>
        <p:spPr>
          <a:xfrm>
            <a:off x="5234782" y="2913026"/>
            <a:ext cx="1758157" cy="619125"/>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CO" sz="3000" dirty="0">
                <a:solidFill>
                  <a:schemeClr val="accent5">
                    <a:lumMod val="75000"/>
                  </a:schemeClr>
                </a:solidFill>
                <a:latin typeface="Impact" panose="020B0806030902050204" pitchFamily="34" charset="0"/>
              </a:rPr>
              <a:t>97%</a:t>
            </a:r>
          </a:p>
        </p:txBody>
      </p:sp>
      <p:sp>
        <p:nvSpPr>
          <p:cNvPr id="17" name="Redondear rectángulo de esquina diagonal 16">
            <a:extLst>
              <a:ext uri="{FF2B5EF4-FFF2-40B4-BE49-F238E27FC236}">
                <a16:creationId xmlns:a16="http://schemas.microsoft.com/office/drawing/2014/main" id="{34FCAE94-8512-854E-98B4-7B0FA8266F0B}"/>
              </a:ext>
            </a:extLst>
          </p:cNvPr>
          <p:cNvSpPr/>
          <p:nvPr/>
        </p:nvSpPr>
        <p:spPr>
          <a:xfrm>
            <a:off x="5710159" y="3471291"/>
            <a:ext cx="771682" cy="264593"/>
          </a:xfrm>
          <a:prstGeom prst="round2DiagRect">
            <a:avLst/>
          </a:prstGeom>
          <a:solidFill>
            <a:schemeClr val="accent5">
              <a:lumMod val="75000"/>
              <a:alpha val="90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260 km</a:t>
            </a:r>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Plan Nacional de Desarrollo (PND)</a:t>
            </a:r>
          </a:p>
        </p:txBody>
      </p:sp>
      <p:sp>
        <p:nvSpPr>
          <p:cNvPr id="11" name="CuadroTexto 19">
            <a:extLst>
              <a:ext uri="{FF2B5EF4-FFF2-40B4-BE49-F238E27FC236}">
                <a16:creationId xmlns:a16="http://schemas.microsoft.com/office/drawing/2014/main" id="{00000000-0008-0000-0000-000014000000}"/>
              </a:ext>
            </a:extLst>
          </p:cNvPr>
          <p:cNvSpPr txBox="1"/>
          <p:nvPr/>
        </p:nvSpPr>
        <p:spPr>
          <a:xfrm>
            <a:off x="121711" y="4941348"/>
            <a:ext cx="4318000" cy="69849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203A093D-46B1-40C5-A657-2B25E7BC661F}" type="TxLink">
              <a:rPr lang="en-US" sz="2000" b="1" i="0" u="none" strike="noStrike">
                <a:solidFill>
                  <a:schemeClr val="accent1">
                    <a:lumMod val="75000"/>
                  </a:schemeClr>
                </a:solidFill>
                <a:latin typeface="Calibri" panose="020F0502020204030204" pitchFamily="34" charset="0"/>
                <a:cs typeface="Calibri" panose="020F0502020204030204" pitchFamily="34" charset="0"/>
              </a:rPr>
              <a:pPr algn="ctr"/>
              <a:t> Vía primaria no concesionada con mantenimiento y rehabilitación</a:t>
            </a:fld>
            <a:endParaRPr lang="es-CO" sz="2000" b="1" dirty="0">
              <a:solidFill>
                <a:schemeClr val="accent1">
                  <a:lumMod val="75000"/>
                </a:schemeClr>
              </a:solidFill>
              <a:latin typeface="Calibri" panose="020F0502020204030204" pitchFamily="34" charset="0"/>
              <a:cs typeface="Calibri" panose="020F0502020204030204" pitchFamily="34" charset="0"/>
            </a:endParaRPr>
          </a:p>
        </p:txBody>
      </p:sp>
      <p:sp>
        <p:nvSpPr>
          <p:cNvPr id="14" name="CuadroTexto 23">
            <a:extLst>
              <a:ext uri="{FF2B5EF4-FFF2-40B4-BE49-F238E27FC236}">
                <a16:creationId xmlns:a16="http://schemas.microsoft.com/office/drawing/2014/main" id="{53C039DD-5329-1044-ACCC-DFC492E25339}"/>
              </a:ext>
            </a:extLst>
          </p:cNvPr>
          <p:cNvSpPr txBox="1"/>
          <p:nvPr/>
        </p:nvSpPr>
        <p:spPr>
          <a:xfrm>
            <a:off x="4387452" y="5084223"/>
            <a:ext cx="3709194" cy="4127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9E400311-BFE0-0E4C-BC38-42A5BAD19FAF}" type="TxLink">
              <a:rPr lang="en-US" sz="2000" b="1" i="0" u="none" strike="noStrike">
                <a:solidFill>
                  <a:schemeClr val="accent5">
                    <a:lumMod val="75000"/>
                  </a:schemeClr>
                </a:solidFill>
                <a:latin typeface="Calibri" panose="020F0502020204030204" pitchFamily="34" charset="0"/>
                <a:cs typeface="Calibri" panose="020F0502020204030204" pitchFamily="34" charset="0"/>
              </a:rPr>
              <a:pPr algn="ctr"/>
              <a:t>Vía primaria no concesionada mejorada</a:t>
            </a:fld>
            <a:endParaRPr lang="es-CO" sz="1600" b="1" dirty="0">
              <a:solidFill>
                <a:schemeClr val="accent5">
                  <a:lumMod val="75000"/>
                </a:schemeClr>
              </a:solidFill>
              <a:latin typeface="Calibri" panose="020F0502020204030204" pitchFamily="34" charset="0"/>
              <a:cs typeface="Calibri" panose="020F0502020204030204" pitchFamily="34" charset="0"/>
            </a:endParaRPr>
          </a:p>
        </p:txBody>
      </p:sp>
      <p:sp>
        <p:nvSpPr>
          <p:cNvPr id="21" name="CuadroTexto 24">
            <a:extLst>
              <a:ext uri="{FF2B5EF4-FFF2-40B4-BE49-F238E27FC236}">
                <a16:creationId xmlns:a16="http://schemas.microsoft.com/office/drawing/2014/main" id="{D3DC6C28-A31E-B149-A9FF-45B07B62A33C}"/>
              </a:ext>
            </a:extLst>
          </p:cNvPr>
          <p:cNvSpPr txBox="1"/>
          <p:nvPr/>
        </p:nvSpPr>
        <p:spPr>
          <a:xfrm>
            <a:off x="8245475" y="5040507"/>
            <a:ext cx="3702050" cy="4127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B52E51F2-859D-5B47-9837-B114D9735E10}" type="TxLink">
              <a:rPr lang="en-US" sz="2000" b="1" i="0" u="none" strike="noStrike">
                <a:solidFill>
                  <a:schemeClr val="accent5">
                    <a:lumMod val="60000"/>
                    <a:lumOff val="40000"/>
                  </a:schemeClr>
                </a:solidFill>
                <a:latin typeface="Calibri" panose="020F0502020204030204" pitchFamily="34" charset="0"/>
                <a:cs typeface="Calibri" panose="020F0502020204030204" pitchFamily="34" charset="0"/>
              </a:rPr>
              <a:pPr algn="ctr"/>
              <a:t>Vías terciarias mejoradas y construida</a:t>
            </a:fld>
            <a:endParaRPr lang="es-CO" sz="2000" b="1" dirty="0">
              <a:solidFill>
                <a:schemeClr val="accent5">
                  <a:lumMod val="60000"/>
                  <a:lumOff val="40000"/>
                </a:schemeClr>
              </a:solidFill>
              <a:latin typeface="Calibri" panose="020F0502020204030204" pitchFamily="34" charset="0"/>
              <a:cs typeface="Calibri" panose="020F0502020204030204" pitchFamily="34" charset="0"/>
            </a:endParaRPr>
          </a:p>
        </p:txBody>
      </p:sp>
      <p:sp>
        <p:nvSpPr>
          <p:cNvPr id="25" name="Llamada con línea 1 24">
            <a:extLst>
              <a:ext uri="{FF2B5EF4-FFF2-40B4-BE49-F238E27FC236}">
                <a16:creationId xmlns:a16="http://schemas.microsoft.com/office/drawing/2014/main" id="{DD0171FA-BBF6-3947-AE18-D2A8E30506B0}"/>
              </a:ext>
            </a:extLst>
          </p:cNvPr>
          <p:cNvSpPr/>
          <p:nvPr/>
        </p:nvSpPr>
        <p:spPr>
          <a:xfrm>
            <a:off x="2575926" y="1433567"/>
            <a:ext cx="1087854" cy="783090"/>
          </a:xfrm>
          <a:prstGeom prst="borderCallout1">
            <a:avLst>
              <a:gd name="adj1" fmla="val 18750"/>
              <a:gd name="adj2" fmla="val -8333"/>
              <a:gd name="adj3" fmla="val 109467"/>
              <a:gd name="adj4" fmla="val -26325"/>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s-CO" sz="1500" b="1" dirty="0">
                <a:solidFill>
                  <a:schemeClr val="accent1">
                    <a:lumMod val="75000"/>
                  </a:schemeClr>
                </a:solidFill>
                <a:latin typeface="Calibri" panose="020F0502020204030204" pitchFamily="34" charset="0"/>
                <a:cs typeface="Calibri" panose="020F0502020204030204" pitchFamily="34" charset="0"/>
              </a:rPr>
              <a:t>Meta cuatrienio:100 km</a:t>
            </a:r>
          </a:p>
        </p:txBody>
      </p:sp>
      <p:sp>
        <p:nvSpPr>
          <p:cNvPr id="26" name="Llamada con línea 1 25">
            <a:extLst>
              <a:ext uri="{FF2B5EF4-FFF2-40B4-BE49-F238E27FC236}">
                <a16:creationId xmlns:a16="http://schemas.microsoft.com/office/drawing/2014/main" id="{610AADCC-FC64-0B41-98C4-A8867A2701C3}"/>
              </a:ext>
            </a:extLst>
          </p:cNvPr>
          <p:cNvSpPr/>
          <p:nvPr/>
        </p:nvSpPr>
        <p:spPr>
          <a:xfrm>
            <a:off x="6399671" y="1485352"/>
            <a:ext cx="1087854" cy="679521"/>
          </a:xfrm>
          <a:prstGeom prst="borderCallout1">
            <a:avLst>
              <a:gd name="adj1" fmla="val 18750"/>
              <a:gd name="adj2" fmla="val -8333"/>
              <a:gd name="adj3" fmla="val 107257"/>
              <a:gd name="adj4" fmla="val -27417"/>
            </a:avLst>
          </a:prstGeom>
          <a:noFill/>
          <a:ln w="9525" cmpd="sng">
            <a:solidFill>
              <a:schemeClr val="accent5">
                <a:lumMod val="75000"/>
              </a:schemeClr>
            </a:solidFill>
          </a:ln>
        </p:spPr>
        <p:style>
          <a:lnRef idx="0">
            <a:scrgbClr r="0" g="0" b="0"/>
          </a:lnRef>
          <a:fillRef idx="0">
            <a:scrgbClr r="0" g="0" b="0"/>
          </a:fillRef>
          <a:effectRef idx="0">
            <a:scrgbClr r="0" g="0" b="0"/>
          </a:effectRef>
          <a:fontRef idx="minor">
            <a:schemeClr val="dk1"/>
          </a:fontRef>
        </p:style>
        <p:txBody>
          <a:bodyPr wrap="square" rtlCol="0" anchor="ctr"/>
          <a:lstStyle/>
          <a:p>
            <a:pPr algn="ctr"/>
            <a:r>
              <a:rPr lang="es-CO" sz="1500" b="1" dirty="0">
                <a:solidFill>
                  <a:schemeClr val="accent5">
                    <a:lumMod val="75000"/>
                  </a:schemeClr>
                </a:solidFill>
                <a:latin typeface="Calibri" panose="020F0502020204030204" pitchFamily="34" charset="0"/>
                <a:cs typeface="Calibri" panose="020F0502020204030204" pitchFamily="34" charset="0"/>
              </a:rPr>
              <a:t>Meta cuatrienio:270 km</a:t>
            </a:r>
          </a:p>
        </p:txBody>
      </p:sp>
      <p:sp>
        <p:nvSpPr>
          <p:cNvPr id="27" name="Llamada con línea 1 26">
            <a:extLst>
              <a:ext uri="{FF2B5EF4-FFF2-40B4-BE49-F238E27FC236}">
                <a16:creationId xmlns:a16="http://schemas.microsoft.com/office/drawing/2014/main" id="{4E39CA60-2516-3041-9F7E-51CFCDA05375}"/>
              </a:ext>
            </a:extLst>
          </p:cNvPr>
          <p:cNvSpPr/>
          <p:nvPr/>
        </p:nvSpPr>
        <p:spPr>
          <a:xfrm>
            <a:off x="10662399" y="1485353"/>
            <a:ext cx="1047529" cy="679520"/>
          </a:xfrm>
          <a:prstGeom prst="borderCallout1">
            <a:avLst>
              <a:gd name="adj1" fmla="val 17476"/>
              <a:gd name="adj2" fmla="val -9640"/>
              <a:gd name="adj3" fmla="val 110805"/>
              <a:gd name="adj4" fmla="val -45155"/>
            </a:avLst>
          </a:prstGeom>
          <a:ln>
            <a:solidFill>
              <a:schemeClr val="accent5">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CO" sz="1500" b="1" dirty="0">
                <a:solidFill>
                  <a:schemeClr val="accent5">
                    <a:lumMod val="60000"/>
                    <a:lumOff val="40000"/>
                  </a:schemeClr>
                </a:solidFill>
                <a:latin typeface="Calibri" panose="020F0502020204030204" pitchFamily="34" charset="0"/>
                <a:cs typeface="Calibri" panose="020F0502020204030204" pitchFamily="34" charset="0"/>
              </a:rPr>
              <a:t>Meta cuatrienio:400 km</a:t>
            </a:r>
          </a:p>
        </p:txBody>
      </p:sp>
      <p:sp>
        <p:nvSpPr>
          <p:cNvPr id="5" name="Redondear rectángulo de esquina diagonal 4">
            <a:extLst>
              <a:ext uri="{FF2B5EF4-FFF2-40B4-BE49-F238E27FC236}">
                <a16:creationId xmlns:a16="http://schemas.microsoft.com/office/drawing/2014/main" id="{2093FB83-2375-E445-B1CD-BA711BFE833B}"/>
              </a:ext>
            </a:extLst>
          </p:cNvPr>
          <p:cNvSpPr/>
          <p:nvPr/>
        </p:nvSpPr>
        <p:spPr>
          <a:xfrm>
            <a:off x="1842664" y="3635720"/>
            <a:ext cx="876094" cy="323493"/>
          </a:xfrm>
          <a:prstGeom prst="round2DiagRect">
            <a:avLst/>
          </a:prstGeom>
          <a:solidFill>
            <a:schemeClr val="accent1">
              <a:alpha val="96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lIns="90000" rtlCol="0" anchor="ctr">
            <a:spAutoFit/>
          </a:bodyPr>
          <a:lstStyle/>
          <a:p>
            <a:pPr algn="ctr"/>
            <a:r>
              <a:rPr lang="es-CO" sz="1300" dirty="0"/>
              <a:t>3.023 km</a:t>
            </a:r>
          </a:p>
        </p:txBody>
      </p:sp>
      <p:graphicFrame>
        <p:nvGraphicFramePr>
          <p:cNvPr id="24" name="Gráfico 23">
            <a:extLst>
              <a:ext uri="{FF2B5EF4-FFF2-40B4-BE49-F238E27FC236}">
                <a16:creationId xmlns:a16="http://schemas.microsoft.com/office/drawing/2014/main" id="{00000000-0008-0000-0000-000006000000}"/>
              </a:ext>
            </a:extLst>
          </p:cNvPr>
          <p:cNvGraphicFramePr>
            <a:graphicFrameLocks/>
          </p:cNvGraphicFramePr>
          <p:nvPr/>
        </p:nvGraphicFramePr>
        <p:xfrm>
          <a:off x="2344211" y="6864252"/>
          <a:ext cx="4191000" cy="5064125"/>
        </p:xfrm>
        <a:graphic>
          <a:graphicData uri="http://schemas.openxmlformats.org/drawingml/2006/chart">
            <c:chart xmlns:c="http://schemas.openxmlformats.org/drawingml/2006/chart" xmlns:r="http://schemas.openxmlformats.org/officeDocument/2006/relationships" r:id="rId5"/>
          </a:graphicData>
        </a:graphic>
      </p:graphicFrame>
      <p:sp>
        <p:nvSpPr>
          <p:cNvPr id="37" name="Redondear rectángulo de esquina diagonal 36">
            <a:extLst>
              <a:ext uri="{FF2B5EF4-FFF2-40B4-BE49-F238E27FC236}">
                <a16:creationId xmlns:a16="http://schemas.microsoft.com/office/drawing/2014/main" id="{ABD36383-CC8C-9A45-B3F3-5F8C33FC6231}"/>
              </a:ext>
            </a:extLst>
          </p:cNvPr>
          <p:cNvSpPr/>
          <p:nvPr/>
        </p:nvSpPr>
        <p:spPr>
          <a:xfrm>
            <a:off x="9652000" y="3635720"/>
            <a:ext cx="970238" cy="245160"/>
          </a:xfrm>
          <a:prstGeom prst="round2DiagRect">
            <a:avLst/>
          </a:prstGeom>
          <a:solidFill>
            <a:schemeClr val="accent5">
              <a:lumMod val="60000"/>
              <a:lumOff val="40000"/>
              <a:alpha val="90000"/>
            </a:schemeClr>
          </a:solidFill>
          <a:ln>
            <a:solidFill>
              <a:schemeClr val="accent1">
                <a:shade val="50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2967 km</a:t>
            </a:r>
          </a:p>
        </p:txBody>
      </p:sp>
      <p:sp>
        <p:nvSpPr>
          <p:cNvPr id="19" name="CuadroTexto 1">
            <a:extLst>
              <a:ext uri="{FF2B5EF4-FFF2-40B4-BE49-F238E27FC236}">
                <a16:creationId xmlns:a16="http://schemas.microsoft.com/office/drawing/2014/main" id="{146137B9-ED7D-4642-B445-7653D9BBCD0C}"/>
              </a:ext>
            </a:extLst>
          </p:cNvPr>
          <p:cNvSpPr txBox="1"/>
          <p:nvPr/>
        </p:nvSpPr>
        <p:spPr>
          <a:xfrm>
            <a:off x="9380692" y="3016595"/>
            <a:ext cx="1758157" cy="619125"/>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3000" dirty="0">
                <a:solidFill>
                  <a:schemeClr val="accent5">
                    <a:lumMod val="60000"/>
                    <a:lumOff val="40000"/>
                  </a:schemeClr>
                </a:solidFill>
                <a:latin typeface="Impact" panose="020B0806030902050204" pitchFamily="34" charset="0"/>
                <a:cs typeface="Calibri"/>
              </a:rPr>
              <a:t>742</a:t>
            </a:r>
            <a:r>
              <a:rPr lang="en-US" sz="3000" b="0" i="0" u="none" strike="noStrike" dirty="0">
                <a:solidFill>
                  <a:schemeClr val="accent5">
                    <a:lumMod val="60000"/>
                    <a:lumOff val="40000"/>
                  </a:schemeClr>
                </a:solidFill>
                <a:latin typeface="Impact" panose="020B0806030902050204" pitchFamily="34" charset="0"/>
                <a:cs typeface="Calibri"/>
              </a:rPr>
              <a:t>%</a:t>
            </a:r>
            <a:endParaRPr lang="es-CO" sz="3000" dirty="0">
              <a:solidFill>
                <a:schemeClr val="accent5">
                  <a:lumMod val="60000"/>
                  <a:lumOff val="40000"/>
                </a:schemeClr>
              </a:solidFill>
              <a:latin typeface="Impact" panose="020B0806030902050204" pitchFamily="34" charset="0"/>
            </a:endParaRPr>
          </a:p>
        </p:txBody>
      </p:sp>
    </p:spTree>
    <p:extLst>
      <p:ext uri="{BB962C8B-B14F-4D97-AF65-F5344CB8AC3E}">
        <p14:creationId xmlns:p14="http://schemas.microsoft.com/office/powerpoint/2010/main" val="2323492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Gráfico 24">
            <a:extLst>
              <a:ext uri="{FF2B5EF4-FFF2-40B4-BE49-F238E27FC236}">
                <a16:creationId xmlns:a16="http://schemas.microsoft.com/office/drawing/2014/main" id="{00000000-0008-0000-0000-00000A000000}"/>
              </a:ext>
            </a:extLst>
          </p:cNvPr>
          <p:cNvGraphicFramePr>
            <a:graphicFrameLocks/>
          </p:cNvGraphicFramePr>
          <p:nvPr>
            <p:extLst>
              <p:ext uri="{D42A27DB-BD31-4B8C-83A1-F6EECF244321}">
                <p14:modId xmlns:p14="http://schemas.microsoft.com/office/powerpoint/2010/main" val="503881883"/>
              </p:ext>
            </p:extLst>
          </p:nvPr>
        </p:nvGraphicFramePr>
        <p:xfrm>
          <a:off x="4087812" y="1928812"/>
          <a:ext cx="4016375" cy="30003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Gráfico 19">
            <a:extLst>
              <a:ext uri="{FF2B5EF4-FFF2-40B4-BE49-F238E27FC236}">
                <a16:creationId xmlns:a16="http://schemas.microsoft.com/office/drawing/2014/main" id="{00000000-0008-0000-0000-000009000000}"/>
              </a:ext>
            </a:extLst>
          </p:cNvPr>
          <p:cNvGraphicFramePr>
            <a:graphicFrameLocks/>
          </p:cNvGraphicFramePr>
          <p:nvPr>
            <p:extLst>
              <p:ext uri="{D42A27DB-BD31-4B8C-83A1-F6EECF244321}">
                <p14:modId xmlns:p14="http://schemas.microsoft.com/office/powerpoint/2010/main" val="895522285"/>
              </p:ext>
            </p:extLst>
          </p:nvPr>
        </p:nvGraphicFramePr>
        <p:xfrm>
          <a:off x="437612" y="1930118"/>
          <a:ext cx="3381375" cy="30321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Gráfico 28">
            <a:extLst>
              <a:ext uri="{FF2B5EF4-FFF2-40B4-BE49-F238E27FC236}">
                <a16:creationId xmlns:a16="http://schemas.microsoft.com/office/drawing/2014/main" id="{00000000-0008-0000-0000-00000B000000}"/>
              </a:ext>
            </a:extLst>
          </p:cNvPr>
          <p:cNvGraphicFramePr>
            <a:graphicFrameLocks/>
          </p:cNvGraphicFramePr>
          <p:nvPr>
            <p:extLst>
              <p:ext uri="{D42A27DB-BD31-4B8C-83A1-F6EECF244321}">
                <p14:modId xmlns:p14="http://schemas.microsoft.com/office/powerpoint/2010/main" val="1174753797"/>
              </p:ext>
            </p:extLst>
          </p:nvPr>
        </p:nvGraphicFramePr>
        <p:xfrm>
          <a:off x="7457420" y="1859886"/>
          <a:ext cx="5000624" cy="3000375"/>
        </p:xfrm>
        <a:graphic>
          <a:graphicData uri="http://schemas.openxmlformats.org/drawingml/2006/chart">
            <c:chart xmlns:c="http://schemas.openxmlformats.org/drawingml/2006/chart" xmlns:r="http://schemas.openxmlformats.org/officeDocument/2006/relationships" r:id="rId4"/>
          </a:graphicData>
        </a:graphic>
      </p:graphicFrame>
      <p:sp>
        <p:nvSpPr>
          <p:cNvPr id="19" name="Redondear rectángulo de esquina diagonal 18">
            <a:extLst>
              <a:ext uri="{FF2B5EF4-FFF2-40B4-BE49-F238E27FC236}">
                <a16:creationId xmlns:a16="http://schemas.microsoft.com/office/drawing/2014/main" id="{13D5FFA7-F6DE-324E-84AF-A38EE5AAAC29}"/>
              </a:ext>
            </a:extLst>
          </p:cNvPr>
          <p:cNvSpPr/>
          <p:nvPr/>
        </p:nvSpPr>
        <p:spPr>
          <a:xfrm>
            <a:off x="9786671" y="3495495"/>
            <a:ext cx="354145" cy="226693"/>
          </a:xfrm>
          <a:prstGeom prst="round2DiagRect">
            <a:avLst/>
          </a:prstGeom>
          <a:solidFill>
            <a:srgbClr val="4C83E8">
              <a:alpha val="96000"/>
            </a:srgbClr>
          </a:solid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s-CO" sz="1200" dirty="0"/>
              <a:t>1</a:t>
            </a:r>
            <a:endParaRPr lang="es-CO" sz="1100" dirty="0"/>
          </a:p>
        </p:txBody>
      </p:sp>
      <p:sp>
        <p:nvSpPr>
          <p:cNvPr id="14" name="Redondear rectángulo de esquina diagonal 13">
            <a:extLst>
              <a:ext uri="{FF2B5EF4-FFF2-40B4-BE49-F238E27FC236}">
                <a16:creationId xmlns:a16="http://schemas.microsoft.com/office/drawing/2014/main" id="{D5B2E2CA-9A86-614E-BA09-EDD2F685D28E}"/>
              </a:ext>
            </a:extLst>
          </p:cNvPr>
          <p:cNvSpPr/>
          <p:nvPr/>
        </p:nvSpPr>
        <p:spPr>
          <a:xfrm>
            <a:off x="5941357" y="3538823"/>
            <a:ext cx="428347" cy="257658"/>
          </a:xfrm>
          <a:prstGeom prst="round2DiagRect">
            <a:avLst/>
          </a:prstGeom>
          <a:solidFill>
            <a:srgbClr val="4C8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8</a:t>
            </a:r>
            <a:endParaRPr lang="es-CO" sz="1100" dirty="0"/>
          </a:p>
        </p:txBody>
      </p:sp>
      <p:sp>
        <p:nvSpPr>
          <p:cNvPr id="18" name="CuadroTexto 26">
            <a:extLst>
              <a:ext uri="{FF2B5EF4-FFF2-40B4-BE49-F238E27FC236}">
                <a16:creationId xmlns:a16="http://schemas.microsoft.com/office/drawing/2014/main" id="{E76E8481-EED0-5D4C-9BAA-1797C9B2D4F7}"/>
              </a:ext>
            </a:extLst>
          </p:cNvPr>
          <p:cNvSpPr txBox="1"/>
          <p:nvPr/>
        </p:nvSpPr>
        <p:spPr>
          <a:xfrm>
            <a:off x="4362845" y="4938905"/>
            <a:ext cx="3466307" cy="6667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1E3D89FD-9BA6-984E-A07B-99BC3B255928}" type="TxLink">
              <a:rPr lang="en-US" sz="2000" b="1" i="0" u="none" strike="noStrike">
                <a:solidFill>
                  <a:srgbClr val="3366CC"/>
                </a:solidFill>
                <a:cs typeface="Arial Narrow"/>
              </a:rPr>
              <a:pPr algn="ctr"/>
              <a:t>Muelles Fluviales construidos, mejorados y mantenidos</a:t>
            </a:fld>
            <a:endParaRPr lang="es-CO" sz="2000" b="1" dirty="0">
              <a:solidFill>
                <a:srgbClr val="3366CC"/>
              </a:solidFill>
              <a:cs typeface="Calibri" panose="020F0502020204030204" pitchFamily="34" charset="0"/>
            </a:endParaRPr>
          </a:p>
        </p:txBody>
      </p:sp>
      <p:sp>
        <p:nvSpPr>
          <p:cNvPr id="21" name="CuadroTexto 4">
            <a:extLst>
              <a:ext uri="{FF2B5EF4-FFF2-40B4-BE49-F238E27FC236}">
                <a16:creationId xmlns:a16="http://schemas.microsoft.com/office/drawing/2014/main" id="{BB464AC3-770A-1943-A17D-AF5FC84C2FBC}"/>
              </a:ext>
            </a:extLst>
          </p:cNvPr>
          <p:cNvSpPr txBox="1"/>
          <p:nvPr/>
        </p:nvSpPr>
        <p:spPr>
          <a:xfrm>
            <a:off x="9601993" y="2947084"/>
            <a:ext cx="1027906" cy="4960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fld id="{BC87E606-4AD8-4237-A27B-8ED32C27FF2F}" type="TxLink">
              <a:rPr lang="en-US" sz="3000" b="0" i="0" u="none" strike="noStrike">
                <a:solidFill>
                  <a:srgbClr val="3366CC"/>
                </a:solidFill>
                <a:latin typeface="Impact" panose="020B0806030902050204" pitchFamily="34" charset="0"/>
                <a:cs typeface="Calibri"/>
              </a:rPr>
              <a:pPr/>
              <a:t>50%</a:t>
            </a:fld>
            <a:endParaRPr lang="es-CO" sz="3000" dirty="0">
              <a:solidFill>
                <a:srgbClr val="3366CC"/>
              </a:solidFill>
              <a:latin typeface="Impact" panose="020B0806030902050204" pitchFamily="34" charset="0"/>
            </a:endParaRPr>
          </a:p>
        </p:txBody>
      </p:sp>
      <p:sp>
        <p:nvSpPr>
          <p:cNvPr id="22" name="CuadroTexto 27">
            <a:extLst>
              <a:ext uri="{FF2B5EF4-FFF2-40B4-BE49-F238E27FC236}">
                <a16:creationId xmlns:a16="http://schemas.microsoft.com/office/drawing/2014/main" id="{5833F485-710C-C546-9EC9-0ABA3F1F4FB7}"/>
              </a:ext>
            </a:extLst>
          </p:cNvPr>
          <p:cNvSpPr txBox="1"/>
          <p:nvPr/>
        </p:nvSpPr>
        <p:spPr>
          <a:xfrm>
            <a:off x="7639247" y="4924619"/>
            <a:ext cx="4648994" cy="5905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BB92B1C5-E3FD-504D-B04C-88B383C4FAEB}" type="TxLink">
              <a:rPr lang="en-US" sz="2000" b="1" i="0" u="none" strike="noStrike">
                <a:solidFill>
                  <a:srgbClr val="3366CC"/>
                </a:solidFill>
                <a:latin typeface="Calibri"/>
                <a:cs typeface="Calibri"/>
              </a:rPr>
              <a:pPr algn="ctr"/>
              <a:t>Accesos marítimos mejorados, construidos y profundizados</a:t>
            </a:fld>
            <a:endParaRPr lang="es-CO" sz="2000" b="1" dirty="0">
              <a:solidFill>
                <a:srgbClr val="3366CC"/>
              </a:solidFill>
              <a:latin typeface="Calibri" panose="020F0502020204030204" pitchFamily="34" charset="0"/>
              <a:cs typeface="Calibri" panose="020F0502020204030204" pitchFamily="34" charset="0"/>
            </a:endParaRPr>
          </a:p>
        </p:txBody>
      </p:sp>
      <p:sp>
        <p:nvSpPr>
          <p:cNvPr id="23" name="Llamada con línea 1 22">
            <a:extLst>
              <a:ext uri="{FF2B5EF4-FFF2-40B4-BE49-F238E27FC236}">
                <a16:creationId xmlns:a16="http://schemas.microsoft.com/office/drawing/2014/main" id="{1E98768F-B9CB-7D45-B031-EDF9CBFD8F08}"/>
              </a:ext>
            </a:extLst>
          </p:cNvPr>
          <p:cNvSpPr/>
          <p:nvPr/>
        </p:nvSpPr>
        <p:spPr>
          <a:xfrm>
            <a:off x="6495665" y="1757361"/>
            <a:ext cx="1180250" cy="400050"/>
          </a:xfrm>
          <a:prstGeom prst="borderCallout1">
            <a:avLst>
              <a:gd name="adj1" fmla="val 9845"/>
              <a:gd name="adj2" fmla="val -12358"/>
              <a:gd name="adj3" fmla="val 123273"/>
              <a:gd name="adj4" fmla="val -30716"/>
            </a:avLst>
          </a:prstGeom>
          <a:noFill/>
          <a:ln>
            <a:solidFill>
              <a:srgbClr val="4C83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cs typeface="Calibri" panose="020F0502020204030204" pitchFamily="34" charset="0"/>
              </a:rPr>
              <a:t>Meta cuatrienio: 9</a:t>
            </a:r>
          </a:p>
        </p:txBody>
      </p:sp>
      <p:sp>
        <p:nvSpPr>
          <p:cNvPr id="24" name="Llamada con línea 1 23">
            <a:extLst>
              <a:ext uri="{FF2B5EF4-FFF2-40B4-BE49-F238E27FC236}">
                <a16:creationId xmlns:a16="http://schemas.microsoft.com/office/drawing/2014/main" id="{81EA3D6D-341F-6F41-A2D4-BB4E530C699A}"/>
              </a:ext>
            </a:extLst>
          </p:cNvPr>
          <p:cNvSpPr/>
          <p:nvPr/>
        </p:nvSpPr>
        <p:spPr>
          <a:xfrm>
            <a:off x="10250088" y="1762122"/>
            <a:ext cx="1283326" cy="400050"/>
          </a:xfrm>
          <a:prstGeom prst="borderCallout1">
            <a:avLst>
              <a:gd name="adj1" fmla="val 18750"/>
              <a:gd name="adj2" fmla="val -8333"/>
              <a:gd name="adj3" fmla="val 135691"/>
              <a:gd name="adj4" fmla="val -20976"/>
            </a:avLst>
          </a:prstGeom>
          <a:no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cs typeface="Calibri" panose="020F0502020204030204" pitchFamily="34" charset="0"/>
              </a:rPr>
              <a:t>Meta Cuatrienio: 2</a:t>
            </a:r>
          </a:p>
        </p:txBody>
      </p:sp>
      <p:sp>
        <p:nvSpPr>
          <p:cNvPr id="13" name="Redondear rectángulo de esquina diagonal 12">
            <a:extLst>
              <a:ext uri="{FF2B5EF4-FFF2-40B4-BE49-F238E27FC236}">
                <a16:creationId xmlns:a16="http://schemas.microsoft.com/office/drawing/2014/main" id="{34815915-94D2-5748-A9DF-FACA3E854B40}"/>
              </a:ext>
            </a:extLst>
          </p:cNvPr>
          <p:cNvSpPr/>
          <p:nvPr/>
        </p:nvSpPr>
        <p:spPr>
          <a:xfrm>
            <a:off x="1682352" y="3594644"/>
            <a:ext cx="800100" cy="228600"/>
          </a:xfrm>
          <a:prstGeom prst="round2DiagRect">
            <a:avLst/>
          </a:prstGeom>
          <a:solidFill>
            <a:srgbClr val="4C83E8">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a:t>4623 km</a:t>
            </a:r>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Plan Nacional de Desarrollo (PND)</a:t>
            </a:r>
          </a:p>
        </p:txBody>
      </p:sp>
      <p:sp>
        <p:nvSpPr>
          <p:cNvPr id="16" name="CuadroTexto 25">
            <a:extLst>
              <a:ext uri="{FF2B5EF4-FFF2-40B4-BE49-F238E27FC236}">
                <a16:creationId xmlns:a16="http://schemas.microsoft.com/office/drawing/2014/main" id="{336A21EB-AA98-494F-B6BD-B8EE068D1EAB}"/>
              </a:ext>
            </a:extLst>
          </p:cNvPr>
          <p:cNvSpPr txBox="1"/>
          <p:nvPr/>
        </p:nvSpPr>
        <p:spPr>
          <a:xfrm>
            <a:off x="844351" y="4929186"/>
            <a:ext cx="2217738" cy="6667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6F3E0F3B-C10C-8742-A1D0-66BC821953D6}" type="TxLink">
              <a:rPr lang="en-US" sz="2000" b="1" i="0" u="none" strike="noStrike">
                <a:solidFill>
                  <a:srgbClr val="3366CC"/>
                </a:solidFill>
                <a:latin typeface="Calibri" panose="020F0502020204030204" pitchFamily="34" charset="0"/>
                <a:cs typeface="Calibri" panose="020F0502020204030204" pitchFamily="34" charset="0"/>
              </a:rPr>
              <a:pPr algn="ctr"/>
              <a:t>Vía terciaria con mantenimiento</a:t>
            </a:fld>
            <a:endParaRPr lang="es-CO" sz="2000" b="1" dirty="0">
              <a:solidFill>
                <a:srgbClr val="3366CC"/>
              </a:solidFill>
              <a:latin typeface="Calibri" panose="020F0502020204030204" pitchFamily="34" charset="0"/>
              <a:cs typeface="Calibri" panose="020F0502020204030204" pitchFamily="34" charset="0"/>
            </a:endParaRPr>
          </a:p>
        </p:txBody>
      </p:sp>
      <p:sp>
        <p:nvSpPr>
          <p:cNvPr id="3" name="Llamada con línea 1 2">
            <a:extLst>
              <a:ext uri="{FF2B5EF4-FFF2-40B4-BE49-F238E27FC236}">
                <a16:creationId xmlns:a16="http://schemas.microsoft.com/office/drawing/2014/main" id="{BD874250-4A85-3F40-9D6B-117224B638A3}"/>
              </a:ext>
            </a:extLst>
          </p:cNvPr>
          <p:cNvSpPr/>
          <p:nvPr/>
        </p:nvSpPr>
        <p:spPr>
          <a:xfrm>
            <a:off x="2349238" y="1532659"/>
            <a:ext cx="1135633" cy="624752"/>
          </a:xfrm>
          <a:prstGeom prst="borderCallout1">
            <a:avLst>
              <a:gd name="adj1" fmla="val 18750"/>
              <a:gd name="adj2" fmla="val -8333"/>
              <a:gd name="adj3" fmla="val 117211"/>
              <a:gd name="adj4" fmla="val -17658"/>
            </a:avLst>
          </a:prstGeom>
          <a:noFill/>
          <a:ln>
            <a:solidFill>
              <a:srgbClr val="33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3366CC"/>
                </a:solidFill>
                <a:latin typeface="Calibri" panose="020F0502020204030204" pitchFamily="34" charset="0"/>
                <a:cs typeface="Calibri" panose="020F0502020204030204" pitchFamily="34" charset="0"/>
              </a:rPr>
              <a:t>Meta cuatrienio: 15.000 km</a:t>
            </a:r>
          </a:p>
        </p:txBody>
      </p:sp>
    </p:spTree>
    <p:extLst>
      <p:ext uri="{BB962C8B-B14F-4D97-AF65-F5344CB8AC3E}">
        <p14:creationId xmlns:p14="http://schemas.microsoft.com/office/powerpoint/2010/main" val="4118229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351" y="-46404"/>
            <a:ext cx="12176649" cy="690440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p:nvSpPr>
        <p:spPr>
          <a:xfrm>
            <a:off x="5557208" y="1428444"/>
            <a:ext cx="6362920" cy="2554545"/>
          </a:xfrm>
          <a:prstGeom prst="rect">
            <a:avLst/>
          </a:prstGeom>
          <a:noFill/>
        </p:spPr>
        <p:txBody>
          <a:bodyPr wrap="square" rtlCol="0">
            <a:spAutoFit/>
          </a:bodyPr>
          <a:lstStyle/>
          <a:p>
            <a:r>
              <a:rPr lang="es-CO" sz="4000"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Seguimiento a indicadores del Plan Marco de implementación del acuerdo de Paz –PMI-</a:t>
            </a:r>
          </a:p>
        </p:txBody>
      </p:sp>
      <p:pic>
        <p:nvPicPr>
          <p:cNvPr id="17" name="Imagen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8784" y="5401056"/>
            <a:ext cx="3361344" cy="1456944"/>
          </a:xfrm>
          <a:prstGeom prst="rect">
            <a:avLst/>
          </a:prstGeom>
        </p:spPr>
      </p:pic>
      <p:sp>
        <p:nvSpPr>
          <p:cNvPr id="2" name="CuadroTexto 1">
            <a:extLst>
              <a:ext uri="{FF2B5EF4-FFF2-40B4-BE49-F238E27FC236}">
                <a16:creationId xmlns:a16="http://schemas.microsoft.com/office/drawing/2014/main" id="{28A6D7B7-489F-1146-929A-DBE2A24C62E7}"/>
              </a:ext>
            </a:extLst>
          </p:cNvPr>
          <p:cNvSpPr txBox="1"/>
          <p:nvPr/>
        </p:nvSpPr>
        <p:spPr>
          <a:xfrm>
            <a:off x="3929124" y="1428444"/>
            <a:ext cx="1060704" cy="830997"/>
          </a:xfrm>
          <a:prstGeom prst="rect">
            <a:avLst/>
          </a:prstGeom>
          <a:noFill/>
        </p:spPr>
        <p:txBody>
          <a:bodyPr wrap="square" rtlCol="0">
            <a:spAutoFit/>
          </a:bodyPr>
          <a:lstStyle/>
          <a:p>
            <a:r>
              <a:rPr lang="es-CO" sz="4800" b="1" dirty="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rPr>
              <a:t>02.</a:t>
            </a:r>
          </a:p>
        </p:txBody>
      </p:sp>
    </p:spTree>
    <p:extLst>
      <p:ext uri="{BB962C8B-B14F-4D97-AF65-F5344CB8AC3E}">
        <p14:creationId xmlns:p14="http://schemas.microsoft.com/office/powerpoint/2010/main" val="1650991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Plan Marco de Implementación del Acuerdo de Paz (PMI)</a:t>
            </a:r>
          </a:p>
        </p:txBody>
      </p:sp>
      <p:graphicFrame>
        <p:nvGraphicFramePr>
          <p:cNvPr id="17" name="Tabla 45">
            <a:extLst>
              <a:ext uri="{FF2B5EF4-FFF2-40B4-BE49-F238E27FC236}">
                <a16:creationId xmlns:a16="http://schemas.microsoft.com/office/drawing/2014/main" id="{D4128C97-39D3-404C-9A75-5D2ACEF4559D}"/>
              </a:ext>
            </a:extLst>
          </p:cNvPr>
          <p:cNvGraphicFramePr>
            <a:graphicFrameLocks noGrp="1"/>
          </p:cNvGraphicFramePr>
          <p:nvPr>
            <p:extLst>
              <p:ext uri="{D42A27DB-BD31-4B8C-83A1-F6EECF244321}">
                <p14:modId xmlns:p14="http://schemas.microsoft.com/office/powerpoint/2010/main" val="927269626"/>
              </p:ext>
            </p:extLst>
          </p:nvPr>
        </p:nvGraphicFramePr>
        <p:xfrm>
          <a:off x="1478782" y="1717194"/>
          <a:ext cx="9234435" cy="4211320"/>
        </p:xfrm>
        <a:graphic>
          <a:graphicData uri="http://schemas.openxmlformats.org/drawingml/2006/table">
            <a:tbl>
              <a:tblPr firstRow="1" bandRow="1">
                <a:tableStyleId>{C083E6E3-FA7D-4D7B-A595-EF9225AFEA82}</a:tableStyleId>
              </a:tblPr>
              <a:tblGrid>
                <a:gridCol w="3078145">
                  <a:extLst>
                    <a:ext uri="{9D8B030D-6E8A-4147-A177-3AD203B41FA5}">
                      <a16:colId xmlns:a16="http://schemas.microsoft.com/office/drawing/2014/main" val="195171658"/>
                    </a:ext>
                  </a:extLst>
                </a:gridCol>
                <a:gridCol w="3078145">
                  <a:extLst>
                    <a:ext uri="{9D8B030D-6E8A-4147-A177-3AD203B41FA5}">
                      <a16:colId xmlns:a16="http://schemas.microsoft.com/office/drawing/2014/main" val="1668609611"/>
                    </a:ext>
                  </a:extLst>
                </a:gridCol>
                <a:gridCol w="3078145">
                  <a:extLst>
                    <a:ext uri="{9D8B030D-6E8A-4147-A177-3AD203B41FA5}">
                      <a16:colId xmlns:a16="http://schemas.microsoft.com/office/drawing/2014/main" val="1140878638"/>
                    </a:ext>
                  </a:extLst>
                </a:gridCol>
              </a:tblGrid>
              <a:tr h="370840">
                <a:tc>
                  <a:txBody>
                    <a:bodyPr/>
                    <a:lstStyle/>
                    <a:p>
                      <a:pPr algn="ctr"/>
                      <a:r>
                        <a:rPr lang="es-CO" dirty="0">
                          <a:solidFill>
                            <a:schemeClr val="bg2">
                              <a:lumMod val="50000"/>
                            </a:schemeClr>
                          </a:solidFill>
                        </a:rPr>
                        <a:t>INDICADOR</a:t>
                      </a:r>
                    </a:p>
                  </a:txBody>
                  <a:tcPr/>
                </a:tc>
                <a:tc>
                  <a:txBody>
                    <a:bodyPr/>
                    <a:lstStyle/>
                    <a:p>
                      <a:pPr algn="ctr"/>
                      <a:r>
                        <a:rPr lang="es-CO" dirty="0">
                          <a:solidFill>
                            <a:schemeClr val="bg2">
                              <a:lumMod val="50000"/>
                            </a:schemeClr>
                          </a:solidFill>
                        </a:rPr>
                        <a:t>META CUATRIENIO 2019-2022</a:t>
                      </a:r>
                    </a:p>
                  </a:txBody>
                  <a:tcPr/>
                </a:tc>
                <a:tc>
                  <a:txBody>
                    <a:bodyPr/>
                    <a:lstStyle/>
                    <a:p>
                      <a:pPr algn="ctr"/>
                      <a:r>
                        <a:rPr lang="es-CO" dirty="0">
                          <a:solidFill>
                            <a:schemeClr val="bg2">
                              <a:lumMod val="50000"/>
                            </a:schemeClr>
                          </a:solidFill>
                        </a:rPr>
                        <a:t>META 2021</a:t>
                      </a:r>
                    </a:p>
                  </a:txBody>
                  <a:tcPr/>
                </a:tc>
                <a:extLst>
                  <a:ext uri="{0D108BD9-81ED-4DB2-BD59-A6C34878D82A}">
                    <a16:rowId xmlns:a16="http://schemas.microsoft.com/office/drawing/2014/main" val="1319858686"/>
                  </a:ext>
                </a:extLst>
              </a:tr>
              <a:tr h="370840">
                <a:tc>
                  <a:txBody>
                    <a:bodyPr/>
                    <a:lstStyle/>
                    <a:p>
                      <a:pPr algn="just"/>
                      <a:r>
                        <a:rPr lang="es-CO" dirty="0">
                          <a:solidFill>
                            <a:schemeClr val="bg1">
                              <a:lumMod val="50000"/>
                            </a:schemeClr>
                          </a:solidFill>
                        </a:rPr>
                        <a:t>Porcentaje de kilómetros de vías priorizadas construidas o en mantenimiento</a:t>
                      </a:r>
                    </a:p>
                  </a:txBody>
                  <a:tcPr/>
                </a:tc>
                <a:tc>
                  <a:txBody>
                    <a:bodyPr/>
                    <a:lstStyle/>
                    <a:p>
                      <a:pPr algn="ctr"/>
                      <a:r>
                        <a:rPr lang="es-CO" dirty="0">
                          <a:solidFill>
                            <a:schemeClr val="bg1">
                              <a:lumMod val="50000"/>
                            </a:schemeClr>
                          </a:solidFill>
                        </a:rPr>
                        <a:t>100%</a:t>
                      </a:r>
                    </a:p>
                    <a:p>
                      <a:pPr algn="ctr"/>
                      <a:r>
                        <a:rPr lang="es-CO" dirty="0">
                          <a:solidFill>
                            <a:schemeClr val="bg1">
                              <a:lumMod val="50000"/>
                            </a:schemeClr>
                          </a:solidFill>
                        </a:rPr>
                        <a:t>16.355 km</a:t>
                      </a:r>
                    </a:p>
                  </a:txBody>
                  <a:tcPr anchor="ctr"/>
                </a:tc>
                <a:tc>
                  <a:txBody>
                    <a:bodyPr/>
                    <a:lstStyle/>
                    <a:p>
                      <a:pPr algn="ctr"/>
                      <a:r>
                        <a:rPr lang="es-CO" dirty="0">
                          <a:solidFill>
                            <a:schemeClr val="bg1">
                              <a:lumMod val="50000"/>
                            </a:schemeClr>
                          </a:solidFill>
                        </a:rPr>
                        <a:t>5400</a:t>
                      </a:r>
                    </a:p>
                  </a:txBody>
                  <a:tcPr anchor="ctr"/>
                </a:tc>
                <a:extLst>
                  <a:ext uri="{0D108BD9-81ED-4DB2-BD59-A6C34878D82A}">
                    <a16:rowId xmlns:a16="http://schemas.microsoft.com/office/drawing/2014/main" val="4239171209"/>
                  </a:ext>
                </a:extLst>
              </a:tr>
              <a:tr h="370840">
                <a:tc>
                  <a:txBody>
                    <a:bodyPr/>
                    <a:lstStyle/>
                    <a:p>
                      <a:pPr algn="just"/>
                      <a:r>
                        <a:rPr lang="es-CO" dirty="0">
                          <a:solidFill>
                            <a:schemeClr val="bg1">
                              <a:lumMod val="50000"/>
                            </a:schemeClr>
                          </a:solidFill>
                        </a:rPr>
                        <a:t>Porcentaje de kilómetros de vías priorizadas construidas o en mantenimiento en municipios PDET</a:t>
                      </a:r>
                    </a:p>
                  </a:txBody>
                  <a:tcPr/>
                </a:tc>
                <a:tc>
                  <a:txBody>
                    <a:bodyPr/>
                    <a:lstStyle/>
                    <a:p>
                      <a:pPr algn="ctr"/>
                      <a:r>
                        <a:rPr lang="es-CO" dirty="0">
                          <a:solidFill>
                            <a:schemeClr val="bg1">
                              <a:lumMod val="50000"/>
                            </a:schemeClr>
                          </a:solidFill>
                        </a:rPr>
                        <a:t>100%</a:t>
                      </a:r>
                    </a:p>
                    <a:p>
                      <a:pPr algn="ctr"/>
                      <a:r>
                        <a:rPr lang="es-CO" dirty="0">
                          <a:solidFill>
                            <a:schemeClr val="bg1">
                              <a:lumMod val="50000"/>
                            </a:schemeClr>
                          </a:solidFill>
                        </a:rPr>
                        <a:t>2920 km</a:t>
                      </a:r>
                    </a:p>
                  </a:txBody>
                  <a:tcPr anchor="ctr"/>
                </a:tc>
                <a:tc>
                  <a:txBody>
                    <a:bodyPr/>
                    <a:lstStyle/>
                    <a:p>
                      <a:pPr algn="ctr"/>
                      <a:r>
                        <a:rPr lang="es-CO" dirty="0">
                          <a:solidFill>
                            <a:schemeClr val="bg1">
                              <a:lumMod val="50000"/>
                            </a:schemeClr>
                          </a:solidFill>
                        </a:rPr>
                        <a:t>1200</a:t>
                      </a:r>
                    </a:p>
                  </a:txBody>
                  <a:tcPr anchor="ctr"/>
                </a:tc>
                <a:extLst>
                  <a:ext uri="{0D108BD9-81ED-4DB2-BD59-A6C34878D82A}">
                    <a16:rowId xmlns:a16="http://schemas.microsoft.com/office/drawing/2014/main" val="2822737480"/>
                  </a:ext>
                </a:extLst>
              </a:tr>
              <a:tr h="370840">
                <a:tc>
                  <a:txBody>
                    <a:bodyPr/>
                    <a:lstStyle/>
                    <a:p>
                      <a:pPr algn="just"/>
                      <a:r>
                        <a:rPr lang="es-CO" dirty="0">
                          <a:solidFill>
                            <a:schemeClr val="bg1">
                              <a:lumMod val="50000"/>
                            </a:schemeClr>
                          </a:solidFill>
                        </a:rPr>
                        <a:t>Número de Juntas de Acción Comunal contratadas en los procesos de contratación de vías terciarias del proyecto de vías terciarias para la paz y el posconflicto.</a:t>
                      </a:r>
                    </a:p>
                  </a:txBody>
                  <a:tcPr/>
                </a:tc>
                <a:tc>
                  <a:txBody>
                    <a:bodyPr/>
                    <a:lstStyle/>
                    <a:p>
                      <a:pPr algn="ctr"/>
                      <a:r>
                        <a:rPr lang="es-CO" dirty="0">
                          <a:solidFill>
                            <a:schemeClr val="bg1">
                              <a:lumMod val="50000"/>
                            </a:schemeClr>
                          </a:solidFill>
                        </a:rPr>
                        <a:t>90</a:t>
                      </a:r>
                    </a:p>
                  </a:txBody>
                  <a:tcPr anchor="ctr"/>
                </a:tc>
                <a:tc>
                  <a:txBody>
                    <a:bodyPr/>
                    <a:lstStyle/>
                    <a:p>
                      <a:pPr algn="ctr"/>
                      <a:r>
                        <a:rPr lang="es-CO" dirty="0">
                          <a:solidFill>
                            <a:schemeClr val="bg1">
                              <a:lumMod val="50000"/>
                            </a:schemeClr>
                          </a:solidFill>
                        </a:rPr>
                        <a:t>30</a:t>
                      </a:r>
                    </a:p>
                  </a:txBody>
                  <a:tcPr anchor="ctr"/>
                </a:tc>
                <a:extLst>
                  <a:ext uri="{0D108BD9-81ED-4DB2-BD59-A6C34878D82A}">
                    <a16:rowId xmlns:a16="http://schemas.microsoft.com/office/drawing/2014/main" val="3270223218"/>
                  </a:ext>
                </a:extLst>
              </a:tr>
            </a:tbl>
          </a:graphicData>
        </a:graphic>
      </p:graphicFrame>
    </p:spTree>
    <p:extLst>
      <p:ext uri="{BB962C8B-B14F-4D97-AF65-F5344CB8AC3E}">
        <p14:creationId xmlns:p14="http://schemas.microsoft.com/office/powerpoint/2010/main" val="3638911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Gráfico 28">
            <a:extLst>
              <a:ext uri="{FF2B5EF4-FFF2-40B4-BE49-F238E27FC236}">
                <a16:creationId xmlns:a16="http://schemas.microsoft.com/office/drawing/2014/main" id="{00000000-0008-0000-0000-00000E000000}"/>
              </a:ext>
            </a:extLst>
          </p:cNvPr>
          <p:cNvGraphicFramePr>
            <a:graphicFrameLocks/>
          </p:cNvGraphicFramePr>
          <p:nvPr>
            <p:extLst>
              <p:ext uri="{D42A27DB-BD31-4B8C-83A1-F6EECF244321}">
                <p14:modId xmlns:p14="http://schemas.microsoft.com/office/powerpoint/2010/main" val="414815211"/>
              </p:ext>
            </p:extLst>
          </p:nvPr>
        </p:nvGraphicFramePr>
        <p:xfrm>
          <a:off x="7186615" y="1867711"/>
          <a:ext cx="5605461" cy="30948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Gráfico 20">
            <a:extLst>
              <a:ext uri="{FF2B5EF4-FFF2-40B4-BE49-F238E27FC236}">
                <a16:creationId xmlns:a16="http://schemas.microsoft.com/office/drawing/2014/main" id="{00000000-0008-0000-0000-00000D000000}"/>
              </a:ext>
            </a:extLst>
          </p:cNvPr>
          <p:cNvGraphicFramePr>
            <a:graphicFrameLocks/>
          </p:cNvGraphicFramePr>
          <p:nvPr>
            <p:extLst>
              <p:ext uri="{D42A27DB-BD31-4B8C-83A1-F6EECF244321}">
                <p14:modId xmlns:p14="http://schemas.microsoft.com/office/powerpoint/2010/main" val="3304389620"/>
              </p:ext>
            </p:extLst>
          </p:nvPr>
        </p:nvGraphicFramePr>
        <p:xfrm>
          <a:off x="4365625" y="1881187"/>
          <a:ext cx="3460749" cy="3095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Gráfico 19">
            <a:extLst>
              <a:ext uri="{FF2B5EF4-FFF2-40B4-BE49-F238E27FC236}">
                <a16:creationId xmlns:a16="http://schemas.microsoft.com/office/drawing/2014/main" id="{00000000-0008-0000-0000-00000C000000}"/>
              </a:ext>
            </a:extLst>
          </p:cNvPr>
          <p:cNvGraphicFramePr>
            <a:graphicFrameLocks/>
          </p:cNvGraphicFramePr>
          <p:nvPr>
            <p:extLst>
              <p:ext uri="{D42A27DB-BD31-4B8C-83A1-F6EECF244321}">
                <p14:modId xmlns:p14="http://schemas.microsoft.com/office/powerpoint/2010/main" val="4084701717"/>
              </p:ext>
            </p:extLst>
          </p:nvPr>
        </p:nvGraphicFramePr>
        <p:xfrm>
          <a:off x="853170" y="1658336"/>
          <a:ext cx="3087688" cy="3413125"/>
        </p:xfrm>
        <a:graphic>
          <a:graphicData uri="http://schemas.openxmlformats.org/drawingml/2006/chart">
            <c:chart xmlns:c="http://schemas.openxmlformats.org/drawingml/2006/chart" xmlns:r="http://schemas.openxmlformats.org/officeDocument/2006/relationships" r:id="rId4"/>
          </a:graphicData>
        </a:graphic>
      </p:graphicFrame>
      <p:sp>
        <p:nvSpPr>
          <p:cNvPr id="16" name="Redondear rectángulo de esquina diagonal 15">
            <a:extLst>
              <a:ext uri="{FF2B5EF4-FFF2-40B4-BE49-F238E27FC236}">
                <a16:creationId xmlns:a16="http://schemas.microsoft.com/office/drawing/2014/main" id="{C40E4D85-3ECE-3B40-A247-4DB438808175}"/>
              </a:ext>
            </a:extLst>
          </p:cNvPr>
          <p:cNvSpPr/>
          <p:nvPr/>
        </p:nvSpPr>
        <p:spPr>
          <a:xfrm>
            <a:off x="5688274" y="3479368"/>
            <a:ext cx="1001872" cy="228600"/>
          </a:xfrm>
          <a:prstGeom prst="round2DiagRect">
            <a:avLst/>
          </a:prstGeom>
          <a:solidFill>
            <a:srgbClr val="00B050">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2445 Km</a:t>
            </a:r>
            <a:endParaRPr lang="es-CO" sz="1200" dirty="0"/>
          </a:p>
        </p:txBody>
      </p:sp>
      <p:sp>
        <p:nvSpPr>
          <p:cNvPr id="15" name="Redondear rectángulo de esquina diagonal 14">
            <a:extLst>
              <a:ext uri="{FF2B5EF4-FFF2-40B4-BE49-F238E27FC236}">
                <a16:creationId xmlns:a16="http://schemas.microsoft.com/office/drawing/2014/main" id="{C1F70DD3-346F-B949-BD73-A89E2856FF89}"/>
              </a:ext>
            </a:extLst>
          </p:cNvPr>
          <p:cNvSpPr/>
          <p:nvPr/>
        </p:nvSpPr>
        <p:spPr>
          <a:xfrm>
            <a:off x="2040861" y="3479368"/>
            <a:ext cx="948488" cy="228600"/>
          </a:xfrm>
          <a:prstGeom prst="round2DiagRect">
            <a:avLst/>
          </a:prstGeom>
          <a:solidFill>
            <a:schemeClr val="accent6">
              <a:lumMod val="75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7591 km</a:t>
            </a:r>
            <a:endParaRPr lang="es-CO" sz="1200" dirty="0"/>
          </a:p>
        </p:txBody>
      </p:sp>
      <p:sp>
        <p:nvSpPr>
          <p:cNvPr id="7" name="Rectángulo 6">
            <a:extLst>
              <a:ext uri="{FF2B5EF4-FFF2-40B4-BE49-F238E27FC236}">
                <a16:creationId xmlns:a16="http://schemas.microsoft.com/office/drawing/2014/main" id="{219775AA-920F-E940-963C-783F7FCDE33C}"/>
              </a:ext>
            </a:extLst>
          </p:cNvPr>
          <p:cNvSpPr/>
          <p:nvPr/>
        </p:nvSpPr>
        <p:spPr>
          <a:xfrm>
            <a:off x="0" y="331548"/>
            <a:ext cx="12176649" cy="858213"/>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dirty="0">
                <a:latin typeface="Segoe UI Historic" panose="020B0502040204020203" pitchFamily="34" charset="0"/>
                <a:ea typeface="Segoe UI Historic" panose="020B0502040204020203" pitchFamily="34" charset="0"/>
                <a:cs typeface="Segoe UI Historic" panose="020B0502040204020203" pitchFamily="34" charset="0"/>
              </a:rPr>
              <a:t>Avances indicadores PMI</a:t>
            </a:r>
          </a:p>
        </p:txBody>
      </p:sp>
      <p:sp>
        <p:nvSpPr>
          <p:cNvPr id="12" name="CuadroTexto 28">
            <a:extLst>
              <a:ext uri="{FF2B5EF4-FFF2-40B4-BE49-F238E27FC236}">
                <a16:creationId xmlns:a16="http://schemas.microsoft.com/office/drawing/2014/main" id="{7FA9212D-4D1C-1D41-A706-B6710DD98336}"/>
              </a:ext>
            </a:extLst>
          </p:cNvPr>
          <p:cNvSpPr txBox="1"/>
          <p:nvPr/>
        </p:nvSpPr>
        <p:spPr>
          <a:xfrm>
            <a:off x="633942" y="4792367"/>
            <a:ext cx="3536816" cy="62865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D2355881-99A0-B748-9EF2-58E6AA34E608}" type="TxLink">
              <a:rPr lang="en-US" sz="2000" b="1" i="0" u="none" strike="noStrike">
                <a:solidFill>
                  <a:schemeClr val="accent6">
                    <a:lumMod val="75000"/>
                  </a:schemeClr>
                </a:solidFill>
                <a:latin typeface="Calibri"/>
                <a:cs typeface="Calibri"/>
              </a:rPr>
              <a:pPr algn="ctr"/>
              <a:t>Porcentaje de kilómetros de vías priorizadas construidas o en mantenimiento</a:t>
            </a:fld>
            <a:endParaRPr lang="es-CO" sz="2000" b="1" dirty="0">
              <a:solidFill>
                <a:schemeClr val="accent6">
                  <a:lumMod val="75000"/>
                </a:schemeClr>
              </a:solidFill>
              <a:latin typeface="Calibri" panose="020F0502020204030204" pitchFamily="34" charset="0"/>
              <a:cs typeface="Calibri" panose="020F0502020204030204" pitchFamily="34" charset="0"/>
            </a:endParaRPr>
          </a:p>
        </p:txBody>
      </p:sp>
      <p:sp>
        <p:nvSpPr>
          <p:cNvPr id="14" name="CuadroTexto 29">
            <a:extLst>
              <a:ext uri="{FF2B5EF4-FFF2-40B4-BE49-F238E27FC236}">
                <a16:creationId xmlns:a16="http://schemas.microsoft.com/office/drawing/2014/main" id="{22CB2B32-1C7E-FE41-9AFA-D0A3E8EC4956}"/>
              </a:ext>
            </a:extLst>
          </p:cNvPr>
          <p:cNvSpPr txBox="1"/>
          <p:nvPr/>
        </p:nvSpPr>
        <p:spPr>
          <a:xfrm>
            <a:off x="4437327" y="4792264"/>
            <a:ext cx="3650459" cy="9366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0B0F0B11-8292-E544-BE45-405E456BA594}" type="TxLink">
              <a:rPr lang="en-US" sz="2000" b="1" i="0" u="none" strike="noStrike">
                <a:solidFill>
                  <a:srgbClr val="00B050"/>
                </a:solidFill>
                <a:latin typeface="Calibri"/>
                <a:cs typeface="Calibri"/>
              </a:rPr>
              <a:pPr algn="ctr"/>
              <a:t>Porcentaje de kilómetros de vías priorizadas construidas o en mantenimiento en municipios PDET</a:t>
            </a:fld>
            <a:endParaRPr lang="es-CO" sz="2000" b="1" dirty="0">
              <a:solidFill>
                <a:srgbClr val="00B050"/>
              </a:solidFill>
              <a:latin typeface="Calibri" panose="020F0502020204030204" pitchFamily="34" charset="0"/>
              <a:cs typeface="Calibri" panose="020F0502020204030204" pitchFamily="34" charset="0"/>
            </a:endParaRPr>
          </a:p>
        </p:txBody>
      </p:sp>
      <p:sp>
        <p:nvSpPr>
          <p:cNvPr id="22" name="CuadroTexto 30">
            <a:extLst>
              <a:ext uri="{FF2B5EF4-FFF2-40B4-BE49-F238E27FC236}">
                <a16:creationId xmlns:a16="http://schemas.microsoft.com/office/drawing/2014/main" id="{A0FE30A0-8B14-BF4A-8E64-D6F6E0B1F3BA}"/>
              </a:ext>
            </a:extLst>
          </p:cNvPr>
          <p:cNvSpPr txBox="1"/>
          <p:nvPr/>
        </p:nvSpPr>
        <p:spPr>
          <a:xfrm>
            <a:off x="8012908" y="4654152"/>
            <a:ext cx="3952876" cy="12128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fld id="{C1AFE315-9B12-7D4E-8FF2-EED779A9A063}" type="TxLink">
              <a:rPr lang="en-US" sz="1900" b="1" i="0" u="none" strike="noStrike" smtClean="0">
                <a:solidFill>
                  <a:schemeClr val="accent3"/>
                </a:solidFill>
                <a:latin typeface="Calibri"/>
                <a:cs typeface="Calibri"/>
              </a:rPr>
              <a:pPr algn="ctr"/>
              <a:t>Número de Juntas de Acción Comunal contratadas en los procesos de contratación del proyecto de vías terciarias para la paz y el posconflicto</a:t>
            </a:fld>
            <a:endParaRPr lang="es-CO" sz="1900" b="1" dirty="0">
              <a:solidFill>
                <a:schemeClr val="accent3"/>
              </a:solidFill>
              <a:latin typeface="Calibri" panose="020F0502020204030204" pitchFamily="34" charset="0"/>
              <a:cs typeface="Calibri" panose="020F0502020204030204" pitchFamily="34" charset="0"/>
            </a:endParaRPr>
          </a:p>
        </p:txBody>
      </p:sp>
      <p:sp>
        <p:nvSpPr>
          <p:cNvPr id="23" name="Llamada con línea 1 22">
            <a:extLst>
              <a:ext uri="{FF2B5EF4-FFF2-40B4-BE49-F238E27FC236}">
                <a16:creationId xmlns:a16="http://schemas.microsoft.com/office/drawing/2014/main" id="{C2870ACF-B623-3E42-B4C5-8F20A0E4AFEF}"/>
              </a:ext>
            </a:extLst>
          </p:cNvPr>
          <p:cNvSpPr/>
          <p:nvPr/>
        </p:nvSpPr>
        <p:spPr>
          <a:xfrm>
            <a:off x="2673919" y="1436982"/>
            <a:ext cx="1131156" cy="706509"/>
          </a:xfrm>
          <a:prstGeom prst="borderCallout1">
            <a:avLst>
              <a:gd name="adj1" fmla="val 18750"/>
              <a:gd name="adj2" fmla="val -8333"/>
              <a:gd name="adj3" fmla="val 110282"/>
              <a:gd name="adj4" fmla="val -2165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chemeClr val="accent6">
                    <a:lumMod val="75000"/>
                  </a:schemeClr>
                </a:solidFill>
                <a:latin typeface="Calibri" panose="020F0502020204030204" pitchFamily="34" charset="0"/>
                <a:cs typeface="Calibri" panose="020F0502020204030204" pitchFamily="34" charset="0"/>
              </a:rPr>
              <a:t>Meta cuatrienio:16.355 km</a:t>
            </a:r>
          </a:p>
        </p:txBody>
      </p:sp>
      <p:sp>
        <p:nvSpPr>
          <p:cNvPr id="24" name="Llamada con línea 1 23">
            <a:extLst>
              <a:ext uri="{FF2B5EF4-FFF2-40B4-BE49-F238E27FC236}">
                <a16:creationId xmlns:a16="http://schemas.microsoft.com/office/drawing/2014/main" id="{ACE3821B-8B7E-D547-9FE8-2613F6C62C39}"/>
              </a:ext>
            </a:extLst>
          </p:cNvPr>
          <p:cNvSpPr/>
          <p:nvPr/>
        </p:nvSpPr>
        <p:spPr>
          <a:xfrm>
            <a:off x="6456727" y="1417970"/>
            <a:ext cx="1131156" cy="647766"/>
          </a:xfrm>
          <a:prstGeom prst="borderCallout1">
            <a:avLst>
              <a:gd name="adj1" fmla="val 18750"/>
              <a:gd name="adj2" fmla="val -8333"/>
              <a:gd name="adj3" fmla="val 121873"/>
              <a:gd name="adj4" fmla="val -2915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rgbClr val="00B050"/>
                </a:solidFill>
                <a:latin typeface="Calibri" panose="020F0502020204030204" pitchFamily="34" charset="0"/>
                <a:cs typeface="Calibri" panose="020F0502020204030204" pitchFamily="34" charset="0"/>
              </a:rPr>
              <a:t>Meta cuatrienio:2.920 km</a:t>
            </a:r>
          </a:p>
        </p:txBody>
      </p:sp>
      <p:sp>
        <p:nvSpPr>
          <p:cNvPr id="25" name="Llamada con línea 1 24">
            <a:extLst>
              <a:ext uri="{FF2B5EF4-FFF2-40B4-BE49-F238E27FC236}">
                <a16:creationId xmlns:a16="http://schemas.microsoft.com/office/drawing/2014/main" id="{B951F094-F29C-394F-BCC4-514ABCF0D2C2}"/>
              </a:ext>
            </a:extLst>
          </p:cNvPr>
          <p:cNvSpPr/>
          <p:nvPr/>
        </p:nvSpPr>
        <p:spPr>
          <a:xfrm>
            <a:off x="10239535" y="1356844"/>
            <a:ext cx="1361781" cy="647766"/>
          </a:xfrm>
          <a:prstGeom prst="borderCallout1">
            <a:avLst>
              <a:gd name="adj1" fmla="val 18750"/>
              <a:gd name="adj2" fmla="val -8333"/>
              <a:gd name="adj3" fmla="val 121617"/>
              <a:gd name="adj4" fmla="val -21233"/>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500" b="1" dirty="0">
                <a:solidFill>
                  <a:schemeClr val="accent3"/>
                </a:solidFill>
                <a:latin typeface="Calibri" panose="020F0502020204030204" pitchFamily="34" charset="0"/>
                <a:cs typeface="Calibri" panose="020F0502020204030204" pitchFamily="34" charset="0"/>
              </a:rPr>
              <a:t>Meta cuatrienio: 90</a:t>
            </a:r>
          </a:p>
        </p:txBody>
      </p:sp>
      <p:sp>
        <p:nvSpPr>
          <p:cNvPr id="18" name="CuadroTexto 16">
            <a:extLst>
              <a:ext uri="{FF2B5EF4-FFF2-40B4-BE49-F238E27FC236}">
                <a16:creationId xmlns:a16="http://schemas.microsoft.com/office/drawing/2014/main" id="{00000000-0008-0000-0000-000011000000}"/>
              </a:ext>
            </a:extLst>
          </p:cNvPr>
          <p:cNvSpPr txBox="1"/>
          <p:nvPr/>
        </p:nvSpPr>
        <p:spPr>
          <a:xfrm>
            <a:off x="1952464" y="2919034"/>
            <a:ext cx="1036885" cy="49609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CO" sz="3000" dirty="0">
                <a:solidFill>
                  <a:schemeClr val="accent6">
                    <a:lumMod val="75000"/>
                  </a:schemeClr>
                </a:solidFill>
                <a:latin typeface="Impact" panose="020B0806030902050204" pitchFamily="34" charset="0"/>
              </a:rPr>
              <a:t>46%</a:t>
            </a:r>
          </a:p>
        </p:txBody>
      </p:sp>
      <p:sp>
        <p:nvSpPr>
          <p:cNvPr id="27" name="Redondear rectángulo de esquina diagonal 26">
            <a:extLst>
              <a:ext uri="{FF2B5EF4-FFF2-40B4-BE49-F238E27FC236}">
                <a16:creationId xmlns:a16="http://schemas.microsoft.com/office/drawing/2014/main" id="{F2C6CA84-F01C-504C-AB58-FC46DF7FF88E}"/>
              </a:ext>
            </a:extLst>
          </p:cNvPr>
          <p:cNvSpPr/>
          <p:nvPr/>
        </p:nvSpPr>
        <p:spPr>
          <a:xfrm>
            <a:off x="9589296" y="3588537"/>
            <a:ext cx="800100" cy="228600"/>
          </a:xfrm>
          <a:prstGeom prst="round2DiagRect">
            <a:avLst/>
          </a:prstGeom>
          <a:solidFill>
            <a:schemeClr val="bg2">
              <a:lumMod val="90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77 JAC</a:t>
            </a:r>
            <a:endParaRPr lang="es-CO" sz="1200" dirty="0"/>
          </a:p>
        </p:txBody>
      </p:sp>
    </p:spTree>
    <p:extLst>
      <p:ext uri="{BB962C8B-B14F-4D97-AF65-F5344CB8AC3E}">
        <p14:creationId xmlns:p14="http://schemas.microsoft.com/office/powerpoint/2010/main" val="36402020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6336</TotalTime>
  <Words>1445</Words>
  <Application>Microsoft Macintosh PowerPoint</Application>
  <PresentationFormat>Panorámica</PresentationFormat>
  <Paragraphs>142</Paragraphs>
  <Slides>15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Arial</vt:lpstr>
      <vt:lpstr>Calibri</vt:lpstr>
      <vt:lpstr>Calibri Light</vt:lpstr>
      <vt:lpstr>Impact</vt:lpstr>
      <vt:lpstr>Segoe UI Historic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Adriana Varela Montenegro</cp:lastModifiedBy>
  <cp:revision>389</cp:revision>
  <cp:lastPrinted>2018-12-20T14:53:26Z</cp:lastPrinted>
  <dcterms:created xsi:type="dcterms:W3CDTF">2018-12-06T15:24:51Z</dcterms:created>
  <dcterms:modified xsi:type="dcterms:W3CDTF">2021-12-28T18:15:49Z</dcterms:modified>
</cp:coreProperties>
</file>