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drawings/drawing1.xml" ContentType="application/vnd.openxmlformats-officedocument.drawingml.chartshapes+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charts/chart6.xml" ContentType="application/vnd.openxmlformats-officedocument.drawingml.chart+xml"/>
  <Override PartName="/ppt/charts/style6.xml" ContentType="application/vnd.ms-office.chartstyle+xml"/>
  <Override PartName="/ppt/charts/colors6.xml" ContentType="application/vnd.ms-office.chartcolorstyle+xml"/>
  <Override PartName="/ppt/charts/chart7.xml" ContentType="application/vnd.openxmlformats-officedocument.drawingml.chart+xml"/>
  <Override PartName="/ppt/charts/style7.xml" ContentType="application/vnd.ms-office.chartstyle+xml"/>
  <Override PartName="/ppt/charts/colors7.xml" ContentType="application/vnd.ms-office.chartcolorstyle+xml"/>
  <Override PartName="/ppt/charts/chart8.xml" ContentType="application/vnd.openxmlformats-officedocument.drawingml.chart+xml"/>
  <Override PartName="/ppt/charts/style8.xml" ContentType="application/vnd.ms-office.chartstyle+xml"/>
  <Override PartName="/ppt/charts/colors8.xml" ContentType="application/vnd.ms-office.chartcolorstyle+xml"/>
  <Override PartName="/ppt/drawings/drawing2.xml" ContentType="application/vnd.openxmlformats-officedocument.drawingml.chartshapes+xml"/>
  <Override PartName="/ppt/charts/chart9.xml" ContentType="application/vnd.openxmlformats-officedocument.drawingml.chart+xml"/>
  <Override PartName="/ppt/charts/style9.xml" ContentType="application/vnd.ms-office.chartstyle+xml"/>
  <Override PartName="/ppt/charts/colors9.xml" ContentType="application/vnd.ms-office.chartcolorstyle+xml"/>
  <Override PartName="/ppt/drawings/drawing3.xml" ContentType="application/vnd.openxmlformats-officedocument.drawingml.chartshapes+xml"/>
  <Override PartName="/ppt/charts/chart10.xml" ContentType="application/vnd.openxmlformats-officedocument.drawingml.chart+xml"/>
  <Override PartName="/ppt/charts/style10.xml" ContentType="application/vnd.ms-office.chartstyle+xml"/>
  <Override PartName="/ppt/charts/colors10.xml" ContentType="application/vnd.ms-office.chartcolorstyle+xml"/>
  <Override PartName="/ppt/charts/chart11.xml" ContentType="application/vnd.openxmlformats-officedocument.drawingml.chart+xml"/>
  <Override PartName="/ppt/charts/style11.xml" ContentType="application/vnd.ms-office.chartstyle+xml"/>
  <Override PartName="/ppt/charts/colors11.xml" ContentType="application/vnd.ms-office.chartcolorstyle+xml"/>
  <Override PartName="/ppt/drawings/drawing4.xml" ContentType="application/vnd.openxmlformats-officedocument.drawingml.chartshapes+xml"/>
  <Override PartName="/ppt/charts/chart12.xml" ContentType="application/vnd.openxmlformats-officedocument.drawingml.chart+xml"/>
  <Override PartName="/ppt/charts/style12.xml" ContentType="application/vnd.ms-office.chartstyle+xml"/>
  <Override PartName="/ppt/charts/colors12.xml" ContentType="application/vnd.ms-office.chartcolorstyle+xml"/>
  <Override PartName="/ppt/drawings/drawing5.xml" ContentType="application/vnd.openxmlformats-officedocument.drawingml.chartshapes+xml"/>
  <Override PartName="/ppt/charts/chartEx1.xml" ContentType="application/vnd.ms-office.chartex+xml"/>
  <Override PartName="/ppt/charts/style13.xml" ContentType="application/vnd.ms-office.chartstyle+xml"/>
  <Override PartName="/ppt/charts/colors13.xml" ContentType="application/vnd.ms-office.chartcolorstyl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8"/>
  </p:notesMasterIdLst>
  <p:sldIdLst>
    <p:sldId id="265" r:id="rId2"/>
    <p:sldId id="312" r:id="rId3"/>
    <p:sldId id="307" r:id="rId4"/>
    <p:sldId id="261" r:id="rId5"/>
    <p:sldId id="313" r:id="rId6"/>
    <p:sldId id="308" r:id="rId7"/>
    <p:sldId id="310" r:id="rId8"/>
    <p:sldId id="309" r:id="rId9"/>
    <p:sldId id="314" r:id="rId10"/>
    <p:sldId id="311" r:id="rId11"/>
    <p:sldId id="315" r:id="rId12"/>
    <p:sldId id="316" r:id="rId13"/>
    <p:sldId id="317" r:id="rId14"/>
    <p:sldId id="318" r:id="rId15"/>
    <p:sldId id="319" r:id="rId16"/>
    <p:sldId id="320" r:id="rId17"/>
  </p:sldIdLst>
  <p:sldSz cx="12192000" cy="6858000"/>
  <p:notesSz cx="7010400" cy="9296400"/>
  <p:defaultText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9D6EE"/>
    <a:srgbClr val="C4CFE4"/>
    <a:srgbClr val="91B8DB"/>
    <a:srgbClr val="2F5597"/>
    <a:srgbClr val="E0E0E0"/>
    <a:srgbClr val="9BA1B0"/>
    <a:srgbClr val="B6BDCD"/>
    <a:srgbClr val="B0B9CA"/>
    <a:srgbClr val="8F9CBA"/>
    <a:srgbClr val="A6B6D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2838BEF-8BB2-4498-84A7-C5851F593DF1}" styleName="Estilo medio 4 - Énfasis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 styleId="{16D9F66E-5EB9-4882-86FB-DCBF35E3C3E4}" styleName="Estilo medio 4 - Énfasis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solidFill>
            <a:schemeClr val="accent6">
              <a:tint val="20000"/>
            </a:schemeClr>
          </a:solidFill>
        </a:fill>
      </a:tcStyle>
    </a:wholeTbl>
    <a:band1H>
      <a:tcStyle>
        <a:tcBdr/>
        <a:fill>
          <a:solidFill>
            <a:schemeClr val="accent6">
              <a:tint val="40000"/>
            </a:schemeClr>
          </a:solidFill>
        </a:fill>
      </a:tcStyle>
    </a:band1H>
    <a:band1V>
      <a:tcStyle>
        <a:tcBdr/>
        <a:fill>
          <a:solidFill>
            <a:schemeClr val="accent6">
              <a:tint val="40000"/>
            </a:schemeClr>
          </a:solidFill>
        </a:fill>
      </a:tcStyle>
    </a:band1V>
    <a:lastCol>
      <a:tcTxStyle b="on"/>
      <a:tcStyle>
        <a:tcBdr/>
      </a:tcStyle>
    </a:lastCol>
    <a:firstCol>
      <a:tcTxStyle b="on"/>
      <a:tcStyle>
        <a:tcBdr/>
      </a:tcStyle>
    </a:firstCol>
    <a:lastRow>
      <a:tcTxStyle b="on"/>
      <a:tcStyle>
        <a:tcBdr>
          <a:top>
            <a:ln w="25400" cmpd="sng">
              <a:solidFill>
                <a:schemeClr val="accent6"/>
              </a:solidFill>
            </a:ln>
          </a:top>
        </a:tcBdr>
        <a:fill>
          <a:solidFill>
            <a:schemeClr val="accent6">
              <a:tint val="20000"/>
            </a:schemeClr>
          </a:solidFill>
        </a:fill>
      </a:tcStyle>
    </a:lastRow>
    <a:firstRow>
      <a:tcTxStyle b="on"/>
      <a:tcStyle>
        <a:tcBdr/>
        <a:fill>
          <a:solidFill>
            <a:schemeClr val="accent6">
              <a:tint val="20000"/>
            </a:schemeClr>
          </a:solidFill>
        </a:fill>
      </a:tcStyle>
    </a:firstRow>
  </a:tblStyle>
  <a:tblStyle styleId="{F5AB1C69-6EDB-4FF4-983F-18BD219EF322}" styleName="Estilo medio 2 - Énfasis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8799B23B-EC83-4686-B30A-512413B5E67A}" styleName="Estilo claro 3 - Acento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 styleId="{C083E6E3-FA7D-4D7B-A595-EF9225AFEA82}" styleName="Estilo claro 1 - Acento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D7AC3CCA-C797-4891-BE02-D94E43425B78}" styleName="Estilo medio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 styleId="{0505E3EF-67EA-436B-97B2-0124C06EBD24}" styleName="Estilo medio 4 - Énfasis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25400" cmpd="sng">
              <a:solidFill>
                <a:schemeClr val="accent3"/>
              </a:solidFill>
            </a:ln>
          </a:top>
        </a:tcBdr>
        <a:fill>
          <a:solidFill>
            <a:schemeClr val="accent3">
              <a:tint val="20000"/>
            </a:schemeClr>
          </a:solidFill>
        </a:fill>
      </a:tcStyle>
    </a:lastRow>
    <a:firstRow>
      <a:tcTxStyle b="on"/>
      <a:tcStyle>
        <a:tcBdr/>
        <a:fill>
          <a:solidFill>
            <a:schemeClr val="accent3">
              <a:tint val="20000"/>
            </a:schemeClr>
          </a:solidFill>
        </a:fill>
      </a:tcStyle>
    </a:firstRow>
  </a:tblStyle>
  <a:tblStyle styleId="{B301B821-A1FF-4177-AEE7-76D212191A09}" styleName="Estilo medio 1 - Énfasis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BC89EF96-8CEA-46FF-86C4-4CE0E7609802}" styleName="Estilo claro 3 - Acento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ED083AE6-46FA-4A59-8FB0-9F97EB10719F}" styleName="Estilo claro 3 - Acento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2D5ABB26-0587-4C30-8999-92F81FD0307C}" styleName="Sin estilo ni cuadrícula">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Sin estilo, cuadrícula de la tabla">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0251" autoAdjust="0"/>
    <p:restoredTop sz="94660"/>
  </p:normalViewPr>
  <p:slideViewPr>
    <p:cSldViewPr snapToGrid="0">
      <p:cViewPr varScale="1">
        <p:scale>
          <a:sx n="96" d="100"/>
          <a:sy n="96" d="100"/>
        </p:scale>
        <p:origin x="168" y="41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3" Type="http://schemas.openxmlformats.org/officeDocument/2006/relationships/oleObject" Target="file:////Users/adriana/Desktop/Invi&#769;as/Indicadores/Seguimiento%20mensual%20gra&#769;fico/Seguimiento%20indicadores.xlsx" TargetMode="External"/><Relationship Id="rId2" Type="http://schemas.microsoft.com/office/2011/relationships/chartColorStyle" Target="colors1.xml"/><Relationship Id="rId1" Type="http://schemas.microsoft.com/office/2011/relationships/chartStyle" Target="style1.xml"/></Relationships>
</file>

<file path=ppt/charts/_rels/chart10.xml.rels><?xml version="1.0" encoding="UTF-8" standalone="yes"?>
<Relationships xmlns="http://schemas.openxmlformats.org/package/2006/relationships"><Relationship Id="rId3" Type="http://schemas.openxmlformats.org/officeDocument/2006/relationships/oleObject" Target="file:////Users/adriana/Desktop/Invi&#769;as/2021/Indicadores/Seguimiento%20gra&#769;fico%20trismestral/Seguimiento%20indicadores.xlsx" TargetMode="External"/><Relationship Id="rId2" Type="http://schemas.microsoft.com/office/2011/relationships/chartColorStyle" Target="colors10.xml"/><Relationship Id="rId1" Type="http://schemas.microsoft.com/office/2011/relationships/chartStyle" Target="style10.xml"/></Relationships>
</file>

<file path=ppt/charts/_rels/chart11.xml.rels><?xml version="1.0" encoding="UTF-8" standalone="yes"?>
<Relationships xmlns="http://schemas.openxmlformats.org/package/2006/relationships"><Relationship Id="rId3" Type="http://schemas.openxmlformats.org/officeDocument/2006/relationships/oleObject" Target="file:////Users/adriana/Desktop/Invi&#769;as/2021/Indicadores/Seguimiento%20gra&#769;fico%20trismestral/Seguimiento%20indicadores.xlsx" TargetMode="External"/><Relationship Id="rId2" Type="http://schemas.microsoft.com/office/2011/relationships/chartColorStyle" Target="colors11.xml"/><Relationship Id="rId1" Type="http://schemas.microsoft.com/office/2011/relationships/chartStyle" Target="style11.xml"/><Relationship Id="rId4" Type="http://schemas.openxmlformats.org/officeDocument/2006/relationships/chartUserShapes" Target="../drawings/drawing4.xml"/></Relationships>
</file>

<file path=ppt/charts/_rels/chart12.xml.rels><?xml version="1.0" encoding="UTF-8" standalone="yes"?>
<Relationships xmlns="http://schemas.openxmlformats.org/package/2006/relationships"><Relationship Id="rId3" Type="http://schemas.openxmlformats.org/officeDocument/2006/relationships/oleObject" Target="about:blank" TargetMode="External"/><Relationship Id="rId2" Type="http://schemas.microsoft.com/office/2011/relationships/chartColorStyle" Target="colors12.xml"/><Relationship Id="rId1" Type="http://schemas.microsoft.com/office/2011/relationships/chartStyle" Target="style12.xml"/><Relationship Id="rId4" Type="http://schemas.openxmlformats.org/officeDocument/2006/relationships/chartUserShapes" Target="../drawings/drawing5.xml"/></Relationships>

</file>

<file path=ppt/charts/_rels/chart2.xml.rels><?xml version="1.0" encoding="UTF-8" standalone="yes"?>
<Relationships xmlns="http://schemas.openxmlformats.org/package/2006/relationships"><Relationship Id="rId3" Type="http://schemas.openxmlformats.org/officeDocument/2006/relationships/oleObject" Target="about:blank" TargetMode="External"/><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oleObject" Target="file:////Users/adriana/Desktop/Invi&#769;as/2021/Indicadores/Seguimiento%20gra&#769;fico%20trismestral/Seguimiento%20indicadores.xlsx" TargetMode="External"/><Relationship Id="rId2" Type="http://schemas.microsoft.com/office/2011/relationships/chartColorStyle" Target="colors3.xml"/><Relationship Id="rId1" Type="http://schemas.microsoft.com/office/2011/relationships/chartStyle" Target="style3.xml"/><Relationship Id="rId4" Type="http://schemas.openxmlformats.org/officeDocument/2006/relationships/chartUserShapes" Target="../drawings/drawing1.xml"/></Relationships>
</file>

<file path=ppt/charts/_rels/chart4.xml.rels><?xml version="1.0" encoding="UTF-8" standalone="yes"?>
<Relationships xmlns="http://schemas.openxmlformats.org/package/2006/relationships"><Relationship Id="rId3" Type="http://schemas.openxmlformats.org/officeDocument/2006/relationships/oleObject" Target="file:////Users/adriana/Desktop/Invi&#769;as/2021/Indicadores/Seguimiento%20gra&#769;fico%20trismestral/Seguimiento%20indicadores.xlsx" TargetMode="External"/><Relationship Id="rId2" Type="http://schemas.microsoft.com/office/2011/relationships/chartColorStyle" Target="colors4.xml"/><Relationship Id="rId1" Type="http://schemas.microsoft.com/office/2011/relationships/chartStyle" Target="style4.xml"/></Relationships>
</file>

<file path=ppt/charts/_rels/chart5.xml.rels><?xml version="1.0" encoding="UTF-8" standalone="yes"?>
<Relationships xmlns="http://schemas.openxmlformats.org/package/2006/relationships"><Relationship Id="rId3" Type="http://schemas.openxmlformats.org/officeDocument/2006/relationships/oleObject" Target="file:////Users/adriana/Desktop/Invi&#769;as/2021/Indicadores/Seguimiento%20gra&#769;fico%20trismestral/Seguimiento%20indicadores.xlsx" TargetMode="External"/><Relationship Id="rId2" Type="http://schemas.microsoft.com/office/2011/relationships/chartColorStyle" Target="colors5.xml"/><Relationship Id="rId1" Type="http://schemas.microsoft.com/office/2011/relationships/chartStyle" Target="style5.xml"/></Relationships>
</file>

<file path=ppt/charts/_rels/chart6.xml.rels><?xml version="1.0" encoding="UTF-8" standalone="yes"?>
<Relationships xmlns="http://schemas.openxmlformats.org/package/2006/relationships"><Relationship Id="rId3" Type="http://schemas.openxmlformats.org/officeDocument/2006/relationships/oleObject" Target="file:////Users/adriana/Desktop/Invi&#769;as/Indicadores/Seguimiento%20mensual%20gra&#769;fico/Seguimiento%20indicadores.xlsx" TargetMode="External"/><Relationship Id="rId2" Type="http://schemas.microsoft.com/office/2011/relationships/chartColorStyle" Target="colors6.xml"/><Relationship Id="rId1" Type="http://schemas.microsoft.com/office/2011/relationships/chartStyle" Target="style6.xml"/></Relationships>
</file>

<file path=ppt/charts/_rels/chart7.xml.rels><?xml version="1.0" encoding="UTF-8" standalone="yes"?>
<Relationships xmlns="http://schemas.openxmlformats.org/package/2006/relationships"><Relationship Id="rId3" Type="http://schemas.openxmlformats.org/officeDocument/2006/relationships/oleObject" Target="file:////Users/adriana/Desktop/Invi&#769;as/2021/Indicadores/Seguimiento%20gra&#769;fico%20trismestral/Seguimiento%20indicadores.xlsx" TargetMode="External"/><Relationship Id="rId2" Type="http://schemas.microsoft.com/office/2011/relationships/chartColorStyle" Target="colors7.xml"/><Relationship Id="rId1" Type="http://schemas.microsoft.com/office/2011/relationships/chartStyle" Target="style7.xml"/></Relationships>
</file>

<file path=ppt/charts/_rels/chart8.xml.rels><?xml version="1.0" encoding="UTF-8" standalone="yes"?>
<Relationships xmlns="http://schemas.openxmlformats.org/package/2006/relationships"><Relationship Id="rId3" Type="http://schemas.openxmlformats.org/officeDocument/2006/relationships/oleObject" Target="about:blank" TargetMode="External"/><Relationship Id="rId2" Type="http://schemas.microsoft.com/office/2011/relationships/chartColorStyle" Target="colors8.xml"/><Relationship Id="rId1" Type="http://schemas.microsoft.com/office/2011/relationships/chartStyle" Target="style8.xml"/><Relationship Id="rId4" Type="http://schemas.openxmlformats.org/officeDocument/2006/relationships/chartUserShapes" Target="../drawings/drawing2.xml"/></Relationships>

</file>

<file path=ppt/charts/_rels/chart9.xml.rels><?xml version="1.0" encoding="UTF-8" standalone="yes"?>
<Relationships xmlns="http://schemas.openxmlformats.org/package/2006/relationships"><Relationship Id="rId3" Type="http://schemas.openxmlformats.org/officeDocument/2006/relationships/oleObject" Target="file:////Users/adriana/Desktop/Invi&#769;as/2021/Indicadores/Seguimiento%20gra&#769;fico%20trismestral/Seguimiento%20indicadores.xlsx" TargetMode="External"/><Relationship Id="rId2" Type="http://schemas.microsoft.com/office/2011/relationships/chartColorStyle" Target="colors9.xml"/><Relationship Id="rId1" Type="http://schemas.microsoft.com/office/2011/relationships/chartStyle" Target="style9.xml"/><Relationship Id="rId4" Type="http://schemas.openxmlformats.org/officeDocument/2006/relationships/chartUserShapes" Target="../drawings/drawing3.xml"/></Relationships>
</file>

<file path=ppt/charts/_rels/chartEx1.xml.rels><?xml version="1.0" encoding="UTF-8" standalone="yes"?>
<Relationships xmlns="http://schemas.openxmlformats.org/package/2006/relationships"><Relationship Id="rId3" Type="http://schemas.microsoft.com/office/2011/relationships/chartColorStyle" Target="colors13.xml"/><Relationship Id="rId2" Type="http://schemas.microsoft.com/office/2011/relationships/chartStyle" Target="style13.xml"/><Relationship Id="rId1" Type="http://schemas.openxmlformats.org/officeDocument/2006/relationships/oleObject" Target="about:blank" TargetMode="Externa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0489512703563467"/>
          <c:y val="1.1970915364731992E-3"/>
          <c:w val="0.59586423464779958"/>
          <c:h val="0.77866770469765334"/>
        </c:manualLayout>
      </c:layout>
      <c:doughnutChart>
        <c:varyColors val="1"/>
        <c:dLbls>
          <c:showLegendKey val="0"/>
          <c:showVal val="0"/>
          <c:showCatName val="0"/>
          <c:showSerName val="0"/>
          <c:showPercent val="0"/>
          <c:showBubbleSize val="0"/>
          <c:showLeaderLines val="0"/>
        </c:dLbls>
        <c:firstSliceAng val="0"/>
        <c:holeSize val="65"/>
      </c:doughnut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w="9525" cap="flat" cmpd="sng" algn="ctr">
      <a:noFill/>
      <a:round/>
    </a:ln>
    <a:effectLst/>
  </c:spPr>
  <c:txPr>
    <a:bodyPr/>
    <a:lstStyle/>
    <a:p>
      <a:pPr>
        <a:defRPr/>
      </a:pPr>
      <a:endParaRPr lang="es-CO"/>
    </a:p>
  </c:txPr>
  <c:externalData r:id="rId3">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spPr>
            <a:solidFill>
              <a:schemeClr val="accent6">
                <a:lumMod val="50000"/>
              </a:schemeClr>
            </a:solidFill>
          </c:spPr>
          <c:dPt>
            <c:idx val="0"/>
            <c:bubble3D val="0"/>
            <c:spPr>
              <a:solidFill>
                <a:schemeClr val="accent6">
                  <a:lumMod val="50000"/>
                </a:schemeClr>
              </a:solidFill>
              <a:ln w="19050">
                <a:solidFill>
                  <a:schemeClr val="lt1"/>
                </a:solidFill>
              </a:ln>
              <a:effectLst/>
            </c:spPr>
            <c:extLst>
              <c:ext xmlns:c16="http://schemas.microsoft.com/office/drawing/2014/chart" uri="{C3380CC4-5D6E-409C-BE32-E72D297353CC}">
                <c16:uniqueId val="{00000001-4F29-104D-A0BB-C3AC18D57630}"/>
              </c:ext>
            </c:extLst>
          </c:dPt>
          <c:dPt>
            <c:idx val="1"/>
            <c:bubble3D val="0"/>
            <c:spPr>
              <a:solidFill>
                <a:schemeClr val="accent6">
                  <a:lumMod val="50000"/>
                </a:schemeClr>
              </a:solidFill>
              <a:ln w="19050">
                <a:solidFill>
                  <a:schemeClr val="lt1"/>
                </a:solidFill>
              </a:ln>
              <a:effectLst/>
            </c:spPr>
            <c:extLst>
              <c:ext xmlns:c16="http://schemas.microsoft.com/office/drawing/2014/chart" uri="{C3380CC4-5D6E-409C-BE32-E72D297353CC}">
                <c16:uniqueId val="{00000003-4F29-104D-A0BB-C3AC18D57630}"/>
              </c:ext>
            </c:extLst>
          </c:dPt>
          <c:dPt>
            <c:idx val="2"/>
            <c:bubble3D val="0"/>
            <c:spPr>
              <a:solidFill>
                <a:schemeClr val="accent6">
                  <a:lumMod val="50000"/>
                </a:schemeClr>
              </a:solidFill>
              <a:ln w="19050">
                <a:solidFill>
                  <a:schemeClr val="lt1"/>
                </a:solidFill>
              </a:ln>
              <a:effectLst/>
            </c:spPr>
            <c:extLst>
              <c:ext xmlns:c16="http://schemas.microsoft.com/office/drawing/2014/chart" uri="{C3380CC4-5D6E-409C-BE32-E72D297353CC}">
                <c16:uniqueId val="{00000005-4F29-104D-A0BB-C3AC18D57630}"/>
              </c:ext>
            </c:extLst>
          </c:dPt>
          <c:dPt>
            <c:idx val="3"/>
            <c:bubble3D val="0"/>
            <c:spPr>
              <a:solidFill>
                <a:schemeClr val="accent6">
                  <a:lumMod val="50000"/>
                </a:schemeClr>
              </a:solidFill>
              <a:ln w="19050">
                <a:solidFill>
                  <a:schemeClr val="lt1"/>
                </a:solidFill>
              </a:ln>
              <a:effectLst/>
            </c:spPr>
            <c:extLst>
              <c:ext xmlns:c16="http://schemas.microsoft.com/office/drawing/2014/chart" uri="{C3380CC4-5D6E-409C-BE32-E72D297353CC}">
                <c16:uniqueId val="{00000007-4F29-104D-A0BB-C3AC18D57630}"/>
              </c:ext>
            </c:extLst>
          </c:dPt>
          <c:dPt>
            <c:idx val="4"/>
            <c:bubble3D val="0"/>
            <c:spPr>
              <a:solidFill>
                <a:schemeClr val="accent6">
                  <a:lumMod val="50000"/>
                </a:schemeClr>
              </a:solidFill>
              <a:ln w="19050">
                <a:solidFill>
                  <a:schemeClr val="lt1"/>
                </a:solidFill>
              </a:ln>
              <a:effectLst/>
            </c:spPr>
            <c:extLst>
              <c:ext xmlns:c16="http://schemas.microsoft.com/office/drawing/2014/chart" uri="{C3380CC4-5D6E-409C-BE32-E72D297353CC}">
                <c16:uniqueId val="{00000009-4F29-104D-A0BB-C3AC18D57630}"/>
              </c:ext>
            </c:extLst>
          </c:dPt>
          <c:dPt>
            <c:idx val="5"/>
            <c:bubble3D val="0"/>
            <c:spPr>
              <a:solidFill>
                <a:schemeClr val="accent6">
                  <a:lumMod val="50000"/>
                </a:schemeClr>
              </a:solidFill>
              <a:ln w="19050">
                <a:solidFill>
                  <a:schemeClr val="lt1"/>
                </a:solidFill>
              </a:ln>
              <a:effectLst/>
            </c:spPr>
            <c:extLst>
              <c:ext xmlns:c16="http://schemas.microsoft.com/office/drawing/2014/chart" uri="{C3380CC4-5D6E-409C-BE32-E72D297353CC}">
                <c16:uniqueId val="{0000000B-4F29-104D-A0BB-C3AC18D57630}"/>
              </c:ext>
            </c:extLst>
          </c:dPt>
          <c:dPt>
            <c:idx val="6"/>
            <c:bubble3D val="0"/>
            <c:spPr>
              <a:solidFill>
                <a:schemeClr val="accent6">
                  <a:lumMod val="50000"/>
                </a:schemeClr>
              </a:solidFill>
              <a:ln w="19050">
                <a:solidFill>
                  <a:schemeClr val="lt1"/>
                </a:solidFill>
              </a:ln>
              <a:effectLst/>
            </c:spPr>
            <c:extLst>
              <c:ext xmlns:c16="http://schemas.microsoft.com/office/drawing/2014/chart" uri="{C3380CC4-5D6E-409C-BE32-E72D297353CC}">
                <c16:uniqueId val="{0000000D-4F29-104D-A0BB-C3AC18D57630}"/>
              </c:ext>
            </c:extLst>
          </c:dPt>
          <c:dPt>
            <c:idx val="7"/>
            <c:bubble3D val="0"/>
            <c:spPr>
              <a:solidFill>
                <a:schemeClr val="accent6">
                  <a:lumMod val="50000"/>
                </a:schemeClr>
              </a:solidFill>
              <a:ln w="19050">
                <a:solidFill>
                  <a:schemeClr val="lt1"/>
                </a:solidFill>
              </a:ln>
              <a:effectLst/>
            </c:spPr>
            <c:extLst>
              <c:ext xmlns:c16="http://schemas.microsoft.com/office/drawing/2014/chart" uri="{C3380CC4-5D6E-409C-BE32-E72D297353CC}">
                <c16:uniqueId val="{0000000F-4F29-104D-A0BB-C3AC18D57630}"/>
              </c:ext>
            </c:extLst>
          </c:dPt>
          <c:dPt>
            <c:idx val="8"/>
            <c:bubble3D val="0"/>
            <c:spPr>
              <a:solidFill>
                <a:schemeClr val="accent6">
                  <a:lumMod val="50000"/>
                </a:schemeClr>
              </a:solidFill>
              <a:ln w="19050">
                <a:solidFill>
                  <a:schemeClr val="lt1"/>
                </a:solidFill>
              </a:ln>
              <a:effectLst/>
            </c:spPr>
            <c:extLst>
              <c:ext xmlns:c16="http://schemas.microsoft.com/office/drawing/2014/chart" uri="{C3380CC4-5D6E-409C-BE32-E72D297353CC}">
                <c16:uniqueId val="{00000011-4F29-104D-A0BB-C3AC18D57630}"/>
              </c:ext>
            </c:extLst>
          </c:dPt>
          <c:dPt>
            <c:idx val="9"/>
            <c:bubble3D val="0"/>
            <c:spPr>
              <a:solidFill>
                <a:schemeClr val="accent6">
                  <a:lumMod val="50000"/>
                </a:schemeClr>
              </a:solidFill>
              <a:ln w="19050">
                <a:solidFill>
                  <a:schemeClr val="lt1"/>
                </a:solidFill>
              </a:ln>
              <a:effectLst/>
            </c:spPr>
            <c:extLst>
              <c:ext xmlns:c16="http://schemas.microsoft.com/office/drawing/2014/chart" uri="{C3380CC4-5D6E-409C-BE32-E72D297353CC}">
                <c16:uniqueId val="{00000013-4F29-104D-A0BB-C3AC18D57630}"/>
              </c:ext>
            </c:extLst>
          </c:dPt>
          <c:dPt>
            <c:idx val="10"/>
            <c:bubble3D val="0"/>
            <c:spPr>
              <a:solidFill>
                <a:schemeClr val="accent6">
                  <a:lumMod val="50000"/>
                </a:schemeClr>
              </a:solidFill>
              <a:ln w="19050">
                <a:solidFill>
                  <a:schemeClr val="lt1"/>
                </a:solidFill>
              </a:ln>
              <a:effectLst/>
            </c:spPr>
            <c:extLst>
              <c:ext xmlns:c16="http://schemas.microsoft.com/office/drawing/2014/chart" uri="{C3380CC4-5D6E-409C-BE32-E72D297353CC}">
                <c16:uniqueId val="{00000015-4F29-104D-A0BB-C3AC18D57630}"/>
              </c:ext>
            </c:extLst>
          </c:dPt>
          <c:dPt>
            <c:idx val="11"/>
            <c:bubble3D val="0"/>
            <c:spPr>
              <a:solidFill>
                <a:schemeClr val="accent6">
                  <a:lumMod val="50000"/>
                </a:schemeClr>
              </a:solidFill>
              <a:ln w="19050">
                <a:solidFill>
                  <a:schemeClr val="lt1"/>
                </a:solidFill>
              </a:ln>
              <a:effectLst/>
            </c:spPr>
            <c:extLst>
              <c:ext xmlns:c16="http://schemas.microsoft.com/office/drawing/2014/chart" uri="{C3380CC4-5D6E-409C-BE32-E72D297353CC}">
                <c16:uniqueId val="{00000017-4F29-104D-A0BB-C3AC18D57630}"/>
              </c:ext>
            </c:extLst>
          </c:dPt>
          <c:dPt>
            <c:idx val="12"/>
            <c:bubble3D val="0"/>
            <c:spPr>
              <a:solidFill>
                <a:schemeClr val="accent6">
                  <a:lumMod val="50000"/>
                </a:schemeClr>
              </a:solidFill>
              <a:ln w="19050">
                <a:solidFill>
                  <a:schemeClr val="lt1"/>
                </a:solidFill>
              </a:ln>
              <a:effectLst/>
            </c:spPr>
            <c:extLst>
              <c:ext xmlns:c16="http://schemas.microsoft.com/office/drawing/2014/chart" uri="{C3380CC4-5D6E-409C-BE32-E72D297353CC}">
                <c16:uniqueId val="{00000019-4F29-104D-A0BB-C3AC18D57630}"/>
              </c:ext>
            </c:extLst>
          </c:dPt>
          <c:dPt>
            <c:idx val="13"/>
            <c:bubble3D val="0"/>
            <c:spPr>
              <a:solidFill>
                <a:schemeClr val="accent6">
                  <a:lumMod val="50000"/>
                </a:schemeClr>
              </a:solidFill>
              <a:ln w="19050">
                <a:solidFill>
                  <a:schemeClr val="lt1"/>
                </a:solidFill>
              </a:ln>
              <a:effectLst/>
            </c:spPr>
            <c:extLst>
              <c:ext xmlns:c16="http://schemas.microsoft.com/office/drawing/2014/chart" uri="{C3380CC4-5D6E-409C-BE32-E72D297353CC}">
                <c16:uniqueId val="{0000001B-4F29-104D-A0BB-C3AC18D57630}"/>
              </c:ext>
            </c:extLst>
          </c:dPt>
          <c:dPt>
            <c:idx val="14"/>
            <c:bubble3D val="0"/>
            <c:spPr>
              <a:solidFill>
                <a:schemeClr val="accent6">
                  <a:lumMod val="50000"/>
                </a:schemeClr>
              </a:solidFill>
              <a:ln w="19050">
                <a:solidFill>
                  <a:schemeClr val="lt1"/>
                </a:solidFill>
              </a:ln>
              <a:effectLst/>
            </c:spPr>
            <c:extLst>
              <c:ext xmlns:c16="http://schemas.microsoft.com/office/drawing/2014/chart" uri="{C3380CC4-5D6E-409C-BE32-E72D297353CC}">
                <c16:uniqueId val="{0000001D-4F29-104D-A0BB-C3AC18D57630}"/>
              </c:ext>
            </c:extLst>
          </c:dPt>
          <c:dPt>
            <c:idx val="15"/>
            <c:bubble3D val="0"/>
            <c:spPr>
              <a:solidFill>
                <a:schemeClr val="accent6">
                  <a:lumMod val="50000"/>
                </a:schemeClr>
              </a:solidFill>
              <a:ln w="19050">
                <a:solidFill>
                  <a:schemeClr val="lt1"/>
                </a:solidFill>
              </a:ln>
              <a:effectLst/>
            </c:spPr>
            <c:extLst>
              <c:ext xmlns:c16="http://schemas.microsoft.com/office/drawing/2014/chart" uri="{C3380CC4-5D6E-409C-BE32-E72D297353CC}">
                <c16:uniqueId val="{0000001F-4F29-104D-A0BB-C3AC18D57630}"/>
              </c:ext>
            </c:extLst>
          </c:dPt>
          <c:dPt>
            <c:idx val="16"/>
            <c:bubble3D val="0"/>
            <c:spPr>
              <a:solidFill>
                <a:schemeClr val="accent6">
                  <a:lumMod val="50000"/>
                </a:schemeClr>
              </a:solidFill>
              <a:ln w="19050">
                <a:solidFill>
                  <a:schemeClr val="lt1"/>
                </a:solidFill>
              </a:ln>
              <a:effectLst/>
            </c:spPr>
            <c:extLst>
              <c:ext xmlns:c16="http://schemas.microsoft.com/office/drawing/2014/chart" uri="{C3380CC4-5D6E-409C-BE32-E72D297353CC}">
                <c16:uniqueId val="{00000021-4F29-104D-A0BB-C3AC18D57630}"/>
              </c:ext>
            </c:extLst>
          </c:dPt>
          <c:dPt>
            <c:idx val="17"/>
            <c:bubble3D val="0"/>
            <c:spPr>
              <a:solidFill>
                <a:schemeClr val="accent6">
                  <a:lumMod val="50000"/>
                </a:schemeClr>
              </a:solidFill>
              <a:ln w="19050">
                <a:solidFill>
                  <a:schemeClr val="lt1"/>
                </a:solidFill>
              </a:ln>
              <a:effectLst/>
            </c:spPr>
            <c:extLst>
              <c:ext xmlns:c16="http://schemas.microsoft.com/office/drawing/2014/chart" uri="{C3380CC4-5D6E-409C-BE32-E72D297353CC}">
                <c16:uniqueId val="{00000023-4F29-104D-A0BB-C3AC18D57630}"/>
              </c:ext>
            </c:extLst>
          </c:dPt>
          <c:dPt>
            <c:idx val="18"/>
            <c:bubble3D val="0"/>
            <c:spPr>
              <a:solidFill>
                <a:schemeClr val="accent6">
                  <a:lumMod val="50000"/>
                </a:schemeClr>
              </a:solidFill>
              <a:ln w="19050">
                <a:solidFill>
                  <a:schemeClr val="lt1"/>
                </a:solidFill>
              </a:ln>
              <a:effectLst/>
            </c:spPr>
            <c:extLst>
              <c:ext xmlns:c16="http://schemas.microsoft.com/office/drawing/2014/chart" uri="{C3380CC4-5D6E-409C-BE32-E72D297353CC}">
                <c16:uniqueId val="{00000025-4F29-104D-A0BB-C3AC18D57630}"/>
              </c:ext>
            </c:extLst>
          </c:dPt>
          <c:dPt>
            <c:idx val="19"/>
            <c:bubble3D val="0"/>
            <c:spPr>
              <a:solidFill>
                <a:schemeClr val="accent6">
                  <a:lumMod val="50000"/>
                </a:schemeClr>
              </a:solidFill>
              <a:ln w="19050">
                <a:solidFill>
                  <a:schemeClr val="lt1"/>
                </a:solidFill>
              </a:ln>
              <a:effectLst/>
            </c:spPr>
            <c:extLst>
              <c:ext xmlns:c16="http://schemas.microsoft.com/office/drawing/2014/chart" uri="{C3380CC4-5D6E-409C-BE32-E72D297353CC}">
                <c16:uniqueId val="{00000027-4F29-104D-A0BB-C3AC18D57630}"/>
              </c:ext>
            </c:extLst>
          </c:dPt>
          <c:val>
            <c:numLit>
              <c:formatCode>General</c:formatCode>
              <c:ptCount val="20"/>
              <c:pt idx="0">
                <c:v>1</c:v>
              </c:pt>
              <c:pt idx="1">
                <c:v>1</c:v>
              </c:pt>
              <c:pt idx="2">
                <c:v>1</c:v>
              </c:pt>
              <c:pt idx="3">
                <c:v>1</c:v>
              </c:pt>
              <c:pt idx="4">
                <c:v>1</c:v>
              </c:pt>
              <c:pt idx="5">
                <c:v>1</c:v>
              </c:pt>
              <c:pt idx="6">
                <c:v>1</c:v>
              </c:pt>
              <c:pt idx="7">
                <c:v>1</c:v>
              </c:pt>
              <c:pt idx="8">
                <c:v>1</c:v>
              </c:pt>
              <c:pt idx="9">
                <c:v>1</c:v>
              </c:pt>
              <c:pt idx="10">
                <c:v>1</c:v>
              </c:pt>
              <c:pt idx="11">
                <c:v>1</c:v>
              </c:pt>
              <c:pt idx="12">
                <c:v>1</c:v>
              </c:pt>
              <c:pt idx="13">
                <c:v>1</c:v>
              </c:pt>
              <c:pt idx="14">
                <c:v>1</c:v>
              </c:pt>
              <c:pt idx="15">
                <c:v>1</c:v>
              </c:pt>
              <c:pt idx="16">
                <c:v>1</c:v>
              </c:pt>
              <c:pt idx="17">
                <c:v>1</c:v>
              </c:pt>
              <c:pt idx="18">
                <c:v>1</c:v>
              </c:pt>
              <c:pt idx="19">
                <c:v>1</c:v>
              </c:pt>
            </c:numLit>
          </c:val>
          <c:extLst>
            <c:ext xmlns:c16="http://schemas.microsoft.com/office/drawing/2014/chart" uri="{C3380CC4-5D6E-409C-BE32-E72D297353CC}">
              <c16:uniqueId val="{00000028-4F29-104D-A0BB-C3AC18D57630}"/>
            </c:ext>
          </c:extLst>
        </c:ser>
        <c:dLbls>
          <c:showLegendKey val="0"/>
          <c:showVal val="0"/>
          <c:showCatName val="0"/>
          <c:showSerName val="0"/>
          <c:showPercent val="0"/>
          <c:showBubbleSize val="0"/>
          <c:showLeaderLines val="1"/>
        </c:dLbls>
        <c:firstSliceAng val="0"/>
        <c:holeSize val="65"/>
      </c:doughnutChart>
      <c:doughnutChart>
        <c:varyColors val="1"/>
        <c:ser>
          <c:idx val="1"/>
          <c:order val="1"/>
          <c:tx>
            <c:strRef>
              <c:f>Hoja1!$G$8</c:f>
              <c:strCache>
                <c:ptCount val="1"/>
                <c:pt idx="0">
                  <c:v>Porcentaje de kilómetros de vías priorizadas construidas o en mantenimiento</c:v>
                </c:pt>
              </c:strCache>
            </c:strRef>
          </c:tx>
          <c:spPr>
            <a:noFill/>
          </c:spPr>
          <c:dPt>
            <c:idx val="0"/>
            <c:bubble3D val="0"/>
            <c:spPr>
              <a:noFill/>
              <a:ln w="19050">
                <a:solidFill>
                  <a:schemeClr val="lt1"/>
                </a:solidFill>
              </a:ln>
              <a:effectLst/>
            </c:spPr>
            <c:extLst>
              <c:ext xmlns:c16="http://schemas.microsoft.com/office/drawing/2014/chart" uri="{C3380CC4-5D6E-409C-BE32-E72D297353CC}">
                <c16:uniqueId val="{0000002A-4F29-104D-A0BB-C3AC18D57630}"/>
              </c:ext>
            </c:extLst>
          </c:dPt>
          <c:dPt>
            <c:idx val="1"/>
            <c:bubble3D val="0"/>
            <c:spPr>
              <a:solidFill>
                <a:schemeClr val="accent6">
                  <a:lumMod val="60000"/>
                  <a:lumOff val="40000"/>
                  <a:alpha val="60000"/>
                </a:schemeClr>
              </a:solidFill>
              <a:ln w="19050">
                <a:solidFill>
                  <a:schemeClr val="lt1"/>
                </a:solidFill>
              </a:ln>
              <a:effectLst/>
            </c:spPr>
            <c:extLst>
              <c:ext xmlns:c16="http://schemas.microsoft.com/office/drawing/2014/chart" uri="{C3380CC4-5D6E-409C-BE32-E72D297353CC}">
                <c16:uniqueId val="{0000002C-4F29-104D-A0BB-C3AC18D57630}"/>
              </c:ext>
            </c:extLst>
          </c:dPt>
          <c:val>
            <c:numRef>
              <c:f>Hoja1!$H$8:$I$8</c:f>
              <c:numCache>
                <c:formatCode>0.00%</c:formatCode>
                <c:ptCount val="2"/>
                <c:pt idx="0" formatCode="0%">
                  <c:v>0.19837419749312135</c:v>
                </c:pt>
                <c:pt idx="1">
                  <c:v>0.80162580250687865</c:v>
                </c:pt>
              </c:numCache>
            </c:numRef>
          </c:val>
          <c:extLst>
            <c:ext xmlns:c16="http://schemas.microsoft.com/office/drawing/2014/chart" uri="{C3380CC4-5D6E-409C-BE32-E72D297353CC}">
              <c16:uniqueId val="{0000002D-4F29-104D-A0BB-C3AC18D57630}"/>
            </c:ext>
          </c:extLst>
        </c:ser>
        <c:dLbls>
          <c:showLegendKey val="0"/>
          <c:showVal val="0"/>
          <c:showCatName val="0"/>
          <c:showSerName val="0"/>
          <c:showPercent val="0"/>
          <c:showBubbleSize val="0"/>
          <c:showLeaderLines val="1"/>
        </c:dLbls>
        <c:firstSliceAng val="0"/>
        <c:holeSize val="65"/>
      </c:doughnut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w="9525" cap="flat" cmpd="sng" algn="ctr">
      <a:noFill/>
      <a:round/>
    </a:ln>
    <a:effectLst/>
  </c:spPr>
  <c:txPr>
    <a:bodyPr/>
    <a:lstStyle/>
    <a:p>
      <a:pPr>
        <a:defRPr/>
      </a:pPr>
      <a:endParaRPr lang="es-CO"/>
    </a:p>
  </c:txPr>
  <c:externalData r:id="rId3">
    <c:autoUpdate val="0"/>
  </c:externalData>
</c:chartSpace>
</file>

<file path=ppt/charts/chart1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spPr>
            <a:solidFill>
              <a:srgbClr val="00B050"/>
            </a:solidFill>
          </c:spPr>
          <c:dPt>
            <c:idx val="0"/>
            <c:bubble3D val="0"/>
            <c:spPr>
              <a:solidFill>
                <a:srgbClr val="00B050"/>
              </a:solidFill>
              <a:ln w="19050">
                <a:solidFill>
                  <a:schemeClr val="lt1"/>
                </a:solidFill>
              </a:ln>
              <a:effectLst/>
            </c:spPr>
            <c:extLst>
              <c:ext xmlns:c16="http://schemas.microsoft.com/office/drawing/2014/chart" uri="{C3380CC4-5D6E-409C-BE32-E72D297353CC}">
                <c16:uniqueId val="{00000001-E6D9-2549-ABCE-4BFBD6471900}"/>
              </c:ext>
            </c:extLst>
          </c:dPt>
          <c:dPt>
            <c:idx val="1"/>
            <c:bubble3D val="0"/>
            <c:spPr>
              <a:solidFill>
                <a:srgbClr val="00B050"/>
              </a:solidFill>
              <a:ln w="19050">
                <a:solidFill>
                  <a:schemeClr val="lt1"/>
                </a:solidFill>
              </a:ln>
              <a:effectLst/>
            </c:spPr>
            <c:extLst>
              <c:ext xmlns:c16="http://schemas.microsoft.com/office/drawing/2014/chart" uri="{C3380CC4-5D6E-409C-BE32-E72D297353CC}">
                <c16:uniqueId val="{00000003-E6D9-2549-ABCE-4BFBD6471900}"/>
              </c:ext>
            </c:extLst>
          </c:dPt>
          <c:dPt>
            <c:idx val="2"/>
            <c:bubble3D val="0"/>
            <c:spPr>
              <a:solidFill>
                <a:srgbClr val="00B050"/>
              </a:solidFill>
              <a:ln w="19050">
                <a:solidFill>
                  <a:schemeClr val="lt1"/>
                </a:solidFill>
              </a:ln>
              <a:effectLst/>
            </c:spPr>
            <c:extLst>
              <c:ext xmlns:c16="http://schemas.microsoft.com/office/drawing/2014/chart" uri="{C3380CC4-5D6E-409C-BE32-E72D297353CC}">
                <c16:uniqueId val="{00000005-E6D9-2549-ABCE-4BFBD6471900}"/>
              </c:ext>
            </c:extLst>
          </c:dPt>
          <c:dPt>
            <c:idx val="3"/>
            <c:bubble3D val="0"/>
            <c:spPr>
              <a:solidFill>
                <a:srgbClr val="00B050"/>
              </a:solidFill>
              <a:ln w="19050">
                <a:solidFill>
                  <a:schemeClr val="lt1"/>
                </a:solidFill>
              </a:ln>
              <a:effectLst/>
            </c:spPr>
            <c:extLst>
              <c:ext xmlns:c16="http://schemas.microsoft.com/office/drawing/2014/chart" uri="{C3380CC4-5D6E-409C-BE32-E72D297353CC}">
                <c16:uniqueId val="{00000007-E6D9-2549-ABCE-4BFBD6471900}"/>
              </c:ext>
            </c:extLst>
          </c:dPt>
          <c:dPt>
            <c:idx val="4"/>
            <c:bubble3D val="0"/>
            <c:spPr>
              <a:solidFill>
                <a:srgbClr val="00B050"/>
              </a:solidFill>
              <a:ln w="19050">
                <a:solidFill>
                  <a:schemeClr val="lt1"/>
                </a:solidFill>
              </a:ln>
              <a:effectLst/>
            </c:spPr>
            <c:extLst>
              <c:ext xmlns:c16="http://schemas.microsoft.com/office/drawing/2014/chart" uri="{C3380CC4-5D6E-409C-BE32-E72D297353CC}">
                <c16:uniqueId val="{00000009-E6D9-2549-ABCE-4BFBD6471900}"/>
              </c:ext>
            </c:extLst>
          </c:dPt>
          <c:dPt>
            <c:idx val="5"/>
            <c:bubble3D val="0"/>
            <c:spPr>
              <a:solidFill>
                <a:srgbClr val="00B050"/>
              </a:solidFill>
              <a:ln w="19050">
                <a:solidFill>
                  <a:schemeClr val="lt1"/>
                </a:solidFill>
              </a:ln>
              <a:effectLst/>
            </c:spPr>
            <c:extLst>
              <c:ext xmlns:c16="http://schemas.microsoft.com/office/drawing/2014/chart" uri="{C3380CC4-5D6E-409C-BE32-E72D297353CC}">
                <c16:uniqueId val="{0000000B-E6D9-2549-ABCE-4BFBD6471900}"/>
              </c:ext>
            </c:extLst>
          </c:dPt>
          <c:dPt>
            <c:idx val="6"/>
            <c:bubble3D val="0"/>
            <c:spPr>
              <a:solidFill>
                <a:srgbClr val="00B050"/>
              </a:solidFill>
              <a:ln w="19050">
                <a:solidFill>
                  <a:schemeClr val="lt1"/>
                </a:solidFill>
              </a:ln>
              <a:effectLst/>
            </c:spPr>
            <c:extLst>
              <c:ext xmlns:c16="http://schemas.microsoft.com/office/drawing/2014/chart" uri="{C3380CC4-5D6E-409C-BE32-E72D297353CC}">
                <c16:uniqueId val="{0000000D-E6D9-2549-ABCE-4BFBD6471900}"/>
              </c:ext>
            </c:extLst>
          </c:dPt>
          <c:dPt>
            <c:idx val="7"/>
            <c:bubble3D val="0"/>
            <c:spPr>
              <a:solidFill>
                <a:srgbClr val="00B050"/>
              </a:solidFill>
              <a:ln w="19050">
                <a:solidFill>
                  <a:schemeClr val="lt1"/>
                </a:solidFill>
              </a:ln>
              <a:effectLst/>
            </c:spPr>
            <c:extLst>
              <c:ext xmlns:c16="http://schemas.microsoft.com/office/drawing/2014/chart" uri="{C3380CC4-5D6E-409C-BE32-E72D297353CC}">
                <c16:uniqueId val="{0000000F-E6D9-2549-ABCE-4BFBD6471900}"/>
              </c:ext>
            </c:extLst>
          </c:dPt>
          <c:dPt>
            <c:idx val="8"/>
            <c:bubble3D val="0"/>
            <c:spPr>
              <a:solidFill>
                <a:srgbClr val="00B050"/>
              </a:solidFill>
              <a:ln w="19050">
                <a:solidFill>
                  <a:schemeClr val="lt1"/>
                </a:solidFill>
              </a:ln>
              <a:effectLst/>
            </c:spPr>
            <c:extLst>
              <c:ext xmlns:c16="http://schemas.microsoft.com/office/drawing/2014/chart" uri="{C3380CC4-5D6E-409C-BE32-E72D297353CC}">
                <c16:uniqueId val="{00000011-E6D9-2549-ABCE-4BFBD6471900}"/>
              </c:ext>
            </c:extLst>
          </c:dPt>
          <c:dPt>
            <c:idx val="9"/>
            <c:bubble3D val="0"/>
            <c:spPr>
              <a:solidFill>
                <a:srgbClr val="00B050"/>
              </a:solidFill>
              <a:ln w="19050">
                <a:solidFill>
                  <a:schemeClr val="lt1"/>
                </a:solidFill>
              </a:ln>
              <a:effectLst/>
            </c:spPr>
            <c:extLst>
              <c:ext xmlns:c16="http://schemas.microsoft.com/office/drawing/2014/chart" uri="{C3380CC4-5D6E-409C-BE32-E72D297353CC}">
                <c16:uniqueId val="{00000013-E6D9-2549-ABCE-4BFBD6471900}"/>
              </c:ext>
            </c:extLst>
          </c:dPt>
          <c:dPt>
            <c:idx val="10"/>
            <c:bubble3D val="0"/>
            <c:spPr>
              <a:solidFill>
                <a:srgbClr val="00B050"/>
              </a:solidFill>
              <a:ln w="19050">
                <a:solidFill>
                  <a:schemeClr val="lt1"/>
                </a:solidFill>
              </a:ln>
              <a:effectLst/>
            </c:spPr>
            <c:extLst>
              <c:ext xmlns:c16="http://schemas.microsoft.com/office/drawing/2014/chart" uri="{C3380CC4-5D6E-409C-BE32-E72D297353CC}">
                <c16:uniqueId val="{00000015-E6D9-2549-ABCE-4BFBD6471900}"/>
              </c:ext>
            </c:extLst>
          </c:dPt>
          <c:dPt>
            <c:idx val="11"/>
            <c:bubble3D val="0"/>
            <c:spPr>
              <a:solidFill>
                <a:srgbClr val="00B050"/>
              </a:solidFill>
              <a:ln w="19050">
                <a:solidFill>
                  <a:schemeClr val="lt1"/>
                </a:solidFill>
              </a:ln>
              <a:effectLst/>
            </c:spPr>
            <c:extLst>
              <c:ext xmlns:c16="http://schemas.microsoft.com/office/drawing/2014/chart" uri="{C3380CC4-5D6E-409C-BE32-E72D297353CC}">
                <c16:uniqueId val="{00000017-E6D9-2549-ABCE-4BFBD6471900}"/>
              </c:ext>
            </c:extLst>
          </c:dPt>
          <c:dPt>
            <c:idx val="12"/>
            <c:bubble3D val="0"/>
            <c:spPr>
              <a:solidFill>
                <a:srgbClr val="00B050"/>
              </a:solidFill>
              <a:ln w="19050">
                <a:solidFill>
                  <a:schemeClr val="lt1"/>
                </a:solidFill>
              </a:ln>
              <a:effectLst/>
            </c:spPr>
            <c:extLst>
              <c:ext xmlns:c16="http://schemas.microsoft.com/office/drawing/2014/chart" uri="{C3380CC4-5D6E-409C-BE32-E72D297353CC}">
                <c16:uniqueId val="{00000019-E6D9-2549-ABCE-4BFBD6471900}"/>
              </c:ext>
            </c:extLst>
          </c:dPt>
          <c:dPt>
            <c:idx val="13"/>
            <c:bubble3D val="0"/>
            <c:spPr>
              <a:solidFill>
                <a:srgbClr val="00B050"/>
              </a:solidFill>
              <a:ln w="19050">
                <a:solidFill>
                  <a:schemeClr val="lt1"/>
                </a:solidFill>
              </a:ln>
              <a:effectLst/>
            </c:spPr>
            <c:extLst>
              <c:ext xmlns:c16="http://schemas.microsoft.com/office/drawing/2014/chart" uri="{C3380CC4-5D6E-409C-BE32-E72D297353CC}">
                <c16:uniqueId val="{0000001B-E6D9-2549-ABCE-4BFBD6471900}"/>
              </c:ext>
            </c:extLst>
          </c:dPt>
          <c:dPt>
            <c:idx val="14"/>
            <c:bubble3D val="0"/>
            <c:spPr>
              <a:solidFill>
                <a:srgbClr val="00B050"/>
              </a:solidFill>
              <a:ln w="19050">
                <a:solidFill>
                  <a:schemeClr val="lt1"/>
                </a:solidFill>
              </a:ln>
              <a:effectLst/>
            </c:spPr>
            <c:extLst>
              <c:ext xmlns:c16="http://schemas.microsoft.com/office/drawing/2014/chart" uri="{C3380CC4-5D6E-409C-BE32-E72D297353CC}">
                <c16:uniqueId val="{0000001D-E6D9-2549-ABCE-4BFBD6471900}"/>
              </c:ext>
            </c:extLst>
          </c:dPt>
          <c:dPt>
            <c:idx val="15"/>
            <c:bubble3D val="0"/>
            <c:spPr>
              <a:solidFill>
                <a:srgbClr val="00B050"/>
              </a:solidFill>
              <a:ln w="19050">
                <a:solidFill>
                  <a:schemeClr val="lt1"/>
                </a:solidFill>
              </a:ln>
              <a:effectLst/>
            </c:spPr>
            <c:extLst>
              <c:ext xmlns:c16="http://schemas.microsoft.com/office/drawing/2014/chart" uri="{C3380CC4-5D6E-409C-BE32-E72D297353CC}">
                <c16:uniqueId val="{0000001F-E6D9-2549-ABCE-4BFBD6471900}"/>
              </c:ext>
            </c:extLst>
          </c:dPt>
          <c:dPt>
            <c:idx val="16"/>
            <c:bubble3D val="0"/>
            <c:spPr>
              <a:solidFill>
                <a:srgbClr val="00B050"/>
              </a:solidFill>
              <a:ln w="19050">
                <a:solidFill>
                  <a:schemeClr val="lt1"/>
                </a:solidFill>
              </a:ln>
              <a:effectLst/>
            </c:spPr>
            <c:extLst>
              <c:ext xmlns:c16="http://schemas.microsoft.com/office/drawing/2014/chart" uri="{C3380CC4-5D6E-409C-BE32-E72D297353CC}">
                <c16:uniqueId val="{00000021-E6D9-2549-ABCE-4BFBD6471900}"/>
              </c:ext>
            </c:extLst>
          </c:dPt>
          <c:dPt>
            <c:idx val="17"/>
            <c:bubble3D val="0"/>
            <c:spPr>
              <a:solidFill>
                <a:srgbClr val="00B050"/>
              </a:solidFill>
              <a:ln w="19050">
                <a:solidFill>
                  <a:schemeClr val="lt1"/>
                </a:solidFill>
              </a:ln>
              <a:effectLst/>
            </c:spPr>
            <c:extLst>
              <c:ext xmlns:c16="http://schemas.microsoft.com/office/drawing/2014/chart" uri="{C3380CC4-5D6E-409C-BE32-E72D297353CC}">
                <c16:uniqueId val="{00000023-E6D9-2549-ABCE-4BFBD6471900}"/>
              </c:ext>
            </c:extLst>
          </c:dPt>
          <c:dPt>
            <c:idx val="18"/>
            <c:bubble3D val="0"/>
            <c:spPr>
              <a:solidFill>
                <a:srgbClr val="00B050"/>
              </a:solidFill>
              <a:ln w="19050">
                <a:solidFill>
                  <a:schemeClr val="lt1"/>
                </a:solidFill>
              </a:ln>
              <a:effectLst/>
            </c:spPr>
            <c:extLst>
              <c:ext xmlns:c16="http://schemas.microsoft.com/office/drawing/2014/chart" uri="{C3380CC4-5D6E-409C-BE32-E72D297353CC}">
                <c16:uniqueId val="{00000025-E6D9-2549-ABCE-4BFBD6471900}"/>
              </c:ext>
            </c:extLst>
          </c:dPt>
          <c:dPt>
            <c:idx val="19"/>
            <c:bubble3D val="0"/>
            <c:spPr>
              <a:solidFill>
                <a:srgbClr val="00B050"/>
              </a:solidFill>
              <a:ln w="19050">
                <a:solidFill>
                  <a:schemeClr val="lt1"/>
                </a:solidFill>
              </a:ln>
              <a:effectLst/>
            </c:spPr>
            <c:extLst>
              <c:ext xmlns:c16="http://schemas.microsoft.com/office/drawing/2014/chart" uri="{C3380CC4-5D6E-409C-BE32-E72D297353CC}">
                <c16:uniqueId val="{00000027-E6D9-2549-ABCE-4BFBD6471900}"/>
              </c:ext>
            </c:extLst>
          </c:dPt>
          <c:val>
            <c:numLit>
              <c:formatCode>General</c:formatCode>
              <c:ptCount val="20"/>
              <c:pt idx="0">
                <c:v>1</c:v>
              </c:pt>
              <c:pt idx="1">
                <c:v>1</c:v>
              </c:pt>
              <c:pt idx="2">
                <c:v>1</c:v>
              </c:pt>
              <c:pt idx="3">
                <c:v>1</c:v>
              </c:pt>
              <c:pt idx="4">
                <c:v>1</c:v>
              </c:pt>
              <c:pt idx="5">
                <c:v>1</c:v>
              </c:pt>
              <c:pt idx="6">
                <c:v>1</c:v>
              </c:pt>
              <c:pt idx="7">
                <c:v>1</c:v>
              </c:pt>
              <c:pt idx="8">
                <c:v>1</c:v>
              </c:pt>
              <c:pt idx="9">
                <c:v>1</c:v>
              </c:pt>
              <c:pt idx="10">
                <c:v>1</c:v>
              </c:pt>
              <c:pt idx="11">
                <c:v>1</c:v>
              </c:pt>
              <c:pt idx="12">
                <c:v>1</c:v>
              </c:pt>
              <c:pt idx="13">
                <c:v>1</c:v>
              </c:pt>
              <c:pt idx="14">
                <c:v>1</c:v>
              </c:pt>
              <c:pt idx="15">
                <c:v>1</c:v>
              </c:pt>
              <c:pt idx="16">
                <c:v>1</c:v>
              </c:pt>
              <c:pt idx="17">
                <c:v>1</c:v>
              </c:pt>
              <c:pt idx="18">
                <c:v>1</c:v>
              </c:pt>
              <c:pt idx="19">
                <c:v>1</c:v>
              </c:pt>
            </c:numLit>
          </c:val>
          <c:extLst>
            <c:ext xmlns:c16="http://schemas.microsoft.com/office/drawing/2014/chart" uri="{C3380CC4-5D6E-409C-BE32-E72D297353CC}">
              <c16:uniqueId val="{00000028-E6D9-2549-ABCE-4BFBD6471900}"/>
            </c:ext>
          </c:extLst>
        </c:ser>
        <c:dLbls>
          <c:showLegendKey val="0"/>
          <c:showVal val="0"/>
          <c:showCatName val="0"/>
          <c:showSerName val="0"/>
          <c:showPercent val="0"/>
          <c:showBubbleSize val="0"/>
          <c:showLeaderLines val="1"/>
        </c:dLbls>
        <c:firstSliceAng val="0"/>
        <c:holeSize val="65"/>
      </c:doughnutChart>
      <c:doughnutChart>
        <c:varyColors val="1"/>
        <c:ser>
          <c:idx val="1"/>
          <c:order val="1"/>
          <c:tx>
            <c:strRef>
              <c:f>Hoja1!$G$9</c:f>
              <c:strCache>
                <c:ptCount val="1"/>
                <c:pt idx="0">
                  <c:v>Porcentaje de kilómetros de vías priorizadas construidas o en mantenimiento en municipios PDET</c:v>
                </c:pt>
              </c:strCache>
            </c:strRef>
          </c:tx>
          <c:spPr>
            <a:noFill/>
          </c:spPr>
          <c:dPt>
            <c:idx val="0"/>
            <c:bubble3D val="0"/>
            <c:spPr>
              <a:noFill/>
              <a:ln w="19050">
                <a:solidFill>
                  <a:schemeClr val="lt1"/>
                </a:solidFill>
              </a:ln>
              <a:effectLst/>
            </c:spPr>
            <c:extLst>
              <c:ext xmlns:c16="http://schemas.microsoft.com/office/drawing/2014/chart" uri="{C3380CC4-5D6E-409C-BE32-E72D297353CC}">
                <c16:uniqueId val="{0000002A-E6D9-2549-ABCE-4BFBD6471900}"/>
              </c:ext>
            </c:extLst>
          </c:dPt>
          <c:dPt>
            <c:idx val="1"/>
            <c:bubble3D val="0"/>
            <c:spPr>
              <a:solidFill>
                <a:schemeClr val="accent6">
                  <a:lumMod val="40000"/>
                  <a:lumOff val="60000"/>
                  <a:alpha val="80000"/>
                </a:schemeClr>
              </a:solidFill>
              <a:ln w="19050">
                <a:solidFill>
                  <a:schemeClr val="lt1"/>
                </a:solidFill>
              </a:ln>
              <a:effectLst/>
            </c:spPr>
            <c:extLst>
              <c:ext xmlns:c16="http://schemas.microsoft.com/office/drawing/2014/chart" uri="{C3380CC4-5D6E-409C-BE32-E72D297353CC}">
                <c16:uniqueId val="{0000002C-E6D9-2549-ABCE-4BFBD6471900}"/>
              </c:ext>
            </c:extLst>
          </c:dPt>
          <c:val>
            <c:numRef>
              <c:f>Hoja1!$H$9:$I$9</c:f>
              <c:numCache>
                <c:formatCode>0.00%</c:formatCode>
                <c:ptCount val="2"/>
                <c:pt idx="0" formatCode="0%">
                  <c:v>0.35560616438356163</c:v>
                </c:pt>
                <c:pt idx="1">
                  <c:v>0.64439383561643837</c:v>
                </c:pt>
              </c:numCache>
            </c:numRef>
          </c:val>
          <c:extLst>
            <c:ext xmlns:c16="http://schemas.microsoft.com/office/drawing/2014/chart" uri="{C3380CC4-5D6E-409C-BE32-E72D297353CC}">
              <c16:uniqueId val="{0000002D-E6D9-2549-ABCE-4BFBD6471900}"/>
            </c:ext>
          </c:extLst>
        </c:ser>
        <c:dLbls>
          <c:showLegendKey val="0"/>
          <c:showVal val="0"/>
          <c:showCatName val="0"/>
          <c:showSerName val="0"/>
          <c:showPercent val="0"/>
          <c:showBubbleSize val="0"/>
          <c:showLeaderLines val="1"/>
        </c:dLbls>
        <c:firstSliceAng val="0"/>
        <c:holeSize val="65"/>
      </c:doughnut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w="9525" cap="flat" cmpd="sng" algn="ctr">
      <a:noFill/>
      <a:round/>
    </a:ln>
    <a:effectLst/>
  </c:spPr>
  <c:txPr>
    <a:bodyPr/>
    <a:lstStyle/>
    <a:p>
      <a:pPr>
        <a:defRPr/>
      </a:pPr>
      <a:endParaRPr lang="es-CO"/>
    </a:p>
  </c:txPr>
  <c:externalData r:id="rId3">
    <c:autoUpdate val="0"/>
  </c:externalData>
  <c:userShapes r:id="rId4"/>
</c:chartSpace>
</file>

<file path=ppt/charts/chart1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spPr>
            <a:solidFill>
              <a:schemeClr val="accent3"/>
            </a:solidFill>
          </c:spPr>
          <c:dPt>
            <c:idx val="0"/>
            <c:bubble3D val="0"/>
            <c:spPr>
              <a:solidFill>
                <a:schemeClr val="accent3"/>
              </a:solidFill>
              <a:ln w="19050">
                <a:solidFill>
                  <a:schemeClr val="lt1"/>
                </a:solidFill>
              </a:ln>
              <a:effectLst/>
            </c:spPr>
            <c:extLst>
              <c:ext xmlns:c16="http://schemas.microsoft.com/office/drawing/2014/chart" uri="{C3380CC4-5D6E-409C-BE32-E72D297353CC}">
                <c16:uniqueId val="{00000001-DACB-A94B-9E1A-AAEE448DD381}"/>
              </c:ext>
            </c:extLst>
          </c:dPt>
          <c:dPt>
            <c:idx val="1"/>
            <c:bubble3D val="0"/>
            <c:spPr>
              <a:solidFill>
                <a:schemeClr val="accent3"/>
              </a:solidFill>
              <a:ln w="19050">
                <a:solidFill>
                  <a:schemeClr val="lt1"/>
                </a:solidFill>
              </a:ln>
              <a:effectLst/>
            </c:spPr>
            <c:extLst>
              <c:ext xmlns:c16="http://schemas.microsoft.com/office/drawing/2014/chart" uri="{C3380CC4-5D6E-409C-BE32-E72D297353CC}">
                <c16:uniqueId val="{00000003-DACB-A94B-9E1A-AAEE448DD381}"/>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DACB-A94B-9E1A-AAEE448DD381}"/>
              </c:ext>
            </c:extLst>
          </c:dPt>
          <c:dPt>
            <c:idx val="3"/>
            <c:bubble3D val="0"/>
            <c:spPr>
              <a:solidFill>
                <a:schemeClr val="accent3"/>
              </a:solidFill>
              <a:ln w="19050">
                <a:solidFill>
                  <a:schemeClr val="lt1"/>
                </a:solidFill>
              </a:ln>
              <a:effectLst/>
            </c:spPr>
            <c:extLst>
              <c:ext xmlns:c16="http://schemas.microsoft.com/office/drawing/2014/chart" uri="{C3380CC4-5D6E-409C-BE32-E72D297353CC}">
                <c16:uniqueId val="{00000007-DACB-A94B-9E1A-AAEE448DD381}"/>
              </c:ext>
            </c:extLst>
          </c:dPt>
          <c:dPt>
            <c:idx val="4"/>
            <c:bubble3D val="0"/>
            <c:spPr>
              <a:solidFill>
                <a:schemeClr val="accent3"/>
              </a:solidFill>
              <a:ln w="19050">
                <a:solidFill>
                  <a:schemeClr val="lt1"/>
                </a:solidFill>
              </a:ln>
              <a:effectLst/>
            </c:spPr>
            <c:extLst>
              <c:ext xmlns:c16="http://schemas.microsoft.com/office/drawing/2014/chart" uri="{C3380CC4-5D6E-409C-BE32-E72D297353CC}">
                <c16:uniqueId val="{00000009-DACB-A94B-9E1A-AAEE448DD381}"/>
              </c:ext>
            </c:extLst>
          </c:dPt>
          <c:dPt>
            <c:idx val="5"/>
            <c:bubble3D val="0"/>
            <c:spPr>
              <a:solidFill>
                <a:schemeClr val="accent3"/>
              </a:solidFill>
              <a:ln w="19050">
                <a:solidFill>
                  <a:schemeClr val="lt1"/>
                </a:solidFill>
              </a:ln>
              <a:effectLst/>
            </c:spPr>
            <c:extLst>
              <c:ext xmlns:c16="http://schemas.microsoft.com/office/drawing/2014/chart" uri="{C3380CC4-5D6E-409C-BE32-E72D297353CC}">
                <c16:uniqueId val="{0000000B-DACB-A94B-9E1A-AAEE448DD381}"/>
              </c:ext>
            </c:extLst>
          </c:dPt>
          <c:dPt>
            <c:idx val="6"/>
            <c:bubble3D val="0"/>
            <c:spPr>
              <a:solidFill>
                <a:schemeClr val="accent3"/>
              </a:solidFill>
              <a:ln w="19050">
                <a:solidFill>
                  <a:schemeClr val="lt1"/>
                </a:solidFill>
              </a:ln>
              <a:effectLst/>
            </c:spPr>
            <c:extLst>
              <c:ext xmlns:c16="http://schemas.microsoft.com/office/drawing/2014/chart" uri="{C3380CC4-5D6E-409C-BE32-E72D297353CC}">
                <c16:uniqueId val="{0000000D-DACB-A94B-9E1A-AAEE448DD381}"/>
              </c:ext>
            </c:extLst>
          </c:dPt>
          <c:dPt>
            <c:idx val="7"/>
            <c:bubble3D val="0"/>
            <c:spPr>
              <a:solidFill>
                <a:schemeClr val="accent3"/>
              </a:solidFill>
              <a:ln w="19050">
                <a:solidFill>
                  <a:schemeClr val="lt1"/>
                </a:solidFill>
              </a:ln>
              <a:effectLst/>
            </c:spPr>
            <c:extLst>
              <c:ext xmlns:c16="http://schemas.microsoft.com/office/drawing/2014/chart" uri="{C3380CC4-5D6E-409C-BE32-E72D297353CC}">
                <c16:uniqueId val="{0000000F-DACB-A94B-9E1A-AAEE448DD381}"/>
              </c:ext>
            </c:extLst>
          </c:dPt>
          <c:dPt>
            <c:idx val="8"/>
            <c:bubble3D val="0"/>
            <c:spPr>
              <a:solidFill>
                <a:schemeClr val="accent3"/>
              </a:solidFill>
              <a:ln w="19050">
                <a:solidFill>
                  <a:schemeClr val="lt1"/>
                </a:solidFill>
              </a:ln>
              <a:effectLst/>
            </c:spPr>
            <c:extLst>
              <c:ext xmlns:c16="http://schemas.microsoft.com/office/drawing/2014/chart" uri="{C3380CC4-5D6E-409C-BE32-E72D297353CC}">
                <c16:uniqueId val="{00000011-DACB-A94B-9E1A-AAEE448DD381}"/>
              </c:ext>
            </c:extLst>
          </c:dPt>
          <c:dPt>
            <c:idx val="9"/>
            <c:bubble3D val="0"/>
            <c:spPr>
              <a:solidFill>
                <a:schemeClr val="accent3"/>
              </a:solidFill>
              <a:ln w="19050">
                <a:solidFill>
                  <a:schemeClr val="lt1"/>
                </a:solidFill>
              </a:ln>
              <a:effectLst/>
            </c:spPr>
            <c:extLst>
              <c:ext xmlns:c16="http://schemas.microsoft.com/office/drawing/2014/chart" uri="{C3380CC4-5D6E-409C-BE32-E72D297353CC}">
                <c16:uniqueId val="{00000013-DACB-A94B-9E1A-AAEE448DD381}"/>
              </c:ext>
            </c:extLst>
          </c:dPt>
          <c:dPt>
            <c:idx val="10"/>
            <c:bubble3D val="0"/>
            <c:spPr>
              <a:solidFill>
                <a:schemeClr val="accent3"/>
              </a:solidFill>
              <a:ln w="19050">
                <a:solidFill>
                  <a:schemeClr val="lt1"/>
                </a:solidFill>
              </a:ln>
              <a:effectLst/>
            </c:spPr>
            <c:extLst>
              <c:ext xmlns:c16="http://schemas.microsoft.com/office/drawing/2014/chart" uri="{C3380CC4-5D6E-409C-BE32-E72D297353CC}">
                <c16:uniqueId val="{00000015-DACB-A94B-9E1A-AAEE448DD381}"/>
              </c:ext>
            </c:extLst>
          </c:dPt>
          <c:dPt>
            <c:idx val="11"/>
            <c:bubble3D val="0"/>
            <c:spPr>
              <a:solidFill>
                <a:schemeClr val="accent3"/>
              </a:solidFill>
              <a:ln w="19050">
                <a:solidFill>
                  <a:schemeClr val="lt1"/>
                </a:solidFill>
              </a:ln>
              <a:effectLst/>
            </c:spPr>
            <c:extLst>
              <c:ext xmlns:c16="http://schemas.microsoft.com/office/drawing/2014/chart" uri="{C3380CC4-5D6E-409C-BE32-E72D297353CC}">
                <c16:uniqueId val="{00000017-DACB-A94B-9E1A-AAEE448DD381}"/>
              </c:ext>
            </c:extLst>
          </c:dPt>
          <c:dPt>
            <c:idx val="12"/>
            <c:bubble3D val="0"/>
            <c:spPr>
              <a:solidFill>
                <a:schemeClr val="accent3"/>
              </a:solidFill>
              <a:ln w="19050">
                <a:solidFill>
                  <a:schemeClr val="lt1"/>
                </a:solidFill>
              </a:ln>
              <a:effectLst/>
            </c:spPr>
            <c:extLst>
              <c:ext xmlns:c16="http://schemas.microsoft.com/office/drawing/2014/chart" uri="{C3380CC4-5D6E-409C-BE32-E72D297353CC}">
                <c16:uniqueId val="{00000019-DACB-A94B-9E1A-AAEE448DD381}"/>
              </c:ext>
            </c:extLst>
          </c:dPt>
          <c:dPt>
            <c:idx val="13"/>
            <c:bubble3D val="0"/>
            <c:spPr>
              <a:solidFill>
                <a:schemeClr val="accent3"/>
              </a:solidFill>
              <a:ln w="19050">
                <a:solidFill>
                  <a:schemeClr val="lt1"/>
                </a:solidFill>
              </a:ln>
              <a:effectLst/>
            </c:spPr>
            <c:extLst>
              <c:ext xmlns:c16="http://schemas.microsoft.com/office/drawing/2014/chart" uri="{C3380CC4-5D6E-409C-BE32-E72D297353CC}">
                <c16:uniqueId val="{0000001B-DACB-A94B-9E1A-AAEE448DD381}"/>
              </c:ext>
            </c:extLst>
          </c:dPt>
          <c:dPt>
            <c:idx val="14"/>
            <c:bubble3D val="0"/>
            <c:spPr>
              <a:solidFill>
                <a:schemeClr val="accent3"/>
              </a:solidFill>
              <a:ln w="19050">
                <a:solidFill>
                  <a:schemeClr val="lt1"/>
                </a:solidFill>
              </a:ln>
              <a:effectLst/>
            </c:spPr>
            <c:extLst>
              <c:ext xmlns:c16="http://schemas.microsoft.com/office/drawing/2014/chart" uri="{C3380CC4-5D6E-409C-BE32-E72D297353CC}">
                <c16:uniqueId val="{0000001D-DACB-A94B-9E1A-AAEE448DD381}"/>
              </c:ext>
            </c:extLst>
          </c:dPt>
          <c:dPt>
            <c:idx val="15"/>
            <c:bubble3D val="0"/>
            <c:spPr>
              <a:solidFill>
                <a:schemeClr val="accent3"/>
              </a:solidFill>
              <a:ln w="19050">
                <a:solidFill>
                  <a:schemeClr val="lt1"/>
                </a:solidFill>
              </a:ln>
              <a:effectLst/>
            </c:spPr>
            <c:extLst>
              <c:ext xmlns:c16="http://schemas.microsoft.com/office/drawing/2014/chart" uri="{C3380CC4-5D6E-409C-BE32-E72D297353CC}">
                <c16:uniqueId val="{0000001F-DACB-A94B-9E1A-AAEE448DD381}"/>
              </c:ext>
            </c:extLst>
          </c:dPt>
          <c:dPt>
            <c:idx val="16"/>
            <c:bubble3D val="0"/>
            <c:spPr>
              <a:solidFill>
                <a:schemeClr val="accent3"/>
              </a:solidFill>
              <a:ln w="19050">
                <a:solidFill>
                  <a:schemeClr val="lt1"/>
                </a:solidFill>
              </a:ln>
              <a:effectLst/>
            </c:spPr>
            <c:extLst>
              <c:ext xmlns:c16="http://schemas.microsoft.com/office/drawing/2014/chart" uri="{C3380CC4-5D6E-409C-BE32-E72D297353CC}">
                <c16:uniqueId val="{00000021-DACB-A94B-9E1A-AAEE448DD381}"/>
              </c:ext>
            </c:extLst>
          </c:dPt>
          <c:dPt>
            <c:idx val="17"/>
            <c:bubble3D val="0"/>
            <c:spPr>
              <a:solidFill>
                <a:schemeClr val="accent3"/>
              </a:solidFill>
              <a:ln w="19050">
                <a:solidFill>
                  <a:schemeClr val="lt1"/>
                </a:solidFill>
              </a:ln>
              <a:effectLst/>
            </c:spPr>
            <c:extLst>
              <c:ext xmlns:c16="http://schemas.microsoft.com/office/drawing/2014/chart" uri="{C3380CC4-5D6E-409C-BE32-E72D297353CC}">
                <c16:uniqueId val="{00000023-DACB-A94B-9E1A-AAEE448DD381}"/>
              </c:ext>
            </c:extLst>
          </c:dPt>
          <c:dPt>
            <c:idx val="18"/>
            <c:bubble3D val="0"/>
            <c:spPr>
              <a:solidFill>
                <a:schemeClr val="accent3"/>
              </a:solidFill>
              <a:ln w="19050">
                <a:solidFill>
                  <a:schemeClr val="lt1"/>
                </a:solidFill>
              </a:ln>
              <a:effectLst/>
            </c:spPr>
            <c:extLst>
              <c:ext xmlns:c16="http://schemas.microsoft.com/office/drawing/2014/chart" uri="{C3380CC4-5D6E-409C-BE32-E72D297353CC}">
                <c16:uniqueId val="{00000025-DACB-A94B-9E1A-AAEE448DD381}"/>
              </c:ext>
            </c:extLst>
          </c:dPt>
          <c:dPt>
            <c:idx val="19"/>
            <c:bubble3D val="0"/>
            <c:spPr>
              <a:solidFill>
                <a:schemeClr val="accent3"/>
              </a:solidFill>
              <a:ln w="19050">
                <a:solidFill>
                  <a:schemeClr val="lt1"/>
                </a:solidFill>
              </a:ln>
              <a:effectLst/>
            </c:spPr>
            <c:extLst>
              <c:ext xmlns:c16="http://schemas.microsoft.com/office/drawing/2014/chart" uri="{C3380CC4-5D6E-409C-BE32-E72D297353CC}">
                <c16:uniqueId val="{00000027-DACB-A94B-9E1A-AAEE448DD381}"/>
              </c:ext>
            </c:extLst>
          </c:dPt>
          <c:val>
            <c:numLit>
              <c:formatCode>General</c:formatCode>
              <c:ptCount val="20"/>
              <c:pt idx="0">
                <c:v>1</c:v>
              </c:pt>
              <c:pt idx="1">
                <c:v>1</c:v>
              </c:pt>
              <c:pt idx="2">
                <c:v>1</c:v>
              </c:pt>
              <c:pt idx="3">
                <c:v>1</c:v>
              </c:pt>
              <c:pt idx="4">
                <c:v>1</c:v>
              </c:pt>
              <c:pt idx="5">
                <c:v>1</c:v>
              </c:pt>
              <c:pt idx="6">
                <c:v>1</c:v>
              </c:pt>
              <c:pt idx="7">
                <c:v>1</c:v>
              </c:pt>
              <c:pt idx="8">
                <c:v>1</c:v>
              </c:pt>
              <c:pt idx="9">
                <c:v>1</c:v>
              </c:pt>
              <c:pt idx="10">
                <c:v>1</c:v>
              </c:pt>
              <c:pt idx="11">
                <c:v>1</c:v>
              </c:pt>
              <c:pt idx="12">
                <c:v>1</c:v>
              </c:pt>
              <c:pt idx="13">
                <c:v>1</c:v>
              </c:pt>
              <c:pt idx="14">
                <c:v>1</c:v>
              </c:pt>
              <c:pt idx="15">
                <c:v>1</c:v>
              </c:pt>
              <c:pt idx="16">
                <c:v>1</c:v>
              </c:pt>
              <c:pt idx="17">
                <c:v>1</c:v>
              </c:pt>
              <c:pt idx="18">
                <c:v>1</c:v>
              </c:pt>
              <c:pt idx="19">
                <c:v>1</c:v>
              </c:pt>
            </c:numLit>
          </c:val>
          <c:extLst>
            <c:ext xmlns:c16="http://schemas.microsoft.com/office/drawing/2014/chart" uri="{C3380CC4-5D6E-409C-BE32-E72D297353CC}">
              <c16:uniqueId val="{00000028-DACB-A94B-9E1A-AAEE448DD381}"/>
            </c:ext>
          </c:extLst>
        </c:ser>
        <c:dLbls>
          <c:showLegendKey val="0"/>
          <c:showVal val="0"/>
          <c:showCatName val="0"/>
          <c:showSerName val="0"/>
          <c:showPercent val="0"/>
          <c:showBubbleSize val="0"/>
          <c:showLeaderLines val="1"/>
        </c:dLbls>
        <c:firstSliceAng val="0"/>
        <c:holeSize val="65"/>
      </c:doughnutChart>
      <c:doughnutChart>
        <c:varyColors val="1"/>
        <c:ser>
          <c:idx val="1"/>
          <c:order val="1"/>
          <c:tx>
            <c:strRef>
              <c:f>Hoja1!$G$10</c:f>
              <c:strCache>
                <c:ptCount val="1"/>
                <c:pt idx="0">
                  <c:v>Número de Juntas de Acción Comunal contratadas en los procesos de contratación del proyecto de vías terciarias para la paz y el posconflicto</c:v>
                </c:pt>
              </c:strCache>
            </c:strRef>
          </c:tx>
          <c:spPr>
            <a:noFill/>
          </c:spPr>
          <c:dPt>
            <c:idx val="0"/>
            <c:bubble3D val="0"/>
            <c:spPr>
              <a:noFill/>
              <a:ln w="19050">
                <a:solidFill>
                  <a:schemeClr val="lt1"/>
                </a:solidFill>
              </a:ln>
              <a:effectLst/>
            </c:spPr>
            <c:extLst>
              <c:ext xmlns:c16="http://schemas.microsoft.com/office/drawing/2014/chart" uri="{C3380CC4-5D6E-409C-BE32-E72D297353CC}">
                <c16:uniqueId val="{0000002A-DACB-A94B-9E1A-AAEE448DD381}"/>
              </c:ext>
            </c:extLst>
          </c:dPt>
          <c:dPt>
            <c:idx val="1"/>
            <c:bubble3D val="0"/>
            <c:spPr>
              <a:solidFill>
                <a:schemeClr val="accent3">
                  <a:lumMod val="60000"/>
                  <a:lumOff val="40000"/>
                  <a:alpha val="80000"/>
                </a:schemeClr>
              </a:solidFill>
              <a:ln w="19050">
                <a:solidFill>
                  <a:schemeClr val="lt1"/>
                </a:solidFill>
              </a:ln>
              <a:effectLst/>
            </c:spPr>
            <c:extLst>
              <c:ext xmlns:c16="http://schemas.microsoft.com/office/drawing/2014/chart" uri="{C3380CC4-5D6E-409C-BE32-E72D297353CC}">
                <c16:uniqueId val="{0000002C-DACB-A94B-9E1A-AAEE448DD381}"/>
              </c:ext>
            </c:extLst>
          </c:dPt>
          <c:val>
            <c:numRef>
              <c:f>Hoja1!$H$10:$I$10</c:f>
              <c:numCache>
                <c:formatCode>0.00%</c:formatCode>
                <c:ptCount val="2"/>
                <c:pt idx="0" formatCode="0%">
                  <c:v>0.4777777777777778</c:v>
                </c:pt>
                <c:pt idx="1">
                  <c:v>0.52222222222222214</c:v>
                </c:pt>
              </c:numCache>
            </c:numRef>
          </c:val>
          <c:extLst>
            <c:ext xmlns:c16="http://schemas.microsoft.com/office/drawing/2014/chart" uri="{C3380CC4-5D6E-409C-BE32-E72D297353CC}">
              <c16:uniqueId val="{0000002D-DACB-A94B-9E1A-AAEE448DD381}"/>
            </c:ext>
          </c:extLst>
        </c:ser>
        <c:dLbls>
          <c:showLegendKey val="0"/>
          <c:showVal val="0"/>
          <c:showCatName val="0"/>
          <c:showSerName val="0"/>
          <c:showPercent val="0"/>
          <c:showBubbleSize val="0"/>
          <c:showLeaderLines val="1"/>
        </c:dLbls>
        <c:firstSliceAng val="0"/>
        <c:holeSize val="65"/>
      </c:doughnut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w="9525" cap="flat" cmpd="sng" algn="ctr">
      <a:noFill/>
      <a:round/>
    </a:ln>
    <a:effectLst/>
  </c:spPr>
  <c:txPr>
    <a:bodyPr/>
    <a:lstStyle/>
    <a:p>
      <a:pPr>
        <a:defRPr/>
      </a:pPr>
      <a:endParaRPr lang="es-CO"/>
    </a:p>
  </c:txPr>
  <c:externalData r:id="rId3">
    <c:autoUpdate val="0"/>
  </c:externalData>
  <c:userShapes r:id="rId4"/>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0489512703563467"/>
          <c:y val="1.1970915364731992E-3"/>
          <c:w val="0.59586423464779958"/>
          <c:h val="0.77866770469765334"/>
        </c:manualLayout>
      </c:layout>
      <c:doughnutChart>
        <c:varyColors val="1"/>
        <c:dLbls>
          <c:showLegendKey val="0"/>
          <c:showVal val="0"/>
          <c:showCatName val="0"/>
          <c:showSerName val="0"/>
          <c:showPercent val="0"/>
          <c:showBubbleSize val="0"/>
          <c:showLeaderLines val="0"/>
        </c:dLbls>
        <c:firstSliceAng val="0"/>
        <c:holeSize val="65"/>
      </c:doughnut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w="9525" cap="flat" cmpd="sng" algn="ctr">
      <a:noFill/>
      <a:round/>
    </a:ln>
    <a:effectLst/>
  </c:spPr>
  <c:txPr>
    <a:bodyPr/>
    <a:lstStyle/>
    <a:p>
      <a:pPr>
        <a:defRPr/>
      </a:pPr>
      <a:endParaRPr lang="es-CO"/>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0489512703563467"/>
          <c:y val="1.1970915364731992E-3"/>
          <c:w val="0.59586423464779958"/>
          <c:h val="0.77866770469765334"/>
        </c:manualLayout>
      </c:layout>
      <c:doughnutChart>
        <c:varyColors val="1"/>
        <c:ser>
          <c:idx val="0"/>
          <c:order val="0"/>
          <c:spPr>
            <a:solidFill>
              <a:schemeClr val="accent1"/>
            </a:solidFill>
          </c:spPr>
          <c:dPt>
            <c:idx val="0"/>
            <c:bubble3D val="0"/>
            <c:spPr>
              <a:solidFill>
                <a:schemeClr val="accent1"/>
              </a:solidFill>
              <a:ln w="19050">
                <a:solidFill>
                  <a:schemeClr val="lt1"/>
                </a:solidFill>
              </a:ln>
              <a:effectLst/>
            </c:spPr>
            <c:extLst>
              <c:ext xmlns:c16="http://schemas.microsoft.com/office/drawing/2014/chart" uri="{C3380CC4-5D6E-409C-BE32-E72D297353CC}">
                <c16:uniqueId val="{00000001-C3A7-5048-9573-F72C363A352D}"/>
              </c:ext>
            </c:extLst>
          </c:dPt>
          <c:dPt>
            <c:idx val="1"/>
            <c:bubble3D val="0"/>
            <c:spPr>
              <a:solidFill>
                <a:schemeClr val="accent1"/>
              </a:solidFill>
              <a:ln w="19050">
                <a:solidFill>
                  <a:schemeClr val="lt1"/>
                </a:solidFill>
              </a:ln>
              <a:effectLst/>
            </c:spPr>
            <c:extLst>
              <c:ext xmlns:c16="http://schemas.microsoft.com/office/drawing/2014/chart" uri="{C3380CC4-5D6E-409C-BE32-E72D297353CC}">
                <c16:uniqueId val="{00000003-C3A7-5048-9573-F72C363A352D}"/>
              </c:ext>
            </c:extLst>
          </c:dPt>
          <c:dPt>
            <c:idx val="2"/>
            <c:bubble3D val="0"/>
            <c:spPr>
              <a:solidFill>
                <a:schemeClr val="accent1"/>
              </a:solidFill>
              <a:ln w="19050">
                <a:solidFill>
                  <a:schemeClr val="lt1"/>
                </a:solidFill>
              </a:ln>
              <a:effectLst/>
            </c:spPr>
            <c:extLst>
              <c:ext xmlns:c16="http://schemas.microsoft.com/office/drawing/2014/chart" uri="{C3380CC4-5D6E-409C-BE32-E72D297353CC}">
                <c16:uniqueId val="{00000005-C3A7-5048-9573-F72C363A352D}"/>
              </c:ext>
            </c:extLst>
          </c:dPt>
          <c:dPt>
            <c:idx val="3"/>
            <c:bubble3D val="0"/>
            <c:spPr>
              <a:solidFill>
                <a:schemeClr val="accent1"/>
              </a:solidFill>
              <a:ln w="19050">
                <a:solidFill>
                  <a:schemeClr val="lt1"/>
                </a:solidFill>
              </a:ln>
              <a:effectLst/>
            </c:spPr>
            <c:extLst>
              <c:ext xmlns:c16="http://schemas.microsoft.com/office/drawing/2014/chart" uri="{C3380CC4-5D6E-409C-BE32-E72D297353CC}">
                <c16:uniqueId val="{00000007-C3A7-5048-9573-F72C363A352D}"/>
              </c:ext>
            </c:extLst>
          </c:dPt>
          <c:dPt>
            <c:idx val="4"/>
            <c:bubble3D val="0"/>
            <c:spPr>
              <a:solidFill>
                <a:schemeClr val="accent1"/>
              </a:solidFill>
              <a:ln w="19050">
                <a:solidFill>
                  <a:schemeClr val="lt1"/>
                </a:solidFill>
              </a:ln>
              <a:effectLst/>
            </c:spPr>
            <c:extLst>
              <c:ext xmlns:c16="http://schemas.microsoft.com/office/drawing/2014/chart" uri="{C3380CC4-5D6E-409C-BE32-E72D297353CC}">
                <c16:uniqueId val="{00000009-C3A7-5048-9573-F72C363A352D}"/>
              </c:ext>
            </c:extLst>
          </c:dPt>
          <c:dPt>
            <c:idx val="5"/>
            <c:bubble3D val="0"/>
            <c:spPr>
              <a:solidFill>
                <a:schemeClr val="accent1"/>
              </a:solidFill>
              <a:ln w="19050">
                <a:solidFill>
                  <a:schemeClr val="lt1"/>
                </a:solidFill>
              </a:ln>
              <a:effectLst/>
            </c:spPr>
            <c:extLst>
              <c:ext xmlns:c16="http://schemas.microsoft.com/office/drawing/2014/chart" uri="{C3380CC4-5D6E-409C-BE32-E72D297353CC}">
                <c16:uniqueId val="{0000000B-C3A7-5048-9573-F72C363A352D}"/>
              </c:ext>
            </c:extLst>
          </c:dPt>
          <c:dPt>
            <c:idx val="6"/>
            <c:bubble3D val="0"/>
            <c:spPr>
              <a:solidFill>
                <a:schemeClr val="accent1"/>
              </a:solidFill>
              <a:ln w="19050">
                <a:solidFill>
                  <a:schemeClr val="lt1"/>
                </a:solidFill>
              </a:ln>
              <a:effectLst/>
            </c:spPr>
            <c:extLst>
              <c:ext xmlns:c16="http://schemas.microsoft.com/office/drawing/2014/chart" uri="{C3380CC4-5D6E-409C-BE32-E72D297353CC}">
                <c16:uniqueId val="{0000000D-C3A7-5048-9573-F72C363A352D}"/>
              </c:ext>
            </c:extLst>
          </c:dPt>
          <c:dPt>
            <c:idx val="7"/>
            <c:bubble3D val="0"/>
            <c:spPr>
              <a:solidFill>
                <a:schemeClr val="accent1"/>
              </a:solidFill>
              <a:ln w="19050">
                <a:solidFill>
                  <a:schemeClr val="lt1"/>
                </a:solidFill>
              </a:ln>
              <a:effectLst/>
            </c:spPr>
            <c:extLst>
              <c:ext xmlns:c16="http://schemas.microsoft.com/office/drawing/2014/chart" uri="{C3380CC4-5D6E-409C-BE32-E72D297353CC}">
                <c16:uniqueId val="{0000000F-C3A7-5048-9573-F72C363A352D}"/>
              </c:ext>
            </c:extLst>
          </c:dPt>
          <c:dPt>
            <c:idx val="8"/>
            <c:bubble3D val="0"/>
            <c:spPr>
              <a:solidFill>
                <a:schemeClr val="accent1"/>
              </a:solidFill>
              <a:ln w="19050">
                <a:solidFill>
                  <a:schemeClr val="lt1"/>
                </a:solidFill>
              </a:ln>
              <a:effectLst/>
            </c:spPr>
            <c:extLst>
              <c:ext xmlns:c16="http://schemas.microsoft.com/office/drawing/2014/chart" uri="{C3380CC4-5D6E-409C-BE32-E72D297353CC}">
                <c16:uniqueId val="{00000011-C3A7-5048-9573-F72C363A352D}"/>
              </c:ext>
            </c:extLst>
          </c:dPt>
          <c:dPt>
            <c:idx val="9"/>
            <c:bubble3D val="0"/>
            <c:spPr>
              <a:solidFill>
                <a:schemeClr val="accent1"/>
              </a:solidFill>
              <a:ln w="19050">
                <a:solidFill>
                  <a:schemeClr val="lt1"/>
                </a:solidFill>
              </a:ln>
              <a:effectLst/>
            </c:spPr>
            <c:extLst>
              <c:ext xmlns:c16="http://schemas.microsoft.com/office/drawing/2014/chart" uri="{C3380CC4-5D6E-409C-BE32-E72D297353CC}">
                <c16:uniqueId val="{00000013-C3A7-5048-9573-F72C363A352D}"/>
              </c:ext>
            </c:extLst>
          </c:dPt>
          <c:dPt>
            <c:idx val="10"/>
            <c:bubble3D val="0"/>
            <c:spPr>
              <a:solidFill>
                <a:schemeClr val="accent1"/>
              </a:solidFill>
              <a:ln w="19050">
                <a:solidFill>
                  <a:schemeClr val="lt1"/>
                </a:solidFill>
              </a:ln>
              <a:effectLst/>
            </c:spPr>
            <c:extLst>
              <c:ext xmlns:c16="http://schemas.microsoft.com/office/drawing/2014/chart" uri="{C3380CC4-5D6E-409C-BE32-E72D297353CC}">
                <c16:uniqueId val="{00000015-C3A7-5048-9573-F72C363A352D}"/>
              </c:ext>
            </c:extLst>
          </c:dPt>
          <c:dPt>
            <c:idx val="11"/>
            <c:bubble3D val="0"/>
            <c:spPr>
              <a:solidFill>
                <a:schemeClr val="accent1"/>
              </a:solidFill>
              <a:ln w="19050">
                <a:solidFill>
                  <a:schemeClr val="lt1"/>
                </a:solidFill>
              </a:ln>
              <a:effectLst/>
            </c:spPr>
            <c:extLst>
              <c:ext xmlns:c16="http://schemas.microsoft.com/office/drawing/2014/chart" uri="{C3380CC4-5D6E-409C-BE32-E72D297353CC}">
                <c16:uniqueId val="{00000017-C3A7-5048-9573-F72C363A352D}"/>
              </c:ext>
            </c:extLst>
          </c:dPt>
          <c:dPt>
            <c:idx val="12"/>
            <c:bubble3D val="0"/>
            <c:spPr>
              <a:solidFill>
                <a:schemeClr val="accent1"/>
              </a:solidFill>
              <a:ln w="19050">
                <a:solidFill>
                  <a:schemeClr val="lt1"/>
                </a:solidFill>
              </a:ln>
              <a:effectLst/>
            </c:spPr>
            <c:extLst>
              <c:ext xmlns:c16="http://schemas.microsoft.com/office/drawing/2014/chart" uri="{C3380CC4-5D6E-409C-BE32-E72D297353CC}">
                <c16:uniqueId val="{00000019-C3A7-5048-9573-F72C363A352D}"/>
              </c:ext>
            </c:extLst>
          </c:dPt>
          <c:dPt>
            <c:idx val="13"/>
            <c:bubble3D val="0"/>
            <c:spPr>
              <a:solidFill>
                <a:schemeClr val="accent1"/>
              </a:solidFill>
              <a:ln w="19050">
                <a:solidFill>
                  <a:schemeClr val="lt1"/>
                </a:solidFill>
              </a:ln>
              <a:effectLst/>
            </c:spPr>
            <c:extLst>
              <c:ext xmlns:c16="http://schemas.microsoft.com/office/drawing/2014/chart" uri="{C3380CC4-5D6E-409C-BE32-E72D297353CC}">
                <c16:uniqueId val="{0000001B-C3A7-5048-9573-F72C363A352D}"/>
              </c:ext>
            </c:extLst>
          </c:dPt>
          <c:dPt>
            <c:idx val="14"/>
            <c:bubble3D val="0"/>
            <c:spPr>
              <a:solidFill>
                <a:schemeClr val="accent1"/>
              </a:solidFill>
              <a:ln w="19050">
                <a:solidFill>
                  <a:schemeClr val="lt1"/>
                </a:solidFill>
              </a:ln>
              <a:effectLst/>
            </c:spPr>
            <c:extLst>
              <c:ext xmlns:c16="http://schemas.microsoft.com/office/drawing/2014/chart" uri="{C3380CC4-5D6E-409C-BE32-E72D297353CC}">
                <c16:uniqueId val="{0000001D-C3A7-5048-9573-F72C363A352D}"/>
              </c:ext>
            </c:extLst>
          </c:dPt>
          <c:dPt>
            <c:idx val="15"/>
            <c:bubble3D val="0"/>
            <c:spPr>
              <a:solidFill>
                <a:schemeClr val="accent1"/>
              </a:solidFill>
              <a:ln w="19050">
                <a:solidFill>
                  <a:schemeClr val="lt1"/>
                </a:solidFill>
              </a:ln>
              <a:effectLst/>
            </c:spPr>
            <c:extLst>
              <c:ext xmlns:c16="http://schemas.microsoft.com/office/drawing/2014/chart" uri="{C3380CC4-5D6E-409C-BE32-E72D297353CC}">
                <c16:uniqueId val="{0000001F-C3A7-5048-9573-F72C363A352D}"/>
              </c:ext>
            </c:extLst>
          </c:dPt>
          <c:dPt>
            <c:idx val="16"/>
            <c:bubble3D val="0"/>
            <c:spPr>
              <a:solidFill>
                <a:schemeClr val="accent1"/>
              </a:solidFill>
              <a:ln w="19050">
                <a:solidFill>
                  <a:schemeClr val="lt1"/>
                </a:solidFill>
              </a:ln>
              <a:effectLst/>
            </c:spPr>
            <c:extLst>
              <c:ext xmlns:c16="http://schemas.microsoft.com/office/drawing/2014/chart" uri="{C3380CC4-5D6E-409C-BE32-E72D297353CC}">
                <c16:uniqueId val="{00000021-C3A7-5048-9573-F72C363A352D}"/>
              </c:ext>
            </c:extLst>
          </c:dPt>
          <c:dPt>
            <c:idx val="17"/>
            <c:bubble3D val="0"/>
            <c:spPr>
              <a:solidFill>
                <a:schemeClr val="accent1"/>
              </a:solidFill>
              <a:ln w="19050">
                <a:solidFill>
                  <a:schemeClr val="lt1"/>
                </a:solidFill>
              </a:ln>
              <a:effectLst/>
            </c:spPr>
            <c:extLst>
              <c:ext xmlns:c16="http://schemas.microsoft.com/office/drawing/2014/chart" uri="{C3380CC4-5D6E-409C-BE32-E72D297353CC}">
                <c16:uniqueId val="{00000023-C3A7-5048-9573-F72C363A352D}"/>
              </c:ext>
            </c:extLst>
          </c:dPt>
          <c:dPt>
            <c:idx val="18"/>
            <c:bubble3D val="0"/>
            <c:spPr>
              <a:solidFill>
                <a:schemeClr val="accent1"/>
              </a:solidFill>
              <a:ln w="19050">
                <a:solidFill>
                  <a:schemeClr val="lt1"/>
                </a:solidFill>
              </a:ln>
              <a:effectLst/>
            </c:spPr>
            <c:extLst>
              <c:ext xmlns:c16="http://schemas.microsoft.com/office/drawing/2014/chart" uri="{C3380CC4-5D6E-409C-BE32-E72D297353CC}">
                <c16:uniqueId val="{00000025-C3A7-5048-9573-F72C363A352D}"/>
              </c:ext>
            </c:extLst>
          </c:dPt>
          <c:dPt>
            <c:idx val="19"/>
            <c:bubble3D val="0"/>
            <c:spPr>
              <a:solidFill>
                <a:schemeClr val="accent1"/>
              </a:solidFill>
              <a:ln w="19050">
                <a:solidFill>
                  <a:schemeClr val="lt1"/>
                </a:solidFill>
              </a:ln>
              <a:effectLst/>
            </c:spPr>
            <c:extLst>
              <c:ext xmlns:c16="http://schemas.microsoft.com/office/drawing/2014/chart" uri="{C3380CC4-5D6E-409C-BE32-E72D297353CC}">
                <c16:uniqueId val="{00000027-C3A7-5048-9573-F72C363A352D}"/>
              </c:ext>
            </c:extLst>
          </c:dPt>
          <c:val>
            <c:numLit>
              <c:formatCode>General</c:formatCode>
              <c:ptCount val="20"/>
              <c:pt idx="0">
                <c:v>1</c:v>
              </c:pt>
              <c:pt idx="1">
                <c:v>1</c:v>
              </c:pt>
              <c:pt idx="2">
                <c:v>1</c:v>
              </c:pt>
              <c:pt idx="3">
                <c:v>1</c:v>
              </c:pt>
              <c:pt idx="4">
                <c:v>1</c:v>
              </c:pt>
              <c:pt idx="5">
                <c:v>1</c:v>
              </c:pt>
              <c:pt idx="6">
                <c:v>1</c:v>
              </c:pt>
              <c:pt idx="7">
                <c:v>1</c:v>
              </c:pt>
              <c:pt idx="8">
                <c:v>1</c:v>
              </c:pt>
              <c:pt idx="9">
                <c:v>1</c:v>
              </c:pt>
              <c:pt idx="10">
                <c:v>1</c:v>
              </c:pt>
              <c:pt idx="11">
                <c:v>1</c:v>
              </c:pt>
              <c:pt idx="12">
                <c:v>1</c:v>
              </c:pt>
              <c:pt idx="13">
                <c:v>1</c:v>
              </c:pt>
              <c:pt idx="14">
                <c:v>1</c:v>
              </c:pt>
              <c:pt idx="15">
                <c:v>1</c:v>
              </c:pt>
              <c:pt idx="16">
                <c:v>1</c:v>
              </c:pt>
              <c:pt idx="17">
                <c:v>1</c:v>
              </c:pt>
              <c:pt idx="18">
                <c:v>1</c:v>
              </c:pt>
              <c:pt idx="19">
                <c:v>1</c:v>
              </c:pt>
            </c:numLit>
          </c:val>
          <c:extLst>
            <c:ext xmlns:c16="http://schemas.microsoft.com/office/drawing/2014/chart" uri="{C3380CC4-5D6E-409C-BE32-E72D297353CC}">
              <c16:uniqueId val="{00000028-C3A7-5048-9573-F72C363A352D}"/>
            </c:ext>
          </c:extLst>
        </c:ser>
        <c:dLbls>
          <c:showLegendKey val="0"/>
          <c:showVal val="0"/>
          <c:showCatName val="0"/>
          <c:showSerName val="0"/>
          <c:showPercent val="0"/>
          <c:showBubbleSize val="0"/>
          <c:showLeaderLines val="1"/>
        </c:dLbls>
        <c:firstSliceAng val="0"/>
        <c:holeSize val="65"/>
      </c:doughnutChart>
      <c:doughnutChart>
        <c:varyColors val="1"/>
        <c:ser>
          <c:idx val="1"/>
          <c:order val="1"/>
          <c:tx>
            <c:strRef>
              <c:f>Hoja1!$G$2</c:f>
              <c:strCache>
                <c:ptCount val="1"/>
                <c:pt idx="0">
                  <c:v> Vía primaria no concesionada con mantenimiento y rehabilitación</c:v>
                </c:pt>
              </c:strCache>
            </c:strRef>
          </c:tx>
          <c:spPr>
            <a:solidFill>
              <a:schemeClr val="accent1">
                <a:alpha val="80000"/>
              </a:schemeClr>
            </a:solidFill>
          </c:spPr>
          <c:dPt>
            <c:idx val="0"/>
            <c:bubble3D val="0"/>
            <c:spPr>
              <a:solidFill>
                <a:schemeClr val="accent1">
                  <a:alpha val="80000"/>
                </a:schemeClr>
              </a:solidFill>
              <a:ln w="19050">
                <a:solidFill>
                  <a:schemeClr val="lt1"/>
                </a:solidFill>
              </a:ln>
              <a:effectLst/>
            </c:spPr>
            <c:extLst>
              <c:ext xmlns:c16="http://schemas.microsoft.com/office/drawing/2014/chart" uri="{C3380CC4-5D6E-409C-BE32-E72D297353CC}">
                <c16:uniqueId val="{0000002A-C3A7-5048-9573-F72C363A352D}"/>
              </c:ext>
            </c:extLst>
          </c:dPt>
          <c:dPt>
            <c:idx val="1"/>
            <c:bubble3D val="0"/>
            <c:spPr>
              <a:solidFill>
                <a:schemeClr val="accent1">
                  <a:lumMod val="40000"/>
                  <a:lumOff val="60000"/>
                  <a:alpha val="80000"/>
                </a:schemeClr>
              </a:solidFill>
              <a:ln w="19050">
                <a:solidFill>
                  <a:schemeClr val="lt1"/>
                </a:solidFill>
              </a:ln>
              <a:effectLst/>
            </c:spPr>
            <c:extLst>
              <c:ext xmlns:c16="http://schemas.microsoft.com/office/drawing/2014/chart" uri="{C3380CC4-5D6E-409C-BE32-E72D297353CC}">
                <c16:uniqueId val="{0000002C-C3A7-5048-9573-F72C363A352D}"/>
              </c:ext>
            </c:extLst>
          </c:dPt>
          <c:val>
            <c:numRef>
              <c:f>(Hoja1!$H$2,Hoja1!$I$2)</c:f>
              <c:numCache>
                <c:formatCode>0.00%</c:formatCode>
                <c:ptCount val="2"/>
                <c:pt idx="0" formatCode="0%">
                  <c:v>17.223299999999998</c:v>
                </c:pt>
                <c:pt idx="1">
                  <c:v>-16.223299999999998</c:v>
                </c:pt>
              </c:numCache>
            </c:numRef>
          </c:val>
          <c:extLst>
            <c:ext xmlns:c16="http://schemas.microsoft.com/office/drawing/2014/chart" uri="{C3380CC4-5D6E-409C-BE32-E72D297353CC}">
              <c16:uniqueId val="{0000002D-C3A7-5048-9573-F72C363A352D}"/>
            </c:ext>
          </c:extLst>
        </c:ser>
        <c:dLbls>
          <c:showLegendKey val="0"/>
          <c:showVal val="0"/>
          <c:showCatName val="0"/>
          <c:showSerName val="0"/>
          <c:showPercent val="0"/>
          <c:showBubbleSize val="0"/>
          <c:showLeaderLines val="1"/>
        </c:dLbls>
        <c:firstSliceAng val="0"/>
        <c:holeSize val="65"/>
      </c:doughnut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w="9525" cap="flat" cmpd="sng" algn="ctr">
      <a:noFill/>
      <a:round/>
    </a:ln>
    <a:effectLst/>
  </c:spPr>
  <c:txPr>
    <a:bodyPr/>
    <a:lstStyle/>
    <a:p>
      <a:pPr>
        <a:defRPr/>
      </a:pPr>
      <a:endParaRPr lang="es-CO"/>
    </a:p>
  </c:txPr>
  <c:externalData r:id="rId3">
    <c:autoUpdate val="0"/>
  </c:externalData>
  <c:userShapes r:id="rId4"/>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spPr>
            <a:solidFill>
              <a:schemeClr val="accent5">
                <a:lumMod val="75000"/>
              </a:schemeClr>
            </a:solidFill>
          </c:spPr>
          <c:dPt>
            <c:idx val="0"/>
            <c:bubble3D val="0"/>
            <c:spPr>
              <a:solidFill>
                <a:schemeClr val="accent5">
                  <a:lumMod val="75000"/>
                </a:schemeClr>
              </a:solidFill>
              <a:ln w="19050">
                <a:solidFill>
                  <a:schemeClr val="lt1"/>
                </a:solidFill>
              </a:ln>
              <a:effectLst/>
            </c:spPr>
            <c:extLst>
              <c:ext xmlns:c16="http://schemas.microsoft.com/office/drawing/2014/chart" uri="{C3380CC4-5D6E-409C-BE32-E72D297353CC}">
                <c16:uniqueId val="{00000001-EE40-8F43-9A5F-B0DAB3CB00D2}"/>
              </c:ext>
            </c:extLst>
          </c:dPt>
          <c:dPt>
            <c:idx val="1"/>
            <c:bubble3D val="0"/>
            <c:spPr>
              <a:solidFill>
                <a:schemeClr val="accent5">
                  <a:lumMod val="75000"/>
                </a:schemeClr>
              </a:solidFill>
              <a:ln w="19050">
                <a:solidFill>
                  <a:schemeClr val="lt1"/>
                </a:solidFill>
              </a:ln>
              <a:effectLst/>
            </c:spPr>
            <c:extLst>
              <c:ext xmlns:c16="http://schemas.microsoft.com/office/drawing/2014/chart" uri="{C3380CC4-5D6E-409C-BE32-E72D297353CC}">
                <c16:uniqueId val="{00000003-EE40-8F43-9A5F-B0DAB3CB00D2}"/>
              </c:ext>
            </c:extLst>
          </c:dPt>
          <c:dPt>
            <c:idx val="2"/>
            <c:bubble3D val="0"/>
            <c:spPr>
              <a:solidFill>
                <a:schemeClr val="accent5">
                  <a:lumMod val="75000"/>
                </a:schemeClr>
              </a:solidFill>
              <a:ln w="19050">
                <a:solidFill>
                  <a:schemeClr val="lt1"/>
                </a:solidFill>
              </a:ln>
              <a:effectLst/>
            </c:spPr>
            <c:extLst>
              <c:ext xmlns:c16="http://schemas.microsoft.com/office/drawing/2014/chart" uri="{C3380CC4-5D6E-409C-BE32-E72D297353CC}">
                <c16:uniqueId val="{00000005-EE40-8F43-9A5F-B0DAB3CB00D2}"/>
              </c:ext>
            </c:extLst>
          </c:dPt>
          <c:dPt>
            <c:idx val="3"/>
            <c:bubble3D val="0"/>
            <c:spPr>
              <a:solidFill>
                <a:schemeClr val="accent5">
                  <a:lumMod val="75000"/>
                </a:schemeClr>
              </a:solidFill>
              <a:ln w="19050">
                <a:solidFill>
                  <a:schemeClr val="lt1"/>
                </a:solidFill>
              </a:ln>
              <a:effectLst/>
            </c:spPr>
            <c:extLst>
              <c:ext xmlns:c16="http://schemas.microsoft.com/office/drawing/2014/chart" uri="{C3380CC4-5D6E-409C-BE32-E72D297353CC}">
                <c16:uniqueId val="{00000007-EE40-8F43-9A5F-B0DAB3CB00D2}"/>
              </c:ext>
            </c:extLst>
          </c:dPt>
          <c:dPt>
            <c:idx val="4"/>
            <c:bubble3D val="0"/>
            <c:spPr>
              <a:solidFill>
                <a:schemeClr val="accent5">
                  <a:lumMod val="75000"/>
                </a:schemeClr>
              </a:solidFill>
              <a:ln w="19050">
                <a:solidFill>
                  <a:schemeClr val="lt1"/>
                </a:solidFill>
              </a:ln>
              <a:effectLst/>
            </c:spPr>
            <c:extLst>
              <c:ext xmlns:c16="http://schemas.microsoft.com/office/drawing/2014/chart" uri="{C3380CC4-5D6E-409C-BE32-E72D297353CC}">
                <c16:uniqueId val="{00000009-EE40-8F43-9A5F-B0DAB3CB00D2}"/>
              </c:ext>
            </c:extLst>
          </c:dPt>
          <c:dPt>
            <c:idx val="5"/>
            <c:bubble3D val="0"/>
            <c:spPr>
              <a:solidFill>
                <a:schemeClr val="accent5">
                  <a:lumMod val="75000"/>
                </a:schemeClr>
              </a:solidFill>
              <a:ln w="19050">
                <a:solidFill>
                  <a:schemeClr val="lt1"/>
                </a:solidFill>
              </a:ln>
              <a:effectLst/>
            </c:spPr>
            <c:extLst>
              <c:ext xmlns:c16="http://schemas.microsoft.com/office/drawing/2014/chart" uri="{C3380CC4-5D6E-409C-BE32-E72D297353CC}">
                <c16:uniqueId val="{0000000B-EE40-8F43-9A5F-B0DAB3CB00D2}"/>
              </c:ext>
            </c:extLst>
          </c:dPt>
          <c:dPt>
            <c:idx val="6"/>
            <c:bubble3D val="0"/>
            <c:spPr>
              <a:solidFill>
                <a:schemeClr val="accent5">
                  <a:lumMod val="75000"/>
                </a:schemeClr>
              </a:solidFill>
              <a:ln w="19050">
                <a:solidFill>
                  <a:schemeClr val="lt1"/>
                </a:solidFill>
              </a:ln>
              <a:effectLst/>
            </c:spPr>
            <c:extLst>
              <c:ext xmlns:c16="http://schemas.microsoft.com/office/drawing/2014/chart" uri="{C3380CC4-5D6E-409C-BE32-E72D297353CC}">
                <c16:uniqueId val="{0000000D-EE40-8F43-9A5F-B0DAB3CB00D2}"/>
              </c:ext>
            </c:extLst>
          </c:dPt>
          <c:dPt>
            <c:idx val="7"/>
            <c:bubble3D val="0"/>
            <c:spPr>
              <a:solidFill>
                <a:schemeClr val="accent5">
                  <a:lumMod val="75000"/>
                </a:schemeClr>
              </a:solidFill>
              <a:ln w="19050">
                <a:solidFill>
                  <a:schemeClr val="lt1"/>
                </a:solidFill>
              </a:ln>
              <a:effectLst/>
            </c:spPr>
            <c:extLst>
              <c:ext xmlns:c16="http://schemas.microsoft.com/office/drawing/2014/chart" uri="{C3380CC4-5D6E-409C-BE32-E72D297353CC}">
                <c16:uniqueId val="{0000000F-EE40-8F43-9A5F-B0DAB3CB00D2}"/>
              </c:ext>
            </c:extLst>
          </c:dPt>
          <c:dPt>
            <c:idx val="8"/>
            <c:bubble3D val="0"/>
            <c:spPr>
              <a:solidFill>
                <a:schemeClr val="accent5">
                  <a:lumMod val="75000"/>
                </a:schemeClr>
              </a:solidFill>
              <a:ln w="19050">
                <a:solidFill>
                  <a:schemeClr val="lt1"/>
                </a:solidFill>
              </a:ln>
              <a:effectLst/>
            </c:spPr>
            <c:extLst>
              <c:ext xmlns:c16="http://schemas.microsoft.com/office/drawing/2014/chart" uri="{C3380CC4-5D6E-409C-BE32-E72D297353CC}">
                <c16:uniqueId val="{00000011-EE40-8F43-9A5F-B0DAB3CB00D2}"/>
              </c:ext>
            </c:extLst>
          </c:dPt>
          <c:dPt>
            <c:idx val="9"/>
            <c:bubble3D val="0"/>
            <c:spPr>
              <a:solidFill>
                <a:schemeClr val="accent5">
                  <a:lumMod val="75000"/>
                </a:schemeClr>
              </a:solidFill>
              <a:ln w="19050">
                <a:solidFill>
                  <a:schemeClr val="lt1"/>
                </a:solidFill>
              </a:ln>
              <a:effectLst/>
            </c:spPr>
            <c:extLst>
              <c:ext xmlns:c16="http://schemas.microsoft.com/office/drawing/2014/chart" uri="{C3380CC4-5D6E-409C-BE32-E72D297353CC}">
                <c16:uniqueId val="{00000013-EE40-8F43-9A5F-B0DAB3CB00D2}"/>
              </c:ext>
            </c:extLst>
          </c:dPt>
          <c:dPt>
            <c:idx val="10"/>
            <c:bubble3D val="0"/>
            <c:spPr>
              <a:solidFill>
                <a:schemeClr val="accent5">
                  <a:lumMod val="75000"/>
                </a:schemeClr>
              </a:solidFill>
              <a:ln w="19050">
                <a:solidFill>
                  <a:schemeClr val="lt1"/>
                </a:solidFill>
              </a:ln>
              <a:effectLst/>
            </c:spPr>
            <c:extLst>
              <c:ext xmlns:c16="http://schemas.microsoft.com/office/drawing/2014/chart" uri="{C3380CC4-5D6E-409C-BE32-E72D297353CC}">
                <c16:uniqueId val="{00000015-EE40-8F43-9A5F-B0DAB3CB00D2}"/>
              </c:ext>
            </c:extLst>
          </c:dPt>
          <c:dPt>
            <c:idx val="11"/>
            <c:bubble3D val="0"/>
            <c:spPr>
              <a:solidFill>
                <a:schemeClr val="accent5">
                  <a:lumMod val="75000"/>
                </a:schemeClr>
              </a:solidFill>
              <a:ln w="19050">
                <a:solidFill>
                  <a:schemeClr val="lt1"/>
                </a:solidFill>
              </a:ln>
              <a:effectLst/>
            </c:spPr>
            <c:extLst>
              <c:ext xmlns:c16="http://schemas.microsoft.com/office/drawing/2014/chart" uri="{C3380CC4-5D6E-409C-BE32-E72D297353CC}">
                <c16:uniqueId val="{00000017-EE40-8F43-9A5F-B0DAB3CB00D2}"/>
              </c:ext>
            </c:extLst>
          </c:dPt>
          <c:dPt>
            <c:idx val="12"/>
            <c:bubble3D val="0"/>
            <c:spPr>
              <a:solidFill>
                <a:schemeClr val="accent5">
                  <a:lumMod val="75000"/>
                </a:schemeClr>
              </a:solidFill>
              <a:ln w="19050">
                <a:solidFill>
                  <a:schemeClr val="lt1"/>
                </a:solidFill>
              </a:ln>
              <a:effectLst/>
            </c:spPr>
            <c:extLst>
              <c:ext xmlns:c16="http://schemas.microsoft.com/office/drawing/2014/chart" uri="{C3380CC4-5D6E-409C-BE32-E72D297353CC}">
                <c16:uniqueId val="{00000019-EE40-8F43-9A5F-B0DAB3CB00D2}"/>
              </c:ext>
            </c:extLst>
          </c:dPt>
          <c:dPt>
            <c:idx val="13"/>
            <c:bubble3D val="0"/>
            <c:spPr>
              <a:solidFill>
                <a:schemeClr val="accent5">
                  <a:lumMod val="75000"/>
                </a:schemeClr>
              </a:solidFill>
              <a:ln w="19050">
                <a:solidFill>
                  <a:schemeClr val="lt1"/>
                </a:solidFill>
              </a:ln>
              <a:effectLst/>
            </c:spPr>
            <c:extLst>
              <c:ext xmlns:c16="http://schemas.microsoft.com/office/drawing/2014/chart" uri="{C3380CC4-5D6E-409C-BE32-E72D297353CC}">
                <c16:uniqueId val="{0000001B-EE40-8F43-9A5F-B0DAB3CB00D2}"/>
              </c:ext>
            </c:extLst>
          </c:dPt>
          <c:dPt>
            <c:idx val="14"/>
            <c:bubble3D val="0"/>
            <c:spPr>
              <a:solidFill>
                <a:schemeClr val="accent5">
                  <a:lumMod val="75000"/>
                </a:schemeClr>
              </a:solidFill>
              <a:ln w="19050">
                <a:solidFill>
                  <a:schemeClr val="lt1"/>
                </a:solidFill>
              </a:ln>
              <a:effectLst/>
            </c:spPr>
            <c:extLst>
              <c:ext xmlns:c16="http://schemas.microsoft.com/office/drawing/2014/chart" uri="{C3380CC4-5D6E-409C-BE32-E72D297353CC}">
                <c16:uniqueId val="{0000001D-EE40-8F43-9A5F-B0DAB3CB00D2}"/>
              </c:ext>
            </c:extLst>
          </c:dPt>
          <c:dPt>
            <c:idx val="15"/>
            <c:bubble3D val="0"/>
            <c:spPr>
              <a:solidFill>
                <a:schemeClr val="accent5">
                  <a:lumMod val="75000"/>
                </a:schemeClr>
              </a:solidFill>
              <a:ln w="19050">
                <a:solidFill>
                  <a:schemeClr val="lt1"/>
                </a:solidFill>
              </a:ln>
              <a:effectLst/>
            </c:spPr>
            <c:extLst>
              <c:ext xmlns:c16="http://schemas.microsoft.com/office/drawing/2014/chart" uri="{C3380CC4-5D6E-409C-BE32-E72D297353CC}">
                <c16:uniqueId val="{0000001F-EE40-8F43-9A5F-B0DAB3CB00D2}"/>
              </c:ext>
            </c:extLst>
          </c:dPt>
          <c:dPt>
            <c:idx val="16"/>
            <c:bubble3D val="0"/>
            <c:spPr>
              <a:solidFill>
                <a:schemeClr val="accent5">
                  <a:lumMod val="75000"/>
                </a:schemeClr>
              </a:solidFill>
              <a:ln w="19050">
                <a:solidFill>
                  <a:schemeClr val="lt1"/>
                </a:solidFill>
              </a:ln>
              <a:effectLst/>
            </c:spPr>
            <c:extLst>
              <c:ext xmlns:c16="http://schemas.microsoft.com/office/drawing/2014/chart" uri="{C3380CC4-5D6E-409C-BE32-E72D297353CC}">
                <c16:uniqueId val="{00000021-EE40-8F43-9A5F-B0DAB3CB00D2}"/>
              </c:ext>
            </c:extLst>
          </c:dPt>
          <c:dPt>
            <c:idx val="17"/>
            <c:bubble3D val="0"/>
            <c:spPr>
              <a:solidFill>
                <a:schemeClr val="accent5">
                  <a:lumMod val="75000"/>
                </a:schemeClr>
              </a:solidFill>
              <a:ln w="19050">
                <a:solidFill>
                  <a:schemeClr val="lt1"/>
                </a:solidFill>
              </a:ln>
              <a:effectLst/>
            </c:spPr>
            <c:extLst>
              <c:ext xmlns:c16="http://schemas.microsoft.com/office/drawing/2014/chart" uri="{C3380CC4-5D6E-409C-BE32-E72D297353CC}">
                <c16:uniqueId val="{00000023-EE40-8F43-9A5F-B0DAB3CB00D2}"/>
              </c:ext>
            </c:extLst>
          </c:dPt>
          <c:dPt>
            <c:idx val="18"/>
            <c:bubble3D val="0"/>
            <c:spPr>
              <a:solidFill>
                <a:schemeClr val="accent5">
                  <a:lumMod val="75000"/>
                </a:schemeClr>
              </a:solidFill>
              <a:ln w="19050">
                <a:solidFill>
                  <a:schemeClr val="lt1"/>
                </a:solidFill>
              </a:ln>
              <a:effectLst/>
            </c:spPr>
            <c:extLst>
              <c:ext xmlns:c16="http://schemas.microsoft.com/office/drawing/2014/chart" uri="{C3380CC4-5D6E-409C-BE32-E72D297353CC}">
                <c16:uniqueId val="{00000025-EE40-8F43-9A5F-B0DAB3CB00D2}"/>
              </c:ext>
            </c:extLst>
          </c:dPt>
          <c:dPt>
            <c:idx val="19"/>
            <c:bubble3D val="0"/>
            <c:spPr>
              <a:solidFill>
                <a:schemeClr val="accent5">
                  <a:lumMod val="75000"/>
                </a:schemeClr>
              </a:solidFill>
              <a:ln w="19050">
                <a:solidFill>
                  <a:schemeClr val="lt1"/>
                </a:solidFill>
              </a:ln>
              <a:effectLst/>
            </c:spPr>
            <c:extLst>
              <c:ext xmlns:c16="http://schemas.microsoft.com/office/drawing/2014/chart" uri="{C3380CC4-5D6E-409C-BE32-E72D297353CC}">
                <c16:uniqueId val="{00000027-EE40-8F43-9A5F-B0DAB3CB00D2}"/>
              </c:ext>
            </c:extLst>
          </c:dPt>
          <c:val>
            <c:numLit>
              <c:formatCode>General</c:formatCode>
              <c:ptCount val="20"/>
              <c:pt idx="0">
                <c:v>1</c:v>
              </c:pt>
              <c:pt idx="1">
                <c:v>1</c:v>
              </c:pt>
              <c:pt idx="2">
                <c:v>1</c:v>
              </c:pt>
              <c:pt idx="3">
                <c:v>1</c:v>
              </c:pt>
              <c:pt idx="4">
                <c:v>1</c:v>
              </c:pt>
              <c:pt idx="5">
                <c:v>1</c:v>
              </c:pt>
              <c:pt idx="6">
                <c:v>1</c:v>
              </c:pt>
              <c:pt idx="7">
                <c:v>1</c:v>
              </c:pt>
              <c:pt idx="8">
                <c:v>1</c:v>
              </c:pt>
              <c:pt idx="9">
                <c:v>1</c:v>
              </c:pt>
              <c:pt idx="10">
                <c:v>1</c:v>
              </c:pt>
              <c:pt idx="11">
                <c:v>1</c:v>
              </c:pt>
              <c:pt idx="12">
                <c:v>1</c:v>
              </c:pt>
              <c:pt idx="13">
                <c:v>1</c:v>
              </c:pt>
              <c:pt idx="14">
                <c:v>1</c:v>
              </c:pt>
              <c:pt idx="15">
                <c:v>1</c:v>
              </c:pt>
              <c:pt idx="16">
                <c:v>1</c:v>
              </c:pt>
              <c:pt idx="17">
                <c:v>1</c:v>
              </c:pt>
              <c:pt idx="18">
                <c:v>1</c:v>
              </c:pt>
              <c:pt idx="19">
                <c:v>1</c:v>
              </c:pt>
            </c:numLit>
          </c:val>
          <c:extLst>
            <c:ext xmlns:c16="http://schemas.microsoft.com/office/drawing/2014/chart" uri="{C3380CC4-5D6E-409C-BE32-E72D297353CC}">
              <c16:uniqueId val="{00000028-EE40-8F43-9A5F-B0DAB3CB00D2}"/>
            </c:ext>
          </c:extLst>
        </c:ser>
        <c:dLbls>
          <c:showLegendKey val="0"/>
          <c:showVal val="0"/>
          <c:showCatName val="0"/>
          <c:showSerName val="0"/>
          <c:showPercent val="0"/>
          <c:showBubbleSize val="0"/>
          <c:showLeaderLines val="1"/>
        </c:dLbls>
        <c:firstSliceAng val="0"/>
        <c:holeSize val="65"/>
      </c:doughnutChart>
      <c:doughnutChart>
        <c:varyColors val="1"/>
        <c:ser>
          <c:idx val="1"/>
          <c:order val="1"/>
          <c:tx>
            <c:strRef>
              <c:f>Hoja1!$G$3</c:f>
              <c:strCache>
                <c:ptCount val="1"/>
                <c:pt idx="0">
                  <c:v>Vía primaria no concesionada mejorada</c:v>
                </c:pt>
              </c:strCache>
            </c:strRef>
          </c:tx>
          <c:dPt>
            <c:idx val="0"/>
            <c:bubble3D val="0"/>
            <c:spPr>
              <a:noFill/>
              <a:ln w="19050">
                <a:solidFill>
                  <a:schemeClr val="lt1"/>
                </a:solidFill>
              </a:ln>
              <a:effectLst/>
            </c:spPr>
            <c:extLst>
              <c:ext xmlns:c16="http://schemas.microsoft.com/office/drawing/2014/chart" uri="{C3380CC4-5D6E-409C-BE32-E72D297353CC}">
                <c16:uniqueId val="{0000002A-EE40-8F43-9A5F-B0DAB3CB00D2}"/>
              </c:ext>
            </c:extLst>
          </c:dPt>
          <c:dPt>
            <c:idx val="1"/>
            <c:bubble3D val="0"/>
            <c:spPr>
              <a:solidFill>
                <a:schemeClr val="accent5">
                  <a:lumMod val="40000"/>
                  <a:lumOff val="60000"/>
                  <a:alpha val="71000"/>
                </a:schemeClr>
              </a:solidFill>
              <a:ln w="19050">
                <a:solidFill>
                  <a:schemeClr val="lt1"/>
                </a:solidFill>
              </a:ln>
              <a:effectLst/>
            </c:spPr>
            <c:extLst>
              <c:ext xmlns:c16="http://schemas.microsoft.com/office/drawing/2014/chart" uri="{C3380CC4-5D6E-409C-BE32-E72D297353CC}">
                <c16:uniqueId val="{0000002C-EE40-8F43-9A5F-B0DAB3CB00D2}"/>
              </c:ext>
            </c:extLst>
          </c:dPt>
          <c:val>
            <c:numRef>
              <c:f>Hoja1!$H$3:$I$3</c:f>
              <c:numCache>
                <c:formatCode>0.00%</c:formatCode>
                <c:ptCount val="2"/>
                <c:pt idx="0" formatCode="0%">
                  <c:v>0.86074074074074092</c:v>
                </c:pt>
                <c:pt idx="1">
                  <c:v>0.13925925925925908</c:v>
                </c:pt>
              </c:numCache>
            </c:numRef>
          </c:val>
          <c:extLst>
            <c:ext xmlns:c16="http://schemas.microsoft.com/office/drawing/2014/chart" uri="{C3380CC4-5D6E-409C-BE32-E72D297353CC}">
              <c16:uniqueId val="{0000002D-EE40-8F43-9A5F-B0DAB3CB00D2}"/>
            </c:ext>
          </c:extLst>
        </c:ser>
        <c:dLbls>
          <c:showLegendKey val="0"/>
          <c:showVal val="0"/>
          <c:showCatName val="0"/>
          <c:showSerName val="0"/>
          <c:showPercent val="0"/>
          <c:showBubbleSize val="0"/>
          <c:showLeaderLines val="1"/>
        </c:dLbls>
        <c:firstSliceAng val="0"/>
        <c:holeSize val="65"/>
      </c:doughnut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w="9525" cap="flat" cmpd="sng" algn="ctr">
      <a:noFill/>
      <a:round/>
    </a:ln>
    <a:effectLst/>
  </c:spPr>
  <c:txPr>
    <a:bodyPr/>
    <a:lstStyle/>
    <a:p>
      <a:pPr>
        <a:defRPr/>
      </a:pPr>
      <a:endParaRPr lang="es-CO"/>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spPr>
            <a:solidFill>
              <a:schemeClr val="accent5">
                <a:lumMod val="60000"/>
                <a:lumOff val="40000"/>
              </a:schemeClr>
            </a:solidFill>
          </c:spPr>
          <c:dPt>
            <c:idx val="0"/>
            <c:bubble3D val="0"/>
            <c:spPr>
              <a:solidFill>
                <a:schemeClr val="accent5">
                  <a:lumMod val="60000"/>
                  <a:lumOff val="40000"/>
                </a:schemeClr>
              </a:solidFill>
              <a:ln w="19050">
                <a:solidFill>
                  <a:schemeClr val="lt1"/>
                </a:solidFill>
              </a:ln>
              <a:effectLst/>
            </c:spPr>
            <c:extLst>
              <c:ext xmlns:c16="http://schemas.microsoft.com/office/drawing/2014/chart" uri="{C3380CC4-5D6E-409C-BE32-E72D297353CC}">
                <c16:uniqueId val="{00000001-5D30-464A-92AF-1C970B64C886}"/>
              </c:ext>
            </c:extLst>
          </c:dPt>
          <c:dPt>
            <c:idx val="1"/>
            <c:bubble3D val="0"/>
            <c:spPr>
              <a:solidFill>
                <a:schemeClr val="accent5">
                  <a:lumMod val="60000"/>
                  <a:lumOff val="40000"/>
                </a:schemeClr>
              </a:solidFill>
              <a:ln w="19050">
                <a:solidFill>
                  <a:schemeClr val="lt1"/>
                </a:solidFill>
              </a:ln>
              <a:effectLst/>
            </c:spPr>
            <c:extLst>
              <c:ext xmlns:c16="http://schemas.microsoft.com/office/drawing/2014/chart" uri="{C3380CC4-5D6E-409C-BE32-E72D297353CC}">
                <c16:uniqueId val="{00000003-5D30-464A-92AF-1C970B64C886}"/>
              </c:ext>
            </c:extLst>
          </c:dPt>
          <c:dPt>
            <c:idx val="2"/>
            <c:bubble3D val="0"/>
            <c:spPr>
              <a:solidFill>
                <a:schemeClr val="accent5">
                  <a:lumMod val="60000"/>
                  <a:lumOff val="40000"/>
                </a:schemeClr>
              </a:solidFill>
              <a:ln w="19050">
                <a:solidFill>
                  <a:schemeClr val="lt1"/>
                </a:solidFill>
              </a:ln>
              <a:effectLst/>
            </c:spPr>
            <c:extLst>
              <c:ext xmlns:c16="http://schemas.microsoft.com/office/drawing/2014/chart" uri="{C3380CC4-5D6E-409C-BE32-E72D297353CC}">
                <c16:uniqueId val="{00000005-5D30-464A-92AF-1C970B64C886}"/>
              </c:ext>
            </c:extLst>
          </c:dPt>
          <c:dPt>
            <c:idx val="3"/>
            <c:bubble3D val="0"/>
            <c:spPr>
              <a:solidFill>
                <a:schemeClr val="accent5">
                  <a:lumMod val="60000"/>
                  <a:lumOff val="40000"/>
                </a:schemeClr>
              </a:solidFill>
              <a:ln w="19050">
                <a:solidFill>
                  <a:schemeClr val="lt1"/>
                </a:solidFill>
              </a:ln>
              <a:effectLst/>
            </c:spPr>
            <c:extLst>
              <c:ext xmlns:c16="http://schemas.microsoft.com/office/drawing/2014/chart" uri="{C3380CC4-5D6E-409C-BE32-E72D297353CC}">
                <c16:uniqueId val="{00000007-5D30-464A-92AF-1C970B64C886}"/>
              </c:ext>
            </c:extLst>
          </c:dPt>
          <c:dPt>
            <c:idx val="4"/>
            <c:bubble3D val="0"/>
            <c:spPr>
              <a:solidFill>
                <a:schemeClr val="accent5">
                  <a:lumMod val="60000"/>
                  <a:lumOff val="40000"/>
                </a:schemeClr>
              </a:solidFill>
              <a:ln w="19050">
                <a:solidFill>
                  <a:schemeClr val="lt1"/>
                </a:solidFill>
              </a:ln>
              <a:effectLst/>
            </c:spPr>
            <c:extLst>
              <c:ext xmlns:c16="http://schemas.microsoft.com/office/drawing/2014/chart" uri="{C3380CC4-5D6E-409C-BE32-E72D297353CC}">
                <c16:uniqueId val="{00000009-5D30-464A-92AF-1C970B64C886}"/>
              </c:ext>
            </c:extLst>
          </c:dPt>
          <c:dPt>
            <c:idx val="5"/>
            <c:bubble3D val="0"/>
            <c:spPr>
              <a:solidFill>
                <a:schemeClr val="accent5">
                  <a:lumMod val="60000"/>
                  <a:lumOff val="40000"/>
                </a:schemeClr>
              </a:solidFill>
              <a:ln w="19050">
                <a:solidFill>
                  <a:schemeClr val="lt1"/>
                </a:solidFill>
              </a:ln>
              <a:effectLst/>
            </c:spPr>
            <c:extLst>
              <c:ext xmlns:c16="http://schemas.microsoft.com/office/drawing/2014/chart" uri="{C3380CC4-5D6E-409C-BE32-E72D297353CC}">
                <c16:uniqueId val="{0000000B-5D30-464A-92AF-1C970B64C886}"/>
              </c:ext>
            </c:extLst>
          </c:dPt>
          <c:dPt>
            <c:idx val="6"/>
            <c:bubble3D val="0"/>
            <c:spPr>
              <a:solidFill>
                <a:schemeClr val="accent5">
                  <a:lumMod val="60000"/>
                  <a:lumOff val="40000"/>
                </a:schemeClr>
              </a:solidFill>
              <a:ln w="19050">
                <a:solidFill>
                  <a:schemeClr val="lt1"/>
                </a:solidFill>
              </a:ln>
              <a:effectLst/>
            </c:spPr>
            <c:extLst>
              <c:ext xmlns:c16="http://schemas.microsoft.com/office/drawing/2014/chart" uri="{C3380CC4-5D6E-409C-BE32-E72D297353CC}">
                <c16:uniqueId val="{0000000D-5D30-464A-92AF-1C970B64C886}"/>
              </c:ext>
            </c:extLst>
          </c:dPt>
          <c:dPt>
            <c:idx val="7"/>
            <c:bubble3D val="0"/>
            <c:spPr>
              <a:solidFill>
                <a:schemeClr val="accent5">
                  <a:lumMod val="60000"/>
                  <a:lumOff val="40000"/>
                </a:schemeClr>
              </a:solidFill>
              <a:ln w="19050">
                <a:solidFill>
                  <a:schemeClr val="lt1"/>
                </a:solidFill>
              </a:ln>
              <a:effectLst/>
            </c:spPr>
            <c:extLst>
              <c:ext xmlns:c16="http://schemas.microsoft.com/office/drawing/2014/chart" uri="{C3380CC4-5D6E-409C-BE32-E72D297353CC}">
                <c16:uniqueId val="{0000000F-5D30-464A-92AF-1C970B64C886}"/>
              </c:ext>
            </c:extLst>
          </c:dPt>
          <c:dPt>
            <c:idx val="8"/>
            <c:bubble3D val="0"/>
            <c:spPr>
              <a:solidFill>
                <a:schemeClr val="accent5">
                  <a:lumMod val="60000"/>
                  <a:lumOff val="40000"/>
                </a:schemeClr>
              </a:solidFill>
              <a:ln w="19050">
                <a:solidFill>
                  <a:schemeClr val="lt1"/>
                </a:solidFill>
              </a:ln>
              <a:effectLst/>
            </c:spPr>
            <c:extLst>
              <c:ext xmlns:c16="http://schemas.microsoft.com/office/drawing/2014/chart" uri="{C3380CC4-5D6E-409C-BE32-E72D297353CC}">
                <c16:uniqueId val="{00000011-5D30-464A-92AF-1C970B64C886}"/>
              </c:ext>
            </c:extLst>
          </c:dPt>
          <c:dPt>
            <c:idx val="9"/>
            <c:bubble3D val="0"/>
            <c:spPr>
              <a:solidFill>
                <a:schemeClr val="accent5">
                  <a:lumMod val="60000"/>
                  <a:lumOff val="40000"/>
                </a:schemeClr>
              </a:solidFill>
              <a:ln w="19050">
                <a:solidFill>
                  <a:schemeClr val="lt1"/>
                </a:solidFill>
              </a:ln>
              <a:effectLst/>
            </c:spPr>
            <c:extLst>
              <c:ext xmlns:c16="http://schemas.microsoft.com/office/drawing/2014/chart" uri="{C3380CC4-5D6E-409C-BE32-E72D297353CC}">
                <c16:uniqueId val="{00000013-5D30-464A-92AF-1C970B64C886}"/>
              </c:ext>
            </c:extLst>
          </c:dPt>
          <c:dPt>
            <c:idx val="10"/>
            <c:bubble3D val="0"/>
            <c:spPr>
              <a:solidFill>
                <a:schemeClr val="accent5">
                  <a:lumMod val="60000"/>
                  <a:lumOff val="40000"/>
                </a:schemeClr>
              </a:solidFill>
              <a:ln w="19050">
                <a:solidFill>
                  <a:schemeClr val="lt1"/>
                </a:solidFill>
              </a:ln>
              <a:effectLst/>
            </c:spPr>
            <c:extLst>
              <c:ext xmlns:c16="http://schemas.microsoft.com/office/drawing/2014/chart" uri="{C3380CC4-5D6E-409C-BE32-E72D297353CC}">
                <c16:uniqueId val="{00000015-5D30-464A-92AF-1C970B64C886}"/>
              </c:ext>
            </c:extLst>
          </c:dPt>
          <c:dPt>
            <c:idx val="11"/>
            <c:bubble3D val="0"/>
            <c:spPr>
              <a:solidFill>
                <a:schemeClr val="accent5">
                  <a:lumMod val="60000"/>
                  <a:lumOff val="40000"/>
                </a:schemeClr>
              </a:solidFill>
              <a:ln w="19050">
                <a:solidFill>
                  <a:schemeClr val="lt1"/>
                </a:solidFill>
              </a:ln>
              <a:effectLst/>
            </c:spPr>
            <c:extLst>
              <c:ext xmlns:c16="http://schemas.microsoft.com/office/drawing/2014/chart" uri="{C3380CC4-5D6E-409C-BE32-E72D297353CC}">
                <c16:uniqueId val="{00000017-5D30-464A-92AF-1C970B64C886}"/>
              </c:ext>
            </c:extLst>
          </c:dPt>
          <c:dPt>
            <c:idx val="12"/>
            <c:bubble3D val="0"/>
            <c:spPr>
              <a:solidFill>
                <a:schemeClr val="accent5">
                  <a:lumMod val="60000"/>
                  <a:lumOff val="40000"/>
                </a:schemeClr>
              </a:solidFill>
              <a:ln w="19050">
                <a:solidFill>
                  <a:schemeClr val="lt1"/>
                </a:solidFill>
              </a:ln>
              <a:effectLst/>
            </c:spPr>
            <c:extLst>
              <c:ext xmlns:c16="http://schemas.microsoft.com/office/drawing/2014/chart" uri="{C3380CC4-5D6E-409C-BE32-E72D297353CC}">
                <c16:uniqueId val="{00000019-5D30-464A-92AF-1C970B64C886}"/>
              </c:ext>
            </c:extLst>
          </c:dPt>
          <c:dPt>
            <c:idx val="13"/>
            <c:bubble3D val="0"/>
            <c:spPr>
              <a:solidFill>
                <a:schemeClr val="accent5">
                  <a:lumMod val="60000"/>
                  <a:lumOff val="40000"/>
                </a:schemeClr>
              </a:solidFill>
              <a:ln w="19050">
                <a:solidFill>
                  <a:schemeClr val="lt1"/>
                </a:solidFill>
              </a:ln>
              <a:effectLst/>
            </c:spPr>
            <c:extLst>
              <c:ext xmlns:c16="http://schemas.microsoft.com/office/drawing/2014/chart" uri="{C3380CC4-5D6E-409C-BE32-E72D297353CC}">
                <c16:uniqueId val="{0000001B-5D30-464A-92AF-1C970B64C886}"/>
              </c:ext>
            </c:extLst>
          </c:dPt>
          <c:dPt>
            <c:idx val="14"/>
            <c:bubble3D val="0"/>
            <c:spPr>
              <a:solidFill>
                <a:schemeClr val="accent5">
                  <a:lumMod val="60000"/>
                  <a:lumOff val="40000"/>
                </a:schemeClr>
              </a:solidFill>
              <a:ln w="19050">
                <a:solidFill>
                  <a:schemeClr val="lt1"/>
                </a:solidFill>
              </a:ln>
              <a:effectLst/>
            </c:spPr>
            <c:extLst>
              <c:ext xmlns:c16="http://schemas.microsoft.com/office/drawing/2014/chart" uri="{C3380CC4-5D6E-409C-BE32-E72D297353CC}">
                <c16:uniqueId val="{0000001D-5D30-464A-92AF-1C970B64C886}"/>
              </c:ext>
            </c:extLst>
          </c:dPt>
          <c:dPt>
            <c:idx val="15"/>
            <c:bubble3D val="0"/>
            <c:spPr>
              <a:solidFill>
                <a:schemeClr val="accent5">
                  <a:lumMod val="60000"/>
                  <a:lumOff val="40000"/>
                </a:schemeClr>
              </a:solidFill>
              <a:ln w="19050">
                <a:solidFill>
                  <a:schemeClr val="lt1"/>
                </a:solidFill>
              </a:ln>
              <a:effectLst/>
            </c:spPr>
            <c:extLst>
              <c:ext xmlns:c16="http://schemas.microsoft.com/office/drawing/2014/chart" uri="{C3380CC4-5D6E-409C-BE32-E72D297353CC}">
                <c16:uniqueId val="{0000001F-5D30-464A-92AF-1C970B64C886}"/>
              </c:ext>
            </c:extLst>
          </c:dPt>
          <c:dPt>
            <c:idx val="16"/>
            <c:bubble3D val="0"/>
            <c:spPr>
              <a:solidFill>
                <a:schemeClr val="accent5">
                  <a:lumMod val="60000"/>
                  <a:lumOff val="40000"/>
                </a:schemeClr>
              </a:solidFill>
              <a:ln w="19050">
                <a:solidFill>
                  <a:schemeClr val="lt1"/>
                </a:solidFill>
              </a:ln>
              <a:effectLst/>
            </c:spPr>
            <c:extLst>
              <c:ext xmlns:c16="http://schemas.microsoft.com/office/drawing/2014/chart" uri="{C3380CC4-5D6E-409C-BE32-E72D297353CC}">
                <c16:uniqueId val="{00000021-5D30-464A-92AF-1C970B64C886}"/>
              </c:ext>
            </c:extLst>
          </c:dPt>
          <c:dPt>
            <c:idx val="17"/>
            <c:bubble3D val="0"/>
            <c:spPr>
              <a:solidFill>
                <a:schemeClr val="accent5">
                  <a:lumMod val="60000"/>
                  <a:lumOff val="40000"/>
                </a:schemeClr>
              </a:solidFill>
              <a:ln w="19050">
                <a:solidFill>
                  <a:schemeClr val="lt1"/>
                </a:solidFill>
              </a:ln>
              <a:effectLst/>
            </c:spPr>
            <c:extLst>
              <c:ext xmlns:c16="http://schemas.microsoft.com/office/drawing/2014/chart" uri="{C3380CC4-5D6E-409C-BE32-E72D297353CC}">
                <c16:uniqueId val="{00000023-5D30-464A-92AF-1C970B64C886}"/>
              </c:ext>
            </c:extLst>
          </c:dPt>
          <c:dPt>
            <c:idx val="18"/>
            <c:bubble3D val="0"/>
            <c:spPr>
              <a:solidFill>
                <a:schemeClr val="accent5">
                  <a:lumMod val="60000"/>
                  <a:lumOff val="40000"/>
                </a:schemeClr>
              </a:solidFill>
              <a:ln w="19050">
                <a:solidFill>
                  <a:schemeClr val="lt1"/>
                </a:solidFill>
              </a:ln>
              <a:effectLst/>
            </c:spPr>
            <c:extLst>
              <c:ext xmlns:c16="http://schemas.microsoft.com/office/drawing/2014/chart" uri="{C3380CC4-5D6E-409C-BE32-E72D297353CC}">
                <c16:uniqueId val="{00000025-5D30-464A-92AF-1C970B64C886}"/>
              </c:ext>
            </c:extLst>
          </c:dPt>
          <c:dPt>
            <c:idx val="19"/>
            <c:bubble3D val="0"/>
            <c:spPr>
              <a:solidFill>
                <a:schemeClr val="accent5">
                  <a:lumMod val="60000"/>
                  <a:lumOff val="40000"/>
                </a:schemeClr>
              </a:solidFill>
              <a:ln w="19050">
                <a:solidFill>
                  <a:schemeClr val="lt1"/>
                </a:solidFill>
              </a:ln>
              <a:effectLst/>
            </c:spPr>
            <c:extLst>
              <c:ext xmlns:c16="http://schemas.microsoft.com/office/drawing/2014/chart" uri="{C3380CC4-5D6E-409C-BE32-E72D297353CC}">
                <c16:uniqueId val="{00000027-5D30-464A-92AF-1C970B64C886}"/>
              </c:ext>
            </c:extLst>
          </c:dPt>
          <c:val>
            <c:numLit>
              <c:formatCode>General</c:formatCode>
              <c:ptCount val="20"/>
              <c:pt idx="0">
                <c:v>1</c:v>
              </c:pt>
              <c:pt idx="1">
                <c:v>1</c:v>
              </c:pt>
              <c:pt idx="2">
                <c:v>1</c:v>
              </c:pt>
              <c:pt idx="3">
                <c:v>1</c:v>
              </c:pt>
              <c:pt idx="4">
                <c:v>1</c:v>
              </c:pt>
              <c:pt idx="5">
                <c:v>1</c:v>
              </c:pt>
              <c:pt idx="6">
                <c:v>1</c:v>
              </c:pt>
              <c:pt idx="7">
                <c:v>1</c:v>
              </c:pt>
              <c:pt idx="8">
                <c:v>1</c:v>
              </c:pt>
              <c:pt idx="9">
                <c:v>1</c:v>
              </c:pt>
              <c:pt idx="10">
                <c:v>1</c:v>
              </c:pt>
              <c:pt idx="11">
                <c:v>1</c:v>
              </c:pt>
              <c:pt idx="12">
                <c:v>1</c:v>
              </c:pt>
              <c:pt idx="13">
                <c:v>1</c:v>
              </c:pt>
              <c:pt idx="14">
                <c:v>1</c:v>
              </c:pt>
              <c:pt idx="15">
                <c:v>1</c:v>
              </c:pt>
              <c:pt idx="16">
                <c:v>1</c:v>
              </c:pt>
              <c:pt idx="17">
                <c:v>1</c:v>
              </c:pt>
              <c:pt idx="18">
                <c:v>1</c:v>
              </c:pt>
              <c:pt idx="19">
                <c:v>1</c:v>
              </c:pt>
            </c:numLit>
          </c:val>
          <c:extLst>
            <c:ext xmlns:c16="http://schemas.microsoft.com/office/drawing/2014/chart" uri="{C3380CC4-5D6E-409C-BE32-E72D297353CC}">
              <c16:uniqueId val="{00000028-5D30-464A-92AF-1C970B64C886}"/>
            </c:ext>
          </c:extLst>
        </c:ser>
        <c:dLbls>
          <c:showLegendKey val="0"/>
          <c:showVal val="0"/>
          <c:showCatName val="0"/>
          <c:showSerName val="0"/>
          <c:showPercent val="0"/>
          <c:showBubbleSize val="0"/>
          <c:showLeaderLines val="1"/>
        </c:dLbls>
        <c:firstSliceAng val="0"/>
        <c:holeSize val="65"/>
      </c:doughnutChart>
      <c:doughnutChart>
        <c:varyColors val="1"/>
        <c:ser>
          <c:idx val="1"/>
          <c:order val="1"/>
          <c:tx>
            <c:strRef>
              <c:f>Hoja1!$G$4</c:f>
              <c:strCache>
                <c:ptCount val="1"/>
                <c:pt idx="0">
                  <c:v>Vías terciarias mejoradas y construida</c:v>
                </c:pt>
              </c:strCache>
            </c:strRef>
          </c:tx>
          <c:spPr>
            <a:solidFill>
              <a:schemeClr val="accent5">
                <a:lumMod val="20000"/>
                <a:lumOff val="80000"/>
                <a:alpha val="80000"/>
              </a:schemeClr>
            </a:solidFill>
          </c:spPr>
          <c:dPt>
            <c:idx val="0"/>
            <c:bubble3D val="0"/>
            <c:spPr>
              <a:solidFill>
                <a:schemeClr val="accent5">
                  <a:lumMod val="60000"/>
                  <a:lumOff val="40000"/>
                  <a:alpha val="80000"/>
                </a:schemeClr>
              </a:solidFill>
              <a:ln w="19050">
                <a:solidFill>
                  <a:schemeClr val="lt1"/>
                </a:solidFill>
              </a:ln>
              <a:effectLst/>
            </c:spPr>
            <c:extLst>
              <c:ext xmlns:c16="http://schemas.microsoft.com/office/drawing/2014/chart" uri="{C3380CC4-5D6E-409C-BE32-E72D297353CC}">
                <c16:uniqueId val="{0000002A-5D30-464A-92AF-1C970B64C886}"/>
              </c:ext>
            </c:extLst>
          </c:dPt>
          <c:dPt>
            <c:idx val="1"/>
            <c:bubble3D val="0"/>
            <c:spPr>
              <a:solidFill>
                <a:schemeClr val="accent5">
                  <a:lumMod val="20000"/>
                  <a:lumOff val="80000"/>
                  <a:alpha val="80000"/>
                </a:schemeClr>
              </a:solidFill>
              <a:ln w="19050">
                <a:solidFill>
                  <a:schemeClr val="lt1"/>
                </a:solidFill>
              </a:ln>
              <a:effectLst/>
            </c:spPr>
            <c:extLst>
              <c:ext xmlns:c16="http://schemas.microsoft.com/office/drawing/2014/chart" uri="{C3380CC4-5D6E-409C-BE32-E72D297353CC}">
                <c16:uniqueId val="{0000002C-5D30-464A-92AF-1C970B64C886}"/>
              </c:ext>
            </c:extLst>
          </c:dPt>
          <c:val>
            <c:numRef>
              <c:f>Hoja1!$H$4:$I$4</c:f>
              <c:numCache>
                <c:formatCode>0.00%</c:formatCode>
                <c:ptCount val="2"/>
                <c:pt idx="0" formatCode="0%">
                  <c:v>2.7335250000000002</c:v>
                </c:pt>
                <c:pt idx="1">
                  <c:v>-1.7335250000000002</c:v>
                </c:pt>
              </c:numCache>
            </c:numRef>
          </c:val>
          <c:extLst>
            <c:ext xmlns:c16="http://schemas.microsoft.com/office/drawing/2014/chart" uri="{C3380CC4-5D6E-409C-BE32-E72D297353CC}">
              <c16:uniqueId val="{0000002D-5D30-464A-92AF-1C970B64C886}"/>
            </c:ext>
          </c:extLst>
        </c:ser>
        <c:dLbls>
          <c:showLegendKey val="0"/>
          <c:showVal val="0"/>
          <c:showCatName val="0"/>
          <c:showSerName val="0"/>
          <c:showPercent val="0"/>
          <c:showBubbleSize val="0"/>
          <c:showLeaderLines val="1"/>
        </c:dLbls>
        <c:firstSliceAng val="0"/>
        <c:holeSize val="65"/>
      </c:doughnut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w="9525" cap="flat" cmpd="sng" algn="ctr">
      <a:noFill/>
      <a:round/>
    </a:ln>
    <a:effectLst/>
  </c:spPr>
  <c:txPr>
    <a:bodyPr/>
    <a:lstStyle/>
    <a:p>
      <a:pPr>
        <a:defRPr/>
      </a:pPr>
      <a:endParaRPr lang="es-CO"/>
    </a:p>
  </c:txPr>
  <c:externalData r:id="rId3">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0489512703563467"/>
          <c:y val="1.1970915364731992E-3"/>
          <c:w val="0.59586423464779958"/>
          <c:h val="0.77866770469765334"/>
        </c:manualLayout>
      </c:layout>
      <c:doughnutChart>
        <c:varyColors val="1"/>
        <c:dLbls>
          <c:showLegendKey val="0"/>
          <c:showVal val="0"/>
          <c:showCatName val="0"/>
          <c:showSerName val="0"/>
          <c:showPercent val="0"/>
          <c:showBubbleSize val="0"/>
          <c:showLeaderLines val="0"/>
        </c:dLbls>
        <c:firstSliceAng val="0"/>
        <c:holeSize val="65"/>
      </c:doughnut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w="9525" cap="flat" cmpd="sng" algn="ctr">
      <a:noFill/>
      <a:round/>
    </a:ln>
    <a:effectLst/>
  </c:spPr>
  <c:txPr>
    <a:bodyPr/>
    <a:lstStyle/>
    <a:p>
      <a:pPr>
        <a:defRPr/>
      </a:pPr>
      <a:endParaRPr lang="es-CO"/>
    </a:p>
  </c:txPr>
  <c:externalData r:id="rId3">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spPr>
            <a:solidFill>
              <a:schemeClr val="accent2"/>
            </a:solidFill>
          </c:spPr>
          <c:dPt>
            <c:idx val="0"/>
            <c:bubble3D val="0"/>
            <c:spPr>
              <a:solidFill>
                <a:schemeClr val="accent2"/>
              </a:solidFill>
              <a:ln w="19050">
                <a:solidFill>
                  <a:schemeClr val="lt1"/>
                </a:solidFill>
              </a:ln>
              <a:effectLst/>
            </c:spPr>
            <c:extLst>
              <c:ext xmlns:c16="http://schemas.microsoft.com/office/drawing/2014/chart" uri="{C3380CC4-5D6E-409C-BE32-E72D297353CC}">
                <c16:uniqueId val="{00000001-691E-4D4E-84D2-AF06E656AB2F}"/>
              </c:ext>
            </c:extLst>
          </c:dPt>
          <c:dPt>
            <c:idx val="1"/>
            <c:bubble3D val="0"/>
            <c:spPr>
              <a:solidFill>
                <a:schemeClr val="accent2"/>
              </a:solidFill>
              <a:ln w="19050">
                <a:solidFill>
                  <a:schemeClr val="lt1"/>
                </a:solidFill>
              </a:ln>
              <a:effectLst/>
            </c:spPr>
            <c:extLst>
              <c:ext xmlns:c16="http://schemas.microsoft.com/office/drawing/2014/chart" uri="{C3380CC4-5D6E-409C-BE32-E72D297353CC}">
                <c16:uniqueId val="{00000003-691E-4D4E-84D2-AF06E656AB2F}"/>
              </c:ext>
            </c:extLst>
          </c:dPt>
          <c:dPt>
            <c:idx val="2"/>
            <c:bubble3D val="0"/>
            <c:spPr>
              <a:solidFill>
                <a:schemeClr val="accent2"/>
              </a:solidFill>
              <a:ln w="19050">
                <a:solidFill>
                  <a:schemeClr val="lt1"/>
                </a:solidFill>
              </a:ln>
              <a:effectLst/>
            </c:spPr>
            <c:extLst>
              <c:ext xmlns:c16="http://schemas.microsoft.com/office/drawing/2014/chart" uri="{C3380CC4-5D6E-409C-BE32-E72D297353CC}">
                <c16:uniqueId val="{00000005-691E-4D4E-84D2-AF06E656AB2F}"/>
              </c:ext>
            </c:extLst>
          </c:dPt>
          <c:dPt>
            <c:idx val="3"/>
            <c:bubble3D val="0"/>
            <c:spPr>
              <a:solidFill>
                <a:schemeClr val="accent2"/>
              </a:solidFill>
              <a:ln w="19050">
                <a:solidFill>
                  <a:schemeClr val="lt1"/>
                </a:solidFill>
              </a:ln>
              <a:effectLst/>
            </c:spPr>
            <c:extLst>
              <c:ext xmlns:c16="http://schemas.microsoft.com/office/drawing/2014/chart" uri="{C3380CC4-5D6E-409C-BE32-E72D297353CC}">
                <c16:uniqueId val="{00000007-691E-4D4E-84D2-AF06E656AB2F}"/>
              </c:ext>
            </c:extLst>
          </c:dPt>
          <c:dPt>
            <c:idx val="4"/>
            <c:bubble3D val="0"/>
            <c:spPr>
              <a:solidFill>
                <a:schemeClr val="accent2"/>
              </a:solidFill>
              <a:ln w="19050">
                <a:solidFill>
                  <a:schemeClr val="lt1"/>
                </a:solidFill>
              </a:ln>
              <a:effectLst/>
            </c:spPr>
            <c:extLst>
              <c:ext xmlns:c16="http://schemas.microsoft.com/office/drawing/2014/chart" uri="{C3380CC4-5D6E-409C-BE32-E72D297353CC}">
                <c16:uniqueId val="{00000009-691E-4D4E-84D2-AF06E656AB2F}"/>
              </c:ext>
            </c:extLst>
          </c:dPt>
          <c:dPt>
            <c:idx val="5"/>
            <c:bubble3D val="0"/>
            <c:spPr>
              <a:solidFill>
                <a:schemeClr val="accent2"/>
              </a:solidFill>
              <a:ln w="19050">
                <a:solidFill>
                  <a:schemeClr val="lt1"/>
                </a:solidFill>
              </a:ln>
              <a:effectLst/>
            </c:spPr>
            <c:extLst>
              <c:ext xmlns:c16="http://schemas.microsoft.com/office/drawing/2014/chart" uri="{C3380CC4-5D6E-409C-BE32-E72D297353CC}">
                <c16:uniqueId val="{0000000B-691E-4D4E-84D2-AF06E656AB2F}"/>
              </c:ext>
            </c:extLst>
          </c:dPt>
          <c:dPt>
            <c:idx val="6"/>
            <c:bubble3D val="0"/>
            <c:spPr>
              <a:solidFill>
                <a:schemeClr val="accent2"/>
              </a:solidFill>
              <a:ln w="19050">
                <a:solidFill>
                  <a:schemeClr val="lt1"/>
                </a:solidFill>
              </a:ln>
              <a:effectLst/>
            </c:spPr>
            <c:extLst>
              <c:ext xmlns:c16="http://schemas.microsoft.com/office/drawing/2014/chart" uri="{C3380CC4-5D6E-409C-BE32-E72D297353CC}">
                <c16:uniqueId val="{0000000D-691E-4D4E-84D2-AF06E656AB2F}"/>
              </c:ext>
            </c:extLst>
          </c:dPt>
          <c:dPt>
            <c:idx val="7"/>
            <c:bubble3D val="0"/>
            <c:spPr>
              <a:solidFill>
                <a:schemeClr val="accent2"/>
              </a:solidFill>
              <a:ln w="19050">
                <a:solidFill>
                  <a:schemeClr val="lt1"/>
                </a:solidFill>
              </a:ln>
              <a:effectLst/>
            </c:spPr>
            <c:extLst>
              <c:ext xmlns:c16="http://schemas.microsoft.com/office/drawing/2014/chart" uri="{C3380CC4-5D6E-409C-BE32-E72D297353CC}">
                <c16:uniqueId val="{0000000F-691E-4D4E-84D2-AF06E656AB2F}"/>
              </c:ext>
            </c:extLst>
          </c:dPt>
          <c:dPt>
            <c:idx val="8"/>
            <c:bubble3D val="0"/>
            <c:spPr>
              <a:solidFill>
                <a:schemeClr val="accent2"/>
              </a:solidFill>
              <a:ln w="19050">
                <a:solidFill>
                  <a:schemeClr val="lt1"/>
                </a:solidFill>
              </a:ln>
              <a:effectLst/>
            </c:spPr>
            <c:extLst>
              <c:ext xmlns:c16="http://schemas.microsoft.com/office/drawing/2014/chart" uri="{C3380CC4-5D6E-409C-BE32-E72D297353CC}">
                <c16:uniqueId val="{00000011-691E-4D4E-84D2-AF06E656AB2F}"/>
              </c:ext>
            </c:extLst>
          </c:dPt>
          <c:dPt>
            <c:idx val="9"/>
            <c:bubble3D val="0"/>
            <c:spPr>
              <a:solidFill>
                <a:schemeClr val="accent2"/>
              </a:solidFill>
              <a:ln w="19050">
                <a:solidFill>
                  <a:schemeClr val="lt1"/>
                </a:solidFill>
              </a:ln>
              <a:effectLst/>
            </c:spPr>
            <c:extLst>
              <c:ext xmlns:c16="http://schemas.microsoft.com/office/drawing/2014/chart" uri="{C3380CC4-5D6E-409C-BE32-E72D297353CC}">
                <c16:uniqueId val="{00000013-691E-4D4E-84D2-AF06E656AB2F}"/>
              </c:ext>
            </c:extLst>
          </c:dPt>
          <c:dPt>
            <c:idx val="10"/>
            <c:bubble3D val="0"/>
            <c:spPr>
              <a:solidFill>
                <a:schemeClr val="accent2"/>
              </a:solidFill>
              <a:ln w="19050">
                <a:solidFill>
                  <a:schemeClr val="lt1"/>
                </a:solidFill>
              </a:ln>
              <a:effectLst/>
            </c:spPr>
            <c:extLst>
              <c:ext xmlns:c16="http://schemas.microsoft.com/office/drawing/2014/chart" uri="{C3380CC4-5D6E-409C-BE32-E72D297353CC}">
                <c16:uniqueId val="{00000015-691E-4D4E-84D2-AF06E656AB2F}"/>
              </c:ext>
            </c:extLst>
          </c:dPt>
          <c:dPt>
            <c:idx val="11"/>
            <c:bubble3D val="0"/>
            <c:spPr>
              <a:solidFill>
                <a:schemeClr val="accent2"/>
              </a:solidFill>
              <a:ln w="19050">
                <a:solidFill>
                  <a:schemeClr val="lt1"/>
                </a:solidFill>
              </a:ln>
              <a:effectLst/>
            </c:spPr>
            <c:extLst>
              <c:ext xmlns:c16="http://schemas.microsoft.com/office/drawing/2014/chart" uri="{C3380CC4-5D6E-409C-BE32-E72D297353CC}">
                <c16:uniqueId val="{00000017-691E-4D4E-84D2-AF06E656AB2F}"/>
              </c:ext>
            </c:extLst>
          </c:dPt>
          <c:dPt>
            <c:idx val="12"/>
            <c:bubble3D val="0"/>
            <c:spPr>
              <a:solidFill>
                <a:schemeClr val="accent2"/>
              </a:solidFill>
              <a:ln w="19050">
                <a:solidFill>
                  <a:schemeClr val="lt1"/>
                </a:solidFill>
              </a:ln>
              <a:effectLst/>
            </c:spPr>
            <c:extLst>
              <c:ext xmlns:c16="http://schemas.microsoft.com/office/drawing/2014/chart" uri="{C3380CC4-5D6E-409C-BE32-E72D297353CC}">
                <c16:uniqueId val="{00000019-691E-4D4E-84D2-AF06E656AB2F}"/>
              </c:ext>
            </c:extLst>
          </c:dPt>
          <c:dPt>
            <c:idx val="13"/>
            <c:bubble3D val="0"/>
            <c:spPr>
              <a:solidFill>
                <a:schemeClr val="accent2"/>
              </a:solidFill>
              <a:ln w="19050">
                <a:solidFill>
                  <a:schemeClr val="lt1"/>
                </a:solidFill>
              </a:ln>
              <a:effectLst/>
            </c:spPr>
            <c:extLst>
              <c:ext xmlns:c16="http://schemas.microsoft.com/office/drawing/2014/chart" uri="{C3380CC4-5D6E-409C-BE32-E72D297353CC}">
                <c16:uniqueId val="{0000001B-691E-4D4E-84D2-AF06E656AB2F}"/>
              </c:ext>
            </c:extLst>
          </c:dPt>
          <c:dPt>
            <c:idx val="14"/>
            <c:bubble3D val="0"/>
            <c:spPr>
              <a:solidFill>
                <a:schemeClr val="accent2"/>
              </a:solidFill>
              <a:ln w="19050">
                <a:solidFill>
                  <a:schemeClr val="lt1"/>
                </a:solidFill>
              </a:ln>
              <a:effectLst/>
            </c:spPr>
            <c:extLst>
              <c:ext xmlns:c16="http://schemas.microsoft.com/office/drawing/2014/chart" uri="{C3380CC4-5D6E-409C-BE32-E72D297353CC}">
                <c16:uniqueId val="{0000001D-691E-4D4E-84D2-AF06E656AB2F}"/>
              </c:ext>
            </c:extLst>
          </c:dPt>
          <c:dPt>
            <c:idx val="15"/>
            <c:bubble3D val="0"/>
            <c:spPr>
              <a:solidFill>
                <a:schemeClr val="accent2"/>
              </a:solidFill>
              <a:ln w="19050">
                <a:solidFill>
                  <a:schemeClr val="lt1"/>
                </a:solidFill>
              </a:ln>
              <a:effectLst/>
            </c:spPr>
            <c:extLst>
              <c:ext xmlns:c16="http://schemas.microsoft.com/office/drawing/2014/chart" uri="{C3380CC4-5D6E-409C-BE32-E72D297353CC}">
                <c16:uniqueId val="{0000001F-691E-4D4E-84D2-AF06E656AB2F}"/>
              </c:ext>
            </c:extLst>
          </c:dPt>
          <c:dPt>
            <c:idx val="16"/>
            <c:bubble3D val="0"/>
            <c:spPr>
              <a:solidFill>
                <a:schemeClr val="accent2"/>
              </a:solidFill>
              <a:ln w="19050">
                <a:solidFill>
                  <a:schemeClr val="lt1"/>
                </a:solidFill>
              </a:ln>
              <a:effectLst/>
            </c:spPr>
            <c:extLst>
              <c:ext xmlns:c16="http://schemas.microsoft.com/office/drawing/2014/chart" uri="{C3380CC4-5D6E-409C-BE32-E72D297353CC}">
                <c16:uniqueId val="{00000021-691E-4D4E-84D2-AF06E656AB2F}"/>
              </c:ext>
            </c:extLst>
          </c:dPt>
          <c:dPt>
            <c:idx val="17"/>
            <c:bubble3D val="0"/>
            <c:spPr>
              <a:solidFill>
                <a:schemeClr val="accent2"/>
              </a:solidFill>
              <a:ln w="19050">
                <a:solidFill>
                  <a:schemeClr val="lt1"/>
                </a:solidFill>
              </a:ln>
              <a:effectLst/>
            </c:spPr>
            <c:extLst>
              <c:ext xmlns:c16="http://schemas.microsoft.com/office/drawing/2014/chart" uri="{C3380CC4-5D6E-409C-BE32-E72D297353CC}">
                <c16:uniqueId val="{00000023-691E-4D4E-84D2-AF06E656AB2F}"/>
              </c:ext>
            </c:extLst>
          </c:dPt>
          <c:dPt>
            <c:idx val="18"/>
            <c:bubble3D val="0"/>
            <c:spPr>
              <a:solidFill>
                <a:schemeClr val="accent2"/>
              </a:solidFill>
              <a:ln w="19050">
                <a:solidFill>
                  <a:schemeClr val="lt1"/>
                </a:solidFill>
              </a:ln>
              <a:effectLst/>
            </c:spPr>
            <c:extLst>
              <c:ext xmlns:c16="http://schemas.microsoft.com/office/drawing/2014/chart" uri="{C3380CC4-5D6E-409C-BE32-E72D297353CC}">
                <c16:uniqueId val="{00000025-691E-4D4E-84D2-AF06E656AB2F}"/>
              </c:ext>
            </c:extLst>
          </c:dPt>
          <c:dPt>
            <c:idx val="19"/>
            <c:bubble3D val="0"/>
            <c:spPr>
              <a:solidFill>
                <a:schemeClr val="accent2"/>
              </a:solidFill>
              <a:ln w="19050">
                <a:solidFill>
                  <a:schemeClr val="lt1"/>
                </a:solidFill>
              </a:ln>
              <a:effectLst/>
            </c:spPr>
            <c:extLst>
              <c:ext xmlns:c16="http://schemas.microsoft.com/office/drawing/2014/chart" uri="{C3380CC4-5D6E-409C-BE32-E72D297353CC}">
                <c16:uniqueId val="{00000027-691E-4D4E-84D2-AF06E656AB2F}"/>
              </c:ext>
            </c:extLst>
          </c:dPt>
          <c:val>
            <c:numLit>
              <c:formatCode>General</c:formatCode>
              <c:ptCount val="20"/>
              <c:pt idx="0">
                <c:v>1</c:v>
              </c:pt>
              <c:pt idx="1">
                <c:v>1</c:v>
              </c:pt>
              <c:pt idx="2">
                <c:v>1</c:v>
              </c:pt>
              <c:pt idx="3">
                <c:v>1</c:v>
              </c:pt>
              <c:pt idx="4">
                <c:v>1</c:v>
              </c:pt>
              <c:pt idx="5">
                <c:v>1</c:v>
              </c:pt>
              <c:pt idx="6">
                <c:v>1</c:v>
              </c:pt>
              <c:pt idx="7">
                <c:v>1</c:v>
              </c:pt>
              <c:pt idx="8">
                <c:v>1</c:v>
              </c:pt>
              <c:pt idx="9">
                <c:v>1</c:v>
              </c:pt>
              <c:pt idx="10">
                <c:v>1</c:v>
              </c:pt>
              <c:pt idx="11">
                <c:v>1</c:v>
              </c:pt>
              <c:pt idx="12">
                <c:v>1</c:v>
              </c:pt>
              <c:pt idx="13">
                <c:v>1</c:v>
              </c:pt>
              <c:pt idx="14">
                <c:v>1</c:v>
              </c:pt>
              <c:pt idx="15">
                <c:v>1</c:v>
              </c:pt>
              <c:pt idx="16">
                <c:v>1</c:v>
              </c:pt>
              <c:pt idx="17">
                <c:v>1</c:v>
              </c:pt>
              <c:pt idx="18">
                <c:v>1</c:v>
              </c:pt>
              <c:pt idx="19">
                <c:v>1</c:v>
              </c:pt>
            </c:numLit>
          </c:val>
          <c:extLst>
            <c:ext xmlns:c16="http://schemas.microsoft.com/office/drawing/2014/chart" uri="{C3380CC4-5D6E-409C-BE32-E72D297353CC}">
              <c16:uniqueId val="{00000028-691E-4D4E-84D2-AF06E656AB2F}"/>
            </c:ext>
          </c:extLst>
        </c:ser>
        <c:dLbls>
          <c:showLegendKey val="0"/>
          <c:showVal val="0"/>
          <c:showCatName val="0"/>
          <c:showSerName val="0"/>
          <c:showPercent val="0"/>
          <c:showBubbleSize val="0"/>
          <c:showLeaderLines val="1"/>
        </c:dLbls>
        <c:firstSliceAng val="0"/>
        <c:holeSize val="65"/>
      </c:doughnutChart>
      <c:doughnutChart>
        <c:varyColors val="1"/>
        <c:ser>
          <c:idx val="1"/>
          <c:order val="1"/>
          <c:tx>
            <c:strRef>
              <c:f>Hoja1!$G$7</c:f>
              <c:strCache>
                <c:ptCount val="1"/>
                <c:pt idx="0">
                  <c:v>Accesos marítimos mejorados, construidos y profundizados</c:v>
                </c:pt>
              </c:strCache>
            </c:strRef>
          </c:tx>
          <c:dPt>
            <c:idx val="0"/>
            <c:bubble3D val="0"/>
            <c:spPr>
              <a:solidFill>
                <a:srgbClr val="3266CC">
                  <a:alpha val="85750"/>
                </a:srgbClr>
              </a:solidFill>
              <a:ln w="19050">
                <a:solidFill>
                  <a:schemeClr val="lt1"/>
                </a:solidFill>
              </a:ln>
              <a:effectLst/>
            </c:spPr>
            <c:extLst>
              <c:ext xmlns:c16="http://schemas.microsoft.com/office/drawing/2014/chart" uri="{C3380CC4-5D6E-409C-BE32-E72D297353CC}">
                <c16:uniqueId val="{0000002A-691E-4D4E-84D2-AF06E656AB2F}"/>
              </c:ext>
            </c:extLst>
          </c:dPt>
          <c:dPt>
            <c:idx val="1"/>
            <c:bubble3D val="0"/>
            <c:spPr>
              <a:solidFill>
                <a:srgbClr val="6698F8">
                  <a:alpha val="90000"/>
                </a:srgbClr>
              </a:solidFill>
              <a:ln w="19050">
                <a:solidFill>
                  <a:schemeClr val="lt1"/>
                </a:solidFill>
              </a:ln>
              <a:effectLst/>
            </c:spPr>
            <c:extLst>
              <c:ext xmlns:c16="http://schemas.microsoft.com/office/drawing/2014/chart" uri="{C3380CC4-5D6E-409C-BE32-E72D297353CC}">
                <c16:uniqueId val="{0000002C-691E-4D4E-84D2-AF06E656AB2F}"/>
              </c:ext>
            </c:extLst>
          </c:dPt>
          <c:val>
            <c:numRef>
              <c:f>Hoja1!$H$7:$I$7</c:f>
              <c:numCache>
                <c:formatCode>0.00%</c:formatCode>
                <c:ptCount val="2"/>
                <c:pt idx="0" formatCode="0%">
                  <c:v>0.5</c:v>
                </c:pt>
                <c:pt idx="1">
                  <c:v>0.5</c:v>
                </c:pt>
              </c:numCache>
            </c:numRef>
          </c:val>
          <c:extLst>
            <c:ext xmlns:c16="http://schemas.microsoft.com/office/drawing/2014/chart" uri="{C3380CC4-5D6E-409C-BE32-E72D297353CC}">
              <c16:uniqueId val="{0000002D-691E-4D4E-84D2-AF06E656AB2F}"/>
            </c:ext>
          </c:extLst>
        </c:ser>
        <c:dLbls>
          <c:showLegendKey val="0"/>
          <c:showVal val="0"/>
          <c:showCatName val="0"/>
          <c:showSerName val="0"/>
          <c:showPercent val="0"/>
          <c:showBubbleSize val="0"/>
          <c:showLeaderLines val="1"/>
        </c:dLbls>
        <c:firstSliceAng val="0"/>
        <c:holeSize val="65"/>
      </c:doughnut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w="9525" cap="flat" cmpd="sng" algn="ctr">
      <a:noFill/>
      <a:round/>
    </a:ln>
    <a:effectLst/>
  </c:spPr>
  <c:txPr>
    <a:bodyPr/>
    <a:lstStyle/>
    <a:p>
      <a:pPr>
        <a:defRPr/>
      </a:pPr>
      <a:endParaRPr lang="es-CO"/>
    </a:p>
  </c:txPr>
  <c:externalData r:id="rId3">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spPr>
            <a:solidFill>
              <a:srgbClr val="4C83E8"/>
            </a:solidFill>
          </c:spPr>
          <c:dPt>
            <c:idx val="0"/>
            <c:bubble3D val="0"/>
            <c:spPr>
              <a:solidFill>
                <a:srgbClr val="4C83E8"/>
              </a:solidFill>
              <a:ln w="19050">
                <a:solidFill>
                  <a:schemeClr val="lt1"/>
                </a:solidFill>
              </a:ln>
              <a:effectLst/>
            </c:spPr>
            <c:extLst>
              <c:ext xmlns:c16="http://schemas.microsoft.com/office/drawing/2014/chart" uri="{C3380CC4-5D6E-409C-BE32-E72D297353CC}">
                <c16:uniqueId val="{00000001-4BB5-114F-A068-F8F44EACE124}"/>
              </c:ext>
            </c:extLst>
          </c:dPt>
          <c:dPt>
            <c:idx val="1"/>
            <c:bubble3D val="0"/>
            <c:spPr>
              <a:solidFill>
                <a:srgbClr val="4C83E8"/>
              </a:solidFill>
              <a:ln w="19050">
                <a:solidFill>
                  <a:schemeClr val="lt1"/>
                </a:solidFill>
              </a:ln>
              <a:effectLst/>
            </c:spPr>
            <c:extLst>
              <c:ext xmlns:c16="http://schemas.microsoft.com/office/drawing/2014/chart" uri="{C3380CC4-5D6E-409C-BE32-E72D297353CC}">
                <c16:uniqueId val="{00000003-4BB5-114F-A068-F8F44EACE124}"/>
              </c:ext>
            </c:extLst>
          </c:dPt>
          <c:dPt>
            <c:idx val="2"/>
            <c:bubble3D val="0"/>
            <c:spPr>
              <a:solidFill>
                <a:srgbClr val="4C83E8"/>
              </a:solidFill>
              <a:ln w="19050">
                <a:solidFill>
                  <a:schemeClr val="lt1"/>
                </a:solidFill>
              </a:ln>
              <a:effectLst/>
            </c:spPr>
            <c:extLst>
              <c:ext xmlns:c16="http://schemas.microsoft.com/office/drawing/2014/chart" uri="{C3380CC4-5D6E-409C-BE32-E72D297353CC}">
                <c16:uniqueId val="{00000005-4BB5-114F-A068-F8F44EACE124}"/>
              </c:ext>
            </c:extLst>
          </c:dPt>
          <c:dPt>
            <c:idx val="3"/>
            <c:bubble3D val="0"/>
            <c:spPr>
              <a:solidFill>
                <a:srgbClr val="4C83E8"/>
              </a:solidFill>
              <a:ln w="19050">
                <a:solidFill>
                  <a:schemeClr val="lt1"/>
                </a:solidFill>
              </a:ln>
              <a:effectLst/>
            </c:spPr>
            <c:extLst>
              <c:ext xmlns:c16="http://schemas.microsoft.com/office/drawing/2014/chart" uri="{C3380CC4-5D6E-409C-BE32-E72D297353CC}">
                <c16:uniqueId val="{00000007-4BB5-114F-A068-F8F44EACE124}"/>
              </c:ext>
            </c:extLst>
          </c:dPt>
          <c:dPt>
            <c:idx val="4"/>
            <c:bubble3D val="0"/>
            <c:spPr>
              <a:solidFill>
                <a:srgbClr val="4C83E8"/>
              </a:solidFill>
              <a:ln w="19050">
                <a:solidFill>
                  <a:schemeClr val="lt1"/>
                </a:solidFill>
              </a:ln>
              <a:effectLst/>
            </c:spPr>
            <c:extLst>
              <c:ext xmlns:c16="http://schemas.microsoft.com/office/drawing/2014/chart" uri="{C3380CC4-5D6E-409C-BE32-E72D297353CC}">
                <c16:uniqueId val="{00000009-4BB5-114F-A068-F8F44EACE124}"/>
              </c:ext>
            </c:extLst>
          </c:dPt>
          <c:dPt>
            <c:idx val="5"/>
            <c:bubble3D val="0"/>
            <c:spPr>
              <a:solidFill>
                <a:srgbClr val="4C83E8"/>
              </a:solidFill>
              <a:ln w="19050">
                <a:solidFill>
                  <a:schemeClr val="lt1"/>
                </a:solidFill>
              </a:ln>
              <a:effectLst/>
            </c:spPr>
            <c:extLst>
              <c:ext xmlns:c16="http://schemas.microsoft.com/office/drawing/2014/chart" uri="{C3380CC4-5D6E-409C-BE32-E72D297353CC}">
                <c16:uniqueId val="{0000000B-4BB5-114F-A068-F8F44EACE124}"/>
              </c:ext>
            </c:extLst>
          </c:dPt>
          <c:dPt>
            <c:idx val="6"/>
            <c:bubble3D val="0"/>
            <c:spPr>
              <a:solidFill>
                <a:srgbClr val="4C83E8"/>
              </a:solidFill>
              <a:ln w="19050">
                <a:solidFill>
                  <a:schemeClr val="lt1"/>
                </a:solidFill>
              </a:ln>
              <a:effectLst/>
            </c:spPr>
            <c:extLst>
              <c:ext xmlns:c16="http://schemas.microsoft.com/office/drawing/2014/chart" uri="{C3380CC4-5D6E-409C-BE32-E72D297353CC}">
                <c16:uniqueId val="{0000000D-4BB5-114F-A068-F8F44EACE124}"/>
              </c:ext>
            </c:extLst>
          </c:dPt>
          <c:dPt>
            <c:idx val="7"/>
            <c:bubble3D val="0"/>
            <c:spPr>
              <a:solidFill>
                <a:srgbClr val="4C83E8"/>
              </a:solidFill>
              <a:ln w="19050">
                <a:solidFill>
                  <a:schemeClr val="lt1"/>
                </a:solidFill>
              </a:ln>
              <a:effectLst/>
            </c:spPr>
            <c:extLst>
              <c:ext xmlns:c16="http://schemas.microsoft.com/office/drawing/2014/chart" uri="{C3380CC4-5D6E-409C-BE32-E72D297353CC}">
                <c16:uniqueId val="{0000000F-4BB5-114F-A068-F8F44EACE124}"/>
              </c:ext>
            </c:extLst>
          </c:dPt>
          <c:dPt>
            <c:idx val="8"/>
            <c:bubble3D val="0"/>
            <c:spPr>
              <a:solidFill>
                <a:srgbClr val="4C83E8"/>
              </a:solidFill>
              <a:ln w="19050">
                <a:solidFill>
                  <a:schemeClr val="lt1"/>
                </a:solidFill>
              </a:ln>
              <a:effectLst/>
            </c:spPr>
            <c:extLst>
              <c:ext xmlns:c16="http://schemas.microsoft.com/office/drawing/2014/chart" uri="{C3380CC4-5D6E-409C-BE32-E72D297353CC}">
                <c16:uniqueId val="{00000011-4BB5-114F-A068-F8F44EACE124}"/>
              </c:ext>
            </c:extLst>
          </c:dPt>
          <c:dPt>
            <c:idx val="9"/>
            <c:bubble3D val="0"/>
            <c:spPr>
              <a:solidFill>
                <a:srgbClr val="4C83E8"/>
              </a:solidFill>
              <a:ln w="19050">
                <a:solidFill>
                  <a:schemeClr val="lt1"/>
                </a:solidFill>
              </a:ln>
              <a:effectLst/>
            </c:spPr>
            <c:extLst>
              <c:ext xmlns:c16="http://schemas.microsoft.com/office/drawing/2014/chart" uri="{C3380CC4-5D6E-409C-BE32-E72D297353CC}">
                <c16:uniqueId val="{00000013-4BB5-114F-A068-F8F44EACE124}"/>
              </c:ext>
            </c:extLst>
          </c:dPt>
          <c:dPt>
            <c:idx val="10"/>
            <c:bubble3D val="0"/>
            <c:spPr>
              <a:solidFill>
                <a:srgbClr val="4C83E8"/>
              </a:solidFill>
              <a:ln w="19050">
                <a:solidFill>
                  <a:schemeClr val="lt1"/>
                </a:solidFill>
              </a:ln>
              <a:effectLst/>
            </c:spPr>
            <c:extLst>
              <c:ext xmlns:c16="http://schemas.microsoft.com/office/drawing/2014/chart" uri="{C3380CC4-5D6E-409C-BE32-E72D297353CC}">
                <c16:uniqueId val="{00000015-4BB5-114F-A068-F8F44EACE124}"/>
              </c:ext>
            </c:extLst>
          </c:dPt>
          <c:dPt>
            <c:idx val="11"/>
            <c:bubble3D val="0"/>
            <c:spPr>
              <a:solidFill>
                <a:srgbClr val="4C83E8"/>
              </a:solidFill>
              <a:ln w="19050">
                <a:solidFill>
                  <a:schemeClr val="lt1"/>
                </a:solidFill>
              </a:ln>
              <a:effectLst/>
            </c:spPr>
            <c:extLst>
              <c:ext xmlns:c16="http://schemas.microsoft.com/office/drawing/2014/chart" uri="{C3380CC4-5D6E-409C-BE32-E72D297353CC}">
                <c16:uniqueId val="{00000017-4BB5-114F-A068-F8F44EACE124}"/>
              </c:ext>
            </c:extLst>
          </c:dPt>
          <c:dPt>
            <c:idx val="12"/>
            <c:bubble3D val="0"/>
            <c:spPr>
              <a:solidFill>
                <a:srgbClr val="4C83E8"/>
              </a:solidFill>
              <a:ln w="19050">
                <a:solidFill>
                  <a:schemeClr val="lt1"/>
                </a:solidFill>
              </a:ln>
              <a:effectLst/>
            </c:spPr>
            <c:extLst>
              <c:ext xmlns:c16="http://schemas.microsoft.com/office/drawing/2014/chart" uri="{C3380CC4-5D6E-409C-BE32-E72D297353CC}">
                <c16:uniqueId val="{00000019-4BB5-114F-A068-F8F44EACE124}"/>
              </c:ext>
            </c:extLst>
          </c:dPt>
          <c:dPt>
            <c:idx val="13"/>
            <c:bubble3D val="0"/>
            <c:spPr>
              <a:solidFill>
                <a:srgbClr val="4C83E8"/>
              </a:solidFill>
              <a:ln w="19050">
                <a:solidFill>
                  <a:schemeClr val="lt1"/>
                </a:solidFill>
              </a:ln>
              <a:effectLst/>
            </c:spPr>
            <c:extLst>
              <c:ext xmlns:c16="http://schemas.microsoft.com/office/drawing/2014/chart" uri="{C3380CC4-5D6E-409C-BE32-E72D297353CC}">
                <c16:uniqueId val="{0000001B-4BB5-114F-A068-F8F44EACE124}"/>
              </c:ext>
            </c:extLst>
          </c:dPt>
          <c:dPt>
            <c:idx val="14"/>
            <c:bubble3D val="0"/>
            <c:spPr>
              <a:solidFill>
                <a:srgbClr val="4C83E8"/>
              </a:solidFill>
              <a:ln w="19050">
                <a:solidFill>
                  <a:schemeClr val="lt1"/>
                </a:solidFill>
              </a:ln>
              <a:effectLst/>
            </c:spPr>
            <c:extLst>
              <c:ext xmlns:c16="http://schemas.microsoft.com/office/drawing/2014/chart" uri="{C3380CC4-5D6E-409C-BE32-E72D297353CC}">
                <c16:uniqueId val="{0000001D-4BB5-114F-A068-F8F44EACE124}"/>
              </c:ext>
            </c:extLst>
          </c:dPt>
          <c:dPt>
            <c:idx val="15"/>
            <c:bubble3D val="0"/>
            <c:spPr>
              <a:solidFill>
                <a:srgbClr val="4C83E8"/>
              </a:solidFill>
              <a:ln w="19050">
                <a:solidFill>
                  <a:schemeClr val="lt1"/>
                </a:solidFill>
              </a:ln>
              <a:effectLst/>
            </c:spPr>
            <c:extLst>
              <c:ext xmlns:c16="http://schemas.microsoft.com/office/drawing/2014/chart" uri="{C3380CC4-5D6E-409C-BE32-E72D297353CC}">
                <c16:uniqueId val="{0000001F-4BB5-114F-A068-F8F44EACE124}"/>
              </c:ext>
            </c:extLst>
          </c:dPt>
          <c:dPt>
            <c:idx val="16"/>
            <c:bubble3D val="0"/>
            <c:spPr>
              <a:solidFill>
                <a:srgbClr val="4C83E8"/>
              </a:solidFill>
              <a:ln w="19050">
                <a:solidFill>
                  <a:schemeClr val="lt1"/>
                </a:solidFill>
              </a:ln>
              <a:effectLst/>
            </c:spPr>
            <c:extLst>
              <c:ext xmlns:c16="http://schemas.microsoft.com/office/drawing/2014/chart" uri="{C3380CC4-5D6E-409C-BE32-E72D297353CC}">
                <c16:uniqueId val="{00000021-4BB5-114F-A068-F8F44EACE124}"/>
              </c:ext>
            </c:extLst>
          </c:dPt>
          <c:dPt>
            <c:idx val="17"/>
            <c:bubble3D val="0"/>
            <c:spPr>
              <a:solidFill>
                <a:srgbClr val="4C83E8"/>
              </a:solidFill>
              <a:ln w="19050">
                <a:solidFill>
                  <a:schemeClr val="lt1"/>
                </a:solidFill>
              </a:ln>
              <a:effectLst/>
            </c:spPr>
            <c:extLst>
              <c:ext xmlns:c16="http://schemas.microsoft.com/office/drawing/2014/chart" uri="{C3380CC4-5D6E-409C-BE32-E72D297353CC}">
                <c16:uniqueId val="{00000023-4BB5-114F-A068-F8F44EACE124}"/>
              </c:ext>
            </c:extLst>
          </c:dPt>
          <c:dPt>
            <c:idx val="18"/>
            <c:bubble3D val="0"/>
            <c:spPr>
              <a:solidFill>
                <a:srgbClr val="4C83E8"/>
              </a:solidFill>
              <a:ln w="19050">
                <a:solidFill>
                  <a:schemeClr val="lt1"/>
                </a:solidFill>
              </a:ln>
              <a:effectLst/>
            </c:spPr>
            <c:extLst>
              <c:ext xmlns:c16="http://schemas.microsoft.com/office/drawing/2014/chart" uri="{C3380CC4-5D6E-409C-BE32-E72D297353CC}">
                <c16:uniqueId val="{00000025-4BB5-114F-A068-F8F44EACE124}"/>
              </c:ext>
            </c:extLst>
          </c:dPt>
          <c:dPt>
            <c:idx val="19"/>
            <c:bubble3D val="0"/>
            <c:spPr>
              <a:solidFill>
                <a:srgbClr val="4C83E8"/>
              </a:solidFill>
              <a:ln w="19050">
                <a:solidFill>
                  <a:schemeClr val="lt1"/>
                </a:solidFill>
              </a:ln>
              <a:effectLst/>
            </c:spPr>
            <c:extLst>
              <c:ext xmlns:c16="http://schemas.microsoft.com/office/drawing/2014/chart" uri="{C3380CC4-5D6E-409C-BE32-E72D297353CC}">
                <c16:uniqueId val="{00000027-4BB5-114F-A068-F8F44EACE124}"/>
              </c:ext>
            </c:extLst>
          </c:dPt>
          <c:val>
            <c:numLit>
              <c:formatCode>General</c:formatCode>
              <c:ptCount val="20"/>
              <c:pt idx="0">
                <c:v>1</c:v>
              </c:pt>
              <c:pt idx="1">
                <c:v>1</c:v>
              </c:pt>
              <c:pt idx="2">
                <c:v>1</c:v>
              </c:pt>
              <c:pt idx="3">
                <c:v>1</c:v>
              </c:pt>
              <c:pt idx="4">
                <c:v>1</c:v>
              </c:pt>
              <c:pt idx="5">
                <c:v>1</c:v>
              </c:pt>
              <c:pt idx="6">
                <c:v>1</c:v>
              </c:pt>
              <c:pt idx="7">
                <c:v>1</c:v>
              </c:pt>
              <c:pt idx="8">
                <c:v>1</c:v>
              </c:pt>
              <c:pt idx="9">
                <c:v>1</c:v>
              </c:pt>
              <c:pt idx="10">
                <c:v>1</c:v>
              </c:pt>
              <c:pt idx="11">
                <c:v>1</c:v>
              </c:pt>
              <c:pt idx="12">
                <c:v>1</c:v>
              </c:pt>
              <c:pt idx="13">
                <c:v>1</c:v>
              </c:pt>
              <c:pt idx="14">
                <c:v>1</c:v>
              </c:pt>
              <c:pt idx="15">
                <c:v>1</c:v>
              </c:pt>
              <c:pt idx="16">
                <c:v>1</c:v>
              </c:pt>
              <c:pt idx="17">
                <c:v>1</c:v>
              </c:pt>
              <c:pt idx="18">
                <c:v>1</c:v>
              </c:pt>
              <c:pt idx="19">
                <c:v>1</c:v>
              </c:pt>
            </c:numLit>
          </c:val>
          <c:extLst>
            <c:ext xmlns:c16="http://schemas.microsoft.com/office/drawing/2014/chart" uri="{C3380CC4-5D6E-409C-BE32-E72D297353CC}">
              <c16:uniqueId val="{00000028-4BB5-114F-A068-F8F44EACE124}"/>
            </c:ext>
          </c:extLst>
        </c:ser>
        <c:dLbls>
          <c:showLegendKey val="0"/>
          <c:showVal val="0"/>
          <c:showCatName val="0"/>
          <c:showSerName val="0"/>
          <c:showPercent val="0"/>
          <c:showBubbleSize val="0"/>
          <c:showLeaderLines val="1"/>
        </c:dLbls>
        <c:firstSliceAng val="0"/>
        <c:holeSize val="65"/>
      </c:doughnutChart>
      <c:doughnutChart>
        <c:varyColors val="1"/>
        <c:ser>
          <c:idx val="1"/>
          <c:order val="1"/>
          <c:tx>
            <c:strRef>
              <c:f>Hoja1!$F$6</c:f>
              <c:strCache>
                <c:ptCount val="1"/>
                <c:pt idx="0">
                  <c:v>Muelles Fluviales construidos, mejorados y mantenidos</c:v>
                </c:pt>
              </c:strCache>
            </c:strRef>
          </c:tx>
          <c:spPr>
            <a:noFill/>
          </c:spPr>
          <c:dPt>
            <c:idx val="0"/>
            <c:bubble3D val="0"/>
            <c:spPr>
              <a:noFill/>
              <a:ln w="19050">
                <a:solidFill>
                  <a:schemeClr val="accent4">
                    <a:lumMod val="20000"/>
                    <a:lumOff val="80000"/>
                    <a:alpha val="0"/>
                  </a:schemeClr>
                </a:solidFill>
              </a:ln>
              <a:effectLst/>
            </c:spPr>
            <c:extLst>
              <c:ext xmlns:c16="http://schemas.microsoft.com/office/drawing/2014/chart" uri="{C3380CC4-5D6E-409C-BE32-E72D297353CC}">
                <c16:uniqueId val="{0000002A-4BB5-114F-A068-F8F44EACE124}"/>
              </c:ext>
            </c:extLst>
          </c:dPt>
          <c:dPt>
            <c:idx val="1"/>
            <c:bubble3D val="0"/>
            <c:spPr>
              <a:solidFill>
                <a:srgbClr val="3366CC">
                  <a:alpha val="80000"/>
                </a:srgbClr>
              </a:solidFill>
              <a:ln w="19050">
                <a:solidFill>
                  <a:schemeClr val="accent4">
                    <a:lumMod val="20000"/>
                    <a:lumOff val="80000"/>
                  </a:schemeClr>
                </a:solidFill>
              </a:ln>
              <a:effectLst/>
            </c:spPr>
            <c:extLst>
              <c:ext xmlns:c16="http://schemas.microsoft.com/office/drawing/2014/chart" uri="{C3380CC4-5D6E-409C-BE32-E72D297353CC}">
                <c16:uniqueId val="{0000002C-4BB5-114F-A068-F8F44EACE124}"/>
              </c:ext>
            </c:extLst>
          </c:dPt>
          <c:val>
            <c:numRef>
              <c:f>Hoja1!$G$6:$H$6</c:f>
              <c:numCache>
                <c:formatCode>0.00%</c:formatCode>
                <c:ptCount val="2"/>
                <c:pt idx="0" formatCode="0%">
                  <c:v>0.66666666666666663</c:v>
                </c:pt>
                <c:pt idx="1">
                  <c:v>0.33333333333333337</c:v>
                </c:pt>
              </c:numCache>
            </c:numRef>
          </c:val>
          <c:extLst>
            <c:ext xmlns:c16="http://schemas.microsoft.com/office/drawing/2014/chart" uri="{C3380CC4-5D6E-409C-BE32-E72D297353CC}">
              <c16:uniqueId val="{0000002D-4BB5-114F-A068-F8F44EACE124}"/>
            </c:ext>
          </c:extLst>
        </c:ser>
        <c:dLbls>
          <c:showLegendKey val="0"/>
          <c:showVal val="0"/>
          <c:showCatName val="0"/>
          <c:showSerName val="0"/>
          <c:showPercent val="0"/>
          <c:showBubbleSize val="0"/>
          <c:showLeaderLines val="1"/>
        </c:dLbls>
        <c:firstSliceAng val="0"/>
        <c:holeSize val="65"/>
      </c:doughnut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w="9525" cap="flat" cmpd="sng" algn="ctr">
      <a:noFill/>
      <a:round/>
    </a:ln>
    <a:effectLst/>
  </c:spPr>
  <c:txPr>
    <a:bodyPr/>
    <a:lstStyle/>
    <a:p>
      <a:pPr>
        <a:defRPr/>
      </a:pPr>
      <a:endParaRPr lang="es-CO"/>
    </a:p>
  </c:txPr>
  <c:externalData r:id="rId3">
    <c:autoUpdate val="0"/>
  </c:externalData>
  <c:userShapes r:id="rId4"/>
</c:chartSpace>
</file>

<file path=ppt/charts/chart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spPr>
            <a:solidFill>
              <a:srgbClr val="6698F8"/>
            </a:solidFill>
          </c:spPr>
          <c:dPt>
            <c:idx val="0"/>
            <c:bubble3D val="0"/>
            <c:spPr>
              <a:solidFill>
                <a:srgbClr val="6698F8"/>
              </a:solidFill>
              <a:ln w="19050">
                <a:solidFill>
                  <a:schemeClr val="lt1"/>
                </a:solidFill>
              </a:ln>
              <a:effectLst/>
            </c:spPr>
            <c:extLst>
              <c:ext xmlns:c16="http://schemas.microsoft.com/office/drawing/2014/chart" uri="{C3380CC4-5D6E-409C-BE32-E72D297353CC}">
                <c16:uniqueId val="{00000001-B341-6341-A027-6E5258802DBF}"/>
              </c:ext>
            </c:extLst>
          </c:dPt>
          <c:dPt>
            <c:idx val="1"/>
            <c:bubble3D val="0"/>
            <c:spPr>
              <a:solidFill>
                <a:srgbClr val="6698F8"/>
              </a:solidFill>
              <a:ln w="19050">
                <a:solidFill>
                  <a:schemeClr val="lt1"/>
                </a:solidFill>
              </a:ln>
              <a:effectLst/>
            </c:spPr>
            <c:extLst>
              <c:ext xmlns:c16="http://schemas.microsoft.com/office/drawing/2014/chart" uri="{C3380CC4-5D6E-409C-BE32-E72D297353CC}">
                <c16:uniqueId val="{00000003-B341-6341-A027-6E5258802DBF}"/>
              </c:ext>
            </c:extLst>
          </c:dPt>
          <c:dPt>
            <c:idx val="2"/>
            <c:bubble3D val="0"/>
            <c:spPr>
              <a:solidFill>
                <a:srgbClr val="6698F8"/>
              </a:solidFill>
              <a:ln w="19050">
                <a:solidFill>
                  <a:schemeClr val="lt1"/>
                </a:solidFill>
              </a:ln>
              <a:effectLst/>
            </c:spPr>
            <c:extLst>
              <c:ext xmlns:c16="http://schemas.microsoft.com/office/drawing/2014/chart" uri="{C3380CC4-5D6E-409C-BE32-E72D297353CC}">
                <c16:uniqueId val="{00000005-B341-6341-A027-6E5258802DBF}"/>
              </c:ext>
            </c:extLst>
          </c:dPt>
          <c:dPt>
            <c:idx val="3"/>
            <c:bubble3D val="0"/>
            <c:spPr>
              <a:solidFill>
                <a:srgbClr val="6698F8"/>
              </a:solidFill>
              <a:ln w="19050">
                <a:solidFill>
                  <a:schemeClr val="lt1"/>
                </a:solidFill>
              </a:ln>
              <a:effectLst/>
            </c:spPr>
            <c:extLst>
              <c:ext xmlns:c16="http://schemas.microsoft.com/office/drawing/2014/chart" uri="{C3380CC4-5D6E-409C-BE32-E72D297353CC}">
                <c16:uniqueId val="{00000007-B341-6341-A027-6E5258802DBF}"/>
              </c:ext>
            </c:extLst>
          </c:dPt>
          <c:dPt>
            <c:idx val="4"/>
            <c:bubble3D val="0"/>
            <c:spPr>
              <a:solidFill>
                <a:srgbClr val="6698F8"/>
              </a:solidFill>
              <a:ln w="19050">
                <a:solidFill>
                  <a:schemeClr val="lt1"/>
                </a:solidFill>
              </a:ln>
              <a:effectLst/>
            </c:spPr>
            <c:extLst>
              <c:ext xmlns:c16="http://schemas.microsoft.com/office/drawing/2014/chart" uri="{C3380CC4-5D6E-409C-BE32-E72D297353CC}">
                <c16:uniqueId val="{00000009-B341-6341-A027-6E5258802DBF}"/>
              </c:ext>
            </c:extLst>
          </c:dPt>
          <c:dPt>
            <c:idx val="5"/>
            <c:bubble3D val="0"/>
            <c:spPr>
              <a:solidFill>
                <a:srgbClr val="6698F8"/>
              </a:solidFill>
              <a:ln w="19050">
                <a:solidFill>
                  <a:schemeClr val="lt1"/>
                </a:solidFill>
              </a:ln>
              <a:effectLst/>
            </c:spPr>
            <c:extLst>
              <c:ext xmlns:c16="http://schemas.microsoft.com/office/drawing/2014/chart" uri="{C3380CC4-5D6E-409C-BE32-E72D297353CC}">
                <c16:uniqueId val="{0000000B-B341-6341-A027-6E5258802DBF}"/>
              </c:ext>
            </c:extLst>
          </c:dPt>
          <c:dPt>
            <c:idx val="6"/>
            <c:bubble3D val="0"/>
            <c:spPr>
              <a:solidFill>
                <a:srgbClr val="6698F8"/>
              </a:solidFill>
              <a:ln w="19050">
                <a:solidFill>
                  <a:schemeClr val="lt1"/>
                </a:solidFill>
              </a:ln>
              <a:effectLst/>
            </c:spPr>
            <c:extLst>
              <c:ext xmlns:c16="http://schemas.microsoft.com/office/drawing/2014/chart" uri="{C3380CC4-5D6E-409C-BE32-E72D297353CC}">
                <c16:uniqueId val="{0000000D-B341-6341-A027-6E5258802DBF}"/>
              </c:ext>
            </c:extLst>
          </c:dPt>
          <c:dPt>
            <c:idx val="7"/>
            <c:bubble3D val="0"/>
            <c:spPr>
              <a:solidFill>
                <a:srgbClr val="6698F8"/>
              </a:solidFill>
              <a:ln w="19050">
                <a:solidFill>
                  <a:schemeClr val="lt1"/>
                </a:solidFill>
              </a:ln>
              <a:effectLst/>
            </c:spPr>
            <c:extLst>
              <c:ext xmlns:c16="http://schemas.microsoft.com/office/drawing/2014/chart" uri="{C3380CC4-5D6E-409C-BE32-E72D297353CC}">
                <c16:uniqueId val="{0000000F-B341-6341-A027-6E5258802DBF}"/>
              </c:ext>
            </c:extLst>
          </c:dPt>
          <c:dPt>
            <c:idx val="8"/>
            <c:bubble3D val="0"/>
            <c:spPr>
              <a:solidFill>
                <a:srgbClr val="6698F8"/>
              </a:solidFill>
              <a:ln w="19050">
                <a:solidFill>
                  <a:schemeClr val="lt1"/>
                </a:solidFill>
              </a:ln>
              <a:effectLst/>
            </c:spPr>
            <c:extLst>
              <c:ext xmlns:c16="http://schemas.microsoft.com/office/drawing/2014/chart" uri="{C3380CC4-5D6E-409C-BE32-E72D297353CC}">
                <c16:uniqueId val="{00000011-B341-6341-A027-6E5258802DBF}"/>
              </c:ext>
            </c:extLst>
          </c:dPt>
          <c:dPt>
            <c:idx val="9"/>
            <c:bubble3D val="0"/>
            <c:spPr>
              <a:solidFill>
                <a:srgbClr val="6698F8"/>
              </a:solidFill>
              <a:ln w="19050">
                <a:solidFill>
                  <a:schemeClr val="lt1"/>
                </a:solidFill>
              </a:ln>
              <a:effectLst/>
            </c:spPr>
            <c:extLst>
              <c:ext xmlns:c16="http://schemas.microsoft.com/office/drawing/2014/chart" uri="{C3380CC4-5D6E-409C-BE32-E72D297353CC}">
                <c16:uniqueId val="{00000013-B341-6341-A027-6E5258802DBF}"/>
              </c:ext>
            </c:extLst>
          </c:dPt>
          <c:dPt>
            <c:idx val="10"/>
            <c:bubble3D val="0"/>
            <c:spPr>
              <a:solidFill>
                <a:srgbClr val="6698F8"/>
              </a:solidFill>
              <a:ln w="19050">
                <a:solidFill>
                  <a:schemeClr val="lt1"/>
                </a:solidFill>
              </a:ln>
              <a:effectLst/>
            </c:spPr>
            <c:extLst>
              <c:ext xmlns:c16="http://schemas.microsoft.com/office/drawing/2014/chart" uri="{C3380CC4-5D6E-409C-BE32-E72D297353CC}">
                <c16:uniqueId val="{00000015-B341-6341-A027-6E5258802DBF}"/>
              </c:ext>
            </c:extLst>
          </c:dPt>
          <c:dPt>
            <c:idx val="11"/>
            <c:bubble3D val="0"/>
            <c:spPr>
              <a:solidFill>
                <a:srgbClr val="6698F8"/>
              </a:solidFill>
              <a:ln w="19050">
                <a:solidFill>
                  <a:schemeClr val="lt1"/>
                </a:solidFill>
              </a:ln>
              <a:effectLst/>
            </c:spPr>
            <c:extLst>
              <c:ext xmlns:c16="http://schemas.microsoft.com/office/drawing/2014/chart" uri="{C3380CC4-5D6E-409C-BE32-E72D297353CC}">
                <c16:uniqueId val="{00000017-B341-6341-A027-6E5258802DBF}"/>
              </c:ext>
            </c:extLst>
          </c:dPt>
          <c:dPt>
            <c:idx val="12"/>
            <c:bubble3D val="0"/>
            <c:spPr>
              <a:solidFill>
                <a:srgbClr val="6698F8"/>
              </a:solidFill>
              <a:ln w="19050">
                <a:solidFill>
                  <a:schemeClr val="lt1"/>
                </a:solidFill>
              </a:ln>
              <a:effectLst/>
            </c:spPr>
            <c:extLst>
              <c:ext xmlns:c16="http://schemas.microsoft.com/office/drawing/2014/chart" uri="{C3380CC4-5D6E-409C-BE32-E72D297353CC}">
                <c16:uniqueId val="{00000019-B341-6341-A027-6E5258802DBF}"/>
              </c:ext>
            </c:extLst>
          </c:dPt>
          <c:dPt>
            <c:idx val="13"/>
            <c:bubble3D val="0"/>
            <c:spPr>
              <a:solidFill>
                <a:srgbClr val="6698F8"/>
              </a:solidFill>
              <a:ln w="19050">
                <a:solidFill>
                  <a:schemeClr val="lt1"/>
                </a:solidFill>
              </a:ln>
              <a:effectLst/>
            </c:spPr>
            <c:extLst>
              <c:ext xmlns:c16="http://schemas.microsoft.com/office/drawing/2014/chart" uri="{C3380CC4-5D6E-409C-BE32-E72D297353CC}">
                <c16:uniqueId val="{0000001B-B341-6341-A027-6E5258802DBF}"/>
              </c:ext>
            </c:extLst>
          </c:dPt>
          <c:dPt>
            <c:idx val="14"/>
            <c:bubble3D val="0"/>
            <c:spPr>
              <a:solidFill>
                <a:srgbClr val="6698F8"/>
              </a:solidFill>
              <a:ln w="19050">
                <a:solidFill>
                  <a:schemeClr val="lt1"/>
                </a:solidFill>
              </a:ln>
              <a:effectLst/>
            </c:spPr>
            <c:extLst>
              <c:ext xmlns:c16="http://schemas.microsoft.com/office/drawing/2014/chart" uri="{C3380CC4-5D6E-409C-BE32-E72D297353CC}">
                <c16:uniqueId val="{0000001D-B341-6341-A027-6E5258802DBF}"/>
              </c:ext>
            </c:extLst>
          </c:dPt>
          <c:dPt>
            <c:idx val="15"/>
            <c:bubble3D val="0"/>
            <c:spPr>
              <a:solidFill>
                <a:srgbClr val="6698F8"/>
              </a:solidFill>
              <a:ln w="19050">
                <a:solidFill>
                  <a:schemeClr val="lt1"/>
                </a:solidFill>
              </a:ln>
              <a:effectLst/>
            </c:spPr>
            <c:extLst>
              <c:ext xmlns:c16="http://schemas.microsoft.com/office/drawing/2014/chart" uri="{C3380CC4-5D6E-409C-BE32-E72D297353CC}">
                <c16:uniqueId val="{0000001F-B341-6341-A027-6E5258802DBF}"/>
              </c:ext>
            </c:extLst>
          </c:dPt>
          <c:dPt>
            <c:idx val="16"/>
            <c:bubble3D val="0"/>
            <c:spPr>
              <a:solidFill>
                <a:srgbClr val="6698F8"/>
              </a:solidFill>
              <a:ln w="19050">
                <a:solidFill>
                  <a:schemeClr val="lt1"/>
                </a:solidFill>
              </a:ln>
              <a:effectLst/>
            </c:spPr>
            <c:extLst>
              <c:ext xmlns:c16="http://schemas.microsoft.com/office/drawing/2014/chart" uri="{C3380CC4-5D6E-409C-BE32-E72D297353CC}">
                <c16:uniqueId val="{00000021-B341-6341-A027-6E5258802DBF}"/>
              </c:ext>
            </c:extLst>
          </c:dPt>
          <c:dPt>
            <c:idx val="17"/>
            <c:bubble3D val="0"/>
            <c:spPr>
              <a:solidFill>
                <a:srgbClr val="6698F8"/>
              </a:solidFill>
              <a:ln w="19050">
                <a:solidFill>
                  <a:schemeClr val="lt1"/>
                </a:solidFill>
              </a:ln>
              <a:effectLst/>
            </c:spPr>
            <c:extLst>
              <c:ext xmlns:c16="http://schemas.microsoft.com/office/drawing/2014/chart" uri="{C3380CC4-5D6E-409C-BE32-E72D297353CC}">
                <c16:uniqueId val="{00000023-B341-6341-A027-6E5258802DBF}"/>
              </c:ext>
            </c:extLst>
          </c:dPt>
          <c:dPt>
            <c:idx val="18"/>
            <c:bubble3D val="0"/>
            <c:spPr>
              <a:solidFill>
                <a:srgbClr val="6698F8"/>
              </a:solidFill>
              <a:ln w="19050">
                <a:solidFill>
                  <a:schemeClr val="lt1"/>
                </a:solidFill>
              </a:ln>
              <a:effectLst/>
            </c:spPr>
            <c:extLst>
              <c:ext xmlns:c16="http://schemas.microsoft.com/office/drawing/2014/chart" uri="{C3380CC4-5D6E-409C-BE32-E72D297353CC}">
                <c16:uniqueId val="{00000025-B341-6341-A027-6E5258802DBF}"/>
              </c:ext>
            </c:extLst>
          </c:dPt>
          <c:dPt>
            <c:idx val="19"/>
            <c:bubble3D val="0"/>
            <c:spPr>
              <a:solidFill>
                <a:srgbClr val="6698F8"/>
              </a:solidFill>
              <a:ln w="19050">
                <a:solidFill>
                  <a:schemeClr val="lt1"/>
                </a:solidFill>
              </a:ln>
              <a:effectLst/>
            </c:spPr>
            <c:extLst>
              <c:ext xmlns:c16="http://schemas.microsoft.com/office/drawing/2014/chart" uri="{C3380CC4-5D6E-409C-BE32-E72D297353CC}">
                <c16:uniqueId val="{00000027-B341-6341-A027-6E5258802DBF}"/>
              </c:ext>
            </c:extLst>
          </c:dPt>
          <c:val>
            <c:numLit>
              <c:formatCode>General</c:formatCode>
              <c:ptCount val="20"/>
              <c:pt idx="0">
                <c:v>1</c:v>
              </c:pt>
              <c:pt idx="1">
                <c:v>1</c:v>
              </c:pt>
              <c:pt idx="2">
                <c:v>1</c:v>
              </c:pt>
              <c:pt idx="3">
                <c:v>1</c:v>
              </c:pt>
              <c:pt idx="4">
                <c:v>1</c:v>
              </c:pt>
              <c:pt idx="5">
                <c:v>1</c:v>
              </c:pt>
              <c:pt idx="6">
                <c:v>1</c:v>
              </c:pt>
              <c:pt idx="7">
                <c:v>1</c:v>
              </c:pt>
              <c:pt idx="8">
                <c:v>1</c:v>
              </c:pt>
              <c:pt idx="9">
                <c:v>1</c:v>
              </c:pt>
              <c:pt idx="10">
                <c:v>1</c:v>
              </c:pt>
              <c:pt idx="11">
                <c:v>1</c:v>
              </c:pt>
              <c:pt idx="12">
                <c:v>1</c:v>
              </c:pt>
              <c:pt idx="13">
                <c:v>1</c:v>
              </c:pt>
              <c:pt idx="14">
                <c:v>1</c:v>
              </c:pt>
              <c:pt idx="15">
                <c:v>1</c:v>
              </c:pt>
              <c:pt idx="16">
                <c:v>1</c:v>
              </c:pt>
              <c:pt idx="17">
                <c:v>1</c:v>
              </c:pt>
              <c:pt idx="18">
                <c:v>1</c:v>
              </c:pt>
              <c:pt idx="19">
                <c:v>1</c:v>
              </c:pt>
            </c:numLit>
          </c:val>
          <c:extLst>
            <c:ext xmlns:c16="http://schemas.microsoft.com/office/drawing/2014/chart" uri="{C3380CC4-5D6E-409C-BE32-E72D297353CC}">
              <c16:uniqueId val="{00000028-B341-6341-A027-6E5258802DBF}"/>
            </c:ext>
          </c:extLst>
        </c:ser>
        <c:dLbls>
          <c:showLegendKey val="0"/>
          <c:showVal val="0"/>
          <c:showCatName val="0"/>
          <c:showSerName val="0"/>
          <c:showPercent val="0"/>
          <c:showBubbleSize val="0"/>
          <c:showLeaderLines val="1"/>
        </c:dLbls>
        <c:firstSliceAng val="0"/>
        <c:holeSize val="65"/>
      </c:doughnutChart>
      <c:doughnutChart>
        <c:varyColors val="1"/>
        <c:ser>
          <c:idx val="1"/>
          <c:order val="1"/>
          <c:tx>
            <c:strRef>
              <c:f>Hoja1!$G$5</c:f>
              <c:strCache>
                <c:ptCount val="1"/>
                <c:pt idx="0">
                  <c:v>Vía terciaria con mantenimiento</c:v>
                </c:pt>
              </c:strCache>
            </c:strRef>
          </c:tx>
          <c:spPr>
            <a:noFill/>
          </c:spPr>
          <c:dPt>
            <c:idx val="0"/>
            <c:bubble3D val="0"/>
            <c:spPr>
              <a:noFill/>
              <a:ln w="19050">
                <a:solidFill>
                  <a:schemeClr val="lt1"/>
                </a:solidFill>
              </a:ln>
              <a:effectLst/>
            </c:spPr>
            <c:extLst>
              <c:ext xmlns:c16="http://schemas.microsoft.com/office/drawing/2014/chart" uri="{C3380CC4-5D6E-409C-BE32-E72D297353CC}">
                <c16:uniqueId val="{0000002A-B341-6341-A027-6E5258802DBF}"/>
              </c:ext>
            </c:extLst>
          </c:dPt>
          <c:dPt>
            <c:idx val="1"/>
            <c:bubble3D val="0"/>
            <c:spPr>
              <a:solidFill>
                <a:srgbClr val="3266CC">
                  <a:alpha val="80000"/>
                </a:srgbClr>
              </a:solidFill>
              <a:ln w="19050">
                <a:solidFill>
                  <a:schemeClr val="lt1"/>
                </a:solidFill>
              </a:ln>
              <a:effectLst/>
            </c:spPr>
            <c:extLst>
              <c:ext xmlns:c16="http://schemas.microsoft.com/office/drawing/2014/chart" uri="{C3380CC4-5D6E-409C-BE32-E72D297353CC}">
                <c16:uniqueId val="{0000002C-B341-6341-A027-6E5258802DBF}"/>
              </c:ext>
            </c:extLst>
          </c:dPt>
          <c:val>
            <c:numRef>
              <c:f>Hoja1!$H$5:$I$5</c:f>
              <c:numCache>
                <c:formatCode>0.00%</c:formatCode>
                <c:ptCount val="2"/>
                <c:pt idx="0" formatCode="0%">
                  <c:v>0.1434</c:v>
                </c:pt>
                <c:pt idx="1">
                  <c:v>0.85660000000000003</c:v>
                </c:pt>
              </c:numCache>
            </c:numRef>
          </c:val>
          <c:extLst>
            <c:ext xmlns:c16="http://schemas.microsoft.com/office/drawing/2014/chart" uri="{C3380CC4-5D6E-409C-BE32-E72D297353CC}">
              <c16:uniqueId val="{0000002D-B341-6341-A027-6E5258802DBF}"/>
            </c:ext>
          </c:extLst>
        </c:ser>
        <c:dLbls>
          <c:showLegendKey val="0"/>
          <c:showVal val="0"/>
          <c:showCatName val="0"/>
          <c:showSerName val="0"/>
          <c:showPercent val="0"/>
          <c:showBubbleSize val="0"/>
          <c:showLeaderLines val="1"/>
        </c:dLbls>
        <c:firstSliceAng val="0"/>
        <c:holeSize val="65"/>
      </c:doughnut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w="9525" cap="flat" cmpd="sng" algn="ctr">
      <a:noFill/>
      <a:round/>
    </a:ln>
    <a:effectLst/>
  </c:spPr>
  <c:txPr>
    <a:bodyPr/>
    <a:lstStyle/>
    <a:p>
      <a:pPr>
        <a:defRPr/>
      </a:pPr>
      <a:endParaRPr lang="es-CO"/>
    </a:p>
  </c:txPr>
  <c:externalData r:id="rId3">
    <c:autoUpdate val="0"/>
  </c:externalData>
  <c:userShapes r:id="rId4"/>
</c:chartSpace>
</file>

<file path=ppt/charts/chartEx1.xml><?xml version="1.0" encoding="utf-8"?>
<cx:chartSpace xmlns:a="http://schemas.openxmlformats.org/drawingml/2006/main" xmlns:r="http://schemas.openxmlformats.org/officeDocument/2006/relationships" xmlns:cx="http://schemas.microsoft.com/office/drawing/2014/chartex">
  <cx:chartData>
    <cx:externalData r:id="rId1" cx:autoUpdate="0"/>
    <cx:data id="0">
      <cx:strDim type="cat">
        <cx:f>'[Gráfico en Microsoft PowerPoint]Hoja1'!$A$2:$A$87</cx:f>
        <cx:lvl ptCount="86">
          <cx:pt idx="0">Colombia</cx:pt>
          <cx:pt idx="1">Amazonas</cx:pt>
          <cx:pt idx="2">Antioquia</cx:pt>
          <cx:pt idx="18">Arauca</cx:pt>
          <cx:pt idx="19">Atlántico</cx:pt>
          <cx:pt idx="20">Bogotá</cx:pt>
          <cx:pt idx="21">Bolívar</cx:pt>
          <cx:pt idx="23">Boyacá</cx:pt>
          <cx:pt idx="24">Caldas</cx:pt>
          <cx:pt idx="25">Caquetá</cx:pt>
          <cx:pt idx="30">Casanare</cx:pt>
          <cx:pt idx="31">Cauca</cx:pt>
          <cx:pt idx="37">Cesar</cx:pt>
          <cx:pt idx="38">Chocó</cx:pt>
          <cx:pt idx="42">Córdoba</cx:pt>
          <cx:pt idx="45">Cundinamarca</cx:pt>
          <cx:pt idx="46">Guainía</cx:pt>
          <cx:pt idx="47">Guaviare</cx:pt>
          <cx:pt idx="48">Huila</cx:pt>
          <cx:pt idx="49">La Guajira</cx:pt>
          <cx:pt idx="51">Magdalena</cx:pt>
          <cx:pt idx="53">Meta</cx:pt>
          <cx:pt idx="54">Nariño</cx:pt>
          <cx:pt idx="56">Norte de Santander</cx:pt>
          <cx:pt idx="64">Putumayo</cx:pt>
          <cx:pt idx="69">Quindío</cx:pt>
          <cx:pt idx="70">Risaralda</cx:pt>
          <cx:pt idx="71">San Andrés y Providencia</cx:pt>
          <cx:pt idx="72">Santander</cx:pt>
          <cx:pt idx="73">Sucre</cx:pt>
          <cx:pt idx="80">Tolima</cx:pt>
          <cx:pt idx="82">Valle del Cauca</cx:pt>
          <cx:pt idx="83">Vaupés</cx:pt>
          <cx:pt idx="84">Vichada</cx:pt>
        </cx:lvl>
      </cx:strDim>
      <cx:numDim type="colorVal">
        <cx:f>'[Gráfico en Microsoft PowerPoint]Hoja1'!$C$2:$C$87</cx:f>
        <cx:nf>'[Gráfico en Microsoft PowerPoint]Hoja1'!$C$1</cx:nf>
        <cx:lvl ptCount="86" formatCode="General" name="Serie2">
          <cx:pt idx="0">11</cx:pt>
          <cx:pt idx="2">17</cx:pt>
          <cx:pt idx="18">1</cx:pt>
          <cx:pt idx="21">2</cx:pt>
          <cx:pt idx="25">5</cx:pt>
          <cx:pt idx="31">6</cx:pt>
          <cx:pt idx="38">4</cx:pt>
          <cx:pt idx="42">3</cx:pt>
          <cx:pt idx="46">1</cx:pt>
          <cx:pt idx="49">2</cx:pt>
          <cx:pt idx="51">2</cx:pt>
          <cx:pt idx="53">1</cx:pt>
          <cx:pt idx="54">2</cx:pt>
          <cx:pt idx="56">8</cx:pt>
          <cx:pt idx="64">5</cx:pt>
          <cx:pt idx="73">7</cx:pt>
          <cx:pt idx="80">2</cx:pt>
          <cx:pt idx="82">1</cx:pt>
        </cx:lvl>
      </cx:numDim>
    </cx:data>
    <cx:data id="1">
      <cx:numDim type="colorVal">
        <cx:f>'[Gráfico en Microsoft PowerPoint]Hoja1'!$B$2:$B$87</cx:f>
        <cx:lvl ptCount="86" formatCode="General">
          <cx:pt idx="2">0</cx:pt>
          <cx:pt idx="3">0</cx:pt>
          <cx:pt idx="4">0</cx:pt>
          <cx:pt idx="5">0</cx:pt>
          <cx:pt idx="6">0</cx:pt>
          <cx:pt idx="7">0</cx:pt>
          <cx:pt idx="8">0</cx:pt>
          <cx:pt idx="9">0</cx:pt>
          <cx:pt idx="10">0</cx:pt>
          <cx:pt idx="11">0</cx:pt>
          <cx:pt idx="12">0</cx:pt>
          <cx:pt idx="13">0</cx:pt>
          <cx:pt idx="14">0</cx:pt>
          <cx:pt idx="15">0</cx:pt>
          <cx:pt idx="16">0</cx:pt>
          <cx:pt idx="17">0</cx:pt>
          <cx:pt idx="18">0</cx:pt>
          <cx:pt idx="21">0</cx:pt>
          <cx:pt idx="22">0</cx:pt>
          <cx:pt idx="25">0</cx:pt>
          <cx:pt idx="26">0</cx:pt>
          <cx:pt idx="27">0</cx:pt>
          <cx:pt idx="28">0</cx:pt>
          <cx:pt idx="29">0</cx:pt>
          <cx:pt idx="31">0</cx:pt>
          <cx:pt idx="32">0</cx:pt>
          <cx:pt idx="33">0</cx:pt>
          <cx:pt idx="34">0</cx:pt>
          <cx:pt idx="35">0</cx:pt>
          <cx:pt idx="36">0</cx:pt>
          <cx:pt idx="37">1</cx:pt>
          <cx:pt idx="38">0</cx:pt>
          <cx:pt idx="39">0</cx:pt>
          <cx:pt idx="40">0</cx:pt>
          <cx:pt idx="41">0</cx:pt>
          <cx:pt idx="42">0</cx:pt>
          <cx:pt idx="43">0</cx:pt>
          <cx:pt idx="44">0</cx:pt>
          <cx:pt idx="46">0</cx:pt>
          <cx:pt idx="49">0</cx:pt>
          <cx:pt idx="50">0</cx:pt>
          <cx:pt idx="51">0</cx:pt>
          <cx:pt idx="52">0</cx:pt>
          <cx:pt idx="53">0</cx:pt>
          <cx:pt idx="54">0</cx:pt>
          <cx:pt idx="55">0</cx:pt>
          <cx:pt idx="56">0</cx:pt>
          <cx:pt idx="57">0</cx:pt>
          <cx:pt idx="58">0</cx:pt>
          <cx:pt idx="59">0</cx:pt>
          <cx:pt idx="60">0</cx:pt>
          <cx:pt idx="61">0</cx:pt>
          <cx:pt idx="62">0</cx:pt>
          <cx:pt idx="63">0</cx:pt>
          <cx:pt idx="64">0</cx:pt>
          <cx:pt idx="65">0</cx:pt>
          <cx:pt idx="66">0</cx:pt>
          <cx:pt idx="67">0</cx:pt>
          <cx:pt idx="68">0</cx:pt>
          <cx:pt idx="73">0</cx:pt>
          <cx:pt idx="74">0</cx:pt>
          <cx:pt idx="75">0</cx:pt>
          <cx:pt idx="76">0</cx:pt>
          <cx:pt idx="77">0</cx:pt>
          <cx:pt idx="78">0</cx:pt>
          <cx:pt idx="79">0</cx:pt>
          <cx:pt idx="80">0</cx:pt>
          <cx:pt idx="81">0</cx:pt>
          <cx:pt idx="82">0</cx:pt>
        </cx:lvl>
      </cx:numDim>
    </cx:data>
  </cx:chartData>
  <cx:chart>
    <cx:title pos="t" align="ctr" overlay="1">
      <cx:tx>
        <cx:rich>
          <a:bodyPr spcFirstLastPara="1" vertOverflow="ellipsis" horzOverflow="overflow" wrap="square" lIns="0" tIns="0" rIns="0" bIns="0" anchor="ctr" anchorCtr="1"/>
          <a:lstStyle/>
          <a:p>
            <a:pPr rtl="0" eaLnBrk="1" latinLnBrk="0" hangingPunct="1"/>
            <a:r>
              <a:rPr lang="es-CO" sz="1800">
                <a:ln cmpd="dbl">
                  <a:solidFill>
                    <a:schemeClr val="accent5"/>
                  </a:solidFill>
                </a:ln>
                <a:solidFill>
                  <a:srgbClr val="3266CC"/>
                </a:solidFill>
                <a:effectLst/>
                <a:latin typeface="+mj-lt"/>
              </a:rPr>
              <a:t>Intervenciones en municipios con Planes de Desarrollo con Enfoque Territorial –PDET-</a:t>
            </a:r>
            <a:endParaRPr lang="es-CO" sz="1400">
              <a:ln cmpd="dbl">
                <a:solidFill>
                  <a:schemeClr val="accent5"/>
                </a:solidFill>
              </a:ln>
              <a:solidFill>
                <a:srgbClr val="3266CC"/>
              </a:solidFill>
              <a:effectLst/>
              <a:latin typeface="+mj-lt"/>
            </a:endParaRPr>
          </a:p>
        </cx:rich>
      </cx:tx>
    </cx:title>
    <cx:plotArea>
      <cx:plotAreaRegion>
        <cx:plotSurface>
          <cx:spPr>
            <a:ln>
              <a:solidFill>
                <a:srgbClr val="E0E0E0"/>
              </a:solidFill>
            </a:ln>
          </cx:spPr>
        </cx:plotSurface>
        <cx:series layoutId="regionMap" uniqueId="{E4DE81ED-0370-C64A-8211-449436CCDC5F}" formatIdx="0">
          <cx:tx>
            <cx:txData>
              <cx:f>'[Gráfico en Microsoft PowerPoint]Hoja1'!$C$1</cx:f>
              <cx:v>Serie2</cx:v>
            </cx:txData>
          </cx:tx>
          <cx:spPr>
            <a:ln>
              <a:solidFill>
                <a:srgbClr val="B6BDCD"/>
              </a:solidFill>
            </a:ln>
          </cx:spPr>
          <cx:dataLabels pos="ctr">
            <cx:txPr>
              <a:bodyPr spcFirstLastPara="1" vertOverflow="ellipsis" horzOverflow="overflow" wrap="square" lIns="0" tIns="0" rIns="0" bIns="0" anchor="ctr" anchorCtr="1"/>
              <a:lstStyle/>
              <a:p>
                <a:pPr algn="ctr" rtl="0">
                  <a:defRPr sz="800"/>
                </a:pPr>
                <a:endParaRPr lang="es-ES" sz="800" b="0" i="0" u="none" strike="noStrike" baseline="0">
                  <a:solidFill>
                    <a:prstClr val="black">
                      <a:lumMod val="65000"/>
                      <a:lumOff val="35000"/>
                    </a:prstClr>
                  </a:solidFill>
                  <a:latin typeface="Calibri" panose="020F0502020204030204"/>
                </a:endParaRPr>
              </a:p>
            </cx:txPr>
            <cx:visibility seriesName="0" categoryName="1" value="0"/>
            <cx:separator> </cx:separator>
          </cx:dataLabels>
          <cx:dataId val="0"/>
          <cx:layoutPr>
            <cx:geography viewedRegionType="dataOnly" cultureLanguage="es-ES" cultureRegion="CO" attribution="Con tecnología de Bing">
              <cx:geoCache provider="{E9337A44-BEBE-4D9F-B70C-5C5E7DAFC167}">
                <cx:binary>1HxJc9w4tu5fcXj9mAWAIIaOro4okDlnarRk2RtGlqTiDHCe/s1dvkUvXtzd29Yfeyct25JS8tSt
269cUZFVIgjyAB9whu8c8O/X/d+u09td+arPUl397br/9XVY1/nffvmlug5vs101yaLr0lTmj3py
bbJfzB9/RNe3v9yUuy7SwS8EYfrLdbgr69v+9T/+Dk8Lbs3GXO/qyOjT5rYczm6rJq2rr7Q92/Rq
d5NF2ouquoyua/zr68tdk//5v6vXr251HdXDmyG//fX1o5tev/rl8FFPXvsqBcnq5gb6ogmjDnMQ
IhILQm2KxOtXqdHBx3aLo4nD0P66wDblzGGfXn60y+ABe4luvyrQB3F2NzflbVXBgD78977fI+Hv
L1+bRtf7eQtgCn997ZrUZL9Hu9evosq4d22u2Q/APf4w4l8eT/o//n5wAebg4MoDXA4n7FtNT2B5
Y9IoA+FeChU6gRlnDAnMsCSM8ANMnAlxHMDDkYLZRGDy6dV3mHxbnOcx+dTvAJNPl38uTM6ialfu
0psXhQUAYdIh2LYxFxzjJ7hwhGwkuWNTzCWTj3H5LpGeh+ZB1wN0HrT8XABd7tL09tXNbfrK3TXX
LwiTPRGOsBlGyOHChk10CBObOFjCHZTADZg4j1H6Abmex+rJAw4Qe9L+c+F22kT65s9/mk+z9u8b
ITpxbGYjBrAhUHaUHgLmTBgnNhcOhe0l4Z5P777Td98j0fNQ3fc8wOj0Yvn61c+Fy0lTN9lueEFc
0ISClRFISptLx5YU9Nkj38CZiC9sou8R5nlI7nseQHLf8HPh4v753+WN+f0FFZxlkwmmmBDOCcHs
ztA8BIbZEy7BThFbSomITenjDfM9Ij2Pzn3PA3Rc9WS//FYGe4dIw8gPvbbfzp732h57cQ/8VDGx
QadjAd6OcDgl+OlS5LA+EWOYEYykDW7snTd2pyLu5f6yj/ajI/6M68+1Hje7V/NmF0flC65IjCfU
dijG1LEJ5ejQYSUTCSEGdjAV8oPRfYzO94n0PD4P+x6syc1v8yeL8i8eSSyaKH1BXAgEbw4oAjCZ
DOwrxuDrPFQU3Jk4kkskEEEIg47Hj4H5pjjPY/Kx2wEcH6/+XLvlhX1TMrElRxS0MwNU4Bcm/BEg
bCJsuIVxCMuRQw9DiG+K8zwgH7sdAPLx6s8FCOiuSP/5zxfdJNwmEAgIwWHGKZAgjzFhYiJge1CH
QsQnMUUHFMj3SPQ8LPc9D5C5b/i5wPkt241G777KB/0YQWXZE3B0yN6PkY4EZ4ceEFQMTYB+A6PP
gTLZw3Ogwr5HpOfRue95gM5v2ydmRZW7KkqfOjrqRx0dy5kgJrmgmFFKgGNAh56OmCAIl6TD9gzE
U0/nXuof9XTuex6O9zOqB6vx5Lb88/8+HfTJ9Ae9O3sCAwLvDiFBCREOhh32UCsyZyLBc+CUwXj5
Qbx+L/b//IAvb/Xt2NzuTfShS3v5o4O28OSDxwR+K7fBc4JV/HjUHJwqKUE3yef1zn9y4H9xt8lt
9A0EGtmufEkiiYLep8gG5wh2GljtQ1sNNK3kfM9cYAeCrCcxx3cK9bz2eTykgx35uPFgV/7VsdoV
zW3953998jT/ff4ITUBzYEr3nhXgBHHxIVL2RIIHTIAw/2AiDi24+x0ifQGlzz0PEfrc8HOhA55H
G+3K25dDB08kgWQGA68XAQoOOVRzQGYQMN5g5YHTAIt2QFZ8j0TPg3Pf8wCc+4afCxx3V+30i4Lj
TEDBOQ6HfygAJBygVh9aXrBBDCFJIAuFCFCAT3fOtyV6Hpz7sRyAc9/wc4Gz3QU3u/R2T3d92RH5
MecXowmhQgBAzIY4nrED35fTCeDCCZN3nuKhBfoukZ6H50HXA3wetPxcAP1Wp3/+FxCS1y9IkQNC
bO8BAHfCMETtzlOEJAMvjtmQvthnLg6d1++S6XmIHo7nAKOHTf82SF8kZdmEQdAMZCyhQLjCOB8P
nkygBQlYtxC/OUAMgm652xl3nOxDIb+8Y3587KdPo7NbYAz0U59drZ4PVA5KBf5niweUCcyLukN0
YmMKHBLQfeIDKocGl04g1NrnD8Aww/8cckx39Sa1gbxsHtU7iGp/FJ2nTzhYn577BKO/uNd63ly/
pFMkIcoHl4cDGw4eD1Rx2Ad215lggA9BXHgX9cLWerh3vinO89vmY7cDND5e/Z9TFKAlITewpzMx
aATgNUELPvQyIF9lC1sysHTAxEGS4MAF/A+M9l+I7P+jWsLdl7K8IK/mTGD5UaCaiQTGEwKjQyUB
NyCHMWA7D23Wt0V5fvF96new+j5d/reX338Uj+1t/YKOHqx/yh2IXaGmi0rQyc8k0BxIGHAgJCC7
hg7zNN+S5nlA7nodwHF38a8Nxhele2ioHt30wc4/dmS+VhYJfAECfhV+KEUQm4oDQpLbEyRsAVhA
hYQUT6mfz/WKX5boeUzuzeAj+f/yJZBuaK7//O9PRurf53SA8bWh2m6fNgabANT/Y4vB2b5dQDnq
x4T/gcX4tjhfmP6PwzjYFJ8e93Nhosywu35Jos2ZAE8gEWgoDiaDIOcpzwZVdzaVFMg2SFEcqqnv
EOh5WD53PMDl8/WfC5jLCKrFX7YylWNgoPleFWFwpA4iMYtJcMAoBGHQiBnCT6q4vy3Q88B8HskB
MJ+v/1zA/Fa+bCkqVJpC7gbiXwLKDNKXjwPkfXE9aDYHMkAMNtbTDMK3xXkelU/9DkD5dPnnwkSZ
9M9/trvy5WzLPvMGeTUovwADjm1xGI5wOcFIEAZaDtQdeVLH/T0SPQ/Mfc8DaNTx5klEPL1udjcG
xn2YapxC9AynPA783Q9vfHDw5EH1HJtArM+4LRihDifcOXD2If5yoGlvTaGkcJ9l/TTZd0zNvdgP
3ZlHQ7g79/LkmMd9z0d3//r6vuFgNf4Lgdhjv+7BuMWEAxEigdXmDsDpPAEaKo+hZBAcamBYP4Q6
///Gfe/4HcL9lzjicr7T9U7f3L7gNgT6UDqgFeWHrM+HvP5DUgB8bPC7gR+Bus89dSAOKZDvkej5
bfhgMAfL8kHLwbr8i+PzGxDbpmj2R6S+vEd/LPsALjaBzDYCr4JDRRriB1pjXzwIFSigWYAAB5r3
MPvwXSI9D9CDrgcAPWj5uQA62pXRn//nJVMPMPuIO+A/gGID908chkh8AgbMAZqXwbGKvXb7tDTu
lPp3CPQ8OJ87HkDz+frPBQxs+Ve/6ZsSzlW+Gl6dlKaNbm719UvuJAx1uED2EkjiAWZQiHuwkwSe
QIGJBFrH5kDyPKF3/iURnwfvK486gPMrd/5cAB8ZOJgLB81ewYhe2oZBMZ7kcB4QynUx5ljsi9Me
GTEyEcDiw5GFO9rukEv9Mdmeh/S5Zxxg+dwtPxeI7i0c5/ykwL5ELx14xN86x3t3KvvDpD7wmz/0
enLE9978f928fk2EL7d95iK9Xb2bfjjb/UD4r7d+kv+g69fcgLshLG9+fQ00zl4ZfT4zvn/Io0TT
p8O/T7rc7qr619cWlCBA2Qg4B/gugt1vgO72ronB5nAIeA+Moz1LCi/SsBfDX19DcgFDegGYbibg
YB/87+tXlWn2TcCsQuYL6n0/b6hPAzwx6RAY/Xk2Pv79SjfZiYl0Xf36GmpEX7/K7+7bDw9OSQNJ
JQj8gghQRLE/N5Rf787g2D7cjv/X0FVj3qV97/mtE3mxn5v1iFXVRcm6iIJqjZjluH1vN24GiatC
RZR3qouj9BQNDpkVDUeK9axd+I2kq8Hx61Vl1lYzuJiZ4aZlfaj0kIdTO66DRRFY8KYsCo/BYmdT
HJWNatuhdruWsHOIv9plwstANYVTrkYrrFa5E1qzLq7fZfmlDHBz1oZUtTpuXGKy6RiRaMGH8ian
bpHT+DhGdeBqv+2UgbKD88rctBUpXSdEclQ8Ca2tFPFREYtxGhWjnlJZN7N4HIJppNk4y5qoctuW
t0rqnm2bcYxd2uZvhyJ1nbZvtthm17rElWoa8a5LWLwqcmfVIzKvUnQrYxbN5MjWVZFK1bXDmkYw
4KivAqVxi908b4dZIfiG9CRWvI+WftYbhXGWeVKGsWdXx1EQek4AiOAR43UjgpmvxcX+WLUr26pX
RVsv4iBP3KELsNfb9iqs9Ftfd7Ox17lr2Xbl1ppemYpRJUsRqYhnqgpY4dqdJiqpSnj10Hk2zxOV
R0j5trTnY9eqKKmRqkl5icumd0mQ5K6AmzU13oBTpDKnsDy7INqFqhyClYia+dDwpZ2z/NSyw35d
RfU68H17OVp9NdeJPyo/0mLuWHG1YTXAPfLiXFsw1DYmgSrSbFtCxbNixoszDd82yHSkdE6NG7E+
83AXDisrjs20IVaoqJ9sfUqCuZU352aoF4lTSeU7+BSqLK5DYm1ZPgxHtsyOijwWbhVm89KRl4iN
naqTtJ2WvQ6mPs9Hz85J6LI+MiopGPMK6bhytENFaN+4nd+Tacw7t+p4NiVjelQxg2Z+UGaqLSuj
hmrfMdDHXVNnLsvPhs7p3LKZR3VhvSl45sZWsAhjwddDbZcKt/E06GWhYiueBbibwX25G0HWdw4H
+4J5l2Dhsq5WecaYwpFlzVsrUSZ2skUth/epMACkxsk0rFdWa67GSrhZhHZhWZutTHikAtS+jyBj
MG18CqvPkac8h6kvTGHcPouKeTKMK2yFNxbOvMZBuZvy4gixeF5bFwIWkFcZGqk+SkflJOECFaxZ
Squ7GXQpVY/L38OuSBTJRnvGUBVMES+wm3VOouqRomXLG6nKKL/qEqnV6GvHhS15ZiWbrOv+kJ1g
F7lc8LKwpozFsLEiXW5Zdjkk0i9UBRKqgmVm2bTcnqO4JJ5VRBcjDZorksY3cTyC+uEW9lDelguC
g3YzyCFb8j5d5awOtuX+J3FQujFHpL9wQLOptHekWyE/9VKaHKeQ8521FT/t2jhUsgsrVbMmUnC+
pfNKh16EODkOqvyWwww0jZukQTA1NMu3ZRUy5UucuX3aXlZpEk2L3q+8OM2nQT5Um5HUXm0K7Tmj
qY9H1GvYae+x3c0H43SzWrb5nDZ0bcc0myVx4DmRvirjtyjMXBtoOI86aFRF0ahKhDejtfY7cyKF
DFUdDl5ppNJkvMxF5PlV2ypWGXgELD6VSCtWtA5uGqprL3LCNTaUeCSX2vWbqlCpDk8iKx1dXGTI
zSs/VZKbd3aaeHXib/OcbwIszkxfrnR4ypthQUzaq4w5vbLtvSr0+yOM7GWY1pu4DRsXjqEuGzOs
TFUlqqnf+RKdJU3UuUUHu3XQM1mP2i2Rl2d/JA47CYbCLeJ0HdrpRRjax2gM3ye1oYoV7ZHoqt+T
eRTKK79Hi2zgJ1ALkUxxgGFFW1oFGezYoG9tVaV56preCbym989N38TuILJ3YaBzr/a564957BL+
NkMgFmWxVrwarnoW1UoyfxqDyu00vJUknaPS0s+9EFS+E+MVJ72CbyUcG5HHylh8Vgwx99CotYfi
ZZPFmygy75LIWdHW32YdfTvI8SbJ8Syp8nUg/RsR4MoVPZ5S3rwpCi48n4g1E24x5NaM1mxb5fyP
Kh4uIsnfoKCIVY3OY9uMS5HyTVHm2Qzl+UnGk1kwDheBvR58c5YEwzULCzaNuvhyyHTj8oEl05Fr
5jl6GNw+ZKkKTHwsfHOidSBVQtnSD1JbZVa4KPqmVwyFRjV55k9zSt5rYzwWaDfLx0EJK42mrItC
18/K0Y3tYp2OMN9CBidVaaZicM5Ah8FesSLmDr3xFSzTea2TYxT13awn/rJH3W0TFStai8CD3qsS
JzcDShZNYc0LXvjKrv25lTpzNORUNQgloF/bBZIaVqg/TTjb+DDnkoQ3hnfeUIgZI2U/A7M2jOZd
gUHD+L61LrKkOqXmtkuVke12SOnbJLBuUloF7hi274a8il2mo5u+9ZVV0TnjHXMpay1wKNpFJc08
oPgPEfuLsS8v0rymbjbCLJC4WPnjuMlg+3tB3YaqcdoFHYpN1lgp2HrQ9T4bEyVGfuQPVGWdWQdN
MrikyjexXyzj8KhIUnALshqwgsc12pnCdg/cLM5XSCbFPCrstz27aQe0NnHZrEGr7Iqy26Rja9zM
ac9JLWaDHtbdtkDlNki6006GWkU4vOkJPgkLfWziOlRDDpum7U4jXyicFfoklsGNqPMTahc+GOpq
zRtaL3p/aYnOHePUi2xdrETe9SoYnXXhOO8DamKFBhEoal3SfKw9Tnvkxn7wR+DDNMkWucZyrgYD
0xOU5VUmwRWqOn/bJK3jMdQe+TiyVVFagyoGBGKm7W1GwyuDzIloA6Kazt9ExEy7oM9UF/CzqLFK
L6j0LOrbXeAEZw4fsyl4KLnHK9LPaIV/lz1535AKqyYMjCsSuRhB49UIAGi6/k1dB5eU6dMxwV5o
dVd5FdQqiGg6z1PrmmhkVBblgRpzoVVN/RHUILFV3rXrLI2JslHytkL6bdKIZesPK5SGrYppDIjm
qT/vTfOuNUOmSJsGnuj684JZlkpauq1j0J0RGDI1ANWkqN1eGuG/5aMW5wW5bNvkLWqMik0lQQWB
/+m0XaZ0FfwRl3gxBJjAUm9mtp2hGbjLqqFt5XYYZAV9KbzaFp4cm7dlgRuFkX+VliiehhZyUxAB
lFU9znKUgB/HaTKnBf/dJlXiRgM5b9Im80Ic3+gheFOm00KDGQbfMT9uA7owope1y0KrOCuSKJ4O
WVfMaioIOFm5WZRNgWaloJkbsFG4tAYLbuzLPMrbk5LLzANPcpgGPkm2yCqndVw3axx1Ayitfp1Z
TjnNrAxtgLKZVjppjkvGm5lwTOKCh7tMLCdzfWKXU51FNzLL8lVcdfMsMrZrJFhIX4MLGgqLHXVt
mClkwF9JwzRdal+IZU+tdZYl3VkLj6kCkhwnYSTnaUf4iairGes06Nuw9T07sY7sJkYnfULAw0Wj
5TLbLY2zquEFtqhyD7O3lhNUp8GAs9P6IsdBuLQaP/Fw1qCjOO5bZXdWMocNlR91iTPMKieMvDyW
EpawcFxetBz8/zpRY90Zj4xELoPeto5xn10lGr8pq9wcjXUwvGkx+IJFEp4j2XbeOKb8JBAdP2lx
80aUKFMiHmBWo0GfRsiiy6gQO67LcFvjpvD6oCcuWFDjklAEKyxqubKdaj9UNG7yzBZuP7o6s8Bi
+sKsBsYrCBZI5VlZr9fGyi5S23LOTVWjeczjlUbHUXLslDmsaeEP7xMp3nRj69UWaxYd7vJtK0Hf
DRF7l4AJPaVo2HDpt24dReHcSBEc+YQnngzh1b404TR0Yn3au2Mvist6CDsP4tpukYLHemlrcz3K
zl7bVrvCNDKrgrBoG8XRsqowd4cs4edhN9qgw7n+nVR6ziFu8oyxs2OLO245WPS6QV6Tt+bow0/Q
ONEMwjuiIMagG0LjftMnKs5O/BCsBcrPhybOLoaiX6NImE3QCvCIk+qsGsrfS4rkZccSl+owzhUi
MPMjisA7a020CSMr3GR9swnbIVqY3urWsZUVEPYEkWdqxtccN3xeZnGhqNBC5bxxzmQxMjBXQbxO
ukCrJu70YugoV0SQQemmG1cGIpezMgndzur6tV0Ol1lQ6rOeh71qxz68CcrYGys2gKNC9bzJ08hF
Mq6mAW+bLSTk3ueC9KeiFEfgKYUrLppyVmsEOqwgb2xLp4u8c+wzJyneN6IOdp0fG7f1aQ2J1Pvk
6CPO4NrkQwnh5ccP8X3+8x/bT1/3+5BTvb++/5Tf/V9vTAb/fvWWLz5oT/18fhIwGB+poD3d8uiP
J9zPJ/LjgN15TF0dNH4f9YMRhpPG+0ONX2Z/HhXe7gmV+073/A98ZwZOLFMK2Ya7YvJP/A98HggO
RGAodIZPpkFR7z3/AwXBwJk+/ArXZ/5HwJEWOMgHH++Cg0kfvvf0+ZOKj8AExu4ZAgijA/7nw+EM
DMPcVyVBpQUkQR7yP6ggJc3DJp2CaUZoGacQIYxmMcTIyzhaF8HgJdY4tVADh74/T9Qzb94zu/lD
5unDm+E0M7wXCH84zv34zYaywqdFnU57cplXFLuh1U9D3d1YDEItW/fbnJ3F2pr2FZ/5QEzAybkF
UGRaocqJVY7ZVWm965NjbMgiNHhqtdHCihKhCl1unErM+szejq1/Vy1wlyR/RvDnpwy+iwZfUIOM
BSX7KX1AmdG6yas2TdJpZ+N1EDXHo2nd3KbbIjXbhESq9MVpG9qZcoJ2/fVZ2595fjJr8Nki+N4X
fJtNwNmaxy/naBhb4GTSqdN0S1nqeSjw2zHelQAUx6nKHTELB3/WlxAxD/xC87dD9kYE9Tfgg+Ty
UzmgIoLC2oXf/ScWH05CBunOsk3TdFqHzVbwapFIdBVEbClqe+fHSaCqFp//C4Pf12nBkS54L3yK
4vFLtaM7u0xlMh3s/jjWyTpuuRc2sVcWx/Qm6YdbYAi3Y2rN4nT0pKUXeaivkyo6+bogUPZxOHyO
QQqoBmGYSPja4QEMTVty+BLiKD2babapkobMKfY7j5f9vM5ivSUwBye902yqtC68GiPjJZFVncfG
9o/sjMyisFThwJsrxDK3gCr0VTUS6tEMt+C4kGUUDuJ9AQrASyMer4VFHJXkFgTFInzvp4wAWQm+
eQEXSTCDcp5oOsqIznsrHlVfu4PmKaxOf0HjQeEhWMihApYtX2V1vgoN8Vc1zetZfRxbEfiRF7Uf
+a7Ts0xlVCcKFEPtFaw7ClAQLrJMnBAMbCASKskg2Awl/CG0dgPj7ERvbyoZ30Z16pI6NhAQ5Jdd
DXQwDYUKEVB0fGzCdViRK5CxcZlsxwDICSdySyu/joZOT1HbAE+XDr1XNg5bVL1leXlEwikvZLGF
BWjWoSinDgMOoB/qfEE6UZ3FlTO30745K2Wbusx3iqkVIktZGvcb0DuBZ2FzE0dAvLHYRG5Ckvcc
3FOVhsXvqcG7KCo7mC7woEefqcQObjs7geAl9oQGNmEgIfHimFRunKaVaxXNBkh08O6bataiZHSd
0gQQP+arBvhWJSpwwWkbuaBwwylQyPmyavBFGaT4DAkfzSHkeZPkNfdIL/iFaXEGUxN3EL5RlXS9
rSRkAWbpGOh5ljhCBXoc5wEBZrVsagb0V2kd9TWxjkTgzHs50NM+Q2ZuhDnLw9jyApoFZ7mVCkVg
t8xAgVTzBJl2GsExp6lj1c45JtNWVN0qbHO28qtIuCbJUpdbtVnbAIDHIx/icp6UWFld1bm8qcD9
grtP+j6NlTBcemWKo60uWKVk1SaKtRWd9QDqmc/a7qQPfzdWVG9jXouFsOktH6NhSvOgWADJdoRQ
6nsk9s0GiFRGu2zBRhROsywGFr8Ko1WY+6fjkNcnTUytbeyIS5O1K1vGze1YBus0Kes194dwbsOc
IAjYL9N0UGWu+9Xdz9AvcYn8lU8Ds+ROfC6jwbXTLPy9pXmjtLauB5Kimcj94hg2YKMyaJjrWnRH
DSQ4rDa0NoOfgANqLliUoGnY6ejE2UdLYyiZN9pjqsAP9Y9RaqrjrElmtLXnZeQ3R0Nj2qNu//Ph
zwaYrFkaQUzr5AsUD5B+8MN3jp2Vx6WTSEhUAJOXhTVa9pH/NuztzmPJiRGB7VFrkPuIGbgVxz4q
s74FYmYzFux3RsZYkeJ9ECDiYpB9WpdAcYcc6WXfW5DA0WdNUS3gFNysbvkSrNh0gFUkqy5XQgeF
6w+dG1hVMHMGlILTTVVkG7hs6EVapaejP8wphQjTqq90lS5GJq7h8MWSxtnCRMjV3UXmw16V/vs2
bK98Ji7aQK59pqeBIy/2PgOy4kBlmpwnQXsKjNWiSJqFjCNly3ovfIJV4fe5ssP0IsjkNM1h5nkY
wMeZE2DqrOMwGN+MLDvmfXhm4blj5zvwiK5CaS8zTpcO5AhMf07y/twn5lhb9tLG6baPIaCyIY1R
beFjOTkkHPQCaNxLW+pFV5LzVINt0malq1lo5ZsSAqsuSI/DoYWMVwv7KT8tquyUxP2snpdBAGxC
30LINljXmBOtdA0Gtl2XIYXkTbNO0+68yPXWL+p1WvZLX1/tB18HxW4M2azpHWU3etEEzbpqh6sy
JWpINjiCCA6oel7kpxFw0iQVV1nRhG6I6wu7527aFsf755Civ0oT68JUegcb+djORzcHpauSekVT
cp7b5hJiq8uybiGrw60LajUnkTkmXX0OiaTAZpAWGrzeoPNI1ttUF4v9RISNvSRRehyM8Vk5jJDC
Q5e65kcly4CR4HGshsZZ9pVe7B0xp9XbvRc2Ai0KRI8qUcAVs/NLYCkKJe1YpU0beG3OsQJ6bGfv
9ZodZyBl65w7Xb3bP4XI+hh4k62w6uMaycIdqapbs+57oKFKE+VeKoDAKRLp0TzbJTIKFEjQehzl
ym/MeR0nCHiFpJmBvpnZwFqCwo4bL+4GoXTRUVf26NyM/BqiOermZXKbUO3iJmxmo2C1ak3dwdZI
wGzhkKvK1IUiTpsvi+K4hdjzVAI6te5Pagd1J8CcqCBOIH3hJ6ojtTNtHL5DPC5dUw9eoWO3rbJl
VEF2UydV4hmWLSKSrhK72crAbr2IjqcmO45q2PwtkOoenDpFS0mBv295kJ9pYVmu04hq0fbJAvG2
P2OjsRaE5TeUyG7K+zZYahLio6jsRwXxu13o96hvIWtkY8cTfuD1hCZbJstsnu2Tiiwh6KiIRLaB
hAskEgM5ZRbuwTEsMGRT4Scgw6oEFvfcDoZsxmXN3RFqqBTJh+DYL5vKq2NgP3KZTqnA46rF7IJE
dbnseK83HRoXGffpph1Ysy67YB5lGNygQrwfNKNeaM7Ctmw2qcXoKu4WSFj+DJmyP00LlRvLP9Il
WoZ91a7xGECy1sbWrCZ2v2piwoGxF3PRl+zMxp1zkkR8btpKjczv3tS55U+Bh0+BRaOQKkL2O2AS
x/nYQC5mRCls1jbcxMTXUweWe1H49qKiMTmDk36AM/Cg+P+RdybLketY0n4itHECQW45xBxSaEoN
G1gOSoDgDIIAyadvV/btutV/2b+obfdGpsyUQsogAZzj/vmhHfvvqo4zEdao1eYhPIwz+b2ZucYO
DMPBs8LecNbchWOr96k3ylywXhwT5IQhqLo+N7h7IRQNSUk3eN3LyHKU3MlJpMlF9gl98Gy+GZLO
GRyjB1I39V55U3hq6bKfqi2FW0WvgvZJQWX4Y7SLORCttovtl2nG/57B9+22u6geoyOUwa3ArO1f
XtLNF8r4TnCj70W7QgQmrTsHVfUQD9uj5fBU+JClhrQHzAorxRZsez1UWIUc7lZc/1aJPrUa7lIF
KVnx2UKl26lY/KimMNpjisINuocoWd9/dFP7g5P+m8WMvsxV9nOr1UPLFp5ttAtzv+4zWTG7mwf6
PUWRnVW2SsvafPSyzpXRrGhdkytnxW6jvs4b1IeZJ9V8aC4MIYyd6G2SJ9vg3ze6vnaAW59jaaLn
2odoNm3FZAYcknT8HPqK/FpWlaMaRYk5o7AyemHXtPLSomu5X1jHpqfKzUFh13HbRTo9qbifbrzz
qhJHaHwJYo0Czjz/6QD+kh3+6gL/i6T4Z1nin1WK/8uqSIh+5x/N/r8wMf/Ckf2tjHx9438rI5j1
CDA2BYCC2E2MhupvMgbQDGB0zEL9O3z7FxmT/IdPkcZFP4P+6wsa+4cwgvAVEldfgyOxJDBPJ03/
HWEEP+tfWjzg14g4Ymae/5Ut/X+aTWj9vBJhiI0+DFCl91H/yNqp8LR32Wpdw2EKYrMLiTT5zlmK
M+1LAFcrTQsTmLl07VblyTDEx6FZ+V6HCck2N7d79lOjrUDB3b6k9bTuQo6XpRJnUZgKndXroPOR
ui7rdcp2rR81UDyGGc1Hd2Nqu1Xj/BrZmF8C/50Plb9LhV0KloinsO3hW1NzJ0NjnoaNFP3Cksw2
qH43vwkKR/SapcOyZijD2UK8+5VtPLPwEPZognZKozWRUbzl0ojmuPXpm99S77EiQGISXdd37RKV
m4a5xQhVF26q77W16V0P8mSannu1XG20qGOPnfsall4/6MvWJ+G+ioFWbO1T5cOCbJfB7cjczWVb
ezCLHbmEKXcX6o42MNOrjTIWzt6pCkdUoc02ncmwPpFR0DxWmu5G4jfHpGNVroJ1ORExVTC+awo7
LiJFlNjkEgr0sK1S54nzC4V2vA/mKhdo0VclxUe38QZt0LxPU0HwKiTM1Lb4BV1XUnAJYGOs6sK1
HbvHdYzzCVM+SrJ65q4V/VIor7HZIN1xMz4/MrbeQlLDkGXzbQl7+RQ1eAVqOrnHDaYAmEzzjoCt
KvrZmws4wR0sSV1PmZPCFJJ68OHYvD0ui0538eyj/OrnINNtUP+klOSIRdvfY42GiIbNe0Qoy21j
UdRwcw3aNNnbyKmTTcf1OmtlyqmK0mdPouM36FqTgbSPzJPbXvXLdlA2nZ8gyEmI2Uv0EVdv8+aq
c+VzCXBp2Y4DOmHaqFd/8p7tEi65wiSGFACUn08UfME8gQmbiRcWPCXJ3WRjctXdg5tTfuza5h68
53Cp0NIWJuUiX2U0nDZgW3Re9pCuph18ut9X29V1tkZLdBoGlNqjAigVLDcNG7JdcWj56LBMA/va
a7wpk7367Xdw2GbQZwZlcQ7M9DrUrNS8g3TuP65iCg7egOYfwNtQtDik95Hn8rhy4uIa/wcGMFe5
Nej3JfKZZQw/1cS3qbXV3sn4JmOzZKYPXlGp/Z40f5s69pFI9bS2w64TXGXt6O+9iOwHnrBDUmNd
ym5FN+m5oJiaMCkJMLLNoiFrucnoFlX348B3eHgM+3LkfnVMRlef8ekcKfUUJOOW9/HSwBuKwcdx
fuvErK6NTuFQUJyrCwis0xyP7b0dDNyxQLWlrr1zPApxVTXxL4LcRd0472NVN68KoG2WVvIpnBwO
Ub8dLo0NfiRaqmPF+u811+2pjydX9rC7chf56SWSS1+k8LcywZKzCh194NzpszFX3IvDvtkieudE
lewmTjw44WNw9+dDJfsIxlJwthiwfgdbkxwMdW/rkFZ3ICLqzyp6oLANM/Th6Y0FtzpkL2oCFgJ7
pSuGDk2Dh9VttPxWQwbLusXrr2TV4j5ZbwBYxnuKp/BkiTfqXd8P2y6J9FAItkV7f1zd80TD+qCV
lkUSN+65qXx7xX71DiKsf46e4m4AMGPt3SqH+cDUihUtFnPvyGPaK/nC1ukpaER9FL6Ni2DU/S1e
0ikPGjRfEyQuIvvmJlFt3sSo9+smJkh5o7sHLtRlckvZYRBec/C2kGZK1gtQi/gPeqggmOi5nGKU
xx1RFjvQBQ592dE4eP7zQf8YUd9IGfwWa3wnjGfOa7okGdobfkf6+jLj///050OyNcXMkvseTf1J
rISeVn+Fp97jekj2Uku921rjLibBK9G7pQXz17Qi3fvOT24s3EBaGJrJOQpf05aKXaftPelbUjLI
h3dinUbIB4PakzGmhZoUNB/TsZJXyzlI19/KJ+qdNO1b1FG8oTBMj+m0dq8YZ5K7LlXFtHjrCTIM
O4IE7Qva9z95ZNuD8LrmAlXf3/lB/TkmyXxhZP2mQcbtCSTMzEb05kNAfgi0K6tVrFlDvswGFhxF
wHQ5e9MPHzp35A5sohrgafWd1ThDCWl+jyzY+anbTXMMI3sLPpY6uhIV8nPrJcBM2tx6Q7xLtkjt
AvCoUVMpHH7VibC4PvspDzKVrqbsE6wYHMI5kfiVeimSgzN+eOe7X3zFFendu7dW7RX5uCvbaJpF
/vbV/wZLf4qroT/9+axZ9bazSdDsppGcO+pEqen3qIbcYN59mgBRW4eSeVBlm2icy9qhMwa8A+DA
VyVkzAi+7BNutb4gxmigOuNzG/oPKhjhe0OhvIXjkDFIe8U8LTpnrE0g+dHP6gtXsslWQOJ+4p7Z
zW747Te0mMno43ijzwmkHPTAQ+bS7YFNC2DOUFr0RwUUn7s4JXbfTwJO7wLTW9Sv3EPtTDaZVZ73
AEAIgu5Ug3LqFwGwqO/vWYc2rpZde0jS2d9vHd2yYO1FLowAO6ONn/W+vJdG3YO0qqPRy0CUPaXm
4CzwBfReC4GRG2u24l35NQwreQmbrpSxKJT1S76ChPDk9Fz5frGKeDqE2mRKRQfdhhC2of0IQ2Te
puYpTmde2Il8GjAhz7aHvWu25BQYaOPD3JUQwV5Fp9nrJKdHk4b9kdL3GRWH18uqtGv6y6Vog7wf
Q1i5E3ctYgLtkNthRR/TDy0c5uYMluwYx2BCBtaOe2yXHmRxYBLDOk4niOOQmlV/XLr0O3zutYyr
oDspMAeqMVlA6AxLK8HCWtN8TiQv4IgHt6qZk2w1cS5qi3Kj3dlFLugT84S0n54MFyBwerml4fAp
hjTa99ICjxG4Gi4M9kk4N8d4a9ZTw97IGj+uNVl/dL38MH21QJavvLIx1kDMAfnZWhyzXdBf20DF
d51Nzm5d+8x9PVhtNcGyjwUa7Fix8xSsONEhYG4u/cV89Q1lLsS6qotwVhMccS4BzTG7dpdO23dU
Y/1eds3rqgKA4+C1cg+TM6PWkINbp1c0xEDY6l6BgFM+Ch8doSjLm5XaY+LdAVqwGcCtLlNYYKUW
oZeDMh/LzVBWsGCd824Mp6JvGo2jaqhwsjl5GNhY53rwPrag0WXKZ/OiG5b3YrNZ4EizpyRA2ZA0
0c2j36JwNvdJAoSajAkpHYToNGovpBp4gaYf+z6a0H0UNxKFDbw0FrT9HWPjR8ztu7Ocv+CJb6WN
oUrO9UXQdihTJq/xT7ZpwMuJ0A8B82D4TU4/2dl91HprDkoBD0mXOgTak7AMNVBaBJNec9kZlMds
eKTEdu/zGm1546EMqwWYqXU1T1g57a6T2pbD1FyTjtAjJewdWmBSxjMTO1AYwT0FTAmILq+QETik
p8owVMq8GTKx+N0Ovk1eT36UQyUKUAtz0H4MIPEa2LutHGjV7zmUd5dG0ynyApNxIubjKqeqZI3e
1zURP/kMlsGnXQEx3z9EPlA03m00p6uTx5Cw+oK256fp65KKCqXN/HVw9v6zSavqwmx86YciIA2s
h2VN9nWgsCd3DjVjCj9EuCOwzjeD+zJHU9gWyWhvc49KreWWwTtKPnzOhx1+fETa8OJi9Sijbikr
lAElpNcGDY9hWWMZgGFYUFJyBAia7li5ROdx3P6mlX3ze+n2gz+9kzSMC8Y3KHsoNwCRpVUgijCE
ujdpCzWCqudQtI9u9cKTS2d9q70E6L9csyE1P3FEtyhTIaN2vFi6GYwuLgTkCiQQzIQuIF6vXrKM
mW2rdyOrzyD1HDg7Xe3AOeJXxh0oLuFqnkWslmxL089Jep/jwi5mG6vMV6hvVh2WMsKvOE05QhE7
480PS9PvdBitu3Zb956XHnC2kqLuoqMfdRZel0ogFLZAI9ENkK3fdt6E09+dget62RjJV0Ta8zmo
voWe6nacEOx/Zri4MBJF7LMOOYkEtFAo97Tyf1tvrg7b7B5GetA8tMeeMwIYnMFvj8dHb8LRCyI0
3jn2UM1NfHJNGJ82d1q7RlxRHqMXctCsuiDIPTF5BVdze6e9Od7JWjio+xc7J/Vn084oJCJvKivG
UBWhxb8TKaB/ypV9mpDQ8Am6I0MC8SPCEW+jqC1ptcUF17U7Kdz6BaIqXtajFJwyLupfuChwfL0x
hFIrQjSlTZuR8auNwO9O2rSwYunvlGAGXdNi951OHoDOhwhl7KOWr4//vjb0v5KF8SG2/P9Vn//5
pMu/JZ+v7/pL8sGYla/sEtLQeFTEX89l+m8YJvgPPEICAyX+8RCzf4Sh8C8MAiSecABtIMGskL81
H0yqwCSKP2moyMOzj/Csln9H9AF98j+5hhhTe/AaeEFAO3Dw/8z7/WeuIWhRzMyrTnLWYedENfaY
LBQN4gZr3l/DM2nJLQaSmyUomMFh2W9O0umYLDPJpwU4l2JhCL16BcIn5PdmmEMUnuq8sPYpQLd4
rY9eHb/Wlj8DhTwvfgRFwUKrTCuac3kl8TDtB2v9Q1ihdwbCKo5LyxMQMDjXIooIxNy6HE0Agigo
tFptfyjAghlTUl+BFizs1MI4ygH3/UqD9fei3xrlHjUhKqeQtPbpMv4ah4bmYpxcho1gzcwsB5xY
X+eFDUFTcM+VreGXpAonmV1jOGaCkvEZ5XpButSWi5naYrObKePWr3OBA7SZUPqx5UyiHks19hT+
ptlL57yySrafgFOfwk0fOBnGXUqGp3DZ3og9Qp/6KXt2cYH+RkX9g/ejvxu9dsvhVTtg52op3eu4
VJlD4kSKQRVzw54pok7Yl04NTrYhRmANAtFu1NGOw0XLAh8WPUckNWOO35It3K+YYb9b0+bmkvFA
GnDZXQ9u3nNImixmLvzR+ojMREumE9Vjn68z6PNgs8OwkPFschPslWbDnmmfFymCJuUWQKKjcvs+
yjCfaiAClCMsNdL4Bf4JOEYWObgUdZlME2DbaUMVmwHhx8HN6OfU+p/hNP3qa3gdop9x8DVSAsz3
cHLzfjiMMbuwfqgPCwjo+zCEmDcH9XtnG3K/oAz6inaJAgyFn6FyW5Ds0ai6ZZCPXqDBnN5ExHeJ
jT+GeNuQ4wgrhJ2Wh3QUKG6Xhe9tJd/nav41G7aVcWIMZB62H73oe7AGKRQP70NLhjZvvoV4QO4t
SDno/mUr8Lhct99smzcUJ5acPZ4jfvIAsJDv0Ie++URDtHOXJE50BphnQ+xPnLqnULE3RZEHrAkx
RUc4fLQvj8BHCmf6QtHV5H9WC0GrU5l3TWDKgDp4gxm5ZT55b4raR+npzadkNreNi51DnLCMVpiD
mojjSvsdn8Kn1uDqjqrv4C7r0wBgLJ8N9I2RQz2UyKfJThZQPMDH4gZbBf9ZS/cUh/ziRty11bTC
moWGGvEVMuxG9vGIqFvQWtgQbXf2gxdVdWXjRSMKLrjNHtinGSk7udkG92E51FV7WJr5zLruGAJ3
yYzDReqTSy36FyE/txGmdYhXp3AXwU/3Ozw77Jqu4rdHRzihIf0pvEWX1ZJBhQUclKZuDwrg4CNb
0EGytBbqDWvewJhe0NDyoo1o2XXvZu4/xBr93LiGeNRA0wzq6vrn/U2d921YsFCCXu8nBlCagSWI
5GPIgFrMFGUIz1FQ3eLQnivV3nfBeEUTUoGb7u/5Zlm59SPNZhGoYlzSFBD/cM/4jFvN4w+yG+Se
uRHhjmkqg4Z+ajPvJQkB8g0zKVL8sWjIcEx99mnTtDla1L2jj7ethsqVeZHqyjSqrgRwXe5G4u39
pTOQvMXB9GF1ZEN7X4f6mY7Bg7FdA2RHQNpLkruelSNrQmxJ0VRUbQwQF4Eu65ZlDwJvUDIpp83V
x3oV+xqAZkHc8K5dzw+amSmPIvC1SOL4gMTGAIQQxrvBLB2abkce15U2p9nK7iiSYCfQXu2n2CuD
eBanIcJlQvJgt/TBhwRy5oWkufgCLGLF5v2UsnovJSuUn+ZwCbcPWaFaDLb+1QEo2zdeoRlvy6rB
diOoTFFSYtNqumQokWE8MVFJtCfahwdaaeSXTl9ckciY1z4Dtbs3bO3fW3nSY9SfJoPfI/JFORq9
HlhCHjSg8YPn3N7v2un05wPTKYIzg4sb7DIrz+OJzGeLe/CvT8GE4c9tNOzimv5wHWIyGPuHv+OV
33c7IUJ6GCnSC902nf7+IFL2z3/88w8BnZY9ILBjPazHdWi+xZW41x3/QHN2Xwfhmg8xlvlat2jt
kWOk26qLDlJOhVhQtM73MM6v22jefIUKGfrr/uuUCrzhFAeeLUbmP3Dix/A0urpUFXZ+EyJAdzWx
qfJGeTpb6CN3SwRVE6kdnwLfacOi6lOBxEzcZ9Ugc3+ROrNidkWU2hxw3vjFzGEDaDLiQ5Hby2FV
Bcz6KesPbaaB9CP198ImDfScLwdJeQ0iQN2DdnivwOOURCdXu/b3dRc+cx0ACEgEh+4/X2qc8Etd
QdUKu4P1VsQXxiXzo9dBxb91pO88Xz3Rhv9OAbfFsc5Yw3YxtpxdPeAutstYqCHs0Ebi/1Sr+VXF
80Onpteudn4hOoJYomMECsqwInAbl3Cgd4hn2LJt+G2rPfxUqxHmhi3t5jPogBYGTnJcSXoL+3rM
tQzLVc23QTCdtQbBX4utf13CNu8apHaVCZ48/rR4LaIyoPhh6L9FMSroWdPghKzmr2EqEbe6KYt3
dZRgx/B04dNQ/LlgKQGdGI7kKHsAX6qfM+7CKmuRipUH0IYTgCtFd7bq7uJ4uKA3y0j1HWXNeTGq
y40a4YX485Zrrn+OGxpyOCRyMjttvQeFOyDuLmlDVhQ9+OmY6VtizJ8qOk6HXZ9sGRGDnwfhDPHH
2BtRBi+f3LQeNQ6CNSqpR6/ctGeeLoh3du8Il/m+EvtZdUcgEA/MixFVnqbzCD4ECsOwG7f2Yuvk
rQrtU9vVp6ZZ7qlDr4tdzYNYNyIRUKfxsZ+/UkxjhKh0MgPPsqXfqMeUrZ+9BfqUdNu9dtGDv5ob
giMVorsjDIAIYAnOQ1QiT3YKzx4Ks9puaR525k1Bh8qmtHCc2MzH8VMA7ZrG5Hc7xf6BINoWj82u
iaEHQHBN8sFA1THdDBTENV8KL7hYTo/pFpfcGXkWZPsZmMWUHUnvEq9BYRsgMab8o0nFz20QWKyE
xHnSC5mHtQCNVZmTjvWeDzItZQ38r/VW1C8M7/2mtpfWmzWS11iJYCw3uFaHdYjVF0V146pBsjbE
kS3b9VLHRgH1yb2h4mDyBlwIKMCe0L8JCA1gq/W8fU7bEBZoEBoEH8iwp4u+JysFlMUr/JRm7LI1
UCcODTuLN/vWrO4lIOLVDvqUyEhkla4QbKfBYyDNHYZEQgEdom+yAYJgxrYAUBHDUcJdFidp0W7N
pQKNEZI+yCE6AVOzJCya6WtFPTtk1tYA1YVy0+9QD4dowduFdG2/zp92oYAeou5RLvSi5kZDheL3
SXNDCivMycpxLLM5H0a5FIIALY3ropv9vML2mm/gkYDSMrheIFihTA5nBrFx3c7A5HuwnKt/8UiF
4yOily3UxbpwJNV1OmVBjPshpgi4rNFrz/2m3KxG8H9jB1/qMaOO2kxLgSphlJdt6tsD7RBiilgL
fsm+uDVke3T3wKSYPnm2niHg0ncqg7MR04rl6pAJSyOTpyWE6bdNBGXrKZYNS/XWO5gLzjoJwhlH
xJKncc9O0GnxRM2mnEWHrbY18rAocFIz3rG0Mi9Nm/70a/bcd5ehh8awmug+qREglduakdpj+9lg
9Xrpr2ZNb0Iln37ChiyiZBeiFjozQR/CoP7d8s2Vi5rOQzpOJfcqrM2oKVAb7xOe3o2NwYpDp5JZ
tP4I1Znr1qm1rEyHtPDwgmx0jhSvy822YGufo5zVDZI/Am582vjlRHE9IiESGOL2qi17Hkf462Hd
fdF5iT1UR5ht0PVnvytDSbNWIh0bw78pljh9hd37oPzx19rb7vRl3W35xsLu1Kr6q96eRX9KlANB
/OfTsWGAzPAMv+7056v+6xv+fG9oW0yr+PO305+vSuNvqanHzB/lizUt1PwvM13cu2R+S4LqBFTz
BkIWtfeXvOr66neEuCbYtdeuxZgAOGXfkZ2+q5DHhBi/XR0BV+2x0eGgrHLuz9BkY+AGUH44v+rQ
s/vNr38EJAEC1XzMYrpp3j5WOsZuHZQBUlygMoqFDfm4GIu9HeGsHuZIkPxCt7TA6oh+wgr8IKu7
mgY7wIiRI5lLXIue2j6wmnw33AuzeTkFXWTglLxMVOi9IA73X4+l72r7Uc/LUXT16xJx/zw5hVLa
PZA4+XL1UWr00CaLuebQiKWfZHETbeWScICbclGlGSKDxD2i975K7qINrJU3M8Q2ErMdwka0WbN+
bqj63indaDb2e4T75XGT02v41fWujf/hd3K70aZ5MqC78wRpk26I413nwG+KebjhqRMsw/uIai2M
npvI2aPv12cs2TR3vaoL2/HTiBB+ZuHiZ72hdwNXJAcBH9p6KJBWK00iHzzsIW1zW770Nxzvd8BM
SgQ4dR5qij1xFHm9tJ/L6JCYhbyOO/wB6HSVjXP76vvDWrRizuDKFgE3rpA1zPSKh3jUu1Nl0tKP
IJrPMurP7fJURf4dSSKH388cdTf9bpXZt2F4PwGUHFd9AXoYQPYV38yQvIRT9As2mb+hBvPHOkSp
0r93/nTCwBIedlnD4kKD9Yhk82NdAkQRogQzS+S+a4OzmJrPYJx2Vb2+UYx6WN3ymgrvEi8A6GW/
XZHmxFkJNWFKQJi1oBtDDzECllzpMv9Kgvbda+DJ8BFJvy64rp6qyrWabv6wlJEPknyOaF+mJhrz
pTvZRD25NqoKHS2PfYoxCGmAeJNJ72OorlcYQDnmzjxWPrX5aMOHDr1lhNML+s1cYhdLipUn3x2l
UMvHF5yG+KK32uegXxKcKnpZDythTdnXH6mEbN6LG41HhAS94VD56cdckSdEWCtPfEuH9YDJByaf
2OpjxXkH2dIVk0jg0hL1o2byMmh4zWFwsm37ajC3RHcCd37jPTT19grz+rHBmI28pvRC6hbdTQP0
JeUq7wb7qlEHVCx8C+MZO4hiHzXeYe89nMiWDdx9gH2+8CTehX0IOqinGJ+DkpYH3Zhhz/xhZXAI
ECfPnOs+rdx5BENS5vqAHSSXHj119qWpLe41S3qYxvz7JkAC1vFxTvr7eJV5tCHO7NIlzjYvKZo1
+Qm9/02H4Iq8oJqyOkj9L5zlYLfwQsBDTGmzG5i5Tb588pPpgdejyX1Tw7m20Knl8lOfaj0WcQWX
QqLaDxE8wEmW9NOPjTmCoFi8n3BNYcnxx2pcnimvgqLH4YMBQKN/jN1yann7q13VjnRwb3Rd6Bql
p+nV04LYQK3sB86VTGr52G4z4NAu+D4kaPji+gqJeLf2+uI7hFL1tMe+nQFOuvaC/cLDKPOezxlm
SoSZbja2T4XLqhRoEd9aJPKjF+6nn87rX9lLtCGlgG5hR9N3NQ0WaYp7QY8Dymk82uSHqwiOkHia
xwMmSB2H2t83wTUE6prJoNoZHu+lan40i/rBR0CxPlqhifX7CFiZtcMJmYozWNhkpnecrB/zZlbc
wbAe2ugxDGeQniHbssT5WGJaYkGFrKjr6LwZBn8GPYbCKIld2CLJM4f6OxbMggaHmNsa3pmhE0c8
juQBuhayAyRf++jDdE7ny4T3LWjnkyOBxaKYf6caU3IMBkcIy3aTY2c1E4y9EPo0VvOJpv12waSG
DkhLjHhHE37agL7ZRrqPCGySMqhFhIcwfFyDox6C4RT4VOxjSb95UfQC5AFB7mSqD3QyIOI6vqsA
cEBh9EcU/oYWRERIU7kNEe8OAasAcgKZ24sGrnbfurAYI4yO8OBqNL5ocGU5Bh6N2L9WJBVMHO+3
BKViN/iY7rP0zUuk3c+wo8uvoF8OBHH593CEFa0qimE1suouaNh16U9J/NoE4R2o4ZuXOAxeUcnj
ECf3tU9wx8VA7Nahhv0K1O8BQg0iRS3Zdn41TteNwoNIZIy4CL0fupkVDopboTXmLAHr5nv2n+yd
yXLb2NZm36XmuIFz0A9qQoAgxUZ9Z08Qkiyj73u8Uz1FvVgtKH3zt51503EjaujICGemRMkkCO6z
m+9bu+AgFukbY+PhlMXhoRXODBqEXsW0hFfkA43rVLK7KNK3LCsv48oBSZBKZaMNr8XYahzyVnxN
IG1cwlW/Y0jegCopLnE02ijcydAouBBXZM5luhgPVbHeDtqu7mlGzeRZuTmenGLEFNLNNUOU8K29
jhEUUnIbR4ewYXZkuEMgt1F00IIs2MrBOsP3wEiU0FYzAGIoBvWVkshzONANH9PpLpJWdROZwW1j
psj+aKvNor5V5vIW4JR6WIJHlW6hQ5qzn4v21amRhC3mhNe9yOjFlS1QKERfgfnc2sauC0ZavVGk
QLMqrvugoF8xKy0sjeVzWNPeTcx4cKPMfLcVCEuTNSVEtIg2+Iz+IltUl8zgy5jkruQOwF3yGi1t
7K44tQwJmT8s0ZNKCndcEzwgY5W7LJAawKS0zqcpEQbuLMPLSz7Pc61RI9vt07w3jOZSd8qruWnC
wzKsTLWBQGznwy6ybIbXXYTaU4SHrq1IxReH7J/xHHMq0nQi2AlR/Hxfl5903TxM0jA9pQlmz7GR
k3QairlxUn3ZkZRnTbnnxoiYfpeHHic+Zz4CPvkyY97alpOOO7FHK2fGlIFq2jT3iSg2zWKOmx4E
9l3fWCjYsr2MF+XFHArdE31I/RPr7ZVJgesqqmm9Jnq9bZMl+dTFNfL7aYRtYnXqTaBRKXw8wgzE
pWM07aPitNUuEprYl10V3Wu18YJTV3sq7fZCGziuxxBXfac7t/hobtJXmKBI0eabSuZ+1/avujaS
cWuwswqYEnmOtk6ZTHWjLMZzYO8k7Y4SIlwzcnz1toYTB6EqdKArmRpeo82zVxFsmOF70Pi6gwhn
vw8ypOaOJF9bvBL+Vcv5t8TRazKqt5x6vsgKqC2LcROb4iYv5pshIydalqVkbJluEdBh08dxP48S
mSSdXau/VQzMHkWx3KsJiWOk6jTeqdbCpHbTpaPY0gp3UJy3IclxUovwSzOdjTC/avJUklaLyqvr
0dVl9SiTdnCV1jhVk3JHk+Gp54SKJGVT2F3S1Y+PjOOROcQHE0MLoWu+cuJnayiZjcfmmz0yUe7o
6g4R7YKljGhJJ44/d0HEwKLy5hzLyRRe1dn8uYsbSmi6bpUTPHdmdOk09DNmyHeNxh1hNPFrPCjP
80Ktnyjjp7Y8iLh9a+tC3Y4F5iJQSUWTuODE32eH1H/Wn42mizEFfNYS80vbl9ddXfp1sJzsKvOF
5rSetEedvtJNKBsVyBa4sHFZDpyue0Rf/UL/pvGQ5VVHZhx4ppx2rbquImYU8MY05RwF8Gl6EFhG
cy1WDF2qnkJbaS8TJb21MzJH4utnzVguxGJT4U983AqtdGthPK+aqcKZWj+1yYDDKof/QQGuIWJR
le44kC4fojDPNtaBkVSmtI9GzIS/q7VNKoz5si3NgeJmRrRrteVWRXSwkkVcnY4J2CB6B6qiPaqa
iQiugfdUOQdKh/OiDztwT8dopplc2uOhynscK+IAbOMdThqxnIEbgs8icBqvX4p+Q4f3frGwW0me
FilElPbVadb0+gB0ScNabl6jDN/Lfr7gYWfbyb6YVfx1pnPFwKfYtAHu0Sig/S70fvVlZWhDqgpp
U/qKdzneKJV+u2oMaMajsEZv7dE6oPUuPll2e2+ETggJ7CjUMdxkGTVGWPNDFV7BDQ5HrwpbbSd6
xmUxGhOZlYg5UNzlyXUGAmMj5VARVYKebjGomSzxcDpdx0GZbPXpwZFFtW3yQPfKdfDUjb0HZE7f
KKXAhkcWrcwh/mMQfoxiqMiz4QpTSmQMx2gvpqbdzg0PlPOwDYH47cZ9WD/hdSKiDgk3Zk5fWBTr
kW6rbpi04Ouq0B3baHFrJG+utNvHZgpXdOHMzE9wyNBUHa3cYApHS0RBq6FhpYEOx9sVzl/MxVQ8
u2meetN8ttL5TG/6bqmx4jYO7RGaRWxgx/pZA3tC5/wc1YjVVVnObkp2VeVuNNCunzPusvqa1OPr
HA4P6rTsSF/q2wUmm9LVFiS/CCgZNSbOu653Qzu9mkhNNuioGGkl6rkZMyLYqNL1pmgtdQ2XYqUc
+hHBqxGVL6OEcGSX/ZU09fBGIAhBI2FsHJTBQU0RNc3inFvdE0Qw089j85iSF241lSitACY0NQCV
YfVMDTytLMDCK/l2KfRTyBt21fPVEYuG20hxmm2EouTnm0GZpz2XDZ90gotZeQtLe50Wl+jCS+NK
VIyLrJD3IablBIWoRvpsnKM8to9gynb0l1cOoqQdaQxnbZx5XxEIx/303AewOrV83qgJYuu4XUlt
0+0cFLlfD/NjFIWOJ9oa9lP11VzsT4VpA+Ni8NBmOvPUrhq9KiWL0xfKQOx9FPrNqhx5ZnyNbP0G
nkDNoTD3Xo1UMy2z17a3LhzPrjqNcqIY9wHIwpaZDo1J9UJg+mx04G/GWEbo9ppXaX6dq/LOVLKH
IpVcgBBtiZmivo+ZaXd4MARJpQ7mdYObK3VFYH0tum5fZZNgMtjA8Bw1P7M+DUn2SJLMPLBXJDMj
Gst8viPX7tTbTBsan37dLbM1WJLGLPf0mqldqilyEyOFKXkYAKqhhZ2iHY8huOuXjDsv27l+zFUO
I6kw09IKZx8pQ++qhT4CJUTnRsQ+NZQ5qOOLsXsvRooehro9TdXqPkHFRXo1x8d9bTlPojbSPduQ
PxlpuS0VeUinruStRMoZpY/Y3H0UnH4moq89LeE8zT+LqBo4GMSb2ZdMKJVoCzr0OnSMAO5odVTx
H+CjQwI550dtUB+twMBhYASUGDWxUHkhZT00iqAQG4tH01K3+YyVb7RTv120y17MKMlo9PSM/qiw
iTdVp9zAb3tGyED3Mx3fI6l+LZfowIzcS4mMvjUo1V5DBb8pBq3b6Urs0IBLPDFqDHTsPsXizmzW
iOZTFDBaULWbvApx3iiGT9xhHjdgmJmNglsinJ+jssXxWGdbJghfqiQ9TD0T5n58R4fIoWKRgKxI
g9jMLtyxMcEU1piWpxQXKfeEEGaFcLl9iuCo2HQ9rIQIq/X5Fx22nMvlWxmJXwuyOiwq12nKyKy2
KqSu6lvlGfV01tLhWl0wJZIP3/WqfZ82BmevqDaGExdw7fpHPYwxaxZBvZdLD94R0lrlBgz9L9RO
j59nLiC+mV2sLg96oD6mNRSysTJc+y0hpUJwYJju4JRkYDZzcbQStl4L8hx143Dr2S0ymCWB+Gp1
lu3K4FrENMbiLLq1TMXywkz/pFc0UBhj0HZVfaOE1YSR9yY1BRkDR0KuvGvqowwHOtrCttE5p69d
Hlt8ZJAAFCoJZQwLL9HUhznAQKOX3Zc2di5m0Xt6mF47s5r7pjmSTIYZ8waG5QPaGyie3E1Eh97S
3Fi13K4PjkkxpNdj42vhFr7S4McKwLtUM59jKa+qHNMn1zGQ1MuOkzMcglxn5s419g6me9HYevpi
+2m4AFzEZsVsGUk5/tVm2IORhQqp5S2tdSqKXsOGLIcHmVf5rqtoy4+R/ijEYm56rfcrmdKe0rEL
5UOAesi5bgZemprOp1i7zOr6MLSjPKaSMByKp3AMHAxajXZwUBxRHFxpeLoXnsxVzfDIxPTiTwxM
IxH7ttBoKRr1YWnxqZrYCE4089wIxJNnVGJGWwfJYMT56tQHMedvFd3vOrK6TSFVnOD6TBowvMuo
usDH/dgmDS2KML8D8kAVN6NfF3F3awFBY9Yxb7MZL05RaAhG9YzZSQsSbZWFZ8EgGVWcNa1g9px2
t+yx32VVhYIpG11GI+1J66rLMN5JJ5+vi4lDBSlq1zJx6h5T83aIe3pHqfKuG0y+urR7KwYyUmgN
GGIzdPYBmBNUmjRc6luOu/uuTtWNHiO8bSNm/cUwfVpwk3EJ2vZCWvbXqpmZl5rOwerRUQwRnwqe
u2XnwS7ETY38MIj9ojTUTehogwvf8+wUEhKBw+tR0vY4dEq7N9vgq2zMJwwfhOzmjZORoisDsRJR
Ya95PHmJAsg41shLtdhrHfT1JYpzUGHIvKok2Gn2kfHu5AeVjkxliR7Qxg3eXFXVIQSq2UcGliXk
sXVn9y511Y1hYvDTh/XFYCrG446O0gQeLSj/BnqBdm5uhY7auVjqGwbE+MhsInXPyDQYw2ETZi1Z
QpYg5omPBuJkX13UxUcetTcDJ3atbi73o44dxswwWAXRyNPIat0X6nw3r3n8wjPtjJuR8Z+f9TT1
MdXaG8UcbnSD0/K3VvKDG2ZgJ/3PWsl/2B3x/kG3/x/55PqLvsknbahgKppECwu3rUKvQbz4TT65
bsjQzJXHZIAQEFiJ/pRPCh0CvVxllxo2wXWX8p+WWfZusHdNYpqln7FuSBH/jXpSgEb7gQnFinfD
tDHe2rYmHDpJfP87MFYLsQheTJ74JreQSfyS8Q0yeK/VUOOZj0K9cWiTpDoNTvq6312/b37s70n2
Gq/iL385WmFT6CYmcpojP/7lpJSQVus08efoCZHdO9QHv+rkBRw+T9D0Wf9/yTAhFqD/GB0vOgRC
xfB0aifL4r8xGzDHpnQkoI4q5xkeOyWkN2TAkqXN3bwUYFLrxgDlALFUzS4cILvZrHuwcPCGgtPm
I/3Pr+oDo/U9JG29pJbQdZtJmmSbPNLX7y/pNPQS12GY+KVWwZdA2ObUXh2hGwpNL0EwWJoPaej4
TqVehPWyU6j8f/EU/u5d/f4p/PSujn2E0IQr6K9XcIwAVlDGB62+EaGxmbXIjQWGBPjtca1ALvoW
If4zbk38zTvLTc8VYEGgKpEC/3gNRgTAoxoRsY0RiU6DoyIrrlkWc0xoE2L5GPP8ucc8SIN8FziY
cjgxJzxdXaLjKIX5pBgb/RyONgzJh2FOPYQLG1Tw5L7xzgotP9LFqQqBp6WworIyfw0N+ylKg4Ni
3Jp5xHlzz017y4T0ngPizjBBsZcohdrFvFCD+VUm0W2gjc8qM54YEN2MTq6k9RkX14phUvugnVnK
s1UWOa0mRJsivWn0xe9pLaAzcJ5gxuX9c0BOQMV4Le1lh2HMgbY101+0SKJnqhQpdiD17o2F4VlS
Lec+iQ9pQs40zP0LK2KnTWzvo3aE6EGnp26s1wygB+8QJYbZdSt7+tIoFoy7IDMSiM8IQHfrqG2G
gTuvCJlWcux3b4Yo9gbDdNFGz0vgnGERbofxTobNM0WkNxliCwzLL6A1NcZ9w2/KWlSunDkq6BBs
EyaXLGfijjOS9FJocvvPt6TzM7SQT4WJUlC12P1usG2VYPf9p0JPZ7rXIO/9rMEBk1cjmo6VKIu1
OrmKUSLIyPBUQRqUjVtjrj0tfGRC7/VM/eQybzU8bIkCnVvxEYahTHrt5+yishseSBeWCeKItADW
7a5GoUkUS1hRQWsPpVi6jzv7CNyFS3Yg3pzDbkKEaXiwBC4CTOKpNu8SRGAt528zKV7GsEzzeREo
qhpc6iQZ7JKoWPqQ11QqgWsbuB2GyJUI0JpkbVpFI0VOf0YIoUfi6MygLsybjjmCYZerkg1iIrIy
As/A7EYg2EwSZnZlsFUzWLUXHaGC67EZrXXuXLmlcHxQz9g94JobwVZTapQnPdOzcsusojPDC+Qu
K/Rl16jqnlnhL2Kzvkapn6KY6UiLTZKabaksGvnx/QJnF1fsYI39PJ+2ThTSjHVbeU4kYklq3/Ui
I4ugF9uBIQ890M8bybAyGiLyfq4K0xCSQW+qY9dAaZBE56YmHPK6kqZxQ2xlIRs2VBLxHFRQNFyP
pOFw8V1FIV8vaDyjzm8sflv+tYnh7efr7FrZ2iYC0LI7TZbl2TwtJ0XFmqFJn6DFahDgpl/Fc/tv
oilQUd0wDVr3HJI/XYrObG0boRZpGVLUuondSsrtBFaMr+HHa9yUrvN6SwwLHtUUmZBoPD2wHmol
3mPQVLDExHBrjLpDDHmJUn9TJ9KFaQBnxfTavmc09pgumkdBySEGdm0RrobhlZUu/Df3mzn4kRK4
qa5c56VPLf6Fiv9VSWjatBWzBeaNCRoQB68qoCzUc6qzwxaxTTgFcdp8TYav2iBTdwnurfzMToiH
xZ5OXQbUK0uc29YKPXSbO2EG+9DWTjG9OPRNd8mSHc1enNo63XcrnjvC+GMbnsVzQcYI68kuXIli
b2zRghhmgN85fpmdaNsRxiJbuk2zhhpUaEhjGVJ4uX3KVEpM1S/ml2nB0vkYUVaW3OMBwo/GlG5e
h57VYs3oQQyA75FOs+toM05l662d0SG4jXZmeps2V0XQ+FHFnK4M3LZ+Unscr3zkza7coiHj38pG
ZWcGTbUdk8rN4A/NR8TXhED6g1Czek6KGkpANN4vRXtjMQaTIVwBnqkmSTLSzsWhsNEaxZ97jFo0
GxLusBIWN4U2jcOej/20xfgEx5cihZCmF28oj902obfURXgWqk3CqN6aJrrpCOyAkKiFuzgvLe4M
zQqjbVOVT5qUvomUUYn0d/QCm2mgeCr6BrTdp1WVMuqfRavzZtju3KLpDz2nomduvHFzbToNVVBI
JCxCmEifnFY/9PmKk4w3KBR9iY/gn6O59rfRHICSivqOdebOT6CVASk9jTdG3nWD1moJdmvkDqpg
qxOo2DpQJ28OmU4frLwrqGEN5TotoIQ5EeiDTCkpFTVPysXXUFDGCHFpPrtrSJvsx2iGtHljNfqx
wn69nguzmLZg3w+/eBXroqS/xDhjhfwKy4J3/hMV1mC/BSB/LWaxi32EZnItHMVfDwObnFelbHbE
uE/tbUaxuyZ0NetsBoVL3+qunrwkJHAjJ3XbGt7CxqLCku767xqV6FizHyd1tm3PHLpz3IjfOMDx
6/ExYr/ZpgpyXQQ7c/8IGdOPlodIiXwEGG6CtfafX6f8Gdv7cfaykkZ1BOAezfkpHcRpgg/YIYA1
1rKLUiiUvtVFzBq4bXj+OgpsXadLx3snQC9N1RPFwDTqXpFBhgfnm82vyH7pdJcb1YS9AuOerTPr
WybXz7Ui9v/8jMXfPmPqkjVhYJOW+lO2UNSwG4phiUn/1a05Ek5p9+Es9XKGP8w31htLxZ+wVI+V
PFdTBV/MOUlcw7NT/ury/e1tsoKKsBpQwFk/3SY5aj/4+VPMDKI9DLhqYtoB0ZPAuBP3gFGMDfNX
l6VQKC0wNU7RxcTZJRGN9dnbYCNyIdJPSUTY5FaTqC8t1BmhysUeVprezZoDZFGKC36rMzA3edg/
X0/tb09zBsSgayTC25/LPE1JbHYOzTF6bdatQM/Q53TbioA1YfQSQLqt5zfzZGYuOpENwVhCN2d+
jdnXggkViSTbRhzTFTgpMgSVBBqJ8pX2cLP2NQZ2Qrgz9lQbrdkURS7jV7q2W7RuuMdKSEwryvKp
oghaP+MR8v9fvMD1DP7LR9liKqyzAdsw1Z/OaJQ4Y2rlY+xbhsLMqPYc/UEiF1hPMmWZtlU2soIM
gL+g30LiUc2RlxvS02KkeRlj9A5ij3ED19WlcTLTeaG+XKukruWETkZy5ZtmVt0OvJOO86OsAlfl
Z9h9NKQ6MIeadOeTOrwzg/pFKvYBp/7xtUlTw69lCwvoOK30H1Mxi/NzpOdN6mwsfqLgzaryC6bQ
G2o8zzgudblp0nCV3DPK4b85csuh54BI7nrNukr617XSDVinMxHTkPP84gn+zad1fYK2QRTF9Kn+
fHc1bOSiGOxjPwSevxbrH8X3WqQv7ALSBBlA7GrdyYpuhpE8YUCBC1oqIW9EsfOrfO3jr/vL9TLJ
1RzUCMSQnw6nHrNOVcqOp0OuuB7JrU7luzh0cPOdoDcQxrSQW+iJ0wtJUHpuzW43c9cK0hKdY38e
YLDY0VlJ40PCMpkkbK6bqj+slXLEOU6X3FUKELJD46pAXtbDz8w7r9KqrVq7LYguxyAhoeXAXeS0
zcGheQ8r/byk+lWiOZ463jLdPtQ2OZSaQeycGBpYFgrm8hTr0DTHsCJ3Cryutw85XCHRJ7dx7YII
9cYk3a25QKswGEpwZkfJfATf96jFOMtTzqq2bH2RzscVudmmL52uMLoqLpnkcgTjykZAsiagaxtl
/cAGmeYmpNHE2+2cviTotYaYPMxYaM3z/BDpdIgGevLU9VjTmCDNS3MyI0BfNNcrp8HPf2q0aLvm
q+t7v/72VvlSJPcktkWbPg7htFUhL4AcS5kBQ4bm10XeUOYXZfUpYUXZaLx0rMMwwBop/YAaC9oh
ZVPE8DkODaJN66a98C2O4FG+rMeOxpFVhYXfzgjj0rx50Obyi65EL4lZuWjb9yFv8bhcB4uNn3Mj
q52Nsf2f485fiHOGCdIdlCSDFlZ+fzTqfihrY4oDFihG/gwMVIsuu0Kwv8fgBovE9JJmJgBTtJ6M
SJYiumsmECfOxHM3BTzZ/IvKXiPDjuAWzyB2Borg/GJq1HvHBPIg2uvKPKkGC4JSsE4laKjOX50c
sk8uFzXf9nJd7dTcDEHmZlqSczpqjwCqUWGjSMwb+XU2Ga/ngfo1tcuX3JTDJrM/swbsKSqbF9Bz
jHOb9FJXmGDozsWg9B4EoZt4HPY2bFd4p1vsnNvawf3RMYXfzPEtHYrHfH7ChPXmWAbeFvnVXpYb
tMtazjRlInktdesKudRFiICKLswerhDmy8oHiKBq005dmMpLe69O/UHrx53C4NfAMFjK5SAZdYxL
v7NrUe20hg9EXpw7Oz/0miggkcjZnWGBNde/eB/XmPBjzGA5p8m+NliE6l9bkUaugWOY1lakZlyB
1Y7BBuWHFdIZtdO+0fVzhKIQUxFwpmwXGMpxasUZ/IPbD8Yx7+Sx1vDlWqoXzQWwkGVvmdU2GF4r
B2htoHlFUx/AbNysI1RoT4BFx72i69sxEZQOCLbL7qCGsFgVFxef32T6Nq2tbVE+MaI4S+lsZE9h
PAJeFdGhw+nVgQpVGC0syAPFMu/tDHaqrdPiknwN52Qr6KDCBG2irWCCEZufFeT32KbPLPfyq0li
P7G3M39pMiDzTJzzSLDsIu2caMkB+WPbNYdpSXZhihTP4Mmw5asywP02GJEYlnW86QbCz7xv9oPk
cMS1N3A5lHY+Vm6E4HhyskMQ93thtHswfT5LoK5k6xyLFA9JIH9xEH2chD+8iyAKTNI0h5rERKP8
U6JbNSiEBAsA/d6+zIsvyJy9BTYuZglPbd9zdu0VJnRu0VGVSN695ZwPtzkXhDWWN9SXyiYP526z
PCHS+tRGjavn2F0du79FAvFQVu0hM5oHa+zPM/m8DaSkzvMrQCHnwukupdJcskzgssqbrQblPH0o
i+5KV41d7SCldsZrK3VY2vmQERZspDsn3c8OA2sJ1Sm/lEHP3zC+VKlyZNZzpYf5vo7qnUaLw0La
XV+q6fCoG+1dq2sPOBguU7T7+JuIke2XpoSh1zdnvRzfAZC8BDr+/Er5o+77jVCd7+fq/X//rx9W
TP97M/P/zHUkZch/HhDhxii+/N//U/79z/2boGr8Sxe24eiaqWoUY+vQ5984DXbLsBvCWcGlEExR
Df85D9KZFOmWBX5JB6CKKYV6qS37dbewztYZ216HS2y0ECZDo/9qHmT8XHmxDoJt7SZqdlPauF9+
SqRVzIt9FjiLlyhXQ5MdRqGqO0NpzDt4oQ9LaRbHiQ0FFEBRh0YlYz1Y1LH7jClwaLOXQDrLCRqi
2PIynQPk7+jAOjcgzAJXyoSRw1MiEZ1jJ3iBRmVc6L1TUACxsawdsM0m9ng/prZ1rVijdd1ymno1
+somC0YXrep8r4ilvEx7mupB+Txir77OY8W5KCZRepU+ongaDOtc6qFJ6p4EW1vLY280FZg86lRd
NlOe7YZJxda97hALB7aJMayJLvqHaN0yFppheyPNJ33dP6bXAQQG1nSmUYmBk02ldWmflUdyvc/G
oOmnymgPDn3frUrdjKpjHMDFYj2UD3mPzKqaW/MYQlmi41Ff5d0sD8VSycNSqlQfnQM0I7orsuXW
1K3jMtD4T3BImC2c9ZhtdozcqsKbgrDbiBLrTt2QXELosL3ejFgZY1GSK63N/FpDZAw/rr0cW8Gl
1mIH8dJzRQ/pTuaL7jeRwj4yxPhggdrjQouTlx8M548/Ykh+aOnWUQXwZ3NE684fU9/tFx2bpmKa
E/gdBwZ+Nt9ZQKzRJTp0LR2S4zSdWKoovgxjmnFfEGrDKruzG3E3BJW5ZZcSUvMhVm8x2uH00/Zo
+M09nL5pMyDbY/MfJyitXIRZMrAOEQZAEAOoY5tmXvdBUzsnenU7lPVnWHHwDVkMsdPYtua2UzWc
wl7ejPlo3/UBukwnRuHopLtSAM8qEIRdODWsqKyt/tjo8zsMfguDb1QDUAdu38O4LL4PZwYh6T8H
wJ/3ya+Bc/2Jf5OEzH8xaLaZBlp0dCyG2H+GvnUUTrlGe4X2xMf3/gx9QmPerdG4MFXbYlquc6Z/
C32K/i9oQILgR6tRkrVZ2n8T++SaHfyQPZDLQzNSbWrt9Z91DvDdLNxJ6mzMkS7DyWB1IwpiSpZW
R99tsAp1qspdPFcxNBcDl7fRvSirgQ3do3nRgMy6mhMFCIIqdJwb83Xa1eadbPP3eWbm1leM03sC
yAXbWuwzOF4wFIw3LevcTBNbArS+qX2J08pNehza370L13+8gu/n7H9Tnzu8GvZP0QHSCPA/xXT6
bHpgIxHyQYoAIGzVG1Zdvc9xau5SNmZuAeQ0N/m0Z0e8VwbpqbXq+q0cECAjqDwW6gSckNnGr5p8
vN8/Xu9v2Zqhg/DjFPv5es9jlahFHvr2MLOUup4iBKXtG5u9HcZwAYsFQmc8KLXReijuRjAPk4FJ
7kMRGk4X/3yRkDv8ePTBkdI11eSJaJYA/88U/8f3v6bkn1sNhjRi93ZrNMFOatY9fBocxqmtb5NG
3RdlWpykZGmr1q5sx7ms8a7Nt3WM6RXfW59eJnHMEWiAJYpSds4WaL+K0IxOH99ch6CXY4YqXI7j
QS5xcJ5LlQAfaYRpow0w5DRQNCWVRtHrzvnjIcvUh/hOrDdwMfiA+rG7ZtEK9s/1Bz4ephndH78S
q1lw/uNhH99opWN7dgjC6OM3AVykuA7SyZ+EIXFXAyVh7JafnDyxLkL2WsyIvRPtjHBCOcRLBUNv
fcgQJs0hXtdurN/842fLVgI/mAOAbhW83Y8v6jGn1TxPgr3rf35RwY9kdkbFqJwfHjuOfdyPJ3wm
rM9eiTp+ONN3/OP/WQq1eFZVsbay7J0zemmHtcFIwdKhPX3838fXRZJ++2bXog/QreCFvS8veRMa
5xT6YburgdAVmayPH1/D0BwuHliNeSfZ8QvhtDbOH9/5+KPHvKHLYb74+Hq5Ku76BIrqxzd/emyj
WOppiF4DW0ZAm6u09hZ2y3sNg9uO4eipD4SKX30waS2abGpRA8M+z+sfkRMuZxFs6rpjDvLx9TwW
nGZ1q+Be5RGkNuzxhkTim6xvoL+YMmCZvja12kMmnFloEjB5GCE7Um1VGxRCxaNs6oUd5j3bHoaR
9Vl1jehiAVXNAl3nMmz9UtYZO8ird+y+BoY9pdpOI9D7gvvHhXQUeE2VYBYoYMAISmT6PKyXtTP7
3qnLccdpwSySHX9eoOQnZAvlrtCt1XoznYCDT9hDwc/WFYvXScZKSKY4tEXKGtdhLGH6GVlDqiAu
0cuorllVKfr0EUgMIm5Wwf1mUf1mUf1mUeEr+M2i+kalkr9ZVL9ZVL9ZVL9ZVL9ZVL9ZVL9ZVP//
WVRZMlwGkCgFsg72dl0Y7EyCMI/iTJ+xwTmu2UiouBNmZce5ZJK5bv35jMCoY43cWnUo7XsvsBVl
BgrsAjdha2DXT61TjRQVk39Cw8DSvKmHDkC3edpoC0uSDBW/TP2soUqgcSneCkc5NWWBx1hM0Oi1
zM2VY8wyqo20u5M2OB5QHzCwCiTCSqA7CvV506vIVAQEiNTA2xwPdbCRX5V4pxXigS6Sl2X4JHHz
J2U7bdreuoywQ7HtC90tqxFsBQuQWi40E+Z62DqK6U+0Jq3CMvcV5BEzkhiMFryF8BfpPKRgqFRM
g5XFqL/OWFlZ3+XLss3sYmZgLu7BdCBOmoEYMx11lMtQY43Q2ECBtJXLurIexxbrcVQpftkgmdHK
yZ0z7dR92LCX/g3+Bv7vsffLJT/OoGdccEi+wJBFT8ACW8civnTuu41VMaRLciarMZyucl1ngo0o
3UQjiqecd6geEvABCV3eEfAJ1VymCtymzPwpbBGuMb/dBpp6p4qi9GNN1od2wjtVqfW4XazJD+1S
8Wm+eKy4DUEvtQ3VHAZ0Zm2oQy3wNaZZ7wcxQYtasTJRwC4EIFWVld1BUhMzyC7ZYWgfE2htPWr0
rOguxiKptpUVHntQUV3aPvYr/1/N8nt4aRG29PyqqqGT6griKnxXoPLzk94Gut9nzlUdJavxrn6X
YwZ3v1HqwxT33/7oiuJ2yEPsc+syoVbumP/lnsiityFtjrjEFL837xsLWbAjQ7zfy3BIS6nudA0D
ZxHkA/bzID+07fCsDeJTZSN7m3PTV1VaBVUvPgHrYr1iXKP0HZ8drX0KErmA9GZZSNpnNWYvrqKs
B8tlC4QDt63sL9a7pCpRfi4qAgo+BYUXM7zeZOOMF0+MrCgYkxs0eePOKg04xPyeal3FPGomaqry
6ziGQKXNxtrgb7aHQXEzEJ/IAWZ2gars+gZTi2+llwcG+vCnVOzharVSaV+ZYG9oUi7/j6PzWo4U
CaLoFxEBhX9t71teI71UjKQRHgpbwNfvYR93N2ZH6oYymTfPYdYZjGhpfg4ewdpc9B+UKcH1I/HZ
FfT5A42opL74XndIyTXVlDphVEdoCayrbY3+Vst5P5JNTtqU5EQ7f7eYv/ZjjXsn4zOZbk3KSKs+
ZdDjCL83TOzl4rXp5U44Uh2l45irzJNvHq2klbdg/mIgYgecdFva1vIlf+gbesQhiUlbkpHphgKQ
jTY2yKz/Gq61x1dGEqsnwKNks7dC57emaRrV5MXtBYvupzks2cF/HAbCaf5OlN8MxvY0aPy3OUg/
rfCA3ss8uzYkN2Umr4OKhlVc32PsaMStjc8uFPWWAczfyCOyUAdzAPFFPacFr0NvUiEaja9Kqzfb
be6jt4xDOd5nSm8Fj03rr3or/AakeXKRAzWe9abyUG98OIVpb+LKAUKz8caZl6oet8AMR1YV82Y2
z9k0giD3gcBR/bRW5s3VDHggcgjXVe8cxzygBZ/imKWoQ9JIO5dUB9Rrm2gbFT52j2g6IRN9zWDr
Yb5yo0Oev3W6OQYyzy/V+OvgcFhA9ETDMr9i6MUCShzUgGVUyLBoOCO9q0dqSQw+okeyVvA3oqZ/
VhgoekrxjD4AiSJOd234RXjMNiphQEW2yFD8sTrC3z/7/hxgD8LoVtoe/ASPudTBSF5qgVJvztp0
JX295e3wT0362RPFMntIUqQRFgxD+sXwsrtzoaDQlicmGdmSxlkSpHvhQg4hMXhkKts6q2K6jQ6Q
HWWYDrFPgkkOg9h28tSaBwrnxg7KidhnxnPT9Om2Hv9C1pLEEcIFqhJBJpFBy9QCaOyZjahMpV4F
RdeebF6GigBNUcXgQMZ0UWRXG1SA6T7sIoZdR0LTdr1Tkkcti+uLO1Hkoma/qVAd9aZHGoTnDwjD
nwFOSdZ/iRIQZjFYi5UL1oTdA9wNx/EkA5fZknqJaADb6BcXc6tNfAKR2DOqFNoF9h9XwfghtH4o
5kOZWP6m8BS/9ML1tDUO42ay5G6pzTkMt/mIjdYO08Q7ZqnSogHsGwtjo4fpEHbxZlJ+zDB89GO2
BPat0n3BZUPzIbUE0IhVbXb0EO085kuvcT2i8hvn/C6Zso4rTM4BLx/IMngR2lwRniTYqRaoZFbx
7OH+ohwMwcGdUcQiM9mEPZP5ITrynb+gmqxKXebGLbazIcYDb0+zj51+42cBUZVuvuivEdCvS9O4
ZWqMASqEXz3u6SgcNp3aMTQAwow48ioaOusGb/1vK5p02zc47GnNfDWzGE+mc2TKgIA2ortVajvn
MY2OGaTy/WCWX2UzX8Z5MB4Db25XRQrqlr+8McS3uUDpy4wVxPQRFpqGmazBVSzxjpyipsdDF4KJ
6ev6RzA/P1g0dpLqTeQOcTgTPOMYdhsT6zvRNfPd7dO/U2tc5wiYVV04r2qiYzkI39pFid8yBxI0
O4AAe5roJZNGTr73++K5aGIiH3XywxyjdxCUiQNNCtuRtI+n6JXh7kvnq5HwTHKWA/ry5jWJbXjJ
FrVSwczGPExfnZjefF+L9f+HHx2Ypz7KbipR32a4qOjj4CkIUobRVO/A6+iOzhjgIAKdNDsvihb/
QyqCDZ7Dl3RUDYRATdIEoxiwbXj7ElQ+TyyvkMm8VOT4rBwt20lMJDhN2nY1Nf0G1PSASpKHROPn
2fhgjACHj6ssoyfQ1j+llZMjZ87SU+O1xru4KaN4BHgy2VSLEaLzpt6lY4Hi9nBPjTxFzMJysGAE
PYVQYw/DhyoGmx5Q81ZaQ3rqw3i8Kwkww219JvXE8GSY9bflNvNKr8uhoiIOfuNSiHbrR+WtoICw
i70BIjyTVw204Kb1714L6miq6QGUP8C8+r0d18cOH86K2NCjo6oaO/ydh3a6VIHJwazN1mKavb0R
u5DYfAKUgsmRgTMjr117ND33yRDbaZ6ys+nHikB8szZ427YSkviqYR/YQu4aj9MiL4J+gLkhJ4TH
5m6FN4+YAJnp6gMaSrvTsOcEcFQ4yVa2X5i1FmiDJ6diyGuiEwbUdGsV/p+xpMlvBlG3DWtRQg0r
x0PGMspLd3dCyZCN8jJ+9K8YNjvvOCrcyINzXXdf3mS126bL1oED/plAnDzw9kynRZxQuck/MwT+
YBrhakhkefcZSivc8JCNLAGm275pBl6ZrAGnnJjtN2VrtnPbfC8yMkw19wBA/RB7SR/y5nDGl1kX
77uSrkSvnvvxQyheoyAMgIioio3PtY+TyaKzSDtTm1BqlA77Ie/O0WT/YIiP7q2f39k94YmRxCLC
HPJbNvoN+SvJgILIbWDTlpWqXhUKwYutABYlaNUVZ7R1KfpTaLVMB+oRBPgmBZexLwZ0UF4CzHUy
u2yT6uIqouLi0SlamXgFVxVnMQdy6yzrcG/a+SmtTkMSfuRJ/8Ch3d/GAgLWNHPwSCZieLHe1RbM
v7GXZK/9lgl8j0BtxuhXJz4ySdck7cW/qP9kdcF11ZJmtaL6O3TLewplZTXU5bxr+2gXxjX0nohE
vjHPe9nNt5rjEBCjYVppCK5kPVGKZgZKlZrwnQPwZFYDxOLQXE+ZAx4gkA4snfDYxVV9yCRXh1w/
/P/RuaXzFkr3281YSmPzqWtGZqTJtqyk4r4Ek4rpJakRRbBnY2n6iHM4ZWPmtahZucGMfRox1wat
KI3YG6AZbrg4xKRcafIwrCUDUO5hA7FXpAFjrVn0UumFSjwlHibMej+UhDJUzgwyeKlTWeYxMeqF
hgmju2QToaO+pPPIsrtxSvqebyAtORShKmbARgVcJqZ8B2OG7WmynkbDNgm+GeuuyI6+JYNN0VQc
Neln+QWkhMYD7xT3HM7I2Z1EegNFNuxaL787M0r6bJavuC8Znu3aZ6RoEjIfP3WRmWssL9z36Gdq
oEsb0J79KmraD6Wav0S2S4xn2LKEefabmBZWzQk1CIcHXNMfPQ44ptnXgc2QV5OkF6iUZBEr2bIR
57ToUNBfh4Q9ppLxhpk6c82g9Ape2KGSwXAsl8c066p1xjHSM4ZT4tV3R1RnVwA8HmgA4vWTK11C
IrfGN4/z/eiUn6YM7uXE4MJc36safr1vgUZmYr6EamUpx9oY5nxOaqG2blkwJF1uHbsCzH9AYv1T
5vkTFJEzYEHCjOnGdZhVLisHD08Wf5pm824aOIjh988p1HqrMn6k1yQHDTM1qxXjsXu7Nb8S1INN
A/opiL9tYf+yq53BuawLO/0lDnp09Mkq+pe07HjEAwP22TK6Hcv1hD4HK43gbpg8TYNTbmYA7Cw0
W6WcfToCalzW/IAtYkvUJ9rRmATIccroYnLpJFls0aDfeFP9UXfmSVnvoGeK8zDYD3UfKIiThkHC
2D+ZLZ+1YQZXU3ZPENqLTYkDgZEIDoViZv5r5JBFkvshIvXBWKdFYnMuVt1iARpDUGoxZ529yVjS
wxh0xSaK1Btp0OpcRe4DkyK/URZ4X0nhrDO4ZvCEgbWV6si9626k6mC58bEwa28Nd//NDyfGZBJn
jz2P2T67+zaJ5L17KX5inalzzVC727jzechxl0z8wPhLgLyPI4MHk3uI4tnbZYa4Jh3lD8dS7wWT
BRemt7udMU7icc6Y4oaZ+c9twPQgZxkIo6VPqY5+3Hbr9BwYnYo/SnYP585cQ4Q9kk5L8x7SSJBm
a7tmBmITZbwGbIE/tuv/DczB+1P+iaL8NoQM5nnO/E9gm4JoijX3g2v2QrrkZs2B8tnkfrFlqh3O
bKAuvTaHPaSfPii5h4QK95+hXmQMqz7MA7go8NTU5M2bAQ82WKidJTn2QgDbWWWS3X1GDlZBF+yq
RFcr1MfsyTbrNecNrZQ+uGH7WdkR4xBQLA7SqWlWl97a7bPvijWNQDVb8ZR8tyPjFmnmvNhjB/qh
pngVyd8WfVbmRfUtytAF1jp7oBv/kGjM5mlmn+SUmHuvpaKEmJHhqNJ8mDVOFVcMi0LbulVRm5A2
FmtGRLPxSarQXc0QyLcj2tIFN75qZEeMjrn2ZXrNRxKFXxK+oHCSnY3YoCrZFjuuN6uECDHZB+8k
7dFjZ3be2D7OTIm8zmaGUMaApEsCeiVyyf4QfMoqeTWXS1VGiYD/3s1H2zbOFSIM1m4Y4QxOfilI
vxgt4+Hs1AnrGBtezhCxylCpR6C0e7sSu8YME+bed//bwdE1mD7ooZK5Xcf+TT3GenCPh/t4CRNO
3B6NmRk4L3uDgR8SWXLdgyVGiJgRRPPuZfIk9RfmSO7TQNZorL1Dsa2105yauL6WzDaUixpNS+/a
xFQ9qO1sO1REZ/yqBxAH29RrCgbtHR/3QncuffeZsYV8WibxB3TUA0WNBhXMrWuYLZ1yIpx+kG7b
xjprTrzOaDIlWznzpcVFxkqj9kkTPXXQQ8YRh0RixD8ggx/jtgWhWzE/nEnOJEE0PFdVZF0SL/iW
ctgVBtTStPS4r0cPvGhAlSKzhjxCMa1xsMPEFfNAfUxAviGuMyEROjPc/cvA69jpu9st3ArJ/4Md
3Wz7ozEm5kbFJYCKmSBleFYWSiPVU4fS17aylwQIL6qfTwAHuZ0r36GSM/d/Uv3Gre5Rc70R+XTI
AMdr2fTwOoObndYfKbW3nZRYJ1xnsZJlb3mNwy7LtH00gvCB+cgPUZbA1ITNIEeQXJ2aymEytw+I
BPK1mhencoR3XJxMnYWHhBeVsV5NtslqPnFhdacmGE+cwSpQIhMDjwEM1Ir5TxeY2AZSeZqgdTMT
XE5unz+Pph1efYGuNm0hlLmJf0q1MvkgbLC5/B82/TSrddQnAN9FBHJPiAtsUGjAUf/HN8pPrBiw
6Y3mqqp4MwMPuxg57D8bRJbkT7Vz9W9whhQnE7FiwlYGN3PuKk1/9uJI8Mv4DMAVJicscOa5aB78
9H9BdXeZBMjWdpA7ziHvDqSWVZ6VT8SYGDVOTtKCaNc69b4mqb32Z/4howTNTEVNvmdaE1jN713b
X4Ti6bSkEW/G3N+4pdaXcpnzZnAyXLv+dHQbhfe4l/8U0FQwqRODW1wB4Ok/6jRERGBBacsYh9yZ
jvvEvvieV4HaZLwInKrK9xaTMKmfcM+z/Q65l6tQ6FCZly207dBbyZE5Cq9h9KfMfBI+6t2DUnfC
o8sgWhC+FNWZZd/fdGaaAzStapg+kzhWZrSZomB8lE7PnY6/o3KbbZlVNuAA213XAkrOLMoXksqA
tZo2ekiL/tpjpiuEF67c3E0O9pzsqz7rqHwl/tp3iC6XRnQektd5KVo3LKJUqxCyD9ba8bg8uC1O
jyjG7uE1A5oVCIWRW+d7iFxH0eXkIdd1m7CKuFyvk+IBnVBK0Z3kb8td3OdylPVIyhS4shKG2JhL
QCaYazeQxo5lwPYQQ/Un0s0Zk3W7DtSv8ntzeyWPDl06Te11OYMfnGJEAZRVRKbZ1ZPRZ3hu2Hdx
zg2LMrHtII6dtb2mIB+B7bU+DI5bMEnrGdxEJ1GGhwlGhrSkuB1osQlnma4c/hHu57tb+z/AO45T
Uz6neUBRwuzeAJQzRjLnL4WQRD5li6Uyx+yjcOnAAFnl1FhAYezSnJLrkDPXLOb8yTlR+UtvMuIh
lIn7AAURkG1Zn6DBGBD/9lDUXPy9+bSr+uLTxhUEcOCifONRFtAnhi57bkSxOLHraL/MFxX62BsQ
fKMGK2ESYMwtoDCaVruLC2xvVcVso26Tr8YOP7IBCCkTMmuPwc6V+870sH11+vja0uQI6+zT9SAu
eopBIR2oG5PziOADvC5IAVwZvzeLMF4Z2dptI4Qbp9rQw144Ojpw63/yCKEx+1ncmOMN17nhbAAt
zk0OfbCacJZNw8ZNOaeSdGSYymC2z6E2EW4dwZqMwZygYGgdag25vq+6fTy430lUAArhJTl4UXiQ
nAXW3eRQW+5QPuQFJ289E5NPbPRDXg3+zVqoajLiXxkADKFuJvCzk0vsdLjb6q2OR+DsOY0fx6+B
TZjFd9jr/pDo+Ls0xG+mRkpqAVdLHFKFW4RrK6KUbXFWoJVk/AWJT2UH/r3t5NuhT+etLHjBegKT
RujprYc8CsZRbq265lvk41n2nvzE37c1h2kdcUDe2NAbdqKltGO4yTUQb5Fq70GaitVIZ4p7Hyf6
zxmm8BpmyOhTqg0U385YI/iCHgiMJEpnrlDVetLUX62IO06SpN0aBKtYL2druhzXzu8G1N6ajsXy
QcfGxGmSKsUUL5NgI40I2jLJymy6zyZKf4bQeSwTwPkmnH5rrs8IGkA58iir+GIxlbCbcq0AT/BW
1PNDYETZCb+BfPRoreWDdu7jyeI+McGb3/SKUiujumuRVeZq9oET1vzCfPipifah/6iSEoNfJHHe
W82JDfOd5pa+CB/0s6JMaVPMwJWO06dnlq1LbGNtV/5LN3TJOffHexQW/q6Bzdmkel9Sb3kNrVNn
5KwaJaBreLPX0LUH6nX6xTMCfvXl+Xa4MAJasU9hlv862nlKvdk4eB4G8cT6zFtJHU4a30Guf4Yy
ZQIcNd4kuQqa+DtbwIw1CEKrSzaBLvWxALMJBBmiSMYlcFTcR6W9y5ws3QKaDlaM5QPgNTug93/h
P54db1Qc8Sf+uGEDGQ7LfRUsW5jFAVCn3pup8X3JXKMtUuMLvpC20HBd+E97QaXcpyYyx+MDMy0l
/cn0eYZVuEfjZubL9XgQ1cYx+lvK4OmukONPb7u4NUAybqPRf27sBji6tnZe71w9a3jqed87dR3D
oaNH0T83XoSHK3mxpHC3ieY9czkkulYr6Kk0aN9oMK49Nu/txAOkdK+XSzrQpdLddtgfijLBPIoi
c+9IvvRU+XwEZQBLPh0fwtLvuOMxelxyljo0g/FZspnF9sh5J+msU+3RTDCrOyNA+1YbDqZEk1x0
3yOzQJdhNwwwd86na/JZFwNomjh1n1v83L3Ox4PJ0pB0DvU9ld6M8S0DVMC8c7H1Gm7VsvV+PT9P
dtJcTvkdUCLm+oERwTdifDOcH8WUPLLyPDlMkPu4rJyOtUPZPixU7w+6vJzLe2rtGNJ9HSUoqii/
RmNTHOkbnqo6yI+RV7zOcf/iIs+DwgzhTMfU1VLcVGWzNbiBFBnSNUjexHfhonwlDZU5Zr7ejAlN
S9VwpjIBTzpV4R+ZqdUsW8HDCKj9YmVhRUGXnTYCvMohhYkeZTfbAAb4Jc9I0KdKF7dKUq5oc6ZN
RRO9AfrfCJXaO2yCn65KmeCl+/Aat8aFYACfuWO1Tw4rMwduOtvMgf+r6LADZ0m2WYlOjOmx/wV5
TK22ybTFH7NNPrPKce9h4CJIQsjQw+M3FrjPvIy8usY7SjB4L3FxiZYgf1InSI1L461h7GEfGNWL
6fPg5P7AXzqb30kScPrT7sW1qmpj9c7LOFod7RVKRw1t+iPfLtZPaIUbUXTuSXISaDSzmRbc2UcU
VOVGGfa11zo8jMAxma7gvNUhiZu9hJHL6BZ2vfxrBuO3q7OY0+h861rG5rX+CBACbiveoWtScKtX
4aO/QCTGKbtVIQUp5mrzVR9Hj7kxBhd6Tpsq5PvsIWKs49nJdp2YzzmN9hsB6LtQ9pdVMUlMP8N2
H8OOo39rReycztTeUxoA/JRX4C8cizmlM3AylWt3Ho9SNyuF+vzc2tymvYnzM9WDxB6vRdyWuL/C
X/eJprPDeAQmydKf3jOwvJtS03GrcrHtiuB9yZPbTXKjx9azjAzAPEbKkLbxFsQDcwdQd3tN0yvD
wzkU5XMzzZquhB9w5ocfPjaXmNB331WfRq7pgM0PQ0t8IvFRWUh00XSyvwxJkD2OCzirffECRRub
oVcQSehIbThdwK9hqbewiT1Q0L/TR9nmb1RcnwjbV3ysHjdS6qNSVL9DgEygwaAolbrnSXhGcnHE
iF3TYErPdlBTcW7Y5kTnb2qpPnGJHUA5w/rv0t/M60/cwWGRGEW7jsiek64fvbVDdU7mBjsOdf12
Hl98Wtj5xE8pKkH3peO58qU4MeiT0Bjst76e9DpN6eTHpXvoGArazwIzsTTH7z42zjrrMR8WEbAN
d5OOGJyLyKL+OgH0N+jew9atoZ6Yb9Sv/F1ko0Pmc4mzrjgYNzfGxSJncUtIcjyi4tqWungKtKbR
0qnPpAlAwyzLQll6QO6bDBCb5x4DAeIqT4OPtDRpaDYKi1mmN1v8EbihKI9w2UyfPQ8oS9vAWy85
5hoe8qeA/My29cuFw9EyWNgMtGdC++SGapVXzqFDeh060auVm1ftJxMHsorvwOsuUnx2RHhW7kyV
nTnuLSoNZFCZ9QfM4QNs6aDmWsL00RtbnLVhKGSnQi4KY84+gvLp5hf+eBgNi6UiZhcxQpjbsf84
KgBnuf2apbQTarqG6zyP31EPcifPVwBkUBCnCk1BBR4ciBxUUnpMVfxtdAgqvAAoMUJi6Er+Y67/
AaRCLg3nmT6Sy6x7PaFt6UOUfuUz45o7Xc/VkdCF4LVld/Cy8SVpEy6CZgyLBEp6Tze1T9OnQiY0
azgRGV0+b+2y5TYWwsxpfAE2n/pcV7sF+C7hXXzsByvYiVLAlXYlYKe+4EeV8tABASZEgIywSD8d
Gm94xGsOGukmblR0Tt3TkIfdlhL/n3ogLzJP34OFaEwqLAleOB/lwCFMJjGGyM7ltpBvCnSJ7sR9
vURjXqlgZ7vBQ8+7ClN/3NaVSvYgxr+1iD5M/9UttHMbS9ZMRQyKGRX2XsxvD3YhjW2kgn2YUVvv
VfEvs3hc40Xt6sBnW8PHaalFaYq6nMwc1e9ihny5CMMXn40pXwFKALoct9TPspRtNmElDN3PmNPI
1swQOQUwGfn6euyj9a5NLC6R8fzSV721dum4MoKHVsS0Lkw1b8qYVb96JUzF2KfkNqZo4SECPjtx
cIzNfA3Mu94zkJ8JyER9w59O78QKIjjZw0udqJck8V7q6K8RTx9Cc8fVnckpTzABBYkJSCbazAtO
JJjfKnsX7cSD88+N/VcZg9T0CrggyuTWeaWgdRtt/zrF07ewgHvaxnSiCDOsRsJuGAasxzgw/viF
ehBDshemsxWFfjJ6909l5M/t6N8DMmb0/IdPpIMWcQ/O5U3KLwuk70+NtKlW7dc0R9c+iphqm1/r
kGIkuZpzLqHeVSkktTwWT7Uv+Sr9vUiHbpMvpPJkuskRmWhXH0Ez/QTawQfl9z/C88zdOxaWI7k4
gPQyo1vCjqwr62xEmFCaCjO9PdX62pnlyQiDt8azqmdsQic/LLyN7QKaTy1s6MI17G0Q//Ns8li2
WfwCkAhPXd/h5swoZeKe6I4UaGpen7m/p9ElJL310qUQsvk6Vr2ce56F1D70ascoZ0RNCWm1lQQ8
Qw2Nhx4YDiquW4REY8N9lGGm/Bign6D96ZdbnatLKmpnnXt8ycro9kkvbxRFWqS5GEr8SL6nQm6j
IL5jDb5E/vDgcDMHohhTZDEP8xzunch5YjNF6OcXixEZ0kgJZr8pz9GiUxqT/EUazSM9/32fudgC
LfsB5s5jrJxjqKG508Z8n+L2PUA7h2QnNxG1ANFGkb7IZoFs75rRvwhzzgm/RZeuQDJuROm6Torn
uMl+8n7eagO8eeRaL2aMxbjHOddF8rHpxCtN2fdpANojELmve0kFUc3VsNdZsu54tmQhOG/2xKkG
wKhc6UliTuYZbYGM9KHIzWE7mc4/izKayytRY7giE4J2sUEv6YpvVhOGvObKgme+g+Dxwpoe7mU5
3eMq/vLz4gMPLnWClgJTSalNC8oxzuTEWwVeD0pPBJg0Do9FKF+HaI7hIy/NPbBRqV20B3JgdlSe
qX3csfPgF51/KSAm8OS4kKi+CrfNQKMm0l+Z6+cHq9W0BPK7nwzZFszvkcreb62/zJhRf5bn17TD
VuSN/8q6AeI4LusoIOBC8uELBZMEVhUDbIr7hKS7O9P3Exai0dLI3xjh9yrIdFirUjPRm8Tu3vk8
bo4aDnnpvtspa17tWS+jn94n3zwMS0jQsXYGkNGTHIEgC6/dwg3gklP/AcGC5gpgZWuPPreXcO8F
1qtgGUI+vk44raso/ug8Cq7l8MZOf7QkxRMxhN9Zh23bpmuclOmz1dEfitlGevq1BR6zuYZnatsN
r4afQ9khITPzsm/iS1jP0zrvqCZLM3irovrsK5J2PeDP3Ux9PUwM96TGcm8ZBSNy7ORhWD6FgXME
rtltjSzniEsJGEuy0+/mxJ52Xun8jEF2aoPqqSKEULjJibNODEB0/mMFvWYe9Txk6XuhTP1ALm0F
I3I+c2PedSZXw0JDWIDkmMrgqSnSPxTGqagT2XAj42Kbmn6t8VamtI+xo7Phcb+MTG5Jo+A/xR2W
krr/nBwd7iJJTY2VqobLP15NJD1zobF0mz5XHh9b4+Q7fNkDoVFKluRU8UfrGMqi8cAyQcBAGpuo
odILqK1cV0uzL4PHm0TqWaN9iluSx2EHOLsFNeVm49dMAY9QL+tQgZTHCquvKJ4OEQo65HGpxyGM
VmveKEAQwVg/tk30Z6zEI3rhAvHnUJ1I/uQ+G26mH3WMFgoL9Zsx815qZjKXgySNJg3iLazkYhyw
r2j/1lSlxxukJxaeiiBJbPuHsjObc1RNFa0+/2SJ7lTksBJNo+TqRdULXPYnn8CTQypyMqffsX9N
sNx816N5r7tpXFuFOMx+dGEoEn5nGvp7I4G3p2eOXCQlQGSOxqWsQyBqKHA2WdqpzdB3eNJymUEW
s+2zSvtD7zTxpSQf19uRfytE4916ckg0TSJ/zcHr3eP4eWxYaG+5EftXvjlQr8FdVD7bh0Nxn4Hl
z+wsG5nclXvggtjd6pBWPIGy4GBaQ7HCJC44k8IkpSt97UamPZ3KhwKYHxnfGtFQBX/ouTJjqg+i
oaXRNndgq7tIp19jzVc4FpnFMyg/6Buz9YnuQJrvmpB/jMz04oU1XOZkW323STCtB/pkGWoVZotT
pLY8zb7o3+wUkyd4tSz/MAhscQDuP5UHTlMs8YswRslmT6ew+xl7nDNxMfyMhf+CVX1cORKPc+ci
6cyHi1Ln3AvAcmW2PgXUkRq44Oi5cA9xLdymgXjpKUoFda22Rj0BD+HF8Oz0FYRdRd1cnSbH/ksX
8yOf+dFqZ5WFOn72EuLsAj+YTwW4LbZVbj5UQ6ZOY5r8Nk7wxDn40KULHAwF2dr7VxtKnG1aMzpC
nDbWSJ/MgSUop0CRTXUHpts7RqfyaBekQWrZrHW8XHsE3RLT836jNrxGJofccn4Kxvahrq2HQfKy
gKfl8Knn5khrxyXGNT5raf6hMH7k1NIuSZbnoaV2xgyAAQedoe9oW4XjucVTqJzqy7fUv2BQbG2c
Y4ulhOzTdrQqpB9WTyC/tfKIt6tYdjkS+43JOHh9N7T7z8vLPYdesKh2/0ATFMOaHWxhNxXnUsfX
tMDK1Tfte+GAJonbZt0NqDpiugdz7jTH2DOzNSfWA86TdSLCF8DacKS6ZCbNS+yjDQEB+3/hY+Gt
4UcAFbLpCrgf40glVHecSwbF1i7RuHYklIqpKC99md18QqKTS2dBjNaHa7f+MXXtKy3Ba527F3xe
08n2q9dYFE9iodPY8m+VtyRC7HAiftzcMA7VB7vCdJL2nHLlkH4JG/2m/RM4s0kteaHvFlDLx8gi
jMMRrerhBmg/OrlqPGcyIyBIyWBjuNX4yru7GcMjWZ/ksW3h42V+1B3C8AuUf7+vovlFC1ZMkMW0
wqvAu1ojKJo0+dsbiL27rLz28C5XFb+vHL3hyGEK0b3Xv/d28ScvSwvlNtCvGESUnf+So8HNklKM
y8hB01Vdp43f7RAfcZ5Ay2rj3bt2MwAp0J0TQWs8QvVsn6Y4ekebcoeSsSmMhHpjA5VZqPbmeCGA
bslmr90/Pfe6IPXxDEjbvsYEFGPc2jvQpOu6hJkck3k+jwST5RS9RzXCYb929sT5Nhm966MzFNw3
w1lx4eauEbl7u+hJ54XWr+jJNAFM2BMJbbbkyU5mniaXoSMYnw/tHZSM2NNK3ulAtBffss996pZr
S5hv2mlvWOqrsyeio9ngNGxb2A0JkVG1lzllrtjqKTivioqFbhxIv/VD9UKeytwUgXI4BXDZt80e
ua2Pig1jnpjZYqqCYYgxsQ9mDPBcUCrdTlR5OBYo1MzRDo8Ncp2H2QGxY2SfAEoDchd1ux9L99XI
gR2iBwC8EaI+izK1q0vnfdwABCWcxX67SYBGCyH2/fKIDBkwRuHps519CKOFMeTONcdjWige+VzE
v/+xdWZLkSvLtv0imUWoDb1m35IkXQEvsoKqpb4L9fr6M8Tex9axa/cFy4QsCkgpwsN9zjHtjYml
4BDov6SidpxZyf7yurvR6lfLd55rM2uOXaxoJBf01gSJ1KkdX+YK3ZGQwczi1bpbrxheK8t/0Bmq
jZAR+WagJthmuDTWI9vPpo86n6BXqIE94EiwhYhT3L/MVfbKH6rDFHM0BkJkZT3+iHNOSOopt4eL
2xLY2h3yRYWYxWqHpIg3p5mPQ+kMa0Rdn5bOJBA80pk1cnMQrCOFX0J9qpsXdGT2yg3VGwTWbpu2
zm+viq1TPpIT6A/FvphzSumObM2xHW/CRoIDZioJvbPZ+fnGTK10qzvjGNUzTOk2e3EDfkwvCTC/
IPAZ/XhY+1l3pQcQ7fgsCFXf2eu5+YXa6B+0eAXSSljOBXF12sC3FOv5j9XmYO/VjNwnwpCEWYZB
OD6BvSNpphksvQM91H3SEU02z+2zEU5bUQ31SkwW4s8GmoY26JLRlgaPDzjCFy4H33B4ltN4inTx
W8Ckgj/rPDLLfso9iPoITJOtZDkIZ/SpBk3jImi67Rwww2yZViGRQ/zNeuAhA8nlaiAgvajF8NEN
v5vgQXeTcyO6nvDopKGLHJLBWciW3diR6Y7orWy3qH59i0zeNDmW3fQq5/jVNYx549e8znMR0Ofj
kxVmt1EwwHTSoHhAbrWeQus6Gwi/hBO+S5by7TwhlxDzAHzGvjQhq37R37MkIsO2HV7AglEyGOSW
G+HNykNB2YZTqwVwSkJ8sGrbYF9JYgmRrgERQbB+CmgM1mmvL4N8ifhhJrPpdpDZ200I2H5l94L7
daoRAbHc91VLZrBtk1eZEf+RWwLWqV5iTheM+8irkhnwfmbOj75OfqXm8MjkLSH1QG4VkeGb0iQ6
uhtzLGiCn0DOBc6NKbhYdeHeo4xUB3xM1Q4NqYsHTGW70Gel9wjipnc8fZD/UpyUCv11XwyouLiZ
ezitrAt3jroDgz9Wp2h+NiR7QB+J/Enmin2p2XY2Ur62cJ86f+pO/B6kJvSuR+5kHp9amTW7dkZ4
IGfKuk4NbyQQFdxBC6olVccWlsevOcyORU4KGovlI4pIe6dm3uCp+Q6Rj7/Gnmruk9s8mE7hXhNd
PBQZZ6W4/CcZ5FdWlPKo7PgZaWPzKKlP4+Qhly++ne3qcTZOZCJsTEeSVZ6GxQ3QiXlpG4/NoPZp
qpRy13ukYjSx6+8rBSB7xDKx9TrPgPHOBeLWDB4kTjEKuVvRDX8Mx0Gva/TxfYZPFhXkTIadOxyi
0Qxv81jyn/XdI7sYmheqqiQGiJqr4UxSxXyr2gzGNtnha9pnz4U4jxgQRIiNkBFOvesrBd/ZHszH
ovjIAfxmLsHbBV0caaV/HOr2zVzy/ljmiFHOEcuw6qGUTbhtnRDlQvXYE9G2a63y4rU2zfK8OhdG
nL+GbjOdYKGiDnACVK7h8t4KAulGUWavfRlBxGzC9pJMvTrnXkLnptEXI07th5mz28PPo6yhU+3G
SOfdWRr7zENSpAodXZ2OvIPasNXCa4+ufd2s+2YALdyo5jq1CbFHtZT7HGHIo4/ujwn+HLxr/hO/
vkRZOr3nvFP7JPPU9uepnjmsYWKTNxn76fPyMhdzwKoNhPmUqdhlWlnb/WEwnwlIAeVfJP5tTjv/
9vOonYynEN376edTag6MdTiSmBfyFjHS6qfP/zzKK/UwKs/H+5kbhz7pX6oAr8TPBzH6UFJtae74
7ZLzz+eSNCbwJonF1igK58jEG1F1L6v7NBq/QoVCc+aA8R86HR2u8coAJy4GePXo3lBeOZyRqD8e
U9m9Nxk/hqONxVeT6wucUuulB4/aMAn98JIi2beaPStIZX5OG0vszaLdSj+0XkMDGqjNMyXC/pDD
F4bNlD2Tyma/BrmHl6X5llmeP1mGT1pPrI0TZzZxKm3SVEvyO9Yd0tNoU4XlfEiMfl1HLnI3Jxsd
inWvIAxJVek2smi1pcJvqKOFwzjDdyhS2OtChw1DugFNViRQDzKtS5SW3CHC6W9c91yMA0E+clDN
U12X7VM/ZVdbLEBWuxRH0gHDR6OcGC521fSJPdbFkepg+qRy2DOs1D2qiIlowznvXybDJjYS9cXZ
XZ4GSUUQRaTsXcsA5SV3I71FyvMKgqta/7wi6XV5A3x7/Xn286q4pwoyTf00CUYhngILO9phcw6b
+lpbUKa2s9OiTMvYV1mDI9Q2GVOjQHGvmm2aElzhtX+H4DeGJPk9iwl5ETrDJ1dod183Y3tMTM+6
IVdy1lUsnQOdm2wbZt63xzTz9/LA/98HyrSM19rWT0audtrrLbhtkzrNfiYo13hKBpqzEBkfpKHG
fatkefUDsm2qEZgko0SOUUUefMc2mR1mNW2cMq0uLirdjR8G/hmLTvXsedWL8rV1nKI631ZT524M
l3Xa1VX24ezlGNcfdm+LIxmk/LEXoQWDz2tq+yEXP4+ywDSWgjBGoG0N186ov6bKcfcN2FmMP4Od
XueAMiNFVKIZ+tdk+5gOSdmBg95DOvgZA+vUdb7RHsHPNZfRiYZNSqr6xcnb8kFKUpLboc6/rebc
tJ5/pWIryUNqib1PCVW41Up4m65VlNrL014Y82kZKLWWMZB2H1c7u6qm96kOv/0ehJQX05q1VUsY
eZp/p0p8dIvmaYz8orxxYI9PUW841I+opDL9pgkceWp6pNRV4VDz6ba/2QOg8bmc6eXhlJLh1kl8
1EwuV1ap6aWiqjcOgRf1z1SB+dkZg5xs6Gh8sq1nBtLiAhaX5O5YRF+9zxoX2MnHDGd0l4fttO5K
3MpKOtWqMTrrYGc9f7mRCLQ9IokEWHScekA06+qDkYfDtCoSC8FfPAx2J3Yph4n/PMJLbZGtxVrj
CN7+mCSGj7oyjwhn3D8tEErK4VBWKaxJK7q06GzXA62eT2doXzsHQHYR28ZDFBIoIDxw7whXSJ9Z
HhkG+Q8/j36+qlo5HlXjE69RR58qDt0/RtEemqpzPii1GcRY3b7zZcmynLXZttJkLoHwS96FCjCg
m9OnKpj8oiE+u/UUPkc1sbCDwY8Z2m+TBXa1VNLmV1PvwFDjr+UBhpj+ZtI7LRZDVif7FOyb3kaa
jvIw1jshy+LRzOhXon69pDbf1klK50azAwI85eTa5qt7R/T6zmEEuniBrl7ToSJiPqa7NubNPbGB
wf18YRK9fWkdTqnLYuVFxpOODfPy8wy5DwRqI3pYPp3b47F0MJJmRg2NMDGpDEjTAD3qVg+TbSRP
UzW6l7RtpLtPim73szTWzNYe/u8i+a6TKLu6PaUv4UzVza6RIRVjAzkbDzulFr0AEPntPpS4I86G
Luj4UIJF7vhndCN8F0FqPvcVSU2zyzKUmN0/CCyQthZdCgbPtH4BazsZAVDEJnXNgz8hE/fK6NYM
EVMZP3oOR6l3njv0DAuNFkmU0tS4ITC7YUDZbjV5SJYMn2NyPm9qoczXqEn/+5KSQdGlzw0Xzcyk
72kY6EujBjrt2LTNlD0MU1CCyJjN8KOcivZpATqu7QxyPki35skKKByafqoRJLcMzoSdb7qyR1aY
1h9VbCNliTufi3npZP9WucntYEPB9WoEpHPb+HuJRu4piDMkxwzxv2L/e4zcZe/PTnYDwhEarmz3
KGlOysu+k7F3/zgYTHSyuD8qo+MM0LlIgBt4707AMl032f3fRyVG3//3c/9+9d9HYVGSutzDVc8C
8dkhZFBNEP9h46Gx0bf9kzuO0yESBWWNx8DAzXJwen3y9LO/21rhd6dzcJiXtTi3IkKs0+EpTp3X
wmn5i4V6erfcLtnMrTee/JoTQ5lwNOPUre9WVjrnSPTPgPH0fZZJc+dMOnEUTVjpBUDQOONM1TFt
urXYq7cIUeHykhR3M20Mb5FvmyfFCNKOTfNrNs3/PJD/+2D5Uq/bD1k1F46WyVPF6PPay5AhOY1G
5vxE7qqcEPdeBeVFz45zDqSJcFv2+yZfvk3AXC4bij+c9/ZN0FuvRGq79+VZX7sVM4jZIfSB6n8f
DCq8ojELr8CevS3e7mn189RmScTzYqFPLkrwhVvK8WL9U1GEA+tPa0r39HOrDkk23fwKrZkb8m31
ZLsna0iHX61zTbp4eud8gng1pp2qNpi4k+uwVGddkqdnOStqIcK7og67X5SjHrHFpY5kcpgz92lk
9b0EcVNsY1WTPp0XdEdMxCNeYjx3BBTSY5k/GYXFW9vr3HMjr2XlJozVDpAVrdcqsIPlyaD1AGBx
dI6pjKNr4dnhdVbpcB4EuyMn6Zqp5GszcvLOx4+yfi1jf2kMo737/z6ymWdLZCYPSHKyfSWwXHhM
HT480R9Hx+npGfjyWBPU1FZ1dQkrePHt8s7UTvh/n2ZIiJcpEAJB0bRbin33d3xHhhF92aEqtm3o
e6eMEVcdj/Om9SfvSkPcO0Nk3OiOmVOxREHL5hWDargR5TCvK3Pf94V5cOPqkzYXoplBHtCHIaJv
mg07XLQffETbc0RLta/74Q3pMKtgr+A4cAC3NdMLvBHcOJguxz58dRAf2tbwp53cK7ruW0tASuC2
LAjTBh7AoSg48uXy4ICG7pzwc0pd3K7NXtfNl2Eowu1jpEpFUf6lIal84zcWw+5gG7jFEi7gbTLj
46QkoQ0TnMxIENWXzCW9OYKXzfipFBjinPifkmG+KAbvNOPWJqqb6HcV09YlydwOqx1g62KnwyM8
mnYrNIaRuaL+9lGb5SmWY5m4lwRL8iIFmxkfuHhjMRhhbHbpgaIN9ZhaQxqlbkF6hC1u35TjA1CV
D2OZ9BPwER8y4BMrN8CbN/T5R+ss/zfQTCKjAVxoW2osBei6qNrKrURraJR+fPZGedIpYY+lgdQa
7/auCtWL2YHYgHM8oc/uERx0+reTy24vQ2b5GUxPmQ/B1Qv79yEj+gRRJJERaGM40/Rx0651TGtC
Bc07YBV3Vy6/Yi5tuJkGcBEfHYZVFLu0l/xwMQHYUcT0zozpqwvLfovT2lwFUDAo/bN6RxsyXGbX
ZS3KjdHuaitoiV6LOaoY7lc1D9hPq05uObivh7zIdkY8f3ELHEr15aCZXndxU55xk90zvfxflsXw
1knx4bxR1BI8SFEs59+DGIdj2ecPUGOqTcyye2gG916SSnAoJbadGTYronsGGql071Xff6aRb2yA
gcf8FprLOQUU5PSfNucFI+wi7MQY1yzFQFeIYMMcJ9vpgSFO68Z/CtWXG09DqmnwOMU1rzTN7hB5
/rgfF3U+DYippyMadMNGRA2tSMshJq9gxoFPK5KnvAodFJr8Sonyv8u5fbfme0g8y4qdMdpX02vT
WP6WiS4g4Fa/N3bx0gYOLZgZednkkk3ieVuJa/sg6jxaV2H9VOZ2s+8CfIWiVYgY/s7cjWuzadKj
W+Qcu4vpwbMWB581PCYCM4mTeTBgGoLY8oHL10rOXDVXQfTN0BblVsecEZ1AkBrp6oescM8cuPF6
WdI8Ta968L0nK+65uN1GH1vqEA+i9L1SwIKqNDnEgYpv2lXzIQ/xPBdLwriZY2/Jo5o4CnU3gPMj
0/KucY/IbULCkufBP91SrXha77WwEAGGRfqp03rcBMOASCcPryEZ77QKonU+UfE8e2n5l6RP/1Eh
3fB1mlw85yH2LWtXRLXcEo/mP7rKY6Fu4PyOHc3voiNkyEzI7XR+F4jmj30LpskA4+AFXb72rP7Z
Jw14ZUgfIC9jL126RBXNiSahnYOxy2FtqoJkI5gxGnPonITbifsYGPs05qIcsKc0nbzSQ7HuiWta
d9R32Ke4RnJdXAuk9ffOzr0rJocdDYJfTZaQ+BVnxw7JxD3NvXNB6wiZOrrSzJgUMxPkKnlYl8eC
Wgjbny+oy6f2WQiirUaOQZ9T5d7RzAGOQSrSLeNkfGZ3VeriU4pSo4f/Awilffr5kKP/dk1jvP08
G7oMig1IguNPfR33wjrNTfcVdJW9DVMB11dTi1JZOw+m67DoCIflvE2iV2tO/nGB+/yJbLEti8T9
dPL4oy2Nc7XseyzPgJmNxRy3bJrCG062U+agEPzowpi2vHaQsDeaGfIru8Y6DpP8W/Td2k0mzc+t
Lo6TJ78y3Xx3mH5echsBZJZYDzCyyL+Kg+xG3z6JxGc0Ovl3FjUfCSeVl/+ewsT0NhROj8QuKexD
ZjTLSS3CP+YFRbpyTK87JhmO0SAL+/3PEUIk07SldWQTokQKQdYlz3nRo080XKo+t09eZ6rMxcnx
Wxi9dUiQZmyENTRrOPHO+aejgiuw0KtG8J2wPBmMXUn7NLwChXjbIq8IxHcZ4i9q5zH/NbQKypZq
p7vNjr2Lm6q6oIHbVhY4D2gV+jKJurn8PPr54Bb8/BHOKdA27tGyu/GVexSGk1WHWzc35DlJRyZa
Q0AnJmwZMDoTC783a56jXV35cWHtKmSwJPV49rMtaSTjOcLQH8wPA7rkXZFjUOdwrgqP1tHc+C3Y
raWzBBub4fivETbCrZXafowKNEwZnouVYj09/DxlVGY/UlcSSzrbcIR+KsJYn9DQuMNGDuaL3Yj2
oB23xm4ww7epyisbBKegn4dJMJVX05VkyNgkrzI13yUcj1ZRGMlLsnwQQZjwB1pMN6AVjnQYpvPP
h9gfEYn++/znUWDS0cbEBvsgrK9OWgcPPx+UKf77yKn6qyEmefr5fKN89sifn3q0zCfPtloQ2n5L
/w2TF1v5yGhy+YCCIgfIvlSwtEGgNoTp+zi6/jMKsenouh7xxN2cfKIBZOK9OKm00zzmufMmwyp5
TaA6QesZ9WHIo/jFk+23OdIyYmxgbgp0RlQAtjhgGzdff54SLqE23F7PE3saVgehqZ9d5xmZXX1M
RgLrOT6kh7rBohpJJ3/0ork8tC3u3thMi8chnYd1rif/1NfW3qzL8b1sc/SYltOffKWMRzsxyPAe
qoY2NSb/YEIQ59j2V2UUxioMdfXk0JjbYxP3jnhjClW5Z2Ng9PjzqCgni5Sl0D2jVbEOBs3ode9p
CFFL/ymdiuj684h/TMc7XdeDhVDJMkmoTWemdMhn63NqtVB+kHbW6B88JE9LF1LFQXrUs/Xicj02
ppOQN6crlEl55J7wfJA1nGWbhnLklzbsP4wo5F/tvZN9q9E4FsaD0Rjem5EONG9KxgcmXfKfv+u/
T38OxE6as+OEM29Z1x3gQ8gP0ojdJp/fJ9pfR8cb461nzAKLmn5L6UQ+afTaq9LV9WHy1d/MHC3k
e5m1r7PU2rqZYf0KKYtjkWw6JFm7f5unssz3CMb8B8elSqoTWZ/DMfhHuXn3GKWjfISN8/fnoGzD
h9g07sAwzbIlQlVB9PfsMzfxi/GiYo+DY+wbW78Hnoc4xAprtbTW85ckRyBZGc5I887KXzxQcRs7
xvMxhMbNGpjkmeGUf9eccpk3Ox957TcwCW0IACWW+JTjA14h3ryk8n3g61X+n4bisj72A0wY3Kds
94fJrPSBJkR+wM8TP8ulLvw5NnskYvpzGXyomOxx5XMT6/kejPa89tO8fp/S+PeYS+uvRwpyFXXs
Wp7tL9wj/Tqq8KSHANUcFtItfp3+JbZHeU7ZB1fm8tQwCIPRQU6RY0xMFduPki7vhRqX2XDpBZ/z
Ymxf+oZSdu266uLk9u8rQEoFnyOvINQ5JYBzObhKM+rXkEB++Unq3TJaaG/ARby+69/mwTYf1RTc
ObBgW/B6NA4ZDa5iOE5ZbwPZ4zyaE1IJuDIMNv9ZnmYWpA9wk3JjggFi/L5oyN2kuVHqNTe64Q61
1XK0bSbO2yh5WdunDnlmPpEamOQTgoUq8jbzUNIw84wx2rOkh5u2KoKLHHvedCq+58QYw3UDDORz
KpxL4Nhc9uGE2hPeFqtH6ifl83L1Y1k2Xz2jR4M7deufr7EvIPNN2uCUhgszoC7Ns+umBYqi/IUO
Lvnak86/PcLIwMpgtjTMbLVQDZ5aH5d7YZm3GSfmxtQB3C9AGphIAXM1OnIQQg/9PjBHDPVl5zBe
RPk6YhLajl73acLHOgwRrodGhP84XUPXj2/hT5N9AFji6JCJROHEK7crKdub+hQYi98u67/H3nqe
pso7ZLjo+4wgstS4O/20odmeYxjIn6IWtVw60Ciz5/6IUdw+ygkcjMt1sOrt54gss91csoa5dHq3
9eJqGJsGr1sDGqqukbYStmoOBnSVJRfcSasNpuaU8jy+jTmnhijzfjGUbnD7o2RHz1+svJfRN/BU
N/kl0UNCdt4us20TkJOdYvnD6cp9sbWNMtwLIfDQAJ5c5VNwDNnj1sPscRbFijJEcbzSOb2ucIj3
yO9rXF7yzVSmxssU7Qj9E9eQYjebhdrSWP9sbC44Du8M/tUCJmMc5ISRWlOhzwfTu+sZfy5KzsOY
Ql2a0/7Bj7L+YZDRXXPFkYFlO+AFPS42T76LAZM+Kqd8YwnExWRAxfvBMOeNysVVGCbDfreadxzX
KmSS84bp1zaQ3lPIfvYHcVFG3GU9EO1IauxT6ZruHk9Vt62LrtkoYDhRgsKVCBFQPZ4VHOYQP3UU
7FoAa0yk6mRrNuN0nGpj5Miib2lfIr5XhXW0QodRfg7xYbI5c2p8ahsUZjR5KgREbSTP0gpeAKRd
kem3x7x7y2uEThrgV5xdaBaWFymK61g6E5TM+qQDq9tGefjHRVdFv0OkB/zwX4ZTn4MYYdxMvo7R
jH97i0OD8MQuGJmBZgyqskp+h1a4IyT6NsyT2BdKPZBFVWx0q2yM5vYhT1GXyP7uc07EP4X9yV68
sOTk7EuYBTs/eQxrru6ElyODv/rMbRZswNtoRbRADYEfWRJobiy1GN3XBh3DdRq7gwMiJo6wqFRq
uKig+LS70qNRIQ7QoLbCHmuM5ZNFr7PcE3Dubc2xxmNztXxUB4aBRSZs1SJy5bOBEbT7egwOUJVe
hnqie+10xYaKs1qVAJ44SgYnIBYrFp5in3cAlyCPNXRyIpYK+bco4l9jWLcIygAPRM4hjsFkAZTo
1150yicDypvp1jtEvoC36vDLl/k6y0V2adwSrXibPQy9W5P0vBThXX1HyLbIyydnjxOu51aak13n
e9YhKpO9k1fmTmUM9YdZUY/01bTrFk7Y+NrUJQdGC/zoKNppFxH9y99xO87AhopZ6M2A0DnDxS0A
X2bMV1cVeh4vfR0jAplncxCr0BO07EVETk2db5DrDQ91XOIAD8KdZxpHKebPAdOcW7mKPy7nEJJy
go2YyFIzeuFeqa6eHYK6D55ukqsna4T9YCZNu6ed0nPeKIliwVgSQVRoC/Cy4ru1Nw7vZkEGp9L0
QlrmuoF19DzvEZtAcM2QSl8Rzb6jfir3AkXC4LLVzGOPN2FIjlgp/2Y6uKpxghJlq+tQeu/Q7D5b
FZ1VMAFAyDaqcr47Dy0KeqSLO0MAwOUy7ikKQ1BwvmG+U0VNewsVD/fJc2gFTwNgz0Olwd+ZobwH
pfcE3vCzjXB7+1X5Sxdq7zmEqKoUxQo5o0Xn/JPOORiu3NvXqFppIpX3oZhcBGNgxKpmV+DlORRR
Y13MQcFlemOObhHB0v9FPZCirVcIm+dmGwXxS2n7XyAJgObG247WDUGfqdoyRKDZZMP2jLldBVua
6WW/rDT+G6KajWyf3zxmhS5RQdXKdjeyl/AL1XtO4RnXl2y5Np02/2IbheoEPaE3u3KXFj7iGKqz
VX6uyvFFW0G6E7X7zlBiF/V4HSU3d1wmhANT6zBXDO1VNoePQ1xvOMLeaFKe6s67BlJhNy0Al8QF
b4Q6p8RrjsFrhrR/p50u5uyzEMm6lNl+da4yD+6Z7t2dHRBb6P5VCt94J2o65cJ67urvIfHwczSc
OZBLHgut9FNpxXgFrCShljKTh/Arx+N8KBv3KQYuPYsyXVPqsCnxdps2vToTLci6UeLSoOTJGCOu
sw5CFv8IdE655l72PABT3WzDVKmIggV4vB5Qu5dz5q17lHyrCf7dOdGaOV0Y7Wa/6zgq94+IY5ls
m8xwOl8cTSyiGwjOBBwusF2lR5iEFXKCHkhLCzeLXknM/1GmKQKkS5hQQfKH7jeGL/8AvbHo/yBx
lN8dUVs4iLS1NqIG0KiHCHWxQYoWnIjwtjUT2AiDxxqpaEOjA1h4M3jDOszFLysa0X4veDQtiUWX
p2TxzGRWsedS5/6rsMtXWRHti9h6zqsA8b2Pe0EiJ6Z/C9wK/kvLyHYIBmtPzitq84pIyNj6E/vR
i9PWmqFmuxk5G+Qetg8ElNgdC9CwmqJo1vYpN9OvsfGDh6ALjqafNmtBy7/1xXybsu7uZOIYS/qo
s0E3oJMsuFHjkY1uRfvZBh/WxxoGWDdtC9d7tjVEtyBM20M3tTSzgUSaph8+svcve0wBxBz0I8eV
nk58g5TTKTaBSVda1s7WHWzvwLAd50ZPb7a26l+GrOYnOdXARQGersbZ5rXJ9JhEabJPUjN6iByV
rZhxg7Rp2r8J/lxEiXP5Wmfv2WC4FxoUdn6sEwip44ydWWuNUcyeTqJT4AsnLTY0exo4k1y4Tjdh
EG83MJCiS2lyBseEYbDPrfOGkgmnSWZaMT1YJGNp2hxlZ58VdeC2N6drW2OdLn008lj+j0jKyO1s
HOwSbrJbNj167giI8SVs5Dz+GSzaUYETENllkgE6TXif0/ekAQ9XKPkR9uJLRR9cmpjAXRhCZs1f
0Fdzvi/wxJi+82iF7usM3BhpYxcdtJAINCP3bNXpC7Y8KpHZokeuW6DZaHOG1KUu97+jGfjnpJFb
pcUDa9snKknEXv6fEG5ikBf0fGmMr2zHC1YVh0JskAZsJg+eXNlv51a+2RXF1twoaHcsK5LBjKVK
TJwJrSAM/mtw8GZOH1yMrfuI0uC1weAW9QnMqBjOdp+kT/GAnZeBYsFYRhE3uk6mptg46MIzpESG
8ZKUkiBzC72Nao3XCW3cWkVDtjUAaZjtKlReuzJd6tDRWTP/x5w5tuUq6IrdANiJTjLqsJGEPN7H
au1PaqGxGwN+zaZcW1KbD1E0vnkhwxFHg1FBFo9nJUQNJj1cxG56HxojPQl/yrdYJOdVFo4f0FQF
U85kU9a0nRGJiV1Xxy+W3XwFmVgO2c1NNOHvbHpwNBKnuf/degDeJCOddcBCRTEFaadAON1Va0mP
D1mys4LPBkLdM14qfM9D6yKIC6+BRv7YzRYma6o9rCXtt+rx89RaEdBGXrqnX9I8u2ckunKA4OyB
fcTN3aszRZyBcUAZJh7AGt6RZjdLQ4ebkTdu46f9s4FIJJ1Kl6vbj/c9OCsWOQfUY+I+69F4SRuP
93XAwNyMZr4ZJL5hJEGpRmvlCQLPR1u5q84E6tuVa2kgTMbgCJEyX78lagapVYb5sVlWfSvdxYVn
gIrAvDKgRmJouXIME2tDL4/ecdT1cxTk1UviiNvI5ab87ErY3BrYHQdoapKEsW+WH9qJk25RU3Ma
F/wI+9GT1yK1vusox7YS0wwuzODVtG9Z0BfYk8two4XxbPnjSQmTRdm2rqOTvOJrOiB5OA6G/5Iw
DV/pIvssKuz2c4+jTdJUiKydgRJ+5R09aMsrDEOLirF/KFMXmXRpnz2p1glte3zN+piSAod87QiH
zgfPVx9hqT7gyGsAQmTPHSLLta/cc22bXGEo8ihP2l1Y1sfR/nD5q/r5QjmJss8AxeFKxsChfDXy
N27RGMYNMFFTQxifUfZ3roFbFsQRFCK//9tM3XcR4DTnGmvdivHnqyNv/RDxIhPaUttaFZSBZJ8b
vHHsjSu63iBLxbRV0nix6A9vxhLxQozLyx2mswtkUAUxMxpmH9awXLHxQbaA/bPO5Ka+mBHgyb6v
p2M4BwdbVd8OdVNv+4uFHvt+69XPcJ0RgPp39sRxP2DHU4P3raR8tgKM2qlonjuVRIgKpjsGnotj
Wb+jsNwHNedW12g+ES5vhdJ/7GkAseM01b60/zFxEplx5xyLbHqzhPpgFUZf6BOMDKqA0WlY149m
nXRfHI8jTCLQVVBXRilBDgF92P9h7sx2Y8fS7PwqiXNtZpPc3CR3o7MuYo6QQhEhKTTdEBo5zzNf
y4/gF+uPWdVVqG7bsG8MA4kEzpGOFBO5/2Gtb9EB7irIlX5MR+u2505jZw9ZMONpWmczxB1sNOOp
0tnThM14zgO1omLk425l3yMAq7VXhgBPdDQxkc4JOjFJpNkb4uRtbPqnmuZnwapOLpmy87FAjqa3
KGRa1pLjsxWz6tQr9SxH5x1IxY/jAPbg51VDsteq8AtWiL3oUCt7VfaMydVbdvrJ1uWwBIdoJHhU
M7IaHVD4eAYfy0i9e0qqdVI9x+jqV+QCvEchaEqyKfaWb36ingUkoW7V2KRLTWMW7HUs/ehChr54
aZgzMaFwH12y0Z3OBBtR3zasCTSP4ZjSWIBHgkpCFDkeAXsOUVagtDp6VGwPrCQhR7ThjkPZoDFn
eaN0Hzc93q2ufpA2/ka0ufksSdpMPg4+bgwrKJJUngq5sGNsEchkd07tPIfFobeMSz7oAo9CfUNF
fQYPh6XedwH52GQjKniPLoWu61MZNn7PctrCx1NTs+TvytX29sCey4BytpUhvkEJR27T2v4m8Mev
mgHGZHEx5dyCUM/dZnhZiwKXua8eEl27pPVwbp3GWAufGIy2Rtkia/HtN9Ft5XfnGB6iJuObKPW+
rfIwyrxkhp19tQFVOnCqnEEFHd5X7ZMgmfdwaGrv0Ed9tcJiugJZjhFdlzFkfsbbVMBb5QwoL7Tk
mGKrm89Uu812Ni72aaJO6KA2eGZIrDWRET2n4qix4sWO+Zb59dNoZafAlse4Sj5irAXBrO5iR+lz
E9OHGpPlbKzt2QCBXMAgQpVQKe+GgF7OASsg8gWzBqLgcemaRrIU1tcYDhY9c60WdbNIa7awNqks
ucbxTmFwtJPytbpoo8XmlpMVnWm5hQx7X5iMd0YzK5nN3LFgNheyqfs14OWH3gGpkwY/ZI+m2Ahh
3JjGwh2o6HxcAtPEAhR1C0bWtETRCDwkegKEiSWcTcai9aNXHbR5myKprUv6cKzIBXO3RSeyj+ba
m2snoOKYWhIGdC/eWf3AOeJxjRcVw9kqeCi7YlggvnlKVHXrxu1VT1WONsV5lyJ+gQRC+xYan0kB
0MrM7XM2cIPv3HVthy+IwRFXRphSRqN74MK/JFl9rYg0wWBLVxKnbFBbzAh2R/aAncwmcw1hWfE6
aBpE2SgHe0R+jklRjWgIdlhE5gnOpfe2ZTnrtWe7zvEDAbemSt5kMKqYq6Kit0m7zaEmumC2tvpQ
PkVOGK0UUrPZrL6vshQ4StZsRte4WB2l4NBnewapgGuszF1M7h6+1Rtoe21KWTlpNWkVSfxRuOYq
bxxvJWPW/9K8nSg3aZZAhzgZKKcMP1ZQIu13I25kQ5iuE/+5bbpbvCgPtphVBp58myeFLqPtBdpj
FKiq6RbWBn1vlH3qhnbvdRqMGr9XMFxWMfE9QPh7jPpIB+quOKgkeUuhgmCQxew8skXMgGQftPy2
rxoD/f54HsvsRYf0uq71aT1rbImnWTFvu/Ft+Zkm5aoV3sWtOabqduiYfcHDmGBNduO0hjMwoeUr
fkoEOH0H7yNURrCxtRhORfEiU4FKQ9CCp3nG4ZTvai3ax6b7bLEDkkxsaWxPcdM+RaN/Hxv6ccLg
Mh+WXVW9tKg7J984DyV3VidKtwFTrNKzzwaemxvlaCWUq6Me09dwbm18y+6WA8ka1fTD9IEZsDew
TIUJUDak2qatbNe4La/pLBcsjYqdfZZfs8q6NDoX18ihy9053YS4Ydmm7r0JlXJunerGjpid48Z3
Ya+M9CwwPp9HRdVQVpKZuRZ0a+boB0TxJs6Q8b01PpgJlVzNQJVC09tOYfJCckHKhNQ95uRh1AiR
bos2eiso/ezEPjqONq7NPqI41gQ48Krnrh51B98GYZ57K9ttxMGIsx1chXoZYUoPSYjIQEwwWNXA
PoUv6LZe+sLeuqO+r0znM7K9fdSVF16PW3Rzp7RwpmUIcg2D67MZZrMunrolwv/kjWo1as0tYyGy
FNrxJrSkgpAiLsbofvcj0ReFDY+juRk6jnVKvmubmp+Fhdai8FDx+xYqWzaLvvaoCy6Uigs0N/jq
ENWPTJ7dUVnobqRLBeTDr9chBvgocPEecL8HxTNW3YMHswb2+1FQKKmw1e80m489ojdMB2zDwUFl
q6zi9wfh9BAHHbJ3eeCz8IXeHfsBvlJYEIwFOf8yY+y5k9/3MRrncGCpPnoK/m4F8Kyf59OT/YS+
ic2U2XJ/RJvSGdoZ7QsjP8+5m5/HMGSviPZwzUCJKCZOWUw+AngNVqxlEsTA0vCdIoSfrwufMVzg
vPle+KONkbUWnEBZUoDT6tKGjx7ZVQUVQZ+HuLu4OVl0K5oNJFeSPkC6kh9mlK24sHFl3C4dwp2g
j/jwpePyMYmJWaeG+gyn5tjmLLzpqxaQ0aHG4hWY/BHWPNWFZymmJnwyWIuj4Y13QfVjBX3HPWiG
KqmpWufuwAu3wpgLtllgJBoVlQjUHBAYWKQbNz1NRkNQgIVFzcCfgXG8FIQHVGjzhvREkTv7gYlc
EpeeuyEDJXWoLVDBSqfsKrL2kzplisa1IDgcLUm1LSL5ohXjjZvWm9wn/kdnW8poPCI0PbF8WMRp
yKpKVeepuC2L7pN4jk05yz3crOy2qkf5N8W7ApswhDgEL5wrMtBfGEvcyqJ8UJbcw9BjkkmUFArr
2eK7tgsDkEVfwg30rdcyHIm60s8qErxnBu0ocJm2ya5e7HGpMbRd2PlB2cGpNLX3psQjDrXLLJ1r
8pWUsMZTga4GKPkOI1K+cpMMx2XZP7vZU+e2L6NpOFt3MC9tINMNJpgY2+JVi8AduOJSR/nr7Bav
Ogd7eW88+/A54Ke1N3pewNJHgyySwWeJVN6njUsUW3hv5S+Zyt/DRoabSEtutXJGiyGAXYo2o/Nn
zM2Axv3EL7g0I61cVJr+TXACL+yoPw1o7zzokctMq6/M/N/6KLgnHIc8ufzsj1q6DJ2WpDLOKz0U
j6BX3/58zqn+mHfdkTYdx9HAeEm7cyamz/bM/BF28jXxWT4ocrhRVMlLgn189BiopCqVzPWbN5UH
2RpORkro3BmF8xPOH/ydSPPrrrspgfZjDc52+OwBSajy3lbtEgcPsVwcj2YNnobSKCDBAPRT+JJV
uIh7PnMcgy0/M5Y2bXiJw7TqbisVPMNMeMka6Fxh6fyMMJlYmCppHGsSyDotJlreNW87OLuMvZA+
ZrtUiz/0ieW3SHemxvgvljHiOLzIC8y417INTqwniW7jhmB8F2n+VqXVl6+DdHNoHVNGn5Afjsjb
q0Vb2999hoQlr6h8pgbwvD2eUO45pESguEZppqcAuYa+u2dKg60G1uEYtxsgFvcxNLoY5zsF/gVv
Zr+R4JBMHCEGKgvrrEf4YWAWZjtGy3iIdBaBY/I0Jhfb1l5Mc2CEYxlH0C4Dc2u28ewomJrckZmy
7EK2dn4S3KvSvaUpB0vpGcfGSh4sV98QMLCCwKDtZglpjG1kFTXM2Hw3PmOcdqkNp3lFsum9Yem4
w6JEC7DSze6l5u9dr/lgFnXT40PYe452TV19P1+4qbzmBjptkrJo56hzbBmdFNf6glh4dOid9tSZ
3JRdh9WVU+cXYt6/YAKscwselpWDFafhSSK4X0l+QvPyKbP2kOlwbKqC4XMc+Rvbj1dup0Ee7pEG
dv4TVJxHJ/G/CgPAoD/NhXdOsa+6h7GcaE2i+2xAbIkOaeHrw55jzlnkvLiK+5DRmS+Yn26z9NbJ
SOTQk2Bpp4rLxnW3qNzM7YhTtZYUU/l4nODnLaSgv1QivHgF9AlKS6/MHjymm5Sp3gZ4yjHx5daE
9FW7zRli1ZORhF86NsPJnD4zYpKWQtZX9mNPmmU8saO66SR59w2tgcLjS/WxcqjyKIrdB9PKvgaB
R9pleTPMYR5R2D5oFISj5TxVCbcks6/A7XZWvJ1YGjMX23XIzrYklOgbnzAJJn1LrZ+6Nyi0C7zS
q6w2rLVCk0ts4niuZfHRuE/wrl4lqjJgSgzotKQ+BNwMk4zstnGr9HhWLHIoCYQLSL4JMZnqfdh5
GE3Dg8HYYxXY4PqJU1gXDX89ypckz09piTAztC9pEVyDkQ67t+u9RrOhUJ7abUwAV/6G9y/uxFpj
TMDhz2ExTMzD0pQ0A2jz9or79Cl2tLVuEGLg+owtDahjA8igIv8kpaqK5BMas41oggr0eHAjm/bB
w8PoxsNdHYFLbNV0mxXaydoKl5C+NBk1ZkWC47pDpZiU767WPBEdpJ/gGdzEhSPvHK9j5JOKp+SL
tSHPubzjVlSsbcN8qv3yFE2gSJ0zpi4kuk6+L7sAFDjBUPhkgFRp/cr16K5qggHtIt2LvNnbCEW9
8SwU8Sq+5J3OOghIknWt27K+0ZvbwncYDo1DvAJCwYAepHtPrcsnJpxQ42Ap66L8Gqrexl6d77QW
fnHBXVzH5oNtF5FcVyfPBgC9eAB0NMScp4kcScbC69yVwwbcxay+6B4aOo1tY4zJLuaGyhEBPTtS
F5OCdxOnhBO1zyW1ZjWxCU5beyNiTVuOaXNEtSmPvLgJx/ZD6sCpcSQyrKndK2f8BgWyywaqqji0
7x2DuV1uP9ox97SSexoWkTmNL3nxwzms0cXLSxW8Qn2LXNq8pam5FU5R7ef9gAYhcZULpnx4LCgA
ElqNIvGWU0SGVeeTM1GYTKtS9jy4MbuRSx+S8a6BKzpo0Qu7b2fX5fFDXeTGqnMruvi1Z08BUu43
nD0M6AaERC3BLcD0ycRM6q0GK0a3ioOfbpHEIW3Xf6ruWE7ZW9mnxSbqc8A5wiAyLKaBMl1AGn05
4MTpj3BRYH7i5WdRSuYDK5nK4LtTnBNdHx+FM9V3Fi9LVSHxVx2JOAXDx1YUm7SYs1X079aHoYFX
4mVXiZILz+bKdoK7qPO/emQ+x1avD92n3wB7jY01Dl2SWOT06Q9+s2U0/+Izsgv89LVLcGw5OXrM
ujRviAwsN6CjH/Q0NYE5ZN9Jr8pZLxquKlqisSJAF5F/m2M0yotPxwzoSnlEzPR2ec9OEBgRfCAW
pzTnYVR+6ZVM9mH9bLQUrwGgpBWV/6EzgZVR4ijPh9GgHUBUXccyqrexfLU1iiRGmYghzAZ4svY9
KswfVNvRkkGwlMEqm6aTgoJK2w2TsWsemjDDf9+QPckBsmqBq7HP+VLkuywoCNHP4lIcc3lws1mR
az5JNFJ8oJh21flnW7cgWmyq8SAdb91C3EKdhNwvpwek/09pF32bQmz7xHlCLf/EuTe/Z5LgWqQW
rGgUVsieAqPz4f5me9huwZ1XcMeEsWFEBjU7pJ8qd9/1K+Sit55oKeR67Ay8GHVsQhgpDqWFQmm0
iC+ynVjcOukPyrJ2gS2QO733lXulsfJiQokC/ysKmRdDbSDKLwG/NSdV9U3FEZ2kBxH8mHGH4FGD
pWmxP/ML01imMJtzFI6VKMqlnuU45FDquw7iHBT0UeOqnS8Yj7YZMkbgiD20yuSj9QWW6YCLK7Wi
B1HVX7Fm7Bw0z7CsWxao9kXEqOFAfhiDzFm771luczly+SySOrqieRpbJq2KoC8O6OgO0S7bqZRG
xIg9gbajXXm1ek6H+mFoKg5Di6Gvipr7TGBLZr5Tr+KiQYSlykfmXXdmWvJcyLTw++95JJDNAM6I
ftPF+StDKpOU5KJlUkN4LEld6zOyYxj/L3s5PdITWIsf5p33E4aLRTMMDLNsJO12tY5rAD8jMIl8
MhHA1PY6avozumgg6BQjjQdusPR/yljdsDq8qXmWsA2Sc+yXF8aTc50y+TTpVTI9BjdA+WHmTfLS
uWW6m3Jy6NSmanJUIiOTvQizGBcTEA55zDwThhhekabdkLGmYZaovsPo2R/x3UAcWqFweBJajr8e
0YI7PUyYIhFzPdolN1ESDcFzzSDxl7GOnmAeQgWKRqYoebUXHbUgK8SQ4Vz4RYDKptKY77hgG0Au
omRpVhagc8ToWcg0yqDgXBZYlCjGUNVldUn6Z3rJSMwMXVZ4RgFzf0oHfa0g15tZ/cJFtItDY6QG
JadN6E/tjHOrsx+7Zz5e2tOdNR3NbmIcURKCEUTzVB171sHIPvQMw0bItr8Zuu9Zjr7El74mb9Xj
Zp0TNTohJmwdxrKaNrwwnkwWNZS/ldYUbB4hfFNg2gDsayIXfYY+fUdNzMyb9r8A36kRc2LZhVxr
Jlk/I/NhZsQEKKXgJYLpqzLUn6v+RQDWXDBCM0v2MKXBD1IaLbux9VWrlpkoDkF9X9R6ymLCvhQk
rQRETpGyyc6ek5lI8abGXIRehEcFwyl9HlxG2K3zQgg3qqq4WFPSoCdLyvOAWoyn5LCLE/WmG8Rp
KHCvAUu5uA0TakDBr3oYa7ukk49umL7BawJsNp0L2UHmC1GsmMNnDyM5QDC5bBWr64J0JbYk3T4s
JAg6wlrgf0Nz0s2RJR8rQdd+//MvvCIDpgzyvKOTc3x4RNCcOSv14BLPk4/JuFUBXnCQPqz5a7KD
M1vuUjwJEOgo3HhSsXr1RlnBolmqjPe2n6yDgJDrTdPFhgO7hudwFfbGTDqiVD1ZsrRQrNszplvu
PmyGN2YdI9vS5M0cxpuB2XoXihc+YIqhlQS74M9xGnjnwedd3dQm9lpF90SAgxUq3SPC1IHuFzGW
zzahtqMdG40Xu9WWVsxsWCZQaJP+xH1z1RrThQCghWml6JHBY1EeRCX5rkKtnPEy4EdPTYRfBWPc
uvQupc6cDjTA60DtUwaASUwx3E1DKcBqZjFefPS+ho3W32Itl/VR8QT6xl4yAtZuDAXXByj4TWk6
6tVW9iGNGBuwTIHspU39i5vQ34rwLWiaZk6AibY6MT1vLZjksMnO9mDgYipFwcmhDWtBBfLErW/j
tdNeC9z86hI4eAg8drfFEORvhpk8joLMYc2Sxc2In+LWj+FU6SY1O7vaF5UWdMdpZ25BcZrHqaD7
NTOYB/TdEmtrUt1lQVHvmVtRcA3eu6TAeetJplshwBU3WpeWj+yVMNPayVuiioPuOOWy4/TYJ3ZH
UMUjvFT9YBt9s6pClL2q83BP/HSz7zptwc1ii72t0eksa+L46gLXeIiXN26LgwilXFljE5zMiWM6
TtjzuqZzX2VOeiyqEjZgmGrsCBH60KHnJ06KtTtSpqG6Qlwyv5BMxvjJVdbejlmuP8wvIgl+/jkX
kmDhRq/gjeDsN9vwWsly9r3hMhhzsk9D1LZsUwhRZWxu98gswx53PMsDZXjXdKqYdKjH3reDQ9KI
DyXo35Ct3OMYo9uaELtCiXGwYLagrnWYM33z1nkcqhn6BnKNAdPawY8M4S+hZCDdD7NbamBGVo9+
6Wzjgs1/lO21LC1v5z1l7/bAtd34zcBTtYa06y2gBWKrtEHL19FsDoi38Me/gF8064a5pFluJk8P
Nk7JC5TX4QrZHLVxF66huc69JaMZoY6Rm1orJ0X37jKUCwLvSXP0VwgawImypFuDOpTuvmAztwol
qRXhlH+ICc06QgrGNrOhR8iv0G7AqArznGritdQFn4j+aJOIvRNhmy+iESYpK5FhtB8J/zTOPQVm
n90Wlh9eOs22icncBMSXL3IH6SLiEZNMU4bfbJLHXQZT285R6moD6T/ZISnya2VEYpccaFzdZaGJ
aTNGBubGuAk2PUJgV4JOVhBL9dEkn96qlvDz2Hn3cYm7IwVmQERSesKLJLaIJCryBqebQEhj44Ws
IBXGBKKJig2a8IxBL3P5UE7Q2AON6UJSroXQd7RpXUiEcdgNQHEkYmnNIbro1Riwx/aqRoDc/TRt
1nGx0OCSM4I4kKF0AFZ3Z7sVNb/GtkWLkheNbPSDDwC9mTofA4u/zNIxWckaXbFD2OXaiL5yGFR7
w4uupaPC5a/f/uUv//Yvn8O/+t/5mbQjP8/qv/wbf/7MixEiEzrzf/7jXx7zlP/+/Dd//57/9C3H
8LPK6/yn+d9+1/Y7v3tPv+v//E3zo/n7T+a3/+3Rrd6b93/6wzrD7Tde2u9qvP+u26T581HwPObv
/D/94m/ff/6Ux7H4/uPX+1ca8j6QdRJ+Nr/+9qX91x+/DN2ApmLqf75af32x5l/yt++Yn8Ufv3Zt
mLz/z//R93vd/PFLc6zfLcmywrEcYViWFMav3/rvv37J/l2ix1PKgKLDYtuRv37L8qoJ/vglfleG
lLpSgoAd4ZjS/vVbnbfzl4zfpSlNpPakUlu2rrvi13+8Bv/0Xv7jvf0ta9MzsT9N/ccvR4hfvxV/
fc/nJ4k6wxD2TEvSHRbvLlcdX/98vw9ZKPPL/huJWU1Juk6zyouYjnsws+M//pcOYg81B7Sgh/LC
rarzn//TejVsWuy69RxZNvb2ewDnPy7bD8GuGWFhjCYu0NnXSvafDH2+DX8bdYXNGqnwb4UZg4qp
2PCFmjM9kJ36GBCU+IaPksQx3WVLr8zpwqYnWMhCjc/5SButMR8LbZ2xbVwNu5SGCs0yxBXuKAA1
WHtdVeQAyeWsFn7/rhwSDXxEgsdS95IV+a8eTkAPybShRa8icnmYEbOGFC+5L5qc+SSa3UDnZidy
8rnc1njr6+ZcaJG8F10JTS4R762Ic/yS70iX7Z1mZzcjsTqkZ/v57dSGKECYD4JpjcVtVWsNJnXU
cK3wJ7bfhbzNye8NNB2OUZEOD+hH0f9QDfZ2j7waQM8prYaU0YNqbzqLaphmtnwtpUV6uNm2Lw0m
YzTHmn5v5s1Zb/u3xLDMNw0p/tLljnY0TZzmOWkG8PTQk1Qm9r9CIlPQ+GgdyqEP75LE/GCzrl+J
xbwXJUMQyTwQdEA7nuL4MpZKv4jarzYRXdhyCWRAOwEFoMvQj7GOKyxGEIZBp9OPL24Ob7FByoiL
qTxS+JnnAUQhGW/2npAhd2/n1BaKVJRdFpXqNo/DfMssSWdS3KKIrFpMlQLdrwX1Wk2xumo5zDWY
XYB73fg+pZi84AritjjgVQ39FBapCXpPRqxJ/aoiYyz6UiTl3GmGp4PGYZkVpqey66Ej+MazaRzx
zDCZsK3+FHWkXhszg5Epj7c2YrtbmUDeWNDPE1Qvkpde2mxDNIg3woOemBnDd2CbxQcjvUvkVvFj
JVFLmki1czQ6aIimrcUo5DhZ4k2zYnIpfB/zn8zrrappTQnOtQ8xKT0biZlprUvYWMR23VMDzJEi
oXvPyASjgSbZAOjcpmBmFU91675mSaSOBQr2elL3bdIPzBiiaFP36NZNEeWkktnV3qRSIlgqvcMP
jOTM6IgL8GRBqpRd3KDIXEdJY+O5MK2WWGT55lmgc/zqDD47OFa6t5Vm013qLOwuLfDYVloP0uPy
CxPPvbKDQ1CD6yuMISfoBXJ0t6rXufCjGxyD3dIK9XbtOWwJpzAn1CGYbglUiR7MFptPESTDioT4
H0Dq0dvIADg3tzmPZmcEsbeJXGRb9M0Dr5EwVo1h6Q/IcZuNIznjR9sKqKvLbBOKfLgpBq2/6Xrz
w/HoDOJ+AKtoGyvB8n/RMqrqWEzCMvKvugGTpo11jIwmM5QqJZV5iBUofJkStKLKoy005tIBceAN
gA68vdfWbH4mh2cU3JNxIFmIUf5lRvrCEIuioej1PUVwTOBWCnRTS30CSGrBCB9vhAqKD2xXqCiK
9quOxnbf2JAI+9kLUwIhxLDdU9dcEetsAZ3cQYtnRkcuiUmYajLODDGn2JY+o8/O1ZwtNJxLwxqV
ORJWeY1KfEgt7hZthLe4G967gdzIMH1p4oPdAg0egMQthrp/y/shRZJFjuMktC3qVqjpSPJQk4Og
coW/DVyhkC+UBSKJbsMkf5PnWFgKKj47omE1SLa/EX+GzCE6spT3SAiE7SMzlcU9Pne2oVFyKjON
+SAlFvqdLMXNMHMDZHSnm2h1RdAvsZSaCOVwYQZCD1DasEeydPydNf8wylGmkrs2IW8OfNCKGjja
Co1f1zpPiKS29sz8nqLkrnShPjBPOqrM+tSkcUkkaxSgMTu/bBGvmv7Wz6JjKl2Cq0gtWmP3HQ4h
SXScYkDmYaPRN6eobVEj1aYrGamkxz6aFYFawEbJKYn7YV6XDE1NznLrbnEr6bxessbemll7qpAb
3wqo9Aq7uEyts0cQsJUuwqmFVTK6M+k5gAxzy68cyHOoPdhXAgOu2DAjxXoq+0Jf6H230CDCbgHv
831oc1xkAUldkaSVVugzfZuxKCIwr6KHLGp0bG1mvTjVVHMIIYxoZ/Otz3A9AV4RQYDUHKwIWDGJ
BmL+5bqdWmqZeyX7aWNOhsHQiNkodvOVVZ88xVPlnUEJnJJ44Q7hnpMdAbrrzIvucVMFlbHE3ceC
0pLDCkPCTUPmCsN960YCLti4+MiSytiWQiBmHqIDCorXyseSj3P8s+mz9hhOMRRHNIsdCC9J7i+M
FovqNQSzPvbTtBEKHmiPj25jd022tn20/kEU3mme6cFY0lxemWCkBpefpAWoBwcN3kJMNEGQs6KT
MS0zN0eoZiJEzdN1C9gbnT+dOv3pfepee718TVzb23Ql5p7W6AHbUy1DIcB+YqWl/UDDxUjAYBgL
UjElVE34p9HgCUd64u8qtKhrRzHLG1o5MNQZEMfwYhND4E06Yyt77BDwC+KvgLVuLIoXkG0OaSA6
xQhp2gQO4mZGtuKZ1U3dY/NmWMnWN7+hnUdWK2lqp/DUJEV4kjbTxd6wblGWuGuYqTl2R/xGYvS4
Wvv2Q+cTuazPRSg/ZIMqhEU3gHOtxEpGLu4kIWKAzVnYWoU6UlQ4hiOTSTa47pMaHo3M77ftaG/0
ET5FICDxkwd6bxVAsryCmOUW4bxjxFu3tm6pLolNEWl1kB2rECHxPlX42z2vOveleYnrZ7+w3Nca
Iy5FHClJJeNqvSA+S1fxp/SjfZX3F3BiH4wPvBsNg/qChSGH45zQTDt1VvEAKnLs82U1wgVBe5Jb
OFSRrjKM6ZtnEQ4gCnOxQtR2Rdl0j1x1xxwPOJQ3QScy5Da1TK5nus/UIha38zJ9k6JdXkPpHTed
oZ4nvIaOh5G10V6Fij8aryR3Ao77xkrGA0XMizEk43kguxb273QTmyxS8dyR+je2HDNpo+yr185D
O1VMR8Z82ROJX4vxpR6n6upO03Qd4kMK/W4VKHDTYdoZ2EHlQ4ZNeuM2fUW8VeAgDq04loXOeLIS
agd2yX0YsObuI92lkc/eMzkPfZGu44HW3G1QWh96LbKj4o7+50e/TNFwSuGQfhTVdJptwXQSTqAk
v2RkJ9zX/kYV70nHgogIg/bssiJdsAsVG50I+bWWa95dG1r2NtBprJFXfumBbt9YpjY+8hk8W3lX
EVcfXKSecXTDy9mCu2NrUDjirjT7j2RMyo/Yah78kIugi0nhBWg4HV2vO+UCuimZl7z2ZVc/Bll9
JP1Q26o2RZ7hRfE5Qil7jsaTPyCsG8Is2wXo/M9MjfRTQoctG4trGApHHjrk68wYUVPlpzachq3M
EZtjyD2WqQbgaXiMeSgPjGySZeT197WJEtTnjn6NAQuQ9pNrq8A3sp0719qT46kNB/IPAnOkEVA5
tkppLoGduPQXcB0xRWEDXycZ4lYa/qdIVhE4PGFDrLxWZVnd5HEFNJpbRltaYqeriTIhVe8pAwkE
1e2wCckxfK5zhXTRdV+sPrnGuMAHL6z2U4UTYLSGXC1FUVQ3PejKxf/bJvz/2/5a0G8yjfhf9NfL
IP/8H//9vzbY87/6jwbb/n1uhXWdJSh8JKmsfzTYzu9weAy6W4NMZu6t/2iw3d9t6bjG3JYrLIW6
5fy9wbZ+16WwrPmHKmVReNr/Nw02IeL06v/cYesmj0AZwK1gJhhC/XOHbcNyKDTXIbFZTNhosgIu
wCzP6RPmQfF1zIpwUxXGY9NZT6LHGOFGK4Jp3JNCDZ6j16eO+NN/ELyYuGmw045TdrBDB+MDVoZZ
a/UlfadGSt6czVGup2KcqWiLwSHWS2/MAybADzGCuUz7lpTUSG0z01iKktFbaagzMNiDpaP5nuQU
sxwZ2bhBQEe/Gq6HKvwOfbYvGSLWRU0ITvvOhzwhYq9q92EvckJyaVrd3ExIfdqLlvCtGT6WhwBk
ygnkmTzwrvG7J/gvcQclXJ/ETZjZGRnyngGGMHNWBIz2OcF74fCVFFVyNpT3wNx0MeZlddAK9NGR
d3AL3F0FZO9lbLJn1KfiIyKnYmNPkr4Fs1Oao8DGdI+QaVYY9qVzN3oTJTggVMSBIS6CsHJI382a
5yoqVmmlZz9D69/j17Vxy2hq1ySqP+m+sU3SbCQKus2WKaaWQ95460nD5MbYAgfCXGs0c62R21O2
t0ihSsz20gyO3NqNqe8M4R/toQw38ei6i8CJ0jsJo3jJ+EAj2Ak9JnK+T1sAsSyGyifhDd4ExjNS
n5BzwGFPDijlpkOXer5gzNdSssHGRs/MaZ/Xw1qFQXAWkJaPRphvdF6VEyNNHlhm79s5w4FvMu/q
3HU2FcbFY9ZXSLHSdgKNmNHR2OaLEWrc6xFmVuKjehYpOziXn72mGCwufdG90e6dy3hSj3bRgz8J
9H2Q2tlRDlO9wS9NpHhGPk7bpyA9VVhuJ6w8i6EkH9Yco2rXlOlXX1nlVjdISxmIzEqF5j4ynC3+
nb0z241cObvsq/wvQCMYwfE2J+YopZSabwippOI8z3z6Xjxouw/QMNBGX/SPRvniwLZOqXIgGRHf
3nvtnQV8aq+62Nm1JdCIqjsDc5puCjgCZlb/ZJqlf5p4+Sc8dUbinG37m28k4jfX5aXV6SSJhrs0
BnIlR/QIA6ziGCXjF21K7BeUHeF70sBNJm166ItWYJAs+5sAVLUyo1QjWayptdGrhUrlN6e4AukS
UY7sRGX3MDXhY1kzFgmshFx+qNOw3DTpUZuq+okY9OMYT9VnbNpeHPgvVJWnXz1e1ZSF4HUwqJ59
qxbgcDw7PxgiC3xHPyyczq+2JrE8Z/D9LNMxt/ps7y3Sii9jrwI0NbxqFBPgpXMj6wMr/buxZF97
uDMIhSFKhi6GJ7pu9fU8V8beSlpPOEtvMCP/Y2MOzWrW0ufMlc1D1afJbhj7ah90+BmdQji7KoE8
O2mCLbwDw64ufdxyghNzkY7iMgbK2RA6NK+iKK/UjwOL7yv9De4DkMEqXg5UiKuuBGLgxtqwnUqD
1g2i2O6k41wrMQeHpdteAN/QzZwQrwrHyt7YlKE8mRPTkMrQbeA29n1YD+6bllEACQO1AG3/Y3HG
4bp0X1IdwhgElgfRVsODUgZFf5YGm5SCw6rlmn3FaDh8taEpmSWq4AxsbW7r8miaKa4cQzbvUR76
e9gI+p4PjSNuPldXrPWdJywkPKQpeSoV1TmrpNTJ1hSM6RygcHeU6RFfLbHn8qV3N9OYIXBOMJw7
icwRVtlFL6IYGkD46rtzRvYQb2JGLweJh3vTl/q7mjFSOzyHltTge+vC1HKol6was9/bYuwwnBJe
YcRPoCIbtFXXspPAE7gSelx8DlRcuWSyRJN192PLnjE15bibwqa/hy1Bq4duGwsr+QHhwfDyYC5O
EJGgMHVFvBkbuzvNKaUe3ZwwebH1X2VCnY2bGeulxs7AL3hP9jK7Kk2v2XOd8snwL3lAby+AbX0z
8KXe6sqLqjTkCT79dGMp75u8EqtUKHPj9/QH+mNDtvRrUsaP1pX+jkfxDOIU2xzLziBASE9MPDpl
PhiZfjKijmkAE5QTc08/6TBLdd3jbJNKqMPgVnZGehi1E87ki6nSZ1UJ7ZyMzAymhgFGImYwazxs
mzQ4Cg0xjHoXwvjj/OqL2NOWPnQ7DW+dZl4Km+SpmRMEmqAlgZpq1wHALsTGB6e2z3EFIjXq4meY
HNBkiveicy/SbO5Ge6aUB0UQLDERuyg6B5P/xsmbQJf7C+PPdSRyQzjVYWywbSv/0Qqg9jn6YUyZ
MyPpQ/e0GfbRNgVzzMZKNEM7C5pj5cbvgY5ZI9NjTIgETwJ66tNIeHoC8jSM5R7P70tfsYDrrWIY
RTtHl/Ggtgh80uqKR4/pykw54c7h5DjkyGsVTmEnaz9KGIa53a3tCf+qI7wS++RdErEYpXwX5Wju
MT1xjGddtkNLeQF28sIpMOST3W+5LbF8kxAzhuYa85Bu3YRdhDRuakI3dwy9WKnpjvOzS7VGT3oq
y96h3c2tdewsLu9JacHWiGyI/Qw4LKd5TBNaZwzJbKPuNMxuVMe2VgiBqN0ajGRXRSEeGkUFo8Fs
P07cbdhY475uxA8Wc43I/HKjjiAK1XJuyWxmAmL44Ti50kyughLHic6FT+AyW3VWHgA+77c6aacV
HQoZsXFrQSHhmdVjNOw0YqdBKesSc/kFnYonp9K+/QJaTyQ2oZMEdABWx7iZ8GW7OeVRGhRdUPm7
Uo1nuPso3cX808e2F8BOY3pOqQvglqfgt1PhHcfxS42u4Y2hzboFZWb1AakNS44V1Q8u0xF/0B+d
2pTbeBS/2INRk/fcqo7Div5RL4Z+p+azk3wwc3sn+CTJX0xMq81tSpHSMDKMaJozuOQ308p36Ce3
rI7Kk5lWz2TC+AiqABxALu9FSTe3bs2nSsnDFONdJEQPDeqTE9EBE/hNN+NbyMyEkj4D6D7lkTDn
GFC5PDHS/FI2FPOA+cSn2NnKayB7lYNHbNo6Dkrpx+VYnbvNOUDnYTe560vf3AQBW8YmEIduYHNG
9AYPXFvf9UWWn+wq8HI7187aQFpB6/oNCAJzY2mTe07jgNhFiT+ER1TCXsJRm8IBD5sHmAko8OXE
mlRnPiDmJwuljdbb/GQh1YuGb7az4qecTi2L8eu2hSTxHHXXKpoupZgeg1SmHr50cOP7IU3yq8Y9
9TTZ/F8+rbOnNvoJ3Ub3+qbUr4E9uMegCelexGjzkmAdLIlirk2lVZ5TELRzmTisIVhr+Mybfi3L
xHlmhsZRD/IP1eX8cGyp/wySGPe/641RRwSVAiuSEIj6Zk8i3FeT2LQNe/qx9R8SG88TRi7ap9Li
J4lPfVhXhBnsjwxSE8mX6K3zQ/XYy+oo4F4Z8mTTpttk+cO8VAYN4DDMElN1YEQZ0fxxOu5mCDjb
xI/KN6wImzidHxsj1W9NKScvDUgclynhwlIjJ+dP04TIZtxVcLGncAif1FAMN6MA3FLMd5TIwZKF
oHJrAsrtEp5GffiTdMlTzh7v4MZhtoGeFHrm1FIKE4rmWUuqK/tsdoBf4LVteHRE78s2UueoJJCc
lM3aDCf5XlfhAThR8M0z252173xOqwf8Zu1dzN6FPUIQfcQGAe4xFzXevgYhWyUIdCmdUwCXnhQW
+vVIKfOtCyRBOGGVx64rf7uTwjpPRSBHgwWJsVTuihn3TmJ/Wi2HD7t6EJO5823/S7YBU1DRMnkk
itQYc34Vs7Hp8vCp6qiKp0REg3nEvU6JebShA8Nd2bz1re7jnYRv+2kNxFXCWvJDpi5rYyHxChyU
RcjNWswUb01BTzoVR6SRnlrTrtlWTc9Vpl7RXbN1EwNJcQpF2AtyjT9PxTmOs3fsI19JND33EKbr
qi7vJ8ApmOzSFAqAog/zEShJ42QZkKLM4ym7kBR5WFJx/SEb5eUWvhBYvTnt8LcpToJTMz/RPQ2v
2mLDPfdUX8qxeJfMaHLeurKmjJCaeKFQk4U9LHFtVcpYNz4u9goXNF8PbvanGqyUGbkB80X3pS7o
0GzlD+cmCHYQ/0i5d80y7q2+Iym2Y/Jq5ubRcIpNjsSIIvI9Cv1myP6cM8uyywOc5dei6g6JuSHM
dygp1aa6BNnw0uAFmSFmFpG/L4p+4zvxt+p44PE6HCFuehZ+T/j0SdV7cajOqAptVh9MGL9a0n/Y
woGb1uDY5AsvUAPJWBNXhAIZgwrhXxCu/SJF820OxjpPMOnZFt7OfOIf5YRiWmYPgWZe51DHEJdv
sA5edJQ1c4GlR/UEA7XtPm3VHcDRClzyZbdRRbQRqB089syM9vHxbWLSaPhcjZO/1+g7m4wCyhVu
Tsu56JhHklp7UWC5iqg/+fNbVOvMlrnXFsCcLJ7c0LrS1PGS+PNHF0O6DNgTVp1/0YBiTaN7yebh
oxPuRTiNN+GbBDgZh91VbxlCwjmCicV2YfnLsPXfU7h3LMwAeqik07reUYf2XTTiuvyNy3exvDC0
Azk6D2Vceam0bgytMHrKrUUH7/JiEGVOA9zoaFS3lgYl35rWQ3evZzQKhBPWrokHb3+iOubEDPuW
QdIOLhyTj3lbE7O/uBVu2XEEvCYn0PLLW8kI/aADIAlqjEY7OslnT+oGpAcC1BB7cBK4TD0M0yMr
oe0XJM0WztRTCcfUYxP0Ta/pNrOdX9U03/x4fCxIuAXkN6KwXcU0Myyvm4ElM2l1Bdr26gyouHV7
an19m7KLb8iyLS+e4zVbRnXtutqbu/aEZMHgY9Rvw7NU7nn5dALe9vKjYD76pECWT2X55LVex1tK
D6SqKNLULsunZKTmrgWoGWlQYiNocA3H1MpbPu/l+6Be+cYidKLP+1sb570OIZ8z4EvBOqZqcDx8
T43sT4ILpqjRnriFajt9hQpzxY7416vA27vL23SHT3zbWvdl3bHtd14kW1hbH/HqoaBkxF2z3Dgy
WAkH/dTl5stoVx8oEtrJ/NON8Kcb4U83wvZPN8KfboT/h90IVZ3pj3oOH38JqVL8TU4rx3o2A2cx
RXfVdHKzeu2cFJQOkAyMTIDpAzss5scxWWBWMlvqkS+OpE8oS3pAzOECC5XWNhP2uHPcwloccRtt
LkEjReNb5rv2StowOWqiA17ham9TxwGpECYFvUkDk2XI1aWN3AMHHjrsKIHkmFcBHlXM19LsBewf
PjmaH3Zs236zUeWAhSvG72BslD3b5Zmt2QLnTIjcC2pQNi5cKjbRG5umaJCIdc8JMNTnTWAvZR4R
YnmR+bQIBd2DxUGfiWWu9vNE5J934uWF+yawD4jc/m0M5CVNsy33VhuyEc1/VwHO6orBzi6ahtuc
0/pB1nKsNAxJmJS2oinKPW/3MPY4ZRMfoCCFgHBIjMLZj3SWbHpoNNvRmi6hzaoZZYbAFdd/Jy60
xbqIHIIzpLloHl7nWbFtJzakg66TgeUbojYYWlQ54IUZG2vpA8Ltr1zDqzPYYToo98GyjzF9WRy2
Axd+XusRpI72eBz3KrDTK6rzPQolkxlVlBvmDN9tR91jsuQacU1smuWtDTZJpMK0fhoZ3/i8MJiU
7ndXzSQUCswZs1FcB6RJ0MdEdDDHPJsxQkWfOni80zpYtSb1Epj+PCtUiDwAM5fikSPSCFSlqBEb
Gno/S9I1NPIWYm2Zln5so5sMkJ1Kpeiym523cgAbkbput0fUp8nNg7jKsXOyw53vcE0M6rmd02wX
M+nc1m1FYIf8aNW3mHtgjS4dEA+mpNYd2M2WRKS+b83NX1f9iHsHMIPqVgh6v2J9YiqSvYg2YfdG
di3KCVtoY0HZbn31c677JKmZ4x9hKdmMsH1iqzWabh8Bf2boy1QaXo9ZRd6ku7+k0zjEj9txM2LP
Gkuf9AIuUrJF9bBpKmiwWCDWbWyYkJHWWsuLp12YvGioNk1qk2sI83DnhBpvyvEDel7KgcTjInJo
GaIFJGzSxkAp2lNk24yL4mAziBwiTh0/p3V+Fr1OfDaoN7oAqRboWCx8/tuqNNSXbstgq7khtm69
uJLDlF6DddWEG3QMk+qzdvD36JE4ZvZvx2jF3qQdUBQHe7LLB0nVVU7N69ntOVmHGMLcYKqfnNwv
8MAtSOZoaC/4EEYAGWV5tmed4V/LNBZRpue8lO/TfIzOQvn3DT7MrSywdTj4VXCESZxq+mGan8B8
52f0/HRLuAsEa9TyI4xDuyljiC5UekoTLCvw5CvujWOnjIPLTvkhtevseEuL/jftNPJaFbCcxhqX
v3moDUZaRZI9R4ZCpIcI3GmbMsfbYvpZt+4wSFgWJrd8tkhRhSnfJddPANYXYOquyTmxpIL3klnc
AfNscylaVbIZdZ8sZkfz9buyXXc79yhdZDBySAcWx2PUfgliw8sVea/O1Ls9jMzXqN1aBBsI0t+3
culF4j9Md8D8pO01NMgS9Ka5DeKRmTHwgzb1egngldSM2FeL2uHsECNTz5bzevRPGTGVlZKGpJsd
wuuk6+feSgseC63ED9sw8yRemgZx4inVNpvG8U8RrtlNOVzDEGemXtP9aM4fk4W4SjtASMCv/MJb
am5rQSrK7CxrGxojE8zh669PIIA/xeAnXJuMQgPaUbB+IPVWUwfIUHAMzJcJrWOORGCqjQXNY9fZ
DGSCGggO7lQy/aZ+0IsnYYUmnu0J86UN/I553ny04nzrBHV+oNVwF4eUwwGMSMYF47XtVaTudHWi
20q/n1v5lGE8WUeTjrmHtPdKq5ehu0WMKMpgz/QzC4PcZVZvntIenBNPQ4UQWOAarM9YuyENjDgG
82F6nfPaPjQandx27DI4Iwv317sYl7lGSJeZ48Snym/so99ZJF24QHc4f6F/DHaPLXDOdmZmdMiw
o0fgyzjFMv9lwjw8jEG+4I198oARtpNKDPdSf7RFcnUYLRGuFh9RaAHfQh7xXEi0Wl/+WCmQWqt2
ow0M0vtsooEpm8iGoQrnROSnEOGOfnT09wMEtuvsG9oaUfjOxwY3d8zL/XGURznzHJ+y5hJrdbvj
RkIBj8lQZ3O2nclHku4Rm2BmipilIO40Kzh2TvEGolszWTdLFsFm5gxs3aWBO7KQTRG2JR7fVhb9
qJhvO7StTTbh4owl5h48oyOtEw5EH5N2BtJU/B5/Qj7Ar1ivpYXWSmFhW83mMXH0lrdr3xUxX30U
2zVoULq9w85gGe+4+qhjGfbj7842Gi8WWznL76wZoKmmPKOtGkbAHOFJCCUOIYeY7zUFG7zCsLVX
M+H6gcfSXgHIXWcWF6Ze/uhIzptCvxopcC8a/FjjAC9i41yG8csjvH+pRrrWubkJkCX+yS8Rl5wm
eh+azN0FIr3GrclfOyfvhUqhnLF98ZtJPqQ9c4WapNbQ0ThWDjvLqC7YgjFVFEDWQrL1UzxsYcgP
FNQQBjcxa6xkqVNh2QJwNwgsYdQFwhZn2HojbsSs5hbh78Cfib0JbWEkaZj1Z74zY4X2aUBHSFwi
y48DMp6SWBKpDAct1E08tD+Nns3ZeJDsSdbD6DJH0oJL26IQAKZv3eHq9D2jYVG7qwEHHAwE2iFC
8yPOYSWqGmmo1sKNjd1pTWrIR1o8CJ97arnu/3Nb0f9ZcOf/JgH039Z8pGPV+ffmo2vXdtnnVPzv
9qPlz/3TfmT8QxeLW8hShs1eafEY/TPfY/9Dlya2HyVdwkT87F/5Hv0fhhIsS66lC5cMj40n6H/m
ezRBKsiWy8+kwPBtSan/RwYk5fAS/mZAspQpHKE7UpLusYRrLDmjv0d88hJG2GgVGUyTfwd9RT85
dWo4A6Ny7oxiABGhtcO9DUN4qwasnFFVT1sNUeuKfpVvy1rHJjGNzgYrQfLoJvSY6KNlPjYVHQmu
bAfgD4RqK2yATySdJLvK0X/qIRCtLdnRDdVGEEDMBvIe2F6c13X2akvY/XM23XVaz1CRMbeomfhX
Tcd0skReh5puGMDVLNyyYda+dLaZYkyP87NtxV+5W/2OyoK2gILI48AWfMSPQmGszt1JdDzp2tcq
gwhRugWlCmbGkxptHvI0ims7+oe8b24wpp4y8le4qrD8PvcS1wsR3nshWdaj8CEYqJWpKHRKs7Hc
VBFUJ8qeDxjaE1z9+9y0Qfmar04s1T0C+w/2Cy/qQhuMm0Pp4JCfDMVWGIg6i2danadQ/yH7VzVE
sJN4KV5A/DT4cMOyn7dlhdmWPln221RxBiWIDyM85swxPRVH0Sroqn5dlsQJxzl9njjxkA8o3xHs
4e8gyKKit425pw2iWf2qNEWNvVvTAQEyoaFMZg+D99biMgAhiWsl6RE7ilkdrTp9Zz56SJzCo3G2
WRdl8Er3vOX5Oc61YgH1Iv6xJ6OHs1CvE10u61hb94lvb4aMA6RjdW9COd++IJseGo9OF9AvntIj
GTtvAHDVYf5MsV7vfDrm1qaEU2DGXwFP7W1iMJXGbErwuh8nArb5WaXurrJN33Pa5r2YAVELQK9R
0RIEMdeM0d+iDptUoyFrBu9I8P1dNsqDT+7K6JwL6iRz/2DVCMKkbU9i3c2pZ2E/Ljy71Mq1baSw
p+zS8X7YlUNTGvGvyeyXnCjZlXl/i4EerGcbQ5rsiYBbwvoJR/1TvYpkoa4gTTBdWtNKI+H06jsx
T8/pVCQHN7EvfWITVaB2ILefalhtV2eeHrkdSU1PJQYIP30mGPyaKQAOWf+cacFT2pTBtrflT5+T
0AZgg3CTdTWaO98oQ3AEJFHQk953b9UEtwXhmc030KUsA47W5SSRg6J5MRTAwjisLjSYWh9imj/1
3Hpxcvrw5KTvBkt70cht2dBwq/qnsGwDhGr00LjEROx994hU223Ih1OA40KirORmzq0vep9/Gmt2
Lgj6uIgwWG3MJO2OVu94VcHYHrmK4svGpTComfwt2r+xsmzrwSotTtkxzvMY0mXck4swQUKg+X9k
k/wxoug4kwVchXOw8TsD3h7x1xXfF9R/s/5tzZWzDgbReY7BCXv4tHHheSYc6nUMAYbGB9ZI/OVL
6wydRzENKp4LWJffUnOrYc5A20LMd41jLJvyVtnNoxtKC7iTu58IBWAHKw5BLCp6YrtDV/CQ4Xiu
2B8h/RX0Z8vGuszd4iQEH2H0Ew6ebEQDnbDV49AuQGMQr2iqoN2WzfRQ+uXFL0NuQ46ZUS2uUs/V
1vHTp65NstUcU3oFTGqrRrWhfDPi1iMxTEF1SgcTbr9z2OCTJyo+vlNHhWeoGA8Dt/ehscQ2cbNf
YxMDbiI0ZQwueKi+wdpZ3djD3VkTCW6kOeC+DY2680AFje3sHSPaR0ABZFzeFUvPqih1nyIiccfq
BiRlfPZl/mLM2a9Zmte6HDcJh9K17LFyYKL32eoA2pHGUYPYtE0bfAPYjhgrqPGb+IvEacQQQZso
sBdqzYGUHDXOqkakmxEJc7Sj14ga8PWIF6Imm7GimpL4n6kFe2DgkXumFbt/FkZuPBTwwAZhcpdb
AQe7iFcwgyonR/lktV23Ky0mCKYi1+L34wvcxQDByT3FRFouXHH1Ri3tFFQqAc6FyaokzySzJ0Ph
T595Nd00cJOJMigECqWxKw+d5Z8jxMht44o9J4GPXHeJ0DE2SxMLV6PBwSSZZoupBfCVKtTvB0q8
MWItjlIAaLAa3BDOHtikeRMlMZtIEwSYqfO6snlLYimfh/lEGdE3zMvfkq6CyoHaOejRuKuqhGPY
6IebUH/O6qVSqq/jzZRpHDrTmP49LfUk5RYGDX4rwR/k8cQaNflscPWJPSmgIIky3xKe2eguRsKl
JLt3JMU1y12aC7pipN+85NYxx663xVsFos2OXhyulqQP3V0xdP66nvEF23GiL3Wl/kYPYmoHhwkW
kmkBqE1TL65bMgmxlRypvQPjo33QtUyb9fTXc7MgJdM22SGg4X1ljYSvaI4GUhXZx13bMMty2hx5
cR+mgBX9mae1ph4i+lqoEJXJ0UXtW6nQSHYpfuJV7KtLWDshCVqrfp5j3FjC8IC+ZseS+BAnnkth
6PqWuq67iuPyJg98r8Ul2IVo8ZHmI7+3j5x3GfXRoL3MyBC1i3tDx2HCHW+vokR/zbBdgDCRpNfk
CSIgoh4h/W2WkybCMxD/Uj3DOEukBPVYZObBunc1oV/LgECBgzs76mDl9hEApZGBLZm6geFeQdmQ
jtI9FF4a+oypYtMCjBPIzShRX8nocuTOmGY1LOxQNUixNkS08hcU6cWSc/a1BTYNMaNrsheLuNta
5/JVaPsr0hPOUYztQWcSFovyaNmDjxtJfuRjeWIy09AYXoGBU5RgufkJ5g2NQVb/GJTZT4eLkZVj
+p1Z/gl29d6yIwgxhLY8arDJkBwbneWvoRQIVlT8mQ3x2pnwouIiWs16BUmUkx/4Vy4Li2j4VOgg
G2PzULlsxnrpfilVdGuZ5qfUJa84j49yElT2pgQ+x/A7tp9GiDtrq2nlMm35ams8UglLTpFANCAm
/WG0eGUAides3ijleb93IiqYIlTxrgOFPRRyU5UB9i7yWY1vQ4jAYeFUuB4SJ3J3HY9yAY+cvOOz
XeBX7arPJh2dfZY5V6OHKsitmVfVixWZP0FAiSPO/KVtNcC2J6aNQz5tnWg5XZpg/wYjeDWmxcnH
JGkaedCAU7V3VuwX9z6WhYPotKe06KBQCX3ZEzGj5oNnrOtkbL8YIZObJULfnwYTbmBEgIsVZFVl
s3lgPM3VyApuxXq1Dif1jGf11Gstyxnyr+0wfsRWNR07yb8TgZqo+gv1U1fTxpETAJyg4hWUrmj1
A6kTHtegFE39RFH3MWxB8jr6U57MGgKx+4gDkVpg7VBU7rSKa1KcC7wHJ4u9k5IccCkCgD7YWjeJ
rJi84+4k2gjfovXQn+9ccO5bneqR+7BLXny/vdgoy217ZqA/7jhjnLo6x3P0ew7qZmc5eAAbu6GU
Jxh8dtsA8qsUY4ZSHezo3Ow2mV8WJyT7zLOZfDEQcfxnxx6crdTSead1sKoiXxhXmaXHTgCtdASw
855EADehy1qohfgiNbIBZL3XEZ4az8V2ei/9L61W9mOC8wHbOe70RNk/fb/wzakZ46rGOPbXP4o0
uFl9qe2HGHtlrLEH11yR75tY/spggjD7tMdjnmgN4S7GpXpaGNQhcQ84+TgcVBQmp67jWxiNuj3S
Hy/IFhNXj9waqz8VsRh1+nY6xf/6x1//M4R+MKUZy0synaAC4fQMC6jTmv1AhFsdcyP5HUyz/ZB1
RnOdzHavleoL47VFdVVHSVSMJQM4IT4zZhqlgDUWtfY+S4kntHYdnkpW9N66SS37nejECxt6uBkn
UFuoOaz5XXMgCXWyw2FiHQ0gk9HR4xlx9uyycFHLtrdpEUtb81Ld5sF46ElGrukm+RVaIC7pZWBi
/zTN2i5efCn5uA+M2t3HUfuABx0jZvmn/+1P/9uf/rd1/Kf/7U//W/On/y14/tP/9qf/rfnT/wYN
5b9L/9t/riP9f6YQ0a5kmQJa2r8XiO6Atf381/fPf90+8/Yz//6p/y4V/esX/FMpkv8Q0lC64TiC
HDhCzP9SitQ/EHvgAjq6MA3r7yQ49x/SRbQhVY5RS9jY+f+lFFmk2ylFcPlDrqHwLZj/iU7kLprT
32QiatFcHWGDxhTbtnWGvZDv/i4ThTICipo309KI6+zGOLbudDGVXi1HerAR+jkhC6rtmv7B4YC1
UpXDgFswGsjxzlcHq+6C+4RGyYfMeVO+ktuMagqnRzhSufE4CvUxS+OlboObH/VfdlBCqoluGlEr
OqkFfnzH67p5b1vhyQXxQTaxXjGslrSlxh/SvcFACT0Onel26AesBRXnHjWtcY5gdcmoA3HigeOm
7PZpoui3GXRivsG9YebZdqSCYjcThR0jArndqnanBFcPcrCD7chDG/llBMPdyCd2iYNyb1bMsrSR
OfzM+Q7MbXTKEmIuszKRKBpmbX1beUOhn7TA6rc1Q+61YhZPSVEOhNd5qS29uM3WcLTdDMCLCS42
1jHfSVNjCBz+kE/L7pXIfjN5do8t85FNyXBna6m0PThpUVFBRadmHJzpTA6f6I+AMMTUqPOZ3GUR
hEsGuVw6wZoShXSjY14zyrqktqeCAhZGRMrDdtP7EsddeqDNAKHesSFfpuU5lpWxTqF0oX60yFM+
xdxmsyH1ghQe+K+x9DHoh/cuQenA7q/GAAsuDsNDgA9mnl2PVptHYyLZZthZDUJl9AS8KJwjJ4Js
Dkns9MnXatrAAYwkprOZdHXlokPUwjA0SObKSfRKsvWVBqOWmFMqZA6WbeF5oeatZwqQazw45JpT
WlmCc5vREKeBsq+i7BbWyXfa0dWrdShgpv4kQhSRLlLo9f5D3crn0kpep14Dlz9SHNHhp6FAqejJ
EhP1cbQ3P5MbTcMrE/YK/SHnIxonuAX0uQUD52jRbydh/OhLq3u7miudPvaGUXNWV7BZoXjjfaMI
HpdTEexiFT+1VuKijQE1KcIvANrvEmbIpmkWTFDhr7nMupUxGSFQ6JFfxZxYV6F7yFz/GQhuuNUm
TIb9kmBSWbOn8FMF+cmJ8/vEmXpvnn9HcxN5YSKAuXXUQUFrxf1DdIhO6b3eDO92nt4TMki2ehUd
QMP8roYvEeLmiKrpGZvDUbfGn7yqa1B6AHN9tzliw4SHX+I7HHOGxVmpIPMwv1q6B0lmtNtcS18y
Qr+4KBwCqjGU202k2lc+jzuj7PGTma8qbkboxvrTCJ9lsmkBYUYVGhhRGGQd/SWaD7CPWax7sfTq
DbopFasIXWBmbbitrmc5+rMczROlROAjmlUZhO8tzTJ63r/EaHg6uSdEN/dX0lKxAuCH2VF809vG
EyEaVUfvdRbRtVRhAFGQipHH0jtDY0Y/pz4MpLNbzUzDW1BNvnBeiqA62SWiQ2dQ5TxX49qNNEKP
Y+7pVOaGHRkp180fXccAuhOSWEXaWuk+vzii0RE0rKIBJDe+iaQcG6d4BCe+xuR5dJUTbmHdvelL
2poZTJ/ErxmTkGvgcFVn7XxSBLJa4qMWGDia+nwv9p3HOovf4qLcNvW4Ns1AOytBQUWhveQU0tC/
18HaCri1BJahUfKjsKUGouo+JkSfXeDHvQfMDzR1MpI2QaTM6KseBVZGw04ulCHhXnN7cp/W0kOU
bkQwhNu00648Jqxt5Gs4w/RpGzRBvgYScEwSatSjoLwNZUUJA+Qc2GWe1jQ4zsArzC0OPVItSJVO
co+d6ysIp32QY1UJRWxtKdcV67TG+zg4Y/VAI8PbWMgHXbS0W+p9cTz4dBWAGk6GhwEEb4k4/KLN
3JeYCtkeQSpbwUKq1m5BmBt02qWG5zarfrwzo4EHT5F1HpHrfY595hTQe3PA/HzUZXvMUjRhoeV3
BRNhehfcDz6BR4Mk3yQmKB8YEKvNr2oUiMbTuF4o87MdnDvhk2iOXdvTohTH8tykOyGKYq2N2jmv
XEhjoQbhLW7LTd/hby1gs9zHSqlTGXf7zqjDcz5qOyif9l0ma+uu6+t0W4+BvcaA+krfUn2oedDe
pVoI3qgDC5E697LAqzcYTo9nLvxITn7tR/eluS+Sqr2rXOjr+v9g7zy6I9eWM/tfeo67gIMDN9Cg
0/tMJl2REyySRcJ7j1+vfUrvqaWWWVJPWxO+e9+6VUVWwpyI+GLv3HJ3usG6bxl6Kkknj3aUyzMn
SBZXC4D/Too4foTYPrq/dJJhuTXsBJ1HramvcV5tgiH+HCs+wjHDEoI66q2uCWelot0NeQ/O0VwG
enyy8e2q92Xx1UTutOxL+ZIELdOlKX42G65mR3QvJhjpqIGtlr5pHk+IIureSxtPh0DGEnjhIqA9
fPDa32NHrjJUdtPMebICyJXSR4jeWu7WTftTWR7Zhg4Z4JrDwSVtXOu07UMfVBlzbvRo4qlD9etW
VUnMltGv4Mawzfg5zoJigRTkMEnzY267t5QZ5KKSGCmH8NGOtCML9AogKOcmWxepfivYcTyMcfRT
S/fu87Ro455rCefw0v6utFIcTQlMJ5DFaqyCna0jUmdODHt0qlh4ZHMyOOR7M9OJpPr1EuIW8wXh
Gwvdtn+CxjsTmRQMle/uCCelMm69z82CFgYoyjCzPdcBHoyj8XHw9V9ZjLap9xqS0c5j3zhPbcHt
jW9pzttgXUDSbhDBlLL4ZGz07fZkhpURL5uhDDrMPY0CiD76k3zRsDvA3ZWptxzqrBqrm1FdcSqq
4OK2LgOMqGZ3s1MS3mDAodG62TEfwnOsNHBd3bxmsmqOYVOThaAoC7P4ynIdYUZbhxNXujvBFmsk
vKc8s7XN3EYoTSrfXTXePamdD0G0HY3laqATv2qzytqMI8SdoeVcgnx1lfiBtW/zjGxiRpg4Ty6O
x0okreGNGI03y2ycfWyZ56apzz3zwA+e7BCw0aDdLHUm0RjprerJG5eT1YTvwFoeO0f4Sz2xiHwO
fXnolWnUnw9B2mX3GE4nLule26RySi8uAJEYNCxbEDjIiADzTPGHD6zR13owdiPt+XtZSIQDblVs
/6Qhe5dIB4voSlzlh1djNCx8j5gYY0yYp6QMvmFYDtiO7eEaBKB2RwUk96LiaHnET9LW+fHQrDyl
nnvzkBt9ZHX707fGuvLs4SmNsbBV7PVvhDF2CI750jgs2UqrvhnyKdOr9CRc5wpc3HsgTCaPmZ6/
mh6+65690qCpTJYW01MU9kAmkhbUi24n+wQZ0RSP5boddG0lvXh6EILBLTyObOGNCWnebRI7CZ4s
gKO1kZWXKdW+szYdDr6Z/HQMI09WET/XpRbuZ9alG+EeSxyYuzoID0GeE12Zmp50tv7ixjK7ltI+
e8bYPA2DnPcjweoFQdjonLpOdkRSShC0ny9OirKjZf8xtpnpjUHZrFtmu8/GbN3T3mw+AwNAn2/4
MIVr9zVmOGQAm/syomnbpu2rJabgwXBJX4qwwawa2dEL/kZMdixuigRgh9OED1XgPycKv+EaSHIM
8eDMxbw1cgaprfFAtvvX5EARLEl1M8Ba1zAou9D/yYYwXhCHtnCu9TB1C4QdOFr0pZvxe9UjzCOg
E0rIV9ss0Sd2+PosXN/cc+euOlQEPAszToQTdOXQImovkWNzKD4GIxsZpq+M3tG5zZyTO4PScNwO
RMyoyJiDPq6oUXjMaco22rnartSMQ9W0jHNAEbnBFuEX4A0jxglkoelyx73Zdp8aOjp7rN9iWT51
eXFoU6bJaFXsWyez54RqZhX7fYjAhtnzRBKQ8WWqSCvtxh+wf02s3XNMWGuYdeFOtA6Rp0NcavEm
SfqfSZ2wPYQ8fPAW2VP7WgW5OKdZuvHNzl/NlnWepwjazfDmEfcDRfabS9vE/RC4Oz8EwOqS/OW7
RQMCvXGtewzmeQEnTDGjg5niMTaa4ujMMt50emlvZhbQU93d+gQMjkMiWW4W73VnC0aZw6Z0xMbX
0h8ebcSRZfRhqwyMOex09rlbvfnUDBVWdgTXfzCtqjhh9aYe1qhd0odOWjefumVRVQ4CNG16KV23
O+ki+cZ4SOApGtMTub5s53nVV4Y2bFU7kbvXYYwfhjxKVgFJHygQ+WuMc3hf9LidCA78guCQIJMw
fnwxHf02d9ZRExukB21rpfclMJqRI4sNXeviF+g/s7q/upkFhruT5iu7/SyWcMTWB+zmSRZ424G3
+UJeGneyL/jNhhO5lU3NO+q5LzajgbaH04d1yMdRO7SOe3WoN9pCisc/X/wiOUWJ7l9Gj09Ea9Di
aqN9KcNQ/JTxpfocuxY6DOv769o/kX/qjzW426Pd1dhx7BrbH/kDCLPusEtshTlqm3SXIsneWR3r
53VaDddxDpoTYO6tEXoJ+/F8aarwKihqlhM8XgqGAJ1nUtkrXkgJV1rz6BaAaXr84MHYXu14IvIX
lt0uE31/iVizDgAvNsXTVHhvKH/6s8NL6qmK63BVY+fe6dU0PGn2LLeOrEs4Z+W8abJR0RDATwUQ
M66Jf3NSEVzrzi/O8cQZqqnDl7matkVuxgs/qxTrH9d60lnPZn0bo9K7ebDFF1PzoMXfxXEsvegC
LOuXMDNtxy0tLpkujmFYyIOTEIZc1D6E0D99ob9ZCm7/JYfC/8c5ayUd+I/baP+brC/wh+jfESmo
X/j39pn5FyoxiI3i30lZu1JYIGj/Llj4m0XB/YvAsyJCugZkHUuYdNz+lrK2sDLAhfRc2mYuTS/9
v5exdj3acP+qeebqrLOZ0pPSVL+xdP9184yujF5kTccSnxN9aXDs711GdZE1yYceevZ9HOS4Llgd
YCfEPI1lDLujwKyUOv7GKp2P2LFZpouGfajn6SlxkvHYCxZ0Qk/fxORsHmZi08shZZktYqdpy/7e
sHWr+HPQ+h9K4W9PgBFq7Mq7G19wptznkWpGl3bLWRhQmY9l4hB6HphF5w77ZhFk0YXkYrVxB/3k
aPBv0fx9539s5glHiyAfThtVdKPAArqRFaJc1BleJ1Y9F30moYZRWTQwW3KaJEtHsEmWmL8MX/2W
dYBKQSMNOxbs+PSm/upaVgRvhaSyXuXvSSWDjaMH8LrmmhCcrFGDVSqnNVH1xh3LPW300xhxumVX
ZaeZANgbwG1jE/y2y+rTCKPf5PJW6axO1E4oF22vYnk0AtOZ/SpO3qiGfN6aiX8B6r0MJvfWJOF2
bBsSWnhtNikBbXha/b6S/rgSXpIu52J8ynXSm7ynlpVBfaKRKx0SFn0ik6QVwdhlrxYnW13fdAXl
GYU20Z353jlRspib5MnM0ozIdJncRA8Ko/Gm9Iw+hsMM6MGnHHDZJpSpvzb9tLniHqKmaoyjBz9t
R8arOCSs8p20JrkF4eiR9uy+jM7vDlqgcsByTs5VKJcG/TmsVG5xseEEHfJeExu9yeInl5fRos8d
8ewXSJVpbjptR28ibMc1oC20beItiOU+x0Czjnq6mYUByK8nZVufIxzC6NXcaU3en63TWRRb4L+b
OB0P5G3kvvDsdDM6A5xPv9m1Gkt4ltkfZx70K2Owv2pF7S/LybvgBVkZxJGyMbq3OfRqtIGfnDQV
ZMbVus/RV9maupjW4UwazXfNtU6b6FSP1WUAW3buff6UwTRA1VOaLfL2bRzSxwEnSG7m666GztvE
vX1rn6QYHqSlNysvyH4DGD675e/SJQUds3hjat4msvkMqdvPrtO0Cz8waJVGJ/g6b7MG85n02qYP
4x+8DXVOLDCBnLXs42zRo2zYOhUYGHQeOet2Xr3qPftVU9CUkGgR35/8ihtAUane8bcjFEXLd0oy
aKwm4UzfgTr2VkHi3VxJdIpUGa0ILlfelBy29RZaCmcbO74JTxsQNHKii0i3TRErChW71zZnUT/G
vU6rgHiUSXBW5saOUy/HO5aV1gUZrqXDkICX+niu+tpd0rvK1myI/hRti1PEGyPW7PR5iSnw5PQQ
89jOe4ojb96EAdy+yOkfyHHSdrOxUplJVey8mQU3c/pdDWW9zno6/l7Wswo8b6vGiE4uF0sdFmyG
ze2bM2KNyjKilQW02JRK2Y7ikCFXDw6p5hw2dZ82L+CgoI5LKqRTJndQrt2ySiu2PparRYFQrzK0
YTsW+bbH13JNpDjrQ0VNU30hEkZDSKVE9V2yFeBq276qWTBxkgnOmL0OquC5dAeEfZqR4nkiae0R
H1xLN71LY0DDUq103wc4GmvvwpqdRSYl90E53nKJcAPpb7I0tPxXGwwc8ku8JTzHUhG723RkHoEM
pNmW5crt7dNYNdGJFZWn0EH6bQeRt4CcC+Au/JJw+U/2NIT7TjPZqE2HAZWKpN5kbURUbH5ACAy/
8q7ZVlCm1j7wepxQdrvoPdkcPL84GU6JW2wj6UBfojZdyCDhj9V0sXIjW5L7o0kduMBuk1L5zxPg
bKfITu3dFJKShhoqRC+uthWymW8SojN6/03XocFCQ4PJj1lviIuMaGL/yH5zcStHmjZ+4tGa4aJ5
IzwPnQBBGt1CJOhj4q+cDl6bVaCPgQ1brHRufxbTpvd8cOtH3zIJH4btQ2+x1rygwTbH54GH3Frr
zeRUIxvWnHXQ1RqYtumtb1CcBWNxaZyJbqZbEur1BgPPymyv6C/5K62J8lNR/NRGFGzcPMbV1Vst
x+jXzk3lzdZESh1ADroMZkDEqbP0/a591kVar5tSf68clIJ+BHauEA2nRS7fJY2xRnWauqXeWs5q
Mju2EwL63AklzbpmooBozi2gMSYUM7w0XkLeEWyxRx+0wkz2P6vwaATExeegfM5DLfwYS3hwxuh2
53AQ0w1gUYVumV9AThvwgdYnNxSxzpmTQrn88ysCvfjVjFb0WLszBteRFknNTqLBEpRdJ/eibDPA
ZWxbWsEaFwChzclrF5Fg/hQmcoeHT+MJyajDGiY4f/4hiX1GYjk9E8cRvBUqoKr+ryyZVSGDKxXW
cV5JRmJT+PBnyRTVNU0NdgFM2Aw9WlL2LaUSMIHqL/sVpnbsTFn9nTks+4+JJBNffVU9paSjOrMt
HdioQfpcx3a+hhUWkIqt6txCURm9BSl+5KBNLWwkxnbokktSAVmwHbrG9kpn9bifinZpBgkP19Q4
eJr2ywzxlTpayKBjyOfF7OE1iqtrQnhymd9agIjLIAFRG7fBZdCM8NAHzVZM44uwNShqDVs2sb/1
gSyfSEjDeQ7ei0RDTkDvgJcz9IuwPUTssu9Iv1sYr7sEn9F00UsWzeErBYwo9APFU78xZ/pZU90z
fvRTVjua/jaBL9X4sdZ9d6mNUV+2U4L9t6ioRtJkLQwAHviVg3VjJAMlUoSZzgseSdfC3ofrgQS2
Mz99RAgY2YxL2xvNxQQjOwXNXkq7AqnA/n+n0atMTZZ2/JgWhmb04tI6IMhCWtu7ng0lDKcaTYlw
LLesaXgIlxnPdGKsX2cTf0Yo1wau+A96zhhaTaYsE5LYlR0BgnAb7xdL6B7TWpZVeMim/IUSRJ1z
397l9tq1/F9aMshnOw7yC220T3c07B0rPua60gMPyuCY3pAtKh5A2E/5yfJMosXcEOuAWQjh5+5d
K/xh3QcCvneHM8JPXoKapmYR+NpLZIbZntNJuPRjhBapqR//9iXj4Y1WJqeO54wXVoc/XxihsBaS
xeuBTCtzOXCjU2D8ZF7m7OvYKO7mHHPRZeG8NnhALKgn+ifSqqxadfUSena/CUKusWVnz+9x5bZH
uMXB3fOGjt2e5jO+gltnQEwCnjDSlG2m2qqOqi44GxzoV/1ot79iU9I/tI0NhIwKjVVz6CKbbL+m
IxucYBlbjSDcrYGj1mBRr0FQc+um2oWF3+A9cOmoxpCE7xHN2E3ZyhgcJ2t4gCbnbUk5AJpQg9Du
1beyz+3doJcjhX8wnqQ9751qCreNh+RIc4OHpsntZZgCiMsRw0O9ex+MpD10f74ERritm/Zlllp8
V3XJw2s9r2tRRm+ulgjoKO5ZQ+O6HGzElp5Au5NAIt71HCK5OcsHQwxMItr6ha0/xPe2nO6k4nsi
vGO0Q6G7HJxgZriWuK+8t1ac3sobc+WrqAJt6+jZeLQhtGzaMd7zoB4uE0szGJ+K5Gs034ps/snM
wr6GuQT/ELGQXhV1cEh8lp7thPPDQJ/wqs+he6DT8QWf8Y01T/kO1+MhbPxTn0XmV/liaGP3lTWx
ZJzsGhemRg7wPPvRs+gPl0iWwMLJ9M0Kh0NJA+KJDcrffYcQww5rE5GNTtvU8TZmnl87dj7sKjrF
Ze7dBjZluICd/KWdpreGtQysx/Otr8yQLEIPNHFiUITfOy1gPCApNulMh8nwCCtjPlhdXF5jyJvL
ri2AM89MCRKu4lKW1eHPP/2fL/+P/99//sviflKNRoPSaihemoJDH0OLfj/WVfmSWqNFoVQI1ue9
4mWwWIHzmr02ld4limX66k705Ph1fhy0t8YZnxxZpa/s2pYHd+7lUpdJ+VCEMXPXvD2bJovvHYsb
Nvs9tON6ri1TG64MZfnXcIAtUeo2e2oZWgzdgSwjx42Jug2XkJ7Dg/cD1jJqDaTi9KsGM76dh3ja
4+7bm2WQPAQGx498NL8N4QB2DfP4CWR4umD/mAFoKC4M7R80Hrg3I2j7gzXNuBD8ej75ZgNxwmaM
T7Zj2Y26fQXmku3hVWiLPPempe224Q1W6rCJGM1jvC04ujINEWPqPgXhQJfLrvBF4wI7x0OL77wc
76V6jHuUCT1zVSCi0W72Y3CFU3rsoP/ceC9ZSeScnbIxzsN9MMbigFCqZXzWyc3E7Q0bFpl0lBv5
Ps64dBMWVrg8c/9I8UNRldJm1iwTIS1jjSxiyt/LkJdIkW9ixD1q+k7pMaudysDynyqZV8eM9hYa
B7XwGVrtSYMLsMEnHuwohsolyZJ+pxNXOFWVvucGmG9NMXo7XCkEFqYWNIPBzBYVT7pu4HaXVCZv
nTCecSy2bHfl44LSRduHlvmMy89bQzLwHs053SWes2oHp74WBES434E5wDXmkRo/z9XsLIe8eWNe
C7w2xdgknsm2bVvZrKvOqtdlFG5jxgt3j23OFC7RKjKSq2vWzXHgjeLLwzQrgTvuUt29ZwYiK6MI
1BEPTIVHi1zzunBdYxxj3Nuzew1MKMuS4Z4Jz7zpBZ0D+SX7ILkKN0vXnma+1vmdtcOOvToTkrb/
0hgzi1ia+Zw4bFh3UQjginXkrFKI6inaWXHJ7DQHJEuRwRhwXvK+Hs5hnN4yt2DxuofpIpGQweK6
MA5sVwBxjVXc1e4pUjijMZLHJMABHqXzoUNhMXpOdcI8kStIUrCYhQiOOTItOlDPY9VNy8DjIB0A
0uBBaN4sUbGkF2bRGnI5E+TMuwh27zcVbYMlFSIBlZlP3enY+RiTLbJqABLdKrRZwtU5XvqdiUOD
T2nUNX+Ri+m7Mgybx4F5L5jDkzyKQeF4XXHwBSoJg5VCK5WshzTvcR9yPKm08eROLd4AYlzbeJhA
aRr+e1Cln3bYzlR1olxWInhxwnTJSG7NG2di8s/Tp+44uGlYcVe62nkH6DxshDM/9zjxkA5jeeep
ym8XG/u2M7gcTS6/VMfaHHL+wFZhsLbNHrezyrlz2fmNlw6JGBxk57i2qXR1r1iCG2A5JWWQRYhi
Y9riRLjDrWxtZe9wx3NQYBfc7i9/PnZOt8XKmfQHqQSbdQuyJpDtssPFTXfm4DjQDez0Th+RN2sU
lUutS3jUGDxIADyJMOO8npjPXo5zmTPQMTf4IQo5fOvpvOtLsS9rixSP0eMRy8S2nsZLo6rmLpSb
gMYTHinaOR3pjD//NFSoOBkxLKRehesK03U8FRxzqRpBvFD3i4lsykhp3pCHcYKcORiL2XLuDkZA
0xANBn+/NLirZlyEOh4SNw1/0gcb4o1gHyf2/aWji2ed3Ujox3xXThw98quOVgtASUjyTUNiPEW1
u9d8kGAJ4QlE8upeqNOa6JrW0eRiH8xwH6kk6Emh4+aoWA5Ht/ejlYtD4Bezk3jddC2z6sZ1FxB5
Wam3GKL5zWyu/BF8UMFukjFkP4NVXn30aEuNoMZyqEnN9RGLpNHYrWQWUsGSPNGCgXVQyEb6OKFl
qdn25zRt+BN2e5jgZUMtmUfarRycm4F1zAFWZ5dLQ/00Guy0jd7GMTnE+YOQ0LYps3s08Grigfzl
OWsEsEuFDJtqEgfxDJxJL4xTZgHTGdt8jx5yo/530P15OYODo9n1GFXJR+CsRB2sK6f4iHpOwfom
rECfOzltQhbN3RlMcjymm1qFqxgO5pF9FPjp6ZbyaWSaILZWbtI649+k5LDoZP/0oySUSYtGm+6g
aNa9rimGzXOhU7aRI/ykEl3bfFjLQVrPYZ6+SDzxC5uM0QJ60c1y+a1Mn4eJdOelXRG5HCh5oJW5
Jw6m37Od39W3bI3BC86ZvWA+blaAm23bOg2F/cwTR1tobfVbNhqwG1bVtRRltVWMHx7JNzJBDO6y
aPvnd21qPv1O11dzOX4DRaIsCQ62YDWQHF1AzpBqTONRypGvB4jgvXYCJQJZPHovYfwW6To73YPy
DlX1svb0bYZ9Uo0DbxGI/WXBO8Fw1czVqNeiNl6nPId9mxaHqQ/7hVlYP4EZ3FPedy6tbCDPPiHN
tmdfrb0Gbc1F696FNb0VfHgLrMHEik5hZ/4idhIvcnVVB1O8t0mSLGh8ftSl0Og1Gs/qQwxl9uC5
H1NXMNKNONzBPURHqe4w9RfCKX3VOcP70E4fLfqUBTPa0wBLeOBqD9lVr+wOjU6b7GfBB2uhpuvr
zVxb+XLksLgsq9TEq0dPtda7bBljAxPix4+yNy2yrD1nDIcuKjGXen4aFaPbCx+ZVmAWUvRuo0Ez
Ds6bCSwoJ0X4zjQe9gI+Cq1opxyH+9jwzOrSTWTVOxrU5bWu24Vu9c9G1n32evzGCnZxcgCLO4ow
XivWuKGo42VmvpIxei5n9t9FmhxNOoa2T7ZPEctzxS53BZ3/oo8xsKk+UkPHkH1VgQEh+igz3V7C
9IP3MtkE14yadqJNKyJU76sJGvpShNqjrpurxCzyG8i2hB+yWZt/eOuA1xtNbnoNZkxFSxQwe6QI
7ZlitUdA2wNFb8fxhhOqK3+INZSHVjHeB9K0j2KG+x6B6XrC0mvio0/eHF4s+0Fx4iNFjA8UOz5y
JZwrxZMHGV49uCDm53hrKOJ8BXpeKgZ9myhmHq2IQvHphSLVd4pZryt6/Y+fVLc61JtnqeD2lcLc
44Qkv6LQ9zEMfKlg+DFU/DoAQAEk39fB5bdw803qYaFA+qDMwqcSdFVgywvWmOmpUNj9QgH4OSIk
S67HaQsLz3jksEDRBq9fgfunEIQ/g2Fw/poJ2B9VY7Q0FOxfqzlPZ+WDRjtWl+I4d2zwUy0rSUCD
LYAsBblM/AGdEgnEWCeT4ttRgoFYqQaEkg40jXzxlIZAKiFBpdQEZUmKqa3ITbFNvLU9uCa2UhlI
+GQ9z58lD8J6nzWm80yB0y/NMORsSFBpyaMZMcKMz8nIiGKSWUeK1U8vQYMqKFRKhUHJFSKlWeii
b01pF2YlYAg6k3yokjIERrNTt0rmpdvW1O+RM5/j7tYpmYPTonUoSrESSvRgYHxwuCmKEAVEQcIL
eiPdeVsJIlxMEbNhV5dgNOqlJ4S56kaX55JFRKrMabZWeemd+jzijCZocAUjTUElpXCxU8S5lx0z
/FQXysSFcML6ICLyLEXg3BwJ7KQVNa1H3npKfMFzIoB2euilsA9puW0CSf8NwTDhRVQDJbR5o03P
RkOxn42ckloCl/NsvAdKuqFbMfbRCAS4v+fu/Mixc4xYOkpsHTrWDr0N0INX+rVVQg9TqT0kjo9U
yT5crB8S+0eUur9cvDQG/XSrac5ignwfAs1T2hCuekKhapai77W0QiySzO9W3TLWd5/rClmO/uXU
iEjotd5d5g55Y2JFcMx4edG4qllPHruTLcU2TLsnryKdWnzxRn6akwDlicet3mFBMZQNpYXxU+BH
0Txn3pQYU3AAl5u+53dppuIQKK1KowQrXrFplG9FiVdq7ctSIhbG/RHPSduh4lJ6g1jib2vajADo
QMDR6wDd8Z9l2og0xpkeDIckf8ORXF8yRtCHb2M2Z2yl6GGKEQCFEsY0Sh2jJea3B5gW8m3lrePB
PSUWTRN8MxSqmC1xAzNrW6CZJYRTV4rWNpA+R1dj4a0Z8deYSmQzKqVN+0dug+WmKM6h5J3WMSy0
y5K8dXFxMR/A2C8loXLxaA0h85IZ3wAOHaFkOo3S6gRKsDPk1W7ghtGaUG4L9RP5dBxSpeXJlaAn
jg5FibCndPUtctmnjKyGCk7oZv8+TYJ+phx47kfXPBHJxnOnDRwFgs22wlRhCAJueRwLMjvxnzMe
FqEAZJyutELkbfQtgt5jgHEIl9azpgMusLvwzcZJ5Ck50egxs+Quabe4wbdewbfHSgDeKmNvBfp7
2QWPiZnHtDmfyMw8RDiQalxIssl+S9hNBcMzW8mSnADjQupN8HWqSw6MflBiJdvchXiWIiVcYmSO
eYnQPyYmTSmZpiy8SiVpyh10TS3eJi3U7jGJmG3XRtsoHV81DcjDrGRPNdYnpdpzw34GM0ltHCs1
lFCSKGmmzxXWqEE7FkoiVWGTMhtB1L9uYJEhmqJ57CnxlKkUVIwvjjSLH0wlp+r18poqXdWkxFVg
meop8jcjlXGcfVpKcOVhurISj+G7kl8RtxXXGB9WqMRYVbXtlSgrUMosEqnROlMarTY6MgVpri04
v1uhG/lVR20G048Ob9t8V6P8Eh6Nf03iGGvHpD9iKOE9l8S8GSCCHsEjyq3GhR8Ctt0Yo+czJxT9
dey8cTMoGRip1u4KX+dJpVpnJQzL+atqlULMUTIxwr4eaMOAj1upxsoG6Zir9GMNHjKiSeWb5rDe
IeaJQK4w3qicOfsAylIaMxIy2TkLw1ci5PGO1E92brGe0W5w+ZyIj0dB1j3a2oA/XGnSHNqcl6BA
naa3IwfAPxjKcu7EsZnaaqGX6NYKJV7r1aEGGpCxA6zr70zRvMk/pjb0kfwY7slyaeI3IVEBXYnd
9Fe7AuAy4XvrlfiNTMd2blHBNUoKlxDuTP2YZ0Lidvc04okEJWtTAph+jIgHa+NgE6Oyw1Ux/7Y0
OV7q3PBP/5Pl+SaC005PU/n9D//r43fG4DNicB19tf9yoY0NMciB/3GOZ/mR/v5o/u2v+HuAR7Lk
Ji3P4nXClpkr/8X+m/WXZxrCth1X8gVG+D+TEq2/HA4x1OS2LSUxWMP45wyP/MsVtgSUSN7GlszQ
3f/O/hvfy7+J8KgwkFqoE5BoHf3/2n8LymIiP5Ma4M6C9FqPOHWCYbgbbXiqm9TbW3Gb7hPRudti
gt8VweO4aDlh/NKjWBRmYy41HZOx3ZWHIot+a8Ks16lm4e4JJDjyJoE4jdC9gUR8NU2JiZzoDUnQ
mnnMdLRqOe3DQnTHhI7iYAXpuSx9duc8Pq420/ubNlkvHJmVEw0QjCszzCrUqllZonbrYRMBYao2
k8PT26ZcvMtaLXRRcu7CKqiuaA09BqfrYgqe2jr7TQcnW1WmxAozIHHXvE/XofJIWUzj0aUTEah8
bZFaBtAkm1IvDt/4rqFuacNraHqrOm0hvQ4QP7oERmBKHH/uWpIxtIIm4ljkfgAjN8FPOiNqYxeQ
DYKCM/3MS9yxs9cpfs292X0MyvAXa2Mv1WS7QKb4z0qe8sumsM+lTfHpcncLqGqrrlBv14Lof5n6
20jGvCpSikcwvgeyXntiH6/Ms159GsPMWsZjFoLuspJEX5mdhiHFo4w0cvb/ihQxHEGcbdFwHA60
4ddEZ8+084empZgeRpiVxKcmN1o5ibeDP1/wbhmQN43iPQjlZx79eS7T7URLK8pX3sDFmQTI1dBn
fKMRbdqU1lnR/e5D1l1kS9Me0tfKnJnvsq6gXSbDWcYi41ub/Zdg9nZO6+5ir3qLPOdJFgV2HI36
EqaS2Sw7dpbot2bwzwxO89NybFxj1UDj5TtiXE6uoavLkxharKmMPcnw/jQBGUfCBLmDZmpSNMwa
1GyUsK83FEebBS4rcuDodkAic7Lciu/XmaJfFG1ZL3x/prXjWnenCTCD8eKW3Xdnh+fersNdGQ9M
zg04NqJ4832zX3iz+HDcZJ8F9neBbgBCTofGrZbgy1dDpLXMBfMvsg816qI6WzOT5bhX2e+9OTzl
o7GAivYmOJ9InvSXiqFY5Vb0CcNoXzgg9wcIlKDFXJYN21XRc9wwQNclRNb0CKofSfffdUGwnCpo
1ZW8GDqdtqLvuojqS0YHNF+gzZUns9RxiJXRvuk4+TQq8hN2G2LhP0SmtI1OZy4jGyQ45mhkhZKh
bMlujedYxYgkeSKNi9TQCQbr9hcdwvNYcQhUASQJtLO8N05s33zw9MtORZX6+aFt4seifQsmgkyQ
fvsNGVj6fIUxnjVRXHgsNieNDE9r8HO4KhQ1qXiUR07qj5UreS5JT3UqRgXA/S7IVYFtX1UqaNWo
yBUZSBhlhNiA2/dHsgyraap3qeBPKXo93dCHkXtz7g8pDHuTtY1t4CGNSkMxrSu7nrnZz5WPVL3o
h3X1j+SdWY7kSJZlt9IbYEI4k41CfSiVOpmqqc3TD+FmbsZ5FFI47KlW0RvrQ68oVGajq1H53UDA
kREZ7uGuSoq84d5zAb11synxshlHr35v2kgFSVJhW/SL9DT5MiDY7mPpkC94vUTtlDjpk2tYxs5x
lQGhe65vk5UV6JDH2vtNfiEUDRzeKmOjjP1KVmEbteNdsUrdmHsynV7lb9kqhJMo4qxVGscinbzl
ach2ZRU3TyX7drYfTXExV1mdvQrsrFVqJ2T+pFbxnYsKr29XPBSyPMZY0C1povNVsodXC1UDIj5/
lfN16Pp09H31H6Efij+smmuatT1tnS6FlG+tL7Fe7uhuasxFGjhQ507GZFygJRzRFKpVXIjoiUgO
xr7DH+EhqDp2N4gRS1SJBupEF5Vib/hfParFzEQAWKBj7FdB45D+5KvAMVuljsYqeoQetfqSEEJy
88CLX8WROipJ6J8LJFWBcBIF5bhKKckqM7buKq9kE9DiPX1zVuFluUowO+Yi8SrKHFBnZqg0q47o
XiCoVPeQ16jKWD7hyEDYCRJzW65ST02i+URSgHJ0PotVDsqJeGtxZE3oRFP0otoqHG1WCWnuEKCn
k6td17r7nDCBRWwaGbShOvpTq+h/hBl/pq2r9skqUVWrWJVF3RBUnejvq9YQuw7OpKS5u9Fx0Z2r
yFZHJewdGe2/PCZ7Oze1Hv0IyL+j9HNc4aFoY8Hvl5mC54+vo6ufE9uCGIbNbJ849n1LEBe6CEYJ
xcHVqPxbZX3wn7oytmLKaouWCDsCFUc9AaiZWcMZ8uN7NcctWlDzI6/K5CCLNrnF4hrfLpEW37ZJ
qZ3yyT2YZfY8OoxWqk5h8TAFMPxodl+Ed7BHO3lJ1EO/9BaTHNvZ+ip7Z2fzrauWVp4gVUB/CFRR
Gm1GIpI3uX4eMys6/fkBlFuBV9GvQ8ac0dWZyuIwAO8VxvCRW4l7FZpmH2JTu0OXsRniii8pO8JJ
vEnUlvDak2xUCZ6OdD2DocEkTe/ke8VZz+P7uGRWm4tqCvoC37O/KIxUqH/g+L8lpQOTskvDwYrM
A9g0nooCw2hT0p6VkaGFpGRiqcVU5rXJe6o5X+3I+qLuyXDQEYy5QENbogvudN829xFG7UDOrh3U
9qJdeq15cufIuvC1IknBFBGYmc1sTwz7fGjvhDuSVVcPN35qv80yfkyWnGRiSwAWpUPZl70X1m6H
XKCtwjpTTx4JOAF901N0O2uxFQyL9qu1p4jzepIvNREgqJ2coLTifTF2J9od41wnBJzq7cUeiVSA
pYiUak6Rh/oaY+TFORtWtm+x9m7lVLA/IvUQWwaHOa8oOkPKrbgkXtZZHY1cELPzJsuofbKz6dB0
WnRly/bTQOFtozpC6OujzzWLPUyCVxCNJlq/rDwMudJujWi6TA5CSExoLAqSalckHeA4uyIJm0QP
fLeuOs+tpoXR6Nl3vmXemaI5mAxG72ksYywjPY50SwFc9lgfGLVCAK1xiVsQ8KzK0fa+6dYvIAvP
ZslOvKjEfWmO+5FQmjBfCo2t0xKa2eCfQWb+xKP6HJbBe0P+1E7fU465m82Flc3BP98gPdUlf/3L
P5Df//Vfvqb/+VU3c5fGSf+v/6Uf4h9+kvzXP79I/F1vf/W//uFvwj9Ny/3w3c0P33Io+j//gb/+
zf/u//k//lutD+wNm57kv+59HlL5q1v7n79vf/76Wf/R/+A50DFbQmLHxYfynl/wP0jxzkr5cHyf
qb9v2K5Hk/OXh8H+mw3agyZHZyrnCO8/LQy0U7Q9pu9a/GK6z5zzn2l/aHT+L+0P1I/1L9+y7f8T
/6HLUiecodK3FkGHe64r56YckhwkrfWs6dtCCiIpNB8FtyUY17XDqS8T+zwztSre2LtcvDy9ENZD
Z8RW3+rTLJiclWrgnEBCiJGUDN/BXrOIgXDEmIpSF9G2FRgl8R/tytFw74ok9RGdw/RYH805f+mm
b15HtT62Cc+vzXNsrQ90x5NdrI/4tD7sFU89mxxWv7wH7J7Qh/Bi2OsrYvOuzOtLY66vT7O+SPP6
Srnry5Wsr5m1vnAWbx7LyzttfRWX9aVM1tezW19URFJ0ER1O/CxDp9G0ikgXwwoHc7lE4DxuB78t
mW/w+vecAwT7FHt0fl+OSqK9HlNPeeqHRUB09U11kNBlnxz5hpR1gzEkIS07ZbBqFSjEcUCze2Kv
DUJzk6OGSIX1R0W/tyhZzknMVdGhQ/cdTW50hmywAS6QkosgJ1Dn3GjNqeAsXNZDseF0nNZjkh16
tFOcnMt6hGq3EecpS4ExaDhhqZlZ7nDmVpy91noI82Awe1oP5oUTOuKkpq67EUpQMXKGD+thbnGq
p+vxrq0HvTJq+2IX+EI1X7vkbcyuyvfIj62Zf7aNdO4qlgvjHEOkL8ZLiwkzTAlrknb2bgl9rw/j
jJIaZCqNYh/klNuAHmCtD6K0DvAM0lDH0Y/A8y2dbSqC9UobuNtkLqcgWa87g3sv4v6b14swX6/E
hruxXy/JhtsyVVvF3elmxXGwmm9Be6gZ2h04GJshKtftwr3bc//a60UMpTS6Luvl7FS4Qmo2IKc/
P3jR2eqTZdMwzMYV4G67lBBhm6E0aGHzG5L7u1KIXpOMf4znB8hx+iJyElfJ6xzbNeV2LSSmtaSw
qC0KaoxuLTbEWnYwIYlv+7UUKdaipPfEhzvYzd515bs+DsM5XqsXfHwDewXKGgzXvEyVdZ1j9wNX
xRhk1EA2tdAaTqq7LvNOvdjrjlYysDDPXrO8doaxnxd/PLO4mUKZTc4DPd2viBXyGYuf8yDK+Euu
MzNnnZ41y2+5TtPimblaxoAN7vXyODJyK9fZW7pO4cp1Hpc5tvcy6+krJAD/W6zMgDR77MfUf9MM
+5oS4/RRuDTj5jKYT1hH0KyUJXsLoVwu+KW/RG3TXzQtEhNU0243NdbWy7Qx9MCebjJURiHuBYLk
qwTHjeGJN3N0VzVjdYcmx7rze6IooLiKi1vCWG6bCMIu0RSbSRP2O0s1QOoIjXZaDwJITao9NKoA
M+0b8n7WiucOezqrUDKQFvaJiCV6PqfWOqAK0QOpi/GJSaYi1MpaaOSb5SHztHfhp2D1F7T3Awu8
YFRmvLVHfX4RC05K22PGXNbagc06PuYh9b688bufGT+0pVa+ljkJ575rfrg6iPVUFTej8lo6mhED
OOnYcbZQx7kny6/gDiT2eMfiKQksm/F0Xh2q9Zyz+ubizhuj19jORjLaJJNozg5PBwLNO1YX8uB1
3Qm7VoDoomFPlIekE8HyFvS1Vlah4yjjExnA+6WFl25Gz4ld/PjADdimPtayD5eUncEwo9Nrmdtk
2reTQsKh3+kOWS8rvDldduT7jOIkvuPhDPSmBEqO17g6Ss95G22H5DqtLXeTpTnnwXf2pGBkrCA4
RPLlIXdW0YBfjk+efUoF8AjHaG4qE2c20bYZe3UWTJG+EqmiFmBIJ9pA1LkZjNE6uvHZ6iZ0GuzG
aPWmjBaMPA5U8e5NyaK1EcljSV9B0h0H6dIYp6KfjVOutdf/74seulzh+KTP/D/qnv3wK63+17/9
Q9nznz/vr8rHgVTmMFV1DZeTieqGIJz/qHzE3zyTtSr/TOAv1j18k39VPtbfKGsMLJrUNhavtM9v
5C/3pv63dTxLfo7l2Lq7ei7/mdKHGotf6u/dm2tdJQzbtA2PcoHgK2ynf48+Y1A7T6ZuMXTkMAq8
wUbJpGdXE5H2PEni4kx9v3qvyPtDY6PUOw0TqqO4e6l0lZ0GP5muTQSTyZbcpZqhHsjJ/NJthitI
3ZlJBL09G+fSkCETj9sSO+sucdTDPEeE1kG86qR7deSCGq/dG0P1G2XTsDeT9tjPcJ7zIr63mrq9
KYprYg3zufawWo0MlA1sY3stsW+FgfOMeWKCmw3fZ2JINsz2g2bgCpjzG8EQhkOGpeQAgimiZmD1
xf8aXHs6ziZeOaZTPTZz5hTsc3T/llrAgxhWv/cN5A7UMESIYUhbIj3n+HEDJFnQdWpEDbM/nrDf
40Zw36aKPDjhIVzxkZaG9QQdOm/JbtCMq+VHcltCLeG3/pmkkQoBCYGxcrw90JtPZ9YR0PR5QCQB
IwXHisjsjGeC1Wfay/Rb+GS1U4CiMIqqK3VZVdr+gT4dlZctX0bDgGfUrdeSkF/54LkhEgNO2Twl
+hcciTb2lyXWHCTpkP+jHH8cfPBFDc3jML0TggHkDpX8kUiOW9p78ziDAWJV+eFlZnFoY0hLqiAU
fDZ/ZxQzVyAeV0jcUOKs0gsix+dP2Y0vmaHVAYbOfuuZ9T6NYIBzhxDmiuA5SLtyvxoDgsoYTr4u
WZADyLG1bQZKAMXUsOCgMwuO5z7fZmN5MeLy7FTFCkcAfVVLa2dpXbBErb8XZsGC9KRS/71Ihzsj
zlzy2BTW3QV6EJgZPUjQkuqzOk+45fG9yHhXOEhpVmJPb7zn69WeDQYZRR+shlF5y5hkorj9Iv/i
CiICJXJbYXoZ4h37diIzEVJstGXZwz8jcKGYNx1mMURpKMdsCE+UaLiCW2eDCtjfLY26z3SMAXNu
IXf0Iuj9uX/sk7o95NFkborx7s9HZ1eoVCL7ixQZhCTioe8QsWsODPyoGdpNnxgEWEQjQVCGe3IX
6z0pMparOetw3ZPFhilhHDg6GIOMYnv0lm7bCLLnk5WpJjUg+BrhHJ3Vb7H1TXQn8RNhFwjA5tS5
1hMbXbTNm6aANuIb1amqiN6tk/SGJcET+biU/TYz58ppa1BQGXkJfAMZC4Ag53OWsvE20NQLMgJx
rshZf5g0BE3JqAV9mR9dHXJO2dXczxLBZjl3CM9rHHZDO4TUFScju9Uri62QU1ytRYu4E6NnlzcD
766E98C+pyC+KC0Ba9GiVZuhRbypYV1bHLRucSffm6b7hbEFPVlkINwSNzDg0w28Ghl4vrpza+t9
UGRJ5SQ5mMWKKMnO45dZxDsyblBfFu2yHRvvolINzS8pJLLlPzYKjx20eagjT+EY5jElzCDIe5Ly
NHVKnfZqGSBwDMJtlYA2UUFOGknGwR334lTiY7KqDxF5V/S0I3w20hcdRvkkeZKi+2fhoDeWTsDG
cpPiSQntqnxNCPG1zBpN7CEq5e+qKB6yDngFcoOWAaS9pgNVtaVv3Dz5EKJ7XVXLNUqwJTNEqNeI
TpjhHkbd/yZQotume1OKzzR7WQBf7Vov+TIN88dDNlCRblqa2Y8m56PFQLgcnjLsuEHnadYGuXyu
J+SLOjGKOBZZfZ4+zMqqtotX3HHQhE1j7TOomARrMbTligjHcox3bORgfJ7yVXvIV8WRiNxmSxjP
e9uLU4PoUR/KG6XMu3bwmn0fadpeK90T8C44HsK7wCJ7sNaktirrjHDiqd+wE7kxSTvdRauhQXRy
O/c6/jBWan2D4m/yBxrJwQSIJyt1N3mIauJ4tYJ09U0d23ep3v7Eued8Encc5MT50HuxMKmao+Gk
Vy1rDrqdQFFD+yVm92WdVU5Jau0j5arjaPZfQjj6q4N7BD0x8SJ6/dvu7OVGFcQQzfyGDao+VDkT
zeXM0BJLzC7XDPzkbYRcunktl9w647LqMXOT17jkDY3WXH7bHQZAjL5q28zZQzbGv23WDoOB87fm
p2ZIvzbt0v743ZGSLSuG+jB6CCbMFkUIvmpeA65Ali/uL08o5616i+PiVvkT5lxr+TZSUx6rfLip
oCNSTc5jiqGHqha42xS6fjcG0mvOwyjU3jUJoq38rek3fTAyxowSxqB+4TEh7AfIpM6yVX0oE0bY
OjiXkIUHiMI0v7pmjIay93Z1Cn/HHznkDZPzeoZj1zTjwfblR23GuFIcax0xoO7RsHbZQ/6FfY4X
MuMqntMvOWE0y3LrCdZMExQtycZx9CPNdeweI3XLK2Yl5PDJVt6loz0es9w8RTNyH0eiJCU7A6BM
xWAFz8/ONpR2QfpwW8cyvS1JXcMWmk8UJZsmQi2o4viuTXiJ42iHv/cznsgISjKsXrPCjRqjNdTt
S6PSBwb57qarpzwkF1fY5TnqnQNJRSxTuUU5kBCA2+2jiQBnKdHTeglTC6+WOI5BWsw2cjfrhXvm
pvXG5wVzFqOLaJfqDkFK7HCj3vuI6vRZDCh98qLBkR4UE6SJ1vsaXPE+VVwACZwY70pY0zvpnU96
5vPQsq5KPbSF0lJPHIEPTQqup/HQGKUTkhoT+2DkvjkZW5s0vbYXPUoJ85H8kE6kfAytf8AqKjLj
pfJTAi1g9ARTztrXU0+aHL/n3ucLmI8q7Z9nffpsZM+C5xuCGvDYYXwam6tmc7XTOV9EIsm3w+zj
quja1WwQdbbESUuA9mJvMeRTRazPsi6dVz3mGjdNfP+D33830P8skEMNjfQ+tukjsW7tOvrKbcEL
72vebXfFWPXVZFUSmJb5Q/BSEuhO4u+TcsFyBMBSWxhvOPlLW7hAWgfbPujGdG5Qe7dD/zQ7UXfj
Z1V0nZUgyaN1DmXYAtw4dQTDVTjQqwi3+Rg5lw4TKdZ1fI3u2N7MfNGmjtXOozQtmc7sMZ3VJDeT
e5rKY0lb9pDJ7F1m861JZOw2LqfyInz1DtXIPTY4sYIi7ghmmWW/U25VHZSYD0RewsCNM+659sKp
BFaXHHdHGMt5THCgim7cDYnzXKruJtcBTSVDjVbM8R8RJEcwSZdHtnjxvWmTu4dRbTfoTI84v89T
qX1i2h4DlxWq6a+uqmk7pAdAcXXOxWFo5McZWcuSNcEBVPpqwT0W+mJy2TZxpJjMHpUfzdgHsLyl
aeqGoKpmvoPKYumeV5A+vYXt87qzg3tbsh/XDghiH9Ik6cK2j79QwDEiCFN7Me5nQ0Vb1bCsGvQ7
l4HLVUCGYA3Dk5LqeoB6uT8KvyLQK9ZPXgWNMSM4PoD4J6nEr3OmMZyRF0tmaci+CgN4Lm+YLpOb
2TslEx51kRAAgTYk+2RswV0MLpfaiHnGb9ttR7lsy/woxoYo8dQ4w5T9bp2s3UxTRfWMuBLkx22q
d0S+t0Jn2Z4+U7Qjcq14LAEyOxiEAuT/8gZp304kBMy1NgVfY2saRriQHXZ1M7oJS8oyuhumBcLj
GMH9y1jHeZfBQyLroOzb+vjus/YPuQ7Bt6WjaKhTk3tqdDB6cWwoOqX9lJnDliElQIfK2jNbgV84
EgjpRxbEU3emFRAN9qnEYomm7lW2HDo28ZucGB/22kuoIQAGCpgf2sZEApk2XC9VMgeZZO2lJeuC
lO5B4tZOL7wnjx0Dm5cYlYFydr5s+n3G8AXAQnLG8bqL6XsCY5oMxCztvZONKoiQUniajwxEl79z
ldshn85dRGz2Nt63GanIA6lcKUSMIKlEe+g85+IQGZwzZqV6jVtefRwjJJL+qteuD1tDv/UXKJi4
EoC11JMRkk84Xhpfu+nMhJdHk8zptP7Ns7ur9EY9VFwUAFG7G8FDtzLXpoPOExUp7m2/IGVPIKjf
crBuYCoT2JRF5MexXAjzJC0wE0FSzOZnvThEaOyW2NAvbVP+0izQ0bo2r4SdZx/l6MaXaYCXBcFd
NUHjyabqPKfjfT1a32VrvM4WF0Mx+Z9L7yEJsIV/I6knqN+7nV10/N14an04QxbO4k0zp08ss+ej
1osv5sajVM8yXYfcK/0ZHcvnrDk6AGry5qwsxPE97CeZzwE4RR7kndKpbo2JoLba0q4DFaSjo4uc
+HJRBgHGtOgqM9IaA2nr76mpzrD2vukOLjCzWZIO8CgK4Ihliu0oyrWMpgCwRJ7+RElyM7dy3iF+
qyi5c3xhjId70b/nlMI4pMo4rLKWiiVKw2mx5BaPympcU7e+rGxoYUTKGxhuZXWMnMU/Rtn7mCPz
USkfKY8WhnVx32b2e6Vf6wVMcUcmO9SAOYhG47vtPUTjSu46VZe00OMGMHkS9CwTMmN4yZ1MhU5B
jltbMuZXNTJ3zbovJ95MtABnF8oAeNNn0VG35hqDb2ifTOdQwpB/t2YeojDKcEPhGgWNajD6M+Ia
r52P54KB7V1feFsfBylA3mJbytkO0PfsDFtoYUzrYwCkcbTpRLOfXxzXrHaqZW+q0A3v8tr9bcw1
D2+M1Y2DIxi9+NoWsjhGlRYFQ6bV2x7TopqTKUgxHsqkBtAXv3kW7hM+z5IjS1s2cxzdNmNkbECY
8EWwNuBwJHixxinUjHWA8hqOdg+uesq6vfAHP2g7Lptx4ONv3Gd7fDYwLGCeKMct/vExPhR2+ZR7
PUBB+Ku2PVs7enZIiROtV+MxvXBaLrTsZYhBAecLxxCeDuYMcU74OqDcBu0GdPV4l5eyOgn1lOrF
SaR5edCKx7a2z2bEU9LK8h16H+R1zRhCCJxDvtRbZDGwC53YCsnGPJlggrb4mDA+kj4795Xa9ibt
hLUeA/IOcc45aSQ1A0ac0O4enZyvzcBaypoXsFKiFJ1g5VXgePX5KAHyh1M3/wGSi9sclHqy8I3X
LIC2bB9PHdl0tAO2E9pU5e5sGCd64e3Qld5Lco+8qAVnYUPeR1BR+V5YFPlLbrk0uQLtoGY6bJtL
l+FFXO4Gz/rpLavZAllYcYL2CzKT/MTBK/dpzwJ9QCeWyXMqunAxmqfW4FuPilLfqpmIWSudTp5I
h1CsIJkO+ABpj7TyLkyyrGcllBdGdGwcb8u8gDMk0bMwvUG7hES6wuao21EoxzknkBKte7JcOsiW
ob5qkYxSQw3RaCFHsxEuihjipgWHmigGZvnOqeMHnjF3C1QWD6e7oJ7HaaZSMw8Bb29HTKBYnZhi
YRkunQkwNqmhCa7jZRyscGnyFyk5LeXcnYanJRlJTgOne/TL4dg11AWd7WpolMyGMphDKkVXOOk8
qfrUnFtE/oEtm0vlj4AGh/aga0wpbCPe/clhpkWdd2a6fuI1ak3AHagP0ltrkhY7BzBiuQHqMtGe
+6z/DR2eS2iIXmamoQerVpgB5Q5iV+hButHw4UyiwENu3Gg2UNrKR+SyHuxxSaFSmSw8ZFTih8kh
KE1UPZkAlV+IPAPrLmn0oUNQDnsNRFuwIzi1lXP0Rm64Npm6vTX2fzaEweQaN7OF2b1ZfqTq2GBU
S7Ljmv1OTa7vporZPg3T6su31zBIRCJQWNyUuRdLfKJl60oGwskORr0suzqvaQEQjGQaAzDSLDd6
Vpa7FHiZA/+yNtJ+M9rRq1dMCl7mwnohxkbZv0oOiyl2SBg8aZPCGU1G8ygx1rXhjDJnmwj3brTw
5M5me+4KPoI4TcIxiZzj4BPnnZf2vmZK08/joz24B+l31y73DJD86rHLia7j4cFC84Oa8y7vCLP2
GmZSPlX7AZenE1joZrYsCw22IRNbP1dXvKH6HfscNJyq36YW3XjdjtmpLTDRxQNnbrEccch/qLGZ
D53M7/26zc+yx8lDOmI6md7WsdDrJThKet9oUXWUVcj4orhKU+78OYMKJzW0ceWhrZ0GXGVBfG8X
gzzhJcmYT0z6vC/9FLfqJB7NNt/isnifXGRPOSl+75SOyCfzDx8R4Z5VzrJzszn70Pm+kb3mr77E
I2y0NvSV9V8rFknwh0ie0rxIzpPBxfHv/zzKfyIQZfdN0fe3VDMOqjt+HadHpmXEzXwrxiy5Lwt7
j8wUI1eicw1nP0CjCYNr7dWmR+EjtAn1TPPZTTTlbu7+nqfrmLnfnVH+jmPjYRyyz9LUTtaaXwHs
egS6zUNZerekuvdUruzL9v4gDWhrJo5J3Pb4dk6x6p5SB4B+6zFjQ2tLWx3nWMP65LW0XXFIeYvn
lXubtXbKrjQ1TmXeflJ4GnZdXCsW5yqtJ4RD+Cr0zNlahWx/mUkajkufBYW+unKUfrOQ+Xkrs2bD
2Ffb0fjRDOh8xC6O/5h1euD34Nxi8+CVo8KmByVtX6aECzBiY+OnTYizl1tIRS9FnG6pT9NdlqFV
rSZa+CyBOJKP8YuBlmyz4OcLo8x4sPX6FYuK4mTnqNEIFSa9FRKkbmK3KpEV+V4c0gpn09iAx1uZ
ETSqVmQ/WUPybJEovXEYB7Lx69NNI9xpS5tqYnCxHqrkVAt8hbPebSWjMMBXu6W292Ju57V5Bd0t
nI9KPDR5fvZK4zXv5lPaJHt0t5gt6qfWLAVYkIYE+AY9qNX/cqzxbgCm5Hf6aYDbZ/bzqUrknY+3
KPbTMxwtZkw+ctnIPlPXsAMoWJE6afLL65ddlAGv6vr6KKBr7R2CAzT/PprttyUtdfTfRGp7A0wc
vdqRqrsFT0C/9SPb9q5DiRF4YuxXJvPFWjUkWu38DIN7wcF79lXToCddXgfdQ9OHK63ASjjME/nN
Qm31qfpIOiY0EHJ/j9F4D9EfYZp+afq2PDn44rV0PkXNay/AF/C2WnmyBrNnJ0mOfd8j0SpTPNRa
3m7a/Eo665mLJ2Y1tmnYf4UpnVtNELsbFdq2LMa9KcoXX7m/3GV6jYCWBQSvs7upSDmFt7LHZvU9
MZTcEOocLDobjEG9JLW/S/LQmS3JIJHGKX3Fz3qioeaOi6IPPWP7mSFrc3KkEuVMYnOjb9scMxCs
qFkThypd7jmFQ8ttnzo3MQgTsR9kjhkKOTbcsZ6UluHREmIKR51dhFmlzZbH4x2qdDejUHHG6eiR
3zAVLFzj5bkjoTqfMBvPw72gHGsycQM5Y1SM7AFXjjsXtZ2qQX+NPjdTN5E+zWNIcO3RpWQLGlRR
G17B0xLrT1oDFsQrnOxkya+mT1/nIX7pcN215aq8NwPXdndRUql//4gStzl27XMbW0TbZt+JZb3p
8fJUL/F3ZeJ4iEA7RdiBjeQ3w2UGMR6DGLvAK2ENQxtEzYvrtncjKowAM/9rNFLoVzjEISsf7ecY
CgF7e22ja7W5jU3zEk/2Fye6uc7ZTh3IsI3ou0+oHWx77M8htgBkZtvHldrqExiR5wx/4hlxBxIH
Dkdk0NWnOzkCG0IY60WIZx/ttTduUL17LKOWV2+z4qJLSVS1mI/GZH2reaHDWQ4GxY3BsDsrmhev
QB0c2vOE8p6hzoW87c+vxeYeNIgqsFWCeN/wHqgg75sOwmw5kifUp6FSLjZPQI2qhc+1ituVsslr
4uGDOPpqGKxSohrX83D0YhPPQCLe2hlDSKZ7p7GOMkakAp9Zmt3k1qiOnmk9yZkZRuZgKxxVdeca
ytotA0NgWWAUaIQe6En22KTGfEcQx4eLrmmrMRZmoZXg3NtDXrTJe4jK93z+NgpOg5pT4LAMRPeY
ixw2IvNurdQqd7Jhh+MmvK6jR1VjFxYO64TPrc+j5FCBX9xq/tzQhuGXgzRxD4/gebQiMprKHKT3
dFS5+rBrSIJkArC9suNu74hn9i992E9ESQtSy3Ptl6kzXsCYumWCy34phnobzePFN/KPrHa/AFRB
QZHfsdPwTE+MljV8pP7C2eNDw3arT9sxEJA5t/ypHvp4PfnqD13zDrOef+KfVXto/BGLy9QZAl9f
ORVcSZz240ZpXkey0XKZE+ANvD23WGd/ucAqN73tvuIRvrWS4sdC67IRYuzQ14HENtKT8oa3iAAu
a4QkRPw5VT8CfY4iuIS3UZmcALKCB3WPdkXWQASorcJHAimIho9OxmZsBQjyNtHXP4/14ZmCWI7U
hhKjye8BVXlUMJNmkfqh02OTmuWeeXCx4vZZWCjXRCQChtMVVNPm4u8cYAKD276ZA40ZkravytfO
XU1AdEaEwDojx+x7Q6T3tDG8/mwqf+vUEEY4NUOz0bUgiy1UYYLAC4rDILdTgtYVawHjR2OtU+nP
62dNrAIzlSrIaiApcnBvQXOmuLdRKcMfAf+ATaPG+ZvOrYIR5OwAQYH1cJ1DM5oApwwEJGBVBZnP
LbOysG9AvQ3o4QJSGdaI8MdyFRp61bxXi/5EGbZl/b6LSpIofO02NokSHzuOP0+7bRv3hWJ0YyWw
EeoOvIBZk2FRmOeeeSd7nOGL5o12ekQHtpQ3s+xyagX2CIZBwZFgBxrZiubz0G/cBhZXVrpX/thU
3QacKZoxzDrjKhnnG2pV1tDvgKoagUIwqi6EvhXc/hj50cuoBQN7ZIpHLklqbWxhJ4JiKNRFO4aY
8ndEvGm71nG2nU3ZiwoK1muKzFEII+YJVs0JB9lB6ZOJ7mHsCOFaAs6Y+8YtHjmd9DkLoWys1k5m
XzCG8VtVPWiGrEFNGN8QVMDSTL4MbVUFaHqeBBlmZIQRItEukmmCK0+dhTlIL8+WjKzdUPjXNsmY
hebtt8EQGqq/1p6mdPjrh76qHlS5hkuBjC+ksW86VW71IvlSOQNuk/yPweE+q8ytjxN3IxZ1ymtD
7C2TtU8VwbDljixPUqo3U+nvjWeBkCqdnRDxsm0G/d2SdejWabtz9PHNN+UrhdfCKjuDXIHy/hSv
n6KB7ZjzjLCHsa6H4/qUNHWfBIuwQTkxH9mm0A5YbbP/qdbJdDNm98a0jHu3tg9/fp2GJf40Mmrv
lvpnHONk6zgdmgvM+6gHA5YgnDb6fGps7BolpFvG6AO1qkMrr8SLpokmTIvsk6UMW35QnDlve8nC
VTk0zMX/Ju/McitH0iy9lUI9NwOkGceHernzpHlwuV4IuQbOpHE2cje1hl5Cbaw/ekVUekZXNjrQ
QKPQjUQIGe4hd+mKl7T/P+d8R/Tffy7iHIoQdkVw5D52GzAOMXUf0vyuqb12O+ScVUPHupKW9rZj
yO7Vd4mE0osl2hkDYJbtdc32NuM1ma6bVD/04ymrNWpB3DR8vniCwL8TdsjdFgP/KnPDZzena4m0
iuC+kU2c2nBgJEX4mN/2zXRWgSfWMvRoaRuKfd2PxgYHwZvhQItoOTD77LphcDZ7K7C/6hy6R53g
mjDY1eHbdNfz4N1x4HEN2urL935U/VVdec+zzyATEOGAMInBJ1grBs9BMRnF9U08aFahrvG6zFVb
dnpfkUtys/ZnnyOZekgL3g69CYtAGz+Azj0jzNxolzqa0HZfU/Y06yJgnwLA6j3OSJGh2Teu9axo
h9l4KOGQygXfcgrPS8+8qWq9xRLCPiEwr83mIZsIhjoe+7ZRpYQM8JWU3G16vAPk1o86Z+ffpSzT
RcPCjtXqBYDB3RDDImJdt3EH7C/FFD9lWa/XInfYa+XP3dgc/TDPL5VevNDFkhhAhANyxqbDijfC
rxEyFahXg94D1DlqSipWuLPDWJ9Qudj0D0pzTpU+dxsJAN0as6uGb4TLbKMg5nlhi0HB09XRd8TZ
80ib4hep1yUpjXXs2tNmMJJl25Nt5oy1TuiNLAsxZzTpK+v+ndkDLLYWSY8V1o+0gYbpdKx3zRYn
UCTDYYWpMGXsAj8TGtUxTFzrrIrpWtsLQckw7RUKY7izI5INyX1rHhpNw9ZYDmKfGQ9N06fbWr9h
0wr3BUd+Ng5Ru21DFtGtKG7KmQcRgNhx5RcdCzi20pVZbIsqls8myEqK7qtN6fUUo3TRuhF6J6Ss
dyrkUgPleOFUtWsjthYVo3lvulexxfXXO+bLAFc463+IkhB9MVj0fiy0QtkT5Qy0PoXEePdpLQkI
9hg84BIl7WgezSwSe8O5Z66nPMhRC3qwqw7FzFEcE3FBFHOlhgyexIiy3Exo/bQN7m0jWnsubSm2
E1u71DukReOtcXYZm3GYDkEXbyblxTvdRB9my4KQwrDHIKS3CIsXUU6HZEtXAyDIcfmgcpiVtk/o
3zehdF/iCm+Tz5tv1XohphlyOfFcbAPFoSRksbtxrZy+zLI9tQ7OIEL3rIkxGawCZzJ3ngds36rU
BQZSscXbpWGdq2aPN428LOtIo0PO+6EDsXVyRV8RD0MIBO6ut99kFLABVTsW/9HRJSZAsUdnXctw
emtFkzK9snEZ0fKaWeiTaR+jiYUODDaGY2mfsYQds9xQ+8Esf5SgIPU8GHe+OxO9SxfoBKOjId7N
lLG8zLiDMOwutXBmsqaNkjm5p20pcLnosDzBXqk/0AeCwVpsYdWzyMEVJTjBAh10G7OIO9Re8xvQ
z7epNbCPxcsi3n5SE4VEg/CsXZQsu9PMb3Zu7e2HJi83gUOw2OuLh6KJ89NQJx9w4ADWmZsO68lK
22GzcqboSTTDpYPvBM0gOYcDFUjNUxKD2U2BO/M21pd5mAgRTswoiMQ/Dz+jb576KLtWiXo3Azly
hvHvfR/0g696tjCiO9raFzcOBamz/ajMob1Nhb8YolkOQHSHFQHiKBrWSRWw6w+TEmWONUpksmeK
bI87R8vjJE5HOCUtZtqm3/xcc3FhmZR8jZoTeL3KFA+4LBPbvq0/SivfLIbt3FVg6DM735QMEwwJ
k9z9dZftP8wN/V266P+xANLvnlp8qf84g/TvzIau+qf1m0q6t/zXKNLfPv+PNBL2Wmux11pSSry0
S+ToD0+uTTkKoAbP9vC82o7kt0qqjuN/+WeQC/yGaZqOT0xIyqVD+HdPrgTUQEyJpmLLdyTv6L/m
yXX/ZxpD4Eo8m8LCkmsJZ7Hsvr/dJ2XU/ss/W/8t6wtmhLkh7lg27S6fhLWLp87cRmzNGGXj8uCN
jn2H/z8EWs33am4c4VEpFbHBd2u5JZ7TXfWWywbEiOd9QGtjRu7ltnRE9ewD2m7Qp45GbdWnBO/X
VfWA09T/pkvKNUpR0J8m2MPKsXxsnCG9iMT8rEw2PamF8YIjG8FCH8tW55juWeZQxk1LXTWDqq9i
ZVkr2QxrL6nEngEIXwFT1y4RLEWbrP6wCT+unC7Zg0cXt+4sSewTDNvTwxmX2a1JUPu29PSb7PFW
YHrby6Cb7otm3Cepq89d73BXlN69KsybnBDnGUxKifUkfogGMElZQGcSGIjsxQeL51c2fXaqng7A
2JwNWK7uMgzNeM3re08T17ErGlouei1OmMH0PlKhPAF0kKegMlHDWFFsair3TnbRP08u6syUY+iB
b3aFdynalxnAN2OsvqS2g1NY4+zAiEkc1ZeXnx9cmBmbOvbM3dCjNjqy22sju62b9luGQi0a+PGT
OtCsgvfftF+bEI28MIMnPDsoa121Ggp9nWXplzSnc+Oj4Jq3puLml4fOlTk4FwzHDyBEHjW+VNMf
HyXhdC57lmBNfpo04xUj6btCSo8G8dHPfJPauwFSt9UMHYdxFlvkfwK/E1u9qMyMnZsoRprJBnPk
3rXOO5Gho11gXtSR9eKCdpgbjRGnZbRI4nWchuCYI0ykLXO66YY8i2Jaxr44c9w0SceYVZhY+cwU
nUochsg6MxsH3GFdgjbgKejAehzM4LOCwmT6/ufwVWfWVUnnyM7REksyIbiKZemcgmpDkvwRg4l1
bLwP0F+rJY5EXu8+iAKWvmNUQybKKEMmzEVzqQzKuyDSN4mjX6fsiSjFTQjTTetXDqLPIAgvteML
+ELLkBkHm3AaQN+Nxitmp6/AqyBlKQ6YZuJ2d+GAQcUHDbENbTO61DESLqU2IZmpBNUySehQhP92
L3v+UtuzvtUCdjLBj+DWFis9atB3IB1lV4IPc8bHqci9B10nitWpTxynaKzNBI5t76aF2hOOwckD
Bex5DJ8orl2KQM3+PMncPXf2cpaM4gehuuGjLbC55iYWIm4gS3EnlSC3cEinm3n4ge1/41Dueq3o
FwGEadNo4ZdtzDgW2bc/P3CgZ5lcFWSJJ6hpKoDF32oA9X0AD3QpOsv9M5vVHYeG9ExiQV0bBSjT
v/50+z95bv3dA3D/WV2/FZ/tnzO4/wXTtb8/nIh+/OOH2/qtfSvfms//5KHG5/0RNAl4PnlY4X9P
xFq/RGzlb9D8uQkEgsIv1u2gjH5/qLm/SZsoLTZWz7Ppe5O/ZmxJhJA/8QAPSchAwv0rQRPUF/6W
X4MmvJF4pArL9R2TsIu3fBW/PtWKPie6RPUBQXFafqCyLAPM0oDU7QRu1j00cNrvxviCn4dbe4Yq
ygov87+DaymDfrpSy7m2ARMrJuoL6bh4StpkQznsbTtN5yHNHvMrx5hvyxhZVKbVfujtM8d8Dfin
MDz/ZM7Gax6FiIbC+Q6c3d+WvIkt7DQ2RcQja+0isG4mF0b80Own3GSBGKeN4aVbf2Lris19egDP
4tTGF5Yu1sUgn7eoUQP+K+cyouhtoAzeBQMuKOoIWMXUxbSefBKhuFqJbLXgQAARPHodrtMOoz1D
ZuaPCFhEFFgfsQiO41fD6pdQCnJZvHQAzBWuNKOoLrgzPibXoUW5eO9CMsp4zbfeBGE90TE15hk2
XFEOn3Zfm5tY4vJFc/7RlS2DH8I3DxS+kKTNgh1i6n2d5IckUMFNJKYdGaBvRp3hPJFluJp5um6o
EhaTLC6dEZ9UrZO9zq13o8w4b49BydI/oXpDhHeOs7YckDxBOSkkjvjEXfjJmgr6cws4OPVApmB0
CTIU7fg2CfTEAO9d1bX1xlLhnhfNvknpq5jdd2pu4a6HnMtjPB1+xtfMHfeayRaaUsOWpYgOmsrW
MggfKhf4ZaiTCrU0ULtpDO6Q07wtKEj+hgH/TTh2akuyaNrZZCDnWFFh2omtnVJGlTgdijyl7oEy
Vvyzddqm3voN8jqgGezL5ldVTMRUy+5QD0ttZGleorBheTKlVwONRtQEs1UMfFZx8RyeBI+Ms/AV
12Se7aMhBhyH0cR1LU5odHesakH5kuLpgH7uPMIwbDdh4GAascmDT31iXSwYQkbov9Zt5N9hLLoJ
Wrxzkvj4Pp2RK2ZOgvibN85Q/EgcTKVsXEdb9PuavOyE3/nMBb6SnvUDC8YDoN9xZyZk0333ycVQ
turJSq5ZPHyAOTfRYWKn3wdGPe0KPT2KygbqENhvVUIWzCkAxzgQsGnwiL6VDht4KYLtkh3ZVYCS
sVYEKwZuAREjwauoQGYKV4MeUn23TmAR4sGBRe7YetrbBVCsCFN5WMDGGQThnDqYtvNUQl8XBDzM
BvHIHzg45cZ4YssXrluMfxvPokrPxGXllVj9gObQBDoX7SaGA5pp3l5TW/cgZvh1bd4OtncTRxFA
jrlC8rbZYJImGCfvsS14200NO5so/6wg7qyDcujOVtF8ZBloe7f2jwBz8Y2Jrt+x0/tsSSshD6EA
5/3pZ30XzrEPMAaHCPArFhPzzeYfeoSvZO9QNlC7n8Krvnu48eFbk3by8/KukfUV2LGAHRHOLQDk
QcbjN1u+urlfm/hsVqYVfmBvwSeK7xANnzAVZUXUVa9qPbmXSX3FmQpPOi8+RNEd2oizvisStQu9
6i7ilkquJL+NrKA5kZm5D8PioQWUjUh6GMF2344zHokZ9c+B+wEocXJOEURzdlrqyK5qbywUKID4
3r6pcMXihENAHmW9j/ofBPnHQ5KrT7ax6ao17e6hpd95M7PG2CadKvZL1V7VhvLeHsRXeStHFywW
ZINqCq8CdyK7IA9O1U/AWFEbR+c6iP0XfN4/DDO97T0MdiV+7I3lE9h3C/YXcITuRsniNWZXGXrT
cGrw+8xT9+BqypusFytLgk0RdGI/xxZMUNPd0tYcnWKrgn07qMVdwwWZ1s0PA6v4lUnAelXAEo3C
mSBGRoFFjie7Dvlp951zB2/T28+FeTAU7zCXZuxzhGvz2QjFp+0zyc8KzouqkCgY8anB8eroaLUa
v3oNyn22eVVpVZl5Den81TuzoVaxd2OLl1i7N2NSYvQIWQk7lJ8dlY4f4K6onQOwm0hJ4l8Rsljb
GaVk0TwdCK8gYEinB2rc2Rf4RugtVYKVB3mgqLqLCoFaBRXvhhH9w61qWN2A/iGiLPahZgudTxE6
5PgPgYty47I5p16IwJmNX06KvirDgDAiAooV5LRTN4s5yqW3x8tcFzUmGKnBHvyzMXL/HDLzIOY5
fVXd1mam+045jLErKSHOY1/AmSSNRPt4v4voFUHynk+2D7WA3uWWbNYagq6BtcR8igdp3BBhoaNM
Q6kJW5E/YXKl5gndwhLfAq970W731WIEQCwH+ZdHZYAphNIcxjICO66kSZSOMwihVEtgu93a0LQP
Zhf7cJGrNwYiEM5aX9rAHykED0zIR/K6sHLzQALxzEYVClVRept5CI9FARg1bok64UJVWzPD0x4v
BgicOP4CnidiQVqkzZ60M7wycb6ztwIkBXNqyJ8trhP48JD4hbH0RaqDa8Q5dHGXYYERZdDLXcsp
j37bwFDzoF0popETcOuI5zOZHzwRFt7VKqD73E8OQzos5SBLsQmrbOWAXJfjtsIBtsGXuzL79tlW
6SkosxulZX2IjJJgSNdLaofgMAQYv+NpfhaZ+B6kzhNeIJ/ueLuXVzzBTkmMfQpxdEUg3dzO7fSU
leM7NZsnoIzlZpxfnDaejl3zAIQLd6p+0+WItS6jKasfnuoucHaoHzFaaPoM9CfaxiHWXzLNQCqS
6N4t2YAKVHrXNe/Huee7bFhVDyjIdWKutV39KJ3osV+Ifm5uErai4aKydlMw0U+X2NmG5gL7IlwM
3Y5g8xYTNrJs0ARUXKRSn1F1qJ8QoLcw8WRU3rMUroxtGTXTPg9HWGrmS+SjwqP0rOaaYEob6X5v
jRSgUNuIaeVxMGpkCHZyPKWd61lGOBWw59kG/C48gljviKgVefrYDNRQIL7mW5VnR7opv0+uOLoM
i2s5ZiXtFcUx8eO3IE2zI40nUJFRxlZEhTeKTArOHfeonOwwYAaEYoBBjujsCjMvqKhZXOe6OHdK
OCsVpT4maeiXkcPdERL51o/qhhMLNir7HI/d3nF4ovHz5SH8GtM4nUQYE6MKldAjfNfmatPiD5ez
iJHdctyNZIhXTVR/8ArdAXXukOJGxZMxFmpXj93OYdnj19Q6sjUgmuAsF3RJuyV9aNipwxTSkt4k
Sz2uFRLiEuLeT9pvuu/81dgizppx8aC767yZw5VqsOfQt7iOqFvjaiSNKVcqw8EJHFhTeMLiAtOQ
c6BjPGYpTQ7ZrTwAlol9O9AEvkqSgc16QKy0URoZnDSwkVuf2myLfazHfUk1T4/uSQVBYh7zmhp7
zBoXDrE1/+HiOGk3jU7drZnYAVVj/loHnHAsq7ipO+8sBAUJgTh3Rf5Yhfluy3mjhkDaGtx5/Z5M
jX0I0AacXNy2CWO+IbIfcuKhbNfgh9W8iTuuBBAbz1nH0gWn5zmmXYONOHbvMtcrT+esYvjSvYpm
k6GRC0MsRRBDYp3GS02Dgc++am1749NIZ9aqK9ytsAzuzmG2qT3OsxEPlnwpTp14VnnhxcwU+RFM
F1NiPDZ99Ia4iYEEaSKVd14n533GFL8K9bJOAO9hxRzLjFk9O0WFiB5ovDoRADZtu/dUtm2oPqJI
Ns1oZOh8zKb6nY7ZxbULFyyzurNoum9+XVOAyk9zxqBlTzQUg5pDo+k/WvZ6qCQ9OJm8uwUxBvPZ
Bm+Wc9eCiYLbwXJOXZ1cl74+VjPVq0ZN9yv0xztT3+aAx8El1w8JtX6EZgiSp7eOXfF6NbA2Q/qN
KG0kDPvz0o3g2LFO2Y7ADwmrqq7/Fjba2NQGfSwUA65E01zNjsejtssxTPC2iGaM3V25t2z/PUuj
vSsNuj/ZOwYIkTsPAWLoyWGwp2+pfs5HZKXyxh+dyxS5HFAH/SKygD+p4qyLLzwBHFmY5iGEM8TJ
q7hzR06pYn7keM01GoQ32NwpOEX/c5pzEiQgB6fcO08pnS8GzZ86A8uBn9lf1VLSnZUP8d4yiCxT
3nnXTpSSJj6JWs+cjINn0h/qRVoiDF/XBQWQrAm7w+CDZhSUYyEMKqwRlPgduAyZHLzeeix5sOnY
6E6TPcNfiqOEHIc3sl0jtDykXXzGfsIkYJdQUMNzbFruihl9fEiyBBe9zXVZY59u+myrvSY4mX36
QhSl3jttcfGTOMNaN93b40+5jzie4Fx3cLDcbfhzwJM/hjPKv/IzioOlxWTsJ/Ju7Kn8yD1wDYZD
obHHDq5vu/wCBE8dhBX4a1qUDkVcyC3DjURFfYOW02w1jr0kqV/GrsxO+L1R81Jgr/O7iIH2CkTo
yqo+R++aixovy1CR+FkME+6710+oXAMLygKcrjI8lM64UqQpBVgHBbi2HkyWk/42EmdT18zcSfnR
uK06t9SirSCqH1xe+h1NAefIYKtZeinudGgVWZ0zar7iFblSsycPOgWY4PuF3MDLircM3d1O2Q1e
h9S3WDfwQXWTt5/0eJNS93vxekH3sAfNu87vRp/aJFNq/qJZXcu6v7etZlr3JMPHmV4xa4KkbqIL
ijY1NgR5d1VZ1ncpZsp74kK80vN0cRmcCi+5yHJ46NlLskuv8b8SGNmA0EQN1NNLPTYuFaCwBsQq
MG33gRt98dgjvFe9OA7e/FJXaXfilHOh8MZ+zMJHtwyTV1nd93lPYdVYWt+bZURIEnFQrrbvtamb
baJ6Z1cvXxxPq3KfixrqZKyMDbNY/ASVyTpqt2iwPvKvVZVdPLrSoDKM067OpnllKSnpap1RhOMh
fA5jDmZSlBsnWULstLsR8Cov0Cglcx4RewauKEqfMcAJTh5ztiXvzBu/OtOBhxWcsuwji16e4wOw
iyIKTyXVQSSlAn6JBTTWdIHaXyt9DOzBvpoMYEmLg6hu8u+xmhyIs4jkWIl6diRVd6IuhDIGNvLr
7KMam+yBcJG9R1fPET78DZbs9HGumcoY5yaeQ4qbn9Xmz31u4iX2qxcc9xJhYOkqHdyNsrhBu1WG
5tjTDlCCNeW9nkAHAfFvGvn3UDTjxyCnXdKIowbZfoIT5ayN2hG7MB/db07qfETxNvM6/QIcuqUT
1OI0bVY7a5imG6M3XsRyaEo0D2qT5/BpVpa+DLNT7cZpASZ3LUnOfk5vfX78t0wPT1y+HwgYL655
bRXGtV5WH5M5ZE/tRRV5jSQa7JPMg5igm3fqQR5Sz7HXeRd8lBKVhxVUtk0IZmE/fPaTsLtJWmtt
UwTiLSStUjILlTY1hqG41b1zqmjlWoua2SYT5Rcn3e5gGu55LFJkjsVJKT129qVv7sws/sQS3jlB
fDUxteW1Od01bkC96fd2EA2aLlGLyUmurFp92f4dcyzCkl5gWLM3nfpG+HxVFIEJYk2Nshb/XUAs
tU83Shs5zTPjuDEHbg9BibpUsMzD/YEplw6iKrdgTMtkXBURHndunji8sEnUnv0FThZfIfTuJF96
F2CKDHnubSY72Vsd26mUXJOe8mJnFVCiO1G9TZjNqD1ssSwm8SXvp/gU9f0VIUHmwxKvmRE68dXP
D5mcn4BOapDEUHqL0X8gj/qB6TU+jhx7DvwUX2aJ0MZ4SDFcxXfbcNjdeKME8YnzaSWqzloP0Rgc
uFLBICTEM4SPc7U25m98Nx3FNJnBI93SPCxFcykXm/FM3/Bp2jtkWUCM2cmG9txdmoUG0gdAloxI
Wga+Y1XIQ9MRN/RVcK4y7gGSmA4MjXOj0eDdJ3OYONqkdzwLnnMGF0zwSJCb1Bz9Q6OynTSWTSm+
N+yHK9e7LgPniKn+Y5LyxI3006YZ07HdxwjieDCIi51MxnaOoleTh7JZdi9ZFTA5m8PTFME/69mL
Qz5eVeqEoQrKlr3uKhR4yv22M99l3Ym15TdMI8TL6zc7ir61ZXIo+YGu8uRTN9gG+dKuTMOJNmMS
HwD87AxqBa2Qy4E82sWK3c14oFmEgl9iSSaTaODFV/GQHsWu4lMdlS73JXlO6Gcu0INX41SUG/rY
3n2sQpsKamlh1cuDfft/VxH5Lyh2IGbj+IeA9b/QOv7tvzcf1Y+3X7WO//i0v+n3vpS+CR4c0u5P
OeMP+d79DXUe0dyzbAnH85cyheA31lUBv+X6mLvQ6xHVf5fvvd+kcOlZ8AHzW67p2s5fUjr+rN7z
J8EkNQMHVcXx2An+vc4xeL5W1GPniAuIkzyu7m2b2+4gedrl4pVw06rJMpIP1pc9uTSquxazb9Lf
eTPtaXZirX55AW+rfIqq8p/KnnKVpOwwCGAv/pPyQhc67QSO50Ergc4h/tTu0CTO2FLlsMTT1Q4c
nbumKEbdZCqhCbyaHvogM2872oB90RfV2pBBTXBW0NxGndpDMvXzbWvS/xqTL86rinXEwk6YpuA2
qszkUsw3gqZhaGW7tjbl2YkpIcY7hCNJhx85YebHfNYnyykKNhSS8uLSszBp+Q8qr71zpwtx3SfV
UnYcD+/WC/qyfO/S6CpsnTvJsvc1bOJXp2zes7HGiq/d+cYl3oFznm0oBVbRiZ518E1z5B5ZWEE2
isSXlb92sczeE+pqwFMg+sdGdnQH6uykO+izcEiEdU17QyGRus2AS/eG9r9FFD4dunoA6GInh5R9
7iEXsPr8gExpLbtn5bnelQmf7K4J0pXpZwYtuYLoaGyZDx5PhfXUsHSXjdgNk0y+D84W2H6bOHfl
0GT3gxieEaPiPZtUbtbLB394pcTOu0RL53WztF+7Sw92E4gf7tKMLanI5vbDo95U+lIt/dnse2+z
jEbtaunWbpaW7bKlb5snd7pJMIOSshzie8rB2e+ZQfRqIDJQ24VjjXD7tpa9fwlsP9n56ehtPJIa
oqgXk3TXnxZA0YFmouk4SwtPqV3AYpyN09AD+8zS7lG6YFgj6V6M0ky2GWnKW4eJYpxoiU9HjJTj
6LUPVYFyzrIj2MSj513540y7Wy3kZVpKRqvE+Gic+rPrVHrdZMDec35KcWc/YrywH4smuwo43tzE
1aKZg5rdcQHFaX8ofHYRQ8/3NWAXxoab4T3mAR2x4km7VzaEwRZ3ACKhEG9BZw47Z4LUmKVyjdke
+SGL76q6/fSQDVgMF8+enf4Y7PzVUHG07T2SGhGCi1GEb9m8K2tip6mwbsum7tEim5MZJ1820alW
IR1W4Hj2hetvHVcWh5YIWBoL+GzzvUwSdsvFeOb9zN7dspubIGFb0tM5xpv1g6ZcEBxZbR9xVF7D
GdE0/2kSHxGF3Jdm0N3BjeWP2Kn8ja8dWpaI1xfJjKZpSYBAbban0vxOEs3n6wLV5JXuHRT5Sy7y
4ERh+9qdw+5kE7zbUrPSgWsio8uP3DzEFEYelUDB8vqO/tRiuJ6HaABAzIpp6vpso3rjy+2VPKDk
jcwmLh5hu3pDXts0sYsma3FTqwt2vSziH9iMVSCp7fhSm16+h7K3dUFj7WkQsb+nBHp4z+W7XsH3
wh4yPiowFHniwfUdQX/rxr33W38/pBgleyH1qZKUUQhOBQRE2+Fc0e9WV0Z4jRhjVY2+s3wwOtlI
KtW1wds2/SWp7mcYQxsbIec1JYPdjtF+nFz4R15oXzSrYu0BcZBJ1xxHy31CrpxPnQrybZ9OO6Pp
WUUquHZ4v1h6BB24gGgidOOY88OY6VNgxES4lg8J8NiVG0XBdrGNN4lfwCEQ5nWpRcq5BMbdxCV5
FYTRxpUW9yQ9BKRaaTTAidpA7amIhl77eoiODtv2rXTVh0fT8YHggb4nUHNwe789QFcx1jTRq/vQ
xvlt2Rblj6KCBdbQS5fX/bMmr+OFxOGywibJpDw+MLtseggWpEPhlZAtLs3vcok2F2HzVGTOgb0L
3AGstLrAcDR3McCXlHP+UPRPTdO8zgkYKsPBB4zc2xmoPjYW9c6HceU7dHjmHmq6E6y6ipNXJ/Ar
5VhAG58Q1+B2JxaHxcqz85fO12gwGVZcp3q3oDEwr/Cpy3YCCYL9halBy9LQdewoGvEM/JOiHnZm
Sn7XU+0OGY9IiIXK42Kcz9DvBwe9I2iJcvX0rxCO41I14XGnODPrOf5K/f5r9Ax33TbBI1PruHap
CADc69waWYCj3nJcSNBtt/em9nqIimUxwJsXgC4i1GgySY4m9bii4QnAyjspE8j205fETKpYSgzd
+MWz74to6G3hZft+SFyWXUwyysxf67pGA/UxuLa8mr2XfDFUP1qR2QGcQRDNcmLhaWlBPMlJHqWu
S09CnhHFIf7Pk1SxumXdn0nvfQIuuJIdv+IqXlvIRu3KaaXcQLjVVUDCugj9lT2239A7E1JXOZal
8tWyaVmeavmZDozXcJn1XvbZ85i2n9IriqspmW/JphN+DW8yC2pO6BC11Nrh20zuf34jZWFgjYUS
steRd2/4iJH0iV08Hdw45Lb3TYbdHHOSjbQ1dhvbzPtD58q9WigN4Nq3ODnGTXc9dX5HDA+LuMWr
bwl5TBXbsIBA4Iq8QY0ohkoX0tRHwPQ85mullb42s+pVhu1znH12mIjhS8zFesv2T2xactAhGOTd
QOs6DxmP75p0Wz5avO3JiJR0tLdLWXuKI0zQ3p4vNe5UoAes1+VTCaiG+x0bZfptu10nrCdmm/p7
Q++dv1TDA7yD/fmzLn4pjgf5xXS1lMkrWuXniXp5sRTN9yWV83FP+Tzku3I3xxTSzx3TRD5TUq+W
unp7Ka7vZyrs8xkeCcRnLhKMLHNuD5cwksU5jpixgQneGLHGK15T6Bs4QXDmzlmcDHSDdZ0SDrWN
wmYpBlOC8dXelQa1WCSS4DjcuRwur+ws8a7QJEOjzIm4qPwMCutQp/HBa63+rdKIVJ0T3gsVjBw5
6q88s9OrkqABoBK4h0Voe4/0ZPjbgLjBJXG5Haf+sHODJL6dLa5RjmZABrjJH0O2VDc5PyfGKrz1
hZpWbZ2gpjZErlDl0GiturqVZXeXFibVeH74nFfLjxAozqOqcH7OSOqEtYAbhiaZINkdpzGduK3n
eh934wu0auMKpxJ10A5LXfhuGZtorXezRdBtCHyiILV7yS1FwiIsJOsYY7yJUJ13DnFhetIbYnV6
OpshbtYyTo+znSkO1ETJ8jYm0WXX+bfG04/YMztKK8fqmSVCDNjvWzixhfWD9jg4ZOtVUD2DUMOV
47AIGJtaPcf88I5N1fjrseLzBCywDY+BlZHG9amyVY13lP/3tw9/+rU//ev/7qf96b/D4OMe/7+f
MP/dTicZcP7xiLmqprf3f/vXXyfMv33aHyOm9VvgCNtihMRX6TPR/WoRZ0e9DHf44nw+MN/97qbz
fjMdCzazt/yuZWKu/I8Zk8YK15Q21X8OfhuxuOP+qOz4fYSj7QMTIxUe/8lIZzG0/Wmm8/GtO64w
6f7zHP63/P4vHnHXh5Yf6qwHydRCBkWqNVOjOEnR7nAE3FqxxU04az9qHECm5gErSd6XSydMJ/We
UjRyLj6leAlzBUl2SB8xft0i9lbLs98b/G7VZtl2opp7n+ZI2k0LZj/PKpDrkshv5RIAZ4V1VSwL
r5jNV7qswOZlGdazFcNFjp91WZRlbMxwfYG9Z4eWytr7H+SdyW7sypqd38VzFshgP/Ak+1YppZRS
ShNCLfsgGez59P54bd+6VSgb8NiDc4ADnL2lZJLBiPWv9a1VV0Py1BhQuIYmdgJC2Wi4fxG5cC3I
pqWAJYApFtmxnIW6MEKyA/8CKkTHoVKQhILeD7jF6FcAo7D4sGugdAlVJrXn5Om4bGZhsJslwn4W
C61ZNtRnAdH2ngR64oSu6M8Co46ZfWl9SgHJElj7+FS1mDMmGZ+9fAWC/bfnad/IMvJWIbL6wkJt
rnXv6Oa8/PSu+stnhbjoMdkYoXtIrNJ8pH1iOaXxXjLEPFkYbhI0U38WTxtU1ISPVYBCWxezwJqj
tKaz5GrW2jPY6W8KWRnq9cG2ifGjpQ/saNObMdshOBxfKg0jb3t3UXWZld/cWeYVs+Dbz9JvN4vA
7SwHs6EgQTNLxNEsFhuzbBygH6PfjRcbRdmPfQvFziI1NrrD3crXmev+tKSD3lQSmhtvlqbHWaTG
jLBX/rSh66r/qdviPUoaBO2kSIi8lcjNMxVBEbXJqM1D3NMR1MzyYLQpqDqrLO/w0djX24T3nMk6
awU3kKysBCjdxMC991eC73CNrcbeWmBRnr2/MmcDEQN73rR+3zDAZ/+pQKIu/dqzz7Ej36s5FTwy
R/ZmqV/Ooj+0JzTKeRDQzyOBfB4OiJFT6zwuSOfBgTePEIx5mGAwVXCZLrjzmAEsAuQ5LX7l6yX+
yoQyZOTj6OWpGz25zNCaFpbjylWg9Su75OUmmGmIf0w31DzoSOeRB+UqwaFkClLN45BxHoyIeUSC
VSci2cTYJJ8HKKC05RYcFNTrebwyzoOWah65JMxe6n8MYeZxTDcPZqzi6s6DmizAOM3gxmCCo+ZR
Ts9Mp/fNvSC0R6l7/mL7qfsMwKIAXFixanx4gX6XYxPu8bMGuEjoG8Tfp20t5kjTPFByoWPPA6aC
SVM6j5zKefiEhLRBfdaACTGYKucR1cCsCvrvB81p43Jq+it89PKh9kciiSMDLimyJ6v2Vlph/3We
257Gdrw06GJbpTJx/Me/mgq11QScs5kSCrXg+Jr4TtyHapDpa9ixqyxBQcTIPruBpuGbDTNtPenD
IU8Dfy8zp2Ua4/efUzSuGyMgCGgVFsduy392Wtx9fjDhiaOHLGzG5snAIsW0vUY7Zrs3r4z0T0rV
H+2ELh7Uj/xmzHFHr3BvU+dlV1hACASwvR+isYRB14RiJ7ExPzTikRGOdrZTQF4cgqC8cOmPbEWn
fUSmRXncyxH4DKhgmOiEge9FcrCggqRqc32bEkDC779rgtE5myQksaVh5AfwcS6rpL7A19wROqdY
GLu+ia8pdvdu12KcIfS7HYIJhkjnfmuCnXBaWG+W1NzLAK0OeCRmV1/FW4+dZ2bisYjHh2AwTqQe
91YV/Xg9AYnGbX8Er6XNmxdPe2wty6gEE5h2Dip2g9W3boCSmna8loh9OB3H+KgzbyWREq4zEw+U
BhzAb4L0HObtA4vKtx747ZYzc7PkFkhXHV4FwpQ0tq1ofcs2NiTrdSPDi3KmU9nQXiPLloUSOa1T
I9atzmQIFJvw/6xyHXLk4zAI8avso207PA9J9KEiOkyK2egSGNraI20DGX5Xjd421hDywnL6TcMY
d2u5osX9qyuDq6bEa5MYHyoVV7qyxnVLI4lyAEq27d0zUv8ptpPw4qtyD1JzCHPtPXEZ7YL/XURu
yJYaKIhHkfti/m0B7Z2Fi3GOAhz7CSDcEcyGy7Ol4G+GtX8qpoBiA6fu10mg8gNyyifQ8WQfudMX
XbkFxY4KA4nGL5YPHONskb5h4Gu3vQ4t1iBzMgjtxPN0pJ46W6uchaeF/XHJMis5dDraVQnEc62y
NDm7gfdoZUa0tuw8exQV8iLh2Gdk8fqYWFBZ9OlHWOxJ+DPBhrR8fCkd1NkqqMRSuavUx3pAelYQ
zeSz6bD8SMcY8L9aEMTh3JiOQ82Jio3nh89kUz6I1dyRGv7aQryRe5mrvJ3HJu/ibes8upWE/caK
2jcKMIug2R5X+Jcb9+HJ1rksZl9uhSfwF5Y6u4GwFjvDuNaBjJdV6q5hipzxDAwJxxnGsHgr4iJB
qtVrLgFmcd+ghkHSG1iTXE3E8FiGQb8ykjnRSYRXyShdrMnv/nVDoDb4OlDB6P5tgDagx4TLsS4o
Wcz6kvb15NK1frCv8OF2jnamBY9HWtNpqqo1aOe2HR0tDDax4UF1aQdzwJGrvxhO+GYUzoIbDNVV
EDDLdRkfK+ONlkPrgz4OuG7V0D53bTntutoZt/U45Vf847N8Xi/qFgWibfx6PXnhCIqaNyWNGihc
vt6ck5DG1ZzQNBD07H3M1KMN8OKPl+dS5jL9HscKIknHBLXhxt0wEZ+uWHuoT3UcGiQisOG6nUpm
jRhcVpNL5asnsnZTBzOplJDPNqQEgDWBWJiPGPuo6EQ14SBATgcTHfV7embmEq9iIO1E144isrEu
2hbAW+k5lxjWfG7xN+Di1FbpNNADKzQIKH6IDXuCE+vwwMbaqL2HhICEGS2d0hLw3IOTkc/lTsSv
IEl7J8JL2iqO8WMrxBRQROVwSFmriEPQJR1Xqb1JdBfUR9Y/h3FVA0RJxq1ntjr7BqJ3Tf3mgPoe
CoDOtJmd2GltiE1Amsr6fhOH0vwwx+cYaiPn7MTa6vaoTu6GviP33Ftk3ctkOHvWS6+VSy90/Acy
+59mk6QncyBrnuv22ptadlgNJD58gfpVL/x73IT8chYexVRh5RibfNNzZ24nF9ubN2j6xbHmGrER
YgCrvylZrSbdH1DZyb43ABaNMWqeM7ttHlyAKpoVXAeB7iJGQoBCvluiD6DHqDczHR6nOntMtbRd
BiPPZUgN3MbRG3h/kgMt82wUz5m0rayoXlHahFRppjezH6Ol/Bwx32wJ3DPNFFXAy4bhR5hSvjuY
sl2bweSvhs5uLpbZNheAG7TXJqne4N/VkwAJdzx11ASYfV1cnbmk2s6D8VpsZUyT6YLT7lMPgnCr
jQI4r8iLB70mIEcdJ9ZeHSsdSp9E0TilemWeinZizB2mPyUdFZCHbVhgcFJ1LHJudzAGUoC9xSbT
9vtNq4nwS2jcwhh/zk6QdCCjJJwCV3cfEtcN14Wl1+uc0Pyib730Ny9P9Fb06xq/+kaD+vBghLW+
ChEWlnrTW/so4Lwvs/BMpcSQmc4haTOHwt2nRhWYmuv5EjnVdYwJ+JeBq+H5BP2g7B1lXU895s6d
Ext/YTCfdKbg6EIx4iJaKLgNjPy0KPfsW+Qm0NJXpmtLvo23IoAiMRyZO6OGgdnZaDaPtMOe0gk9
d8frHWeltPZOwfRel96O6cq2i8Zx44dyM0z1k4jVpqnZ5kLpLEdlrkXCfncCpqcG9+QVwy9Zr9/I
4aRjjc2LH57KomwuBiboScUbUFTADqL4l561d8MbwK4549lsMFLGjdWy9GNqknSq6MDzJ8vZMLLM
F8bYf4uU8hK9Cc5F6KjHsPEZJyTFNdSyl0Z19saaG3EAsdA5Thd4yyMZ8CuGkBNWlVG/C9aQrRN3
d9fJ/0B2KF4AkvEUEHnF4D/vXDD/MYl7y15HPBjbBAg8LWrBNgyiassypJYV2O6N5X6lDM9Wqaaf
VS2SixHm27i1+m3PWzPwWGdbaRXbSfqPkme44kvYwOZ+p2X3cQzUV0VTb12UJJ4jcBEVO5HFXJwF
b2rJKRikm5c17+hjf/pMzNcU8D0dDwSdBgFn/sU4JYqA0w/b4GgtIInvCgfagsjIlURu90SSBCR/
zNEn9JIXbcDGozn9qdXApRNgAl9IhmvblvUfEl2+LjsEIhn3Z1xP5rpIsoKyaF7vaRb3KPm4zlL+
IPwDclBTWm0iQF2LMn8dYsJwsGIYLk7eo+GDg7GTx7wBk+/UOjaljnEJtk0uFZFXNK51kbqPJE39
lacVO90t8TgIgD5WCLSmLHJrL6OSQ20kvv2wlMspp24jGaw3A+oQxM5QLtEBsabYItniIlvUhLhY
7XB6Rl64T8ArkTAqT7ropg0WfopmqTHWu0Jfq+hTOV63nuyOb0C7m+YjFJmdVPYGojscDMrGNLwo
mcA+01g7qbFkm9Vr1NgnXn5HLJ5xo+H1Aa03IMVSVrUshHM2LORKEuecXnt1ofrHlriwIj1/FxF3
bcGswkJnhaADUMkjriF2joy2fTi+j0Ye8BCJVaZbGL6mjqSLmT+NAUVxVnDu/QQaU24crBRKdh4R
CoNdToE0zlAbbLQkIhKx3V5S1bgjiPWBJgA8zl87eCNpIukOee6x2sokOSQ5/XcOj5Lh4i2ji46n
hEsOJ5x5JlFKfOeCnp1g6fhEols8uYHRrmUE+H70CFdFAU7vMOJnWfSUZF7qbw3/5rTmQmsH4yhz
84kmpKesBPmOWy9edh17a6t+a9kvbEF4TxjN3XNMnn2ZctsNTRjxvEFqjaM82bikpiC70NsdGNa6
RKFdiiZ86LOM7ZnNXWcHgA/nJpNalyujSN9i3QGkqPt7oL1GOr2ITP0w9ROEr8ebORdRjd1H0Wd8
4VPww4IoViMJlbOQxll4GnyxvKjOnpbfWGINJNr6t3bbXTRKuupGtSx41VD8zDRLWtBucM+uiX+z
1ZoqugL5TRkOelT5SJKdOdtfKFQvkfncjCyCDr6Hl5z7hMxEeSjKFKt9GuinBlYD60JsnsAFZMu2
TYM7IxIqewSWaEeyNIZA0940etH7NNTuFSfBfWYH2gqIqVobYxVsEPCanaVZFa2sQfxct8Mamma5
r6WahzDcUULU2rXKGF5ZLWqPmrw9xfa8g+Sa5d//sM2ESuZa3XOLl23mxvTA09a5xAqUb6kMggnA
O9YExeDrUJLTQXlwKp1NRCXkSQyffhZqzwkQxLQ3+GTSzc5aJ7NzbbhrGh7FLmQfA4lg5E0MA8j0
NZNjRcFIlDE6hy5hPGUTao8Sqvsk5wW+n94xVn+1zexBfyqtgKLTwjkqJ0ajJmjKe8d4hh6/5iVU
kCOLPbqXm3zLvah2RZL6N5WLsx2F3ktk+RRv2d2WEkttWXM7F7x0cJDnVbNtMvT2jpwIXvcpBcMd
MMt5bxywFCjiPKDtKLZuWZAcq7yANUyIS+ZZzanJug99cI5FqYVHNwBFLCeI213XM6vry+xGiP15
IjMzZAong6peA5BYS82TxS5pXePcxyaTkJZ3WucW/tk2OZnRYLGgqaH4TL2Ctb/wE7SJnJFkIl7V
lOSPVhr+1o49PhR+9ZvlonnsPM6WicKvVcXWJvV9ou41blkljHfgkXS6Wpm3Yf9EhWNqr0jTi2WW
lNhOyOw0lqD3yjVnTqEZrDi8LFWicOoFVxJlwKx89kWKqgySj5zSg5BY28Rxxz5pOtu8xB8/Gsqo
ACYS4ujMBLZ7nBIcGhJ9DYwNlbXQn9IiuSdOfIqByu6U5v7lhgcTER/IklOVQVQteZ25SvDzCZMO
7jYoAbpqRJTXZgzFsa7DU6qci2p1b1mzm/j/fmzgW+joBoH0//PU4PwZ/nxmv/I/OdP+15/732MD
89/seTZA4aODsMJM+V/HBnjPqHQkhw+MHh30n2MDwyCF77oOTAf2jyaCwD/HBt6/QYKxdN/6Z3L/
P00J/q9TAyxu/yGB7/AZmWYIHG6e6Xuu+x9nBioBAyc6DVU/TF/LrvvOsARo7TGPnFvk1gTn2xsu
h4WIpysi1+1frtd/NbSw3blL8n8a1PY///2/2bjh4NBwcfx//6D/OrQIJZ6dVrLoW4RqbHTxq0El
SNlf6cRzr2mf78G+EBMy8fF3bNwXsY7Bf4jwjbWA0TF3zs1QfWaCvrCQ9Yn/ofT3QDYxFuBgvTlR
+Gr2wbDJJ/RK4efvbYBhw5zMB2iCTwbk7MkfnnSF/TZWLgMGiJRqYHPvE4GGPkm7Nb7SWBxLW2dQ
H7Z//uRTMgi9RBN32OkOqUU3ZNtk0STJ20my9l0sJ/DXoipI75dPgRke6pCnVtKyIABr0mK1Klyt
WpYUIEUpTTwmalbLaN1owJQ7FAyMBZrcNAGd0ur6mW1bCgVPKygT81mdJ7oJiyLY6CVUcDXlBBKG
6g3NKV61PP9ksLE/D3PJXiGH14y+YeS9rzJs4XgRxWKvQVNsTi3fLuZ/wqUNKHYiz7CoPYUINfuW
kCFXggPhExUX1iNGRDIy9H2JbHxnp5KuigxWfqmls4FgUuvaa4mRVGpT1O7rQFkIaUaIAwOBJ1o1
6CBrL8rt93iw8PVWtbWa6p1fj8NB4eDQUAcXlut/WgqyHrjPngbeeFsIu2ffopeU3xKIY85ar+iu
WlgloFQzMm4mg/qNM7Ria1j575glz6ZOb0Feb5qusbeeMyh0TQA0OaMA36DJQTRqaej2jpw9sFkA
/buBPkuTHrCFSP4Kn+haWlb3scveRq29U17/TDNSGAN7s8irPvSCNFIelBct9pFtZkORfUp7oIm6
Zj765Au246+LxwpfFIx3LyejygHowDe+HHqslG7UyrUXxMdhatHxLH/bl2QZ+uYFBjjnIEZAxRBe
DaurVkUUaouY0rxi1OkUwWljQHZrQS3qPhdFn9+wqmBfUw1sRMhUddInlqc5/lGrFLbplFdHMr6B
o0Syi0/9iE5nwwJcG/EGGYpT/VzW0Osj0J1Yh/pXZxtIQcQy2g/bGJ1951yGMu52+XxhQCuAi7Tc
R/bihPvClIzhMAXLRiv3muDnFZCOcp/zbW4OtEV3jyXvsnWpbKIzihuujuPvPomxas0/MI+/DBF+
ZhZQ06p6gjpobjq6LEiHcEvhD0G/2ZYueWREUVjh8hsnprOM9PbQa4SXGv2GvylaBrFL01PyW0tc
HXKsL6qa9ib9Id7IKM+pbJAPWXnTIB9WWstzZuE7LAcOUV0dlCw81YepJ8Oqke1ZM+xdg6lva2XO
bwoMoDU36eQ633HNM649a0UUvE6Gug1NucgC5l6DiVXERgsd++a9lWmznEj/9AoANLBAbWeaeIq6
sLwbAUca/H/hCkKmDs5xtmYFUD5hF3tNB4FA5Bh39ObbyOvPLrOObQ5sUGbJFSM9wqTprSsiu0tq
slcKP15ZGHRJ+NGLTZUw+U/7oIq627JPPdD+TNgn5IAqXAs9AtiFOdDFILTmy47BhUNMZzFs27fW
K8620uWGvvVzXLLuuaJDuyKcvJri4Y0621MR9uRzIE20ETngyXdRZen+XICsZEsji6/CI+4umDSs
Qq25NV55Noz0G4P1HdT0ZRjZ74oS8Gw1jdA4fP+VqTPCMGNIHNro6NAJcsdcM9vG0RUxORG4tbHx
pvY+GN9rCpT2ldudGL4R856c4dokG2eyiZsE/YH/lieAKC+dYlSddYq6eq+pYa9grmJ1wpyfXx2S
2RvMgyX6mEUSrLNIWxb9oQqHfhPaEJadZly5bpe+0V6gOJE041IvsVG2jp4zekX8aMYkvWAYhU4R
qHfAxR91xBpdecUhtqpk02ZxujTYOS7LGN0xgSJclU0zw0sB2lp5vgAVFmwcSx2LXK9XOjOOVWBi
9UZphGzSot7YvxDO3qZMEuXu4zdNx5htdPTFxFKsqLLaDFG2r+kbX1pkWTwbhZmBQ9LTIlFO32Mj
eB3GuUsOazjhHQIekbq7PtNeA934KNOhAgnjP3uCgWf33Ve6t0NgMhn5R/NIU03HPO53JULhWDrx
qho1avvKYUMy76+C2Lk1YqZJYXcvR/1IR8eMut2A6KciKm38FWOEmmjggiUGanMUbrNkwuyJCRF5
qTvT9DEXEwCjkwGDzGTtUm25ou6FBPlcaycTjqLwfh0XrmLp9DoPvrOFsNfMJauYmumcHm1qVw0h
oVjWB4pJPCoaxhNTPmsNKYTyiYFQE0V62wAjOQvOxI1pd0+NdBCXTRTbxOdYN5bjR5ZmELzNANqW
pZPPrzIO9WV8MGpjn4tA7ONU/5tqhwORLGdj3CnDFbrpijRcx8LqKaCTPmKOR+yXgb90UO9wcTM+
Vw+UrntHH6dilZNV5Vyi8a+UNPf8bXNWK5n1u8+pr+16Ye9xTKEXtHWxsvFOkemuIZzik0DA0+XS
8BNmpWN0zlFa4zibFkE3UVQRXE3hYX70+eXyyTqWlXdLI28vBvyLVUvmuvfpsyvF2nHj1zpGhRPO
iYmpwivYEGKi9jJTQcV4s8JyFnRk5SPnTNnbnqAfpQts/WpHvkY1TXaK0uCx5Zl30rFc+HH5qGzt
ThcylM0kIkFWMeUv4pnM0Pm3IQRZjblUsc7FRs0wK5EaaWiMqmNsb9gT/pRj8+Vz8Rfo12DbTRSv
kf1QnnIHD2PwafbZParMfWvPLUo9Tt/IIfmI6wGGDBmQT9BXUKJ7NgNTf/RtO2C5BQ8bcQKFjxp9
tcyOWkF/BW2l9gobCEdQ/tquO/oDJpfM6mdQOgdmHkOm8x4tyOn31Eyf4JpxmFXee+fex2qGVruz
zDNM5tLR3X0R4PSj3vcihHyMIslRXgBj4rxP2wAzUy0F51rPZJKmfywn28QmUzL5KSkcFeOZOmf0
WFVCxicBNk0mRnT0PRv1gsDsKmlGcAlSveNW2LePmeYd40mHsoBYhNpDF061T6X7FKHLLvpMXwsm
zVfL/4zaydzA+j0lc2cvAx/Y23oKezSt/sY6yrdu2D8UukLNojCLremPTpB+VVW8FZtUEWA0Kvq9
aIWrQpo+W7NFxc1CLPWzvl+Ij8EKOeyORrRN821KvmFZWRN9m8DHjZBcJKsAGwleT7R3RQYUw0Di
WNUccQ9cWnYnBsxufIE0haiohV+FVZ0qxEAPhEMtA8pBO9ap4LVk2xzGOpVl0ZWirFPFbJVdUbQ3
WQ5qIe9lyWyb7vKm+KUm4dGVzZaOQKg8/AFlvhQzxqA0u7sWFMcMLiDsop5iDvLA3p9BLIDkW/+Y
6SH1yi4uiuAQtxN9KtWZv7AIS2APGttgr+VWbpTaAIqAnu+IV52FclVgOGWg4+kMEOK6emIW8wsL
rFvmzJg932aU3cdnboFbTj9S7VAwR13dS9kbuGbkCyT3V1mNt1IZT4bnPQVYmsCyQJRPzQT7PFFx
TRwyqqNrzvGNP5B0ToZDNzS0mMkDgKfnnK4vFIH+ATlrRXVUe6jaClwTy7KRXDU4W62uX6aswqwE
JGwxDcinwMuXWSRfUpc8v8HlptPgYBQ5Gwq//OtjUua6ge+kRqilqsLPuwvhoW5OpN+hon7aLPkL
act7XmAP8Ar4TTymHecM6hRWDkinpR8AKSc1gvgfDmsMahvdUbvREweT7p3C1h58Vd8swp2YIe4C
4mHiFICQ5Euo9TtX047As/dt6f3i9ubS++E9hvU9YIJd9niD4B7WawKreOuzkz7HNjCOXC2FDa2v
5QPiyDFtTHPRI8T6TngdKMh0U4w57h4P8i/1EncRImjLEBOrmf2FmXWNhLdpLKo9DuGUXvX5Dibx
i7QouCdDZZ7qcd4mpOuKNsApGe6N7j+7hAI4g74L2HPrfPwNfecCjewKze02FOauMsurksDqGQ8w
AKIVs3WHS6H+wCrzZow0hneatQlSjyyxTwkUbQXt3gwhNyRTddV0sFa5g/HIZjkkQ8q1GI6OKdhz
VclLwoTVywhG++RRWbUY55vTb2SwtxtMH1l5IgSQJFSX1ZCcVZqsLUandoV2nDXjuKz89m6D/Zj0
nEDX3ItgM1vbJlV592T6FQzdJ+5B4pNzi4qT3IOu+TIG/WKBbede6m82eYkYESwN1W8rk/t8rXsZ
syb7gMlh8TBs5pPU2b0iJoSNRz83WkbJmfecsYVcOkl8x+GSrJSeU149yQOekyXMMfonE9wt3vCJ
ycYRzhWrIwt4+hVWxnND74quLmk0HNqav3++4IkFi4hEqiA5mknntZ9IvxqS+Lue2+Rw1F3Ti1nt
arbYqFjkcNVEOq+wSKOpL8JxorORbOSrVZDJiyFjFG146wztE/vdtJxsIgooBccwN26x50U79MKl
rTnJxTP6m27BecDlglQ/RZKwGJe9V/XecIenqIVk2nszn8zLntyh24t3nRcyXJrl0OWwy3h6eLVf
GS1vy6i+Byo5O5b41F0CSiXFb83cRt8vyFlzRAsKnPXp3fEZkM63TtWlv0lFoyQ9s1Q/PpqadwJ/
d9EB71BalTyRdTDPnktETwbqlExUavEPVumvsgGTyHZ3RTJwncQDIJoH+ImkuZW5ozDjZmsCypa3
NanaGmPAZZi1Qbr3oJuitwTG29q16TFEIweQQudcX+KsC+LiOQizM9Xcd8OqrpHnnfpW/0wyPmed
zQCdXlymuL61bvFFq5MBHnhR+TqxDpVry2G89kI3H1CJeNmac83EIEivHSMnOE/AGCg8af80J4VH
aL2XI0WDfk3hpXIfGVO3pLjfAmvradjdI/2QBtVTN9mw1jlOamSGwuYNcKRnPYiBEZofxj8ZuMnd
yH3T9vGDXdXEgDghNSKQ28pqCfqFlENwHG6FSzckBRpLR3RvihNCUdfRsjUCLBt0awxMpdb9wIzX
cDmZOpJcGVaJ175ihNOF4EL4OW5SZQTKq205ijeTJB2b+e7em6z2er0tuoJ1Zmr2bc1uraZTGtug
tYNsP1ZHU5ZX6dndzs8eMzIbD+ZULoNZzWZQ82SFLjV9frmYdCIzqq/tpZ9BzzfISuaZeTEL3sXq
pVSA2e2uQl1PLWuf0MneU8q4qjpyGwVgPrrOp5dxYrrtT2BcYm16b1Et2dhhm6t5lvQgHvc4n99N
6leD1k6Bxw+/k1serKm5RyPhoboOPmTxN43YBfKge2uNgiK6JLDn7T21MOLsyjBbRFMDecHfeq4T
P+vNuiXRtxY6y6sa2H77hFpMx2WqWSYtzn3v5LLrS72Jokua7VY+t1i5I0H4y0zqtZ6Ug4MqBSRA
gJFMhlGMBBEIl8duBGCuiT+dVL4Kg8AhqPk3R/iclwfDWhBleOuzVoPyRH0EENt3N9dPQzxw5mWa
FTYhe2GWcMOK6DWjGnK3Nvm9lgV1FjBlmO6ZQI7ZFjFvNgUFi0nx0jr0I5Cm7TFTMUuN5jK2kj5B
tlHlVyLZGA25Ts1QUpwz4alFObj1LjXhfGke2NPwVTGO3+hV9dZl1zrnQNfH+YNlDNFm9n+RG62u
VZFug57YT5pUNEv2IXdfO6w6p1anls42va7Y0lcwqce8PjpauC5Hsg+dthctH79B4xDaR1mOVzGZ
F193o6OGN305WEaxh5KCZdkysb7EfCsh54HcZAEdEuMOfZv9cgetIWhWXcWxA4G4AGqFo1bTrklg
HSs9GjYDR1Sscna+ydnQ0NX0kxNnIU4BxMJCM5zsifO+NAEbZvmTVqQkdgMNaGP63fgZjY+SoobO
vGMEdrlzOM8HFqbnHocxPX+41TyPSUl66L1IYvBUFCVzwZ3JeMYNzt7bUoBwXI8KQfyFLdUqD/j1
6QTG6Lns+uaSZM11tEHEKgX3dOD8vhV4FSSNRrnnGSdOJB+qru6tJ/DHGhhowcDiuOEY7EbmS2Up
2nxL9VgF6XasmUVZSv2IFE4AWWBOupz2C5eUCB0GyWoI6c9MODpT4TTcQtv9wZHScq7HsSY5zy8y
EVkbTZ/OfhzT/k5pUzTJdy0cbrbJxfBy7ouASKoFJtTp+GKKUD4zFGdONGnv9eR+OEqeZnrCRP2m
2fpb2flnGh7+CHhJNvLTJXTqPYe92TqJuzsfAbPm4J8SGb9liXVlrnZti+nWDtlrZwavVtnBz8of
u8T/CSsPY6ci4WTOOqPdBCDgaK9GOQ1xw3bZPg3wwIfjE96KFVE2AC8uhVJBDrONQpdyMUy0ObsZ
O4dQwoeJh9f+2HmgmkgF0sY74STk5blrLGZmRgvFAVPcBkjHsRzgqpups2+0ivjWN0OK9KtkTLka
GQ1SCdvs8T4eh1Hhq4/ta86myMWezkzUpY5HZ9Vqdq1Xde/UujwH8tiaZAXDDMJtZXkcXNpyW1DO
lIrwFMHAU26xkUE10pVm0OzODLzS7G8vrX6QHQ4a3WyLuEdRawZBlVqBwjx/N7BG1hFGnki+i7p7
rgL5ThbkQggORm1fvpsaHzXvJDV0NcUtWfTD2fRx4mdpcvoMNR/TFNs2wsvOJKa17aqzweq8iA7x
JC598xgE6kwzWEMKkdaocemM0YOTcNoI9fCD+OGKxkVazGyfOGFrYcP3Hge6OFaElZCKU9wkytTX
WUzlBjgoRpLeYzKlL0EvD0bpqk2oMxx1Q6xEMn1RYf7cNOqsMI2R84TFZqTXaYZKodyUHoZ4nRca
APitlmgLTwy3rjOPSWEuCaYdm6g8MWmXZBLMN0pFYHNuK1mH+ygxqf80hht9jxCCjXTT4ZcP7cYE
/mtTvxwAOGb5CITMN8r2doKAVmt8qn4IVlmeXqsJZlcNN6gagbBiED/yuF86XBpTNNxktM9ic4NR
/JbENgcYUrbZJF/NLlsBD61y31raxoA/x9G3Au4JNSHHvm3uM4BmrOstJcSkztOXJpHvbjKA1cum
lcXD4kvnpS+L71DPYiCay9gtuKg6cZIuw5oDvmntNHrKbcBbt3IJwBbNlgj8r2Vm1a5NdSqU0/0/
aoayrHvua+PkVdXi/33w+j/IO7OeyLl0S/+V1rn3J0/bg9SnL2IeICKAgABuLIIkt+fZ3rZ//Xmc
XUdVpe6Suq5bKpWUyUcCgWMP71rrWf8fN4DMQat/rc9uu68++r9C0ufP+299lmDYf6NCrL/IC8Hp
IFslDGbmf49xmX/5pvVHqhWebuPo/TsUXf/LERA9fEZM9t+E2X8nx2UKmy/zT5IoLBLm2y7IEIEk
a+szTeQfclxa3+QdJifMhgacQUH+NMFoQ7QYvmZFtXRQU1armeEH4wwb4mb46ZPhN5XxExcF8tXw
kI3tqsSxC/jwDTF2gVT3iH/QujG7/ypsI7xCw55bxPWSrjO7eYsc64QE6N1NJgoLk5T705iK6iBq
Faw9bJwwK+r1n/+iGqjZhsLUnkO/TJnhIOUFdijvRrMLWia9ZpyJlz+FUwDKFxwI6qvjmd7SbWZo
LPkN2Ik0lyeApbG1IHK0b3KgFolu4WVSFzvmZkSb1EBBRot7j/zAbrLiCZi4Rp4D10xlfmiqGa85
zJQ53sBoogAXVQC1KzVF0UQaHawZCu1rEhtT1OFZVcyBrZrqDhc0SOFUZ0fUp2nHpntj/t3R4cfh
IswF4XdDMH34KFN9mTMH12j/W5Jeg9gdVMduCm+Jwfg8A74iJ3pCbau8m06DgjoPsLNf2aSzTnNo
jrhqLklSQR7XLLnlQP3TF9A1OTEQLRbTpxw1VpuZXtrrKem8cHahKnJNHrXcAaVUswtKFPw3GbYm
sp7UZVXDasibOxA7d2fMuFuiR3g6mF/AOzCqZ5h3ILHAW/pY9yNuL09DMryEPRdvmZiP0oEoCtv3
5MUCDJbVQtjr3Uc7SIN1FB5UYK5dgrOLQI/uORyWMbVx+zw3evzNYJL9GcDaws7wPIpR23BKZJPm
m50LTyfxqkLtNNHFth6odF5wPAHHRbNnHaTNxopkTxQGF6LAmXap8zndEtxV4qAhllw2aKQ/Fcl3
ULK354wvlyS25Tl37VNLVu0C7PSAmt8/mMm3B3yc7gsj2DY1VbPDaPqrKu/mab84Fx5nOh2nkomB
/LHPtInUkjJJEJjh04RpbIkoTELG0BzG6945jr1nmpvaVauZF8Lvp5LWr1soO1BXA6erXsbNY23T
1xZPuvow9XEHnGH8VYTTd1cY6WstSfz3HEUONJO5W6LB+ZrzSOSjqCC1pZvGcrhrFvIh623M1WZy
npLigQ7SRQga4IUwebmqRTCzYUax6iyX84LXxriZ6RT04XTkcHPoSkXz0UP3dUReD6je2qZ5fXAc
sJlS6g2hIlJ3Cjlx6nr1OSXeexSIn15p9jKS4PPTcZweRmogq6E5oGH4y1q5Rw30Td1a1dGjGaDs
u989t/o9XmimgzMMYNQRUEmPqRHVcrL2mEieGvrt94NFBQ2wmY75JNpex34dVkvwFg5tnj4aR+s+
xIl9TA3LXVUd1XZ6bj2ElotCQ6cncwPn2Zq4K00tBaLK+Gwq92TXGytLjrXktcRiydRm685d4j6M
2iHJ7jJO703gbBlMbaYxgMoqTzMRArbTXjRdtSPXCUXDNLw7UAyIy3vXPRPL6Re2/8EdKeHS3h/z
d0yUN9/wf6LcZVpaPI0aQ3fg+KAVJuCNDo6pMoABMaKyWf4vL1CP46JfcdndhrBxxqB56FIuO07y
CJXjuXPsr3TqGEG38bMUHvO3nlcMqFGTvjQJ63cOpmMCOcE4a5MG8Pei6RBVxt5jmJTjAI7MVVgN
V3ooX+qCKZ7UnO3oKuIVRXNXA94ExiIXmiVWzCqaAog0J9rpO+nzDSdjJJiZKDFXiNdG+FK47YXr
0UZia6wrAYKl38UmELXJ5J5SzRoY0O33bPS+c91fSdug8S6ihtApAYja1Tl19rocIOAKeadJtACe
Y1Cj672mmXtIa4JeXbLjtgdydNOr/Cdr+EV2obnD2Hj3TYwCHdp6G/p8YwXCjhl7vAfh4PXTJ+L0
tJg+vEF/12P303Q6jtal864xeMjK/laaybIuNOp/Zy0pFngrMgUSMdOfGaLfRKo/Vbnklg8tucuy
G0WLnGXzS6Pih3DK7tXgb2UGeXTu9m7d0aAvt2qXQTnu8EO+NemBEqJraPhI/uUOOky1iAt5KasG
OsznpLlwRfyJuTWGjtQIbAbk4r3391neYjYACRJ4X54DgUfD9CxwzCwKI9s4SjxFEFaWtdGjzEVL
gXvlUau0c0hTkkqRJ6BuPjNwwZ7jxS8cwD0qe/AVimKtXBzKYJzWQ9RcBj2O1pRuPQZj8TqlJfAU
M/swiuEXELFHUy/fOoS2lsaABVTVJQ2aIHykwaUPM8dgGQ9snDc6shYOr7BVMWBr0p/JsY4efgoW
A49zrLUVYXrXUrFNXGdlBxYCD9DY7tCW9YdeAWXF0NbTtUGTn/urKb1Xe5RvpkmiuQI4zxAWrV+c
07idj/i/pdXt3cZXqPvWqfNf2ro64pElEC0+20jF0MGtp3QGn3HTJC87WasONUjIfsTGkN04LyAL
ts0TQkG8TNWwScryx8PJbNdi5AwTz4zObs2I8qTmrEab5Jcpf2688MlDFHCnkiGd+G4daiHswj3h
q4OYHPKEBZTNJ123p9nMmru8ZTvd8rndOyYKMnrcCWsbKvvcAO6a/tX9U948EZygJLymLFw6wbPd
h8AdIr4JzanXCWuicxety3g8xKlWt+tE/2Sg/NaYlJEb/X6gmjKySMLRVW7TWd7lRMliZ6EvqeG4
tXOxeT1XnHPlfrShbw3tmokZFehdfu/pRPem9lEb5Ekvy2IR1tUqjc3NdaRHvacSw6dX3TQgfYfd
XaOnHbXdPeRVbV1CuthDi+nLXM7ezzXtdu9fgjdi4Hskn2rVsfnCn7r1HQ3SuV9cAn6xCZgaptSc
Lucq+GguhTdph6dtYivmuvjMOss6/hlg10S0yXe9/Ilc46WpXt2QsvlitLYIx/3CIycchtYSx/Bn
U9qLiYFWGsmb7d91fSAYLnocW2K80iB8wOJhLawRZSeU2d6YaL0Ma57/FDuDKoyDx0Inw0Zthl7B
7hz5DuF4SPFajN1TPGTLKo03Sk6vKgWzmKgnoeBnDjBWM7XsRsqL86ikjIDxZQ6QG3BA+xKb7VPO
PKdNyHA0vXhu3JA+Tre6lnRax+HwRJJr5ybxV5n0u6hEUxgJZzdMC3tZw9khPmI2Ho0A7AwQCA/g
uG9xgy3GJqeWzP0HG3duiaDvsW8U5TCtYKtzf+aXyItpiRnIVTE05+nzpuHG6vgV18kbT/a2p9hn
JTP7MwS5TemZuS4CRuEcq+wyfKiTMwZNJm6w8vHBTQSP442dxQQY8B2w8hOc8M9aeZMxklepjlVb
ZQdOLI8MiBeKXWE05C9ZI4XrVBp4zAnbkdZ4ndQ3U05tYUr3mLnqRitYuXE796Hv3EdZOr9FqpmL
sNMfSRbNqz76R1tVF6YTv832LWXAaRj5xucziobjjDYjmILEeo81/8nNdiyfYtu0tArGKEF+O21A
v3+Fc3dpDTiMQKqg4KZ5Ik5MoikPH8I6eC7C5mK3YPn1/CWojUMPu8oR3aXQPvmlwuU3EaXJHOgb
zX1paIHbYPDcxjU/embeCm4EbBUVsUw4+/zAeUpZU2BtdddB6lMHno56Re/3oQjBs5jPSpHsr3RY
ayLmMXQr5GjRpPQUd+GrzLwrsC1GWgGE70GVa6u/ep5cA4+g5pTCq1VO1dNGMixkjs6OkUFVd4zi
Zkr9OWfEuUYE1xepkm9JGFBDMwQ2s9sWeFY4RptMRiuLpdXRhlMM+auorXCVR1oG322b9R9+pvr3
0OJaRQQoLKoZokqD4Z8jUcfWIzJP27QxRsCi6E9ebxzBA6v1MFGohMEfBaSpvszYWTmqJz8ZFcNj
YcutJYr0jKkDa8Ad0K9JlTUH6qnUaHNUwS4Xrr5j4nebZGLRYkfStPYwjcSO1B7Cvr66fnuwam5c
AfUKQYeB1jN0oD15uUKkzLwT+tu+wUg0B5CalZnM/lJ5t73puTGzXwOdGk527lv7VwPdgdUQXUpn
3k355BdFSGKR1u5cXUvDYciGFiUzHd5hs+rCp6ybxlOUDbwr8R9+Bk7rLHxltafMbbMnco6/i75L
PtseohkOrfBBaDK6irY7/fl7wksong7ZjbGL0tuAAet//zuFM21C8ijoMXw6PeZe7grQlIAGgqze
j7H/yPxpG/WPrnDVXbgBmVwzPWdTGR2jfMjPjqt9ZNAhTAUlfxRybqbIPjydeO7g0cbpFRr0CTwE
TQ+QkSD5s0zI4MjQ/KhmEB+TUNTh1js222zCUWMPwt4oPTwGjUE4ftIR7gwP/CQmLWQePDUiNtYI
HHvS8D9l5B0Np57vAYBFm4wjtkMR1Vrh7EJjduA1AipZuY0UC+E2Bwcf0EIrG//IWwctshDLMDN2
Rlpu8ACm+DYqTN+YhjZOeizGvGOrN87WYHMCjo+VNG6pyHeTt0wMN3u1dY0zxFjta91BNwpi3hh6
dHamWu7ALIEcyBBA2XFCrrBzhxF+YEWbUGGcfWtYi/F3QnJpl42cvPN+tKlQWDsTAmji5Pa6zWwC
UhJSms0Ry9erc0JfIS7Z2f8t8guDN7ZNTzy7VX/B1+0zbxdcMSYaQgSwRjiiNzPBg2eRQ+JkH27L
Jru0XX9nBUTpz9r3MZTFwi2na67JPT4yQm82DgkeM8djk3WGLFgo0T1xU2fFVy96QmhcWQxHuZ8h
nNgPWlA+NttGDf2hK4YR/d05D3F08Yz+9Y/iUNlsHJxuY9Y+nGhjM+/BCw6M1VINSFFmiXElcb65
6UKvijJ0G2ywpf1jDgzVo4zxs0rKu0yHdWVjsyiYASyqxZ7FNkZj6r8LDRg0NTJ4IJt709vG0kxm
+ZjgYm1xKCn2amr9mWj9Yyb5R+fxI3eVogXLe7Ap91lEeJg2Db1k0ViYp0h/ESk+Yv2ryrp15gfG
Cz3IBZexXZnwLRbxXN+lVmNePXiGtZPAEjCUp3ujZSHtgZfYkoF/3lI5pvvGInVRzPjyufHqQLXb
eJnxRhbc2fqN8TVI6mg8HHkLxKNVUjIGJg17AAdB+pKLQBluwGbzriyZp5j0LhR0ky0LNrdz48hd
MuDAygqlL1DW0r2nI4c5/Yc9nVh00nXQA/yANh4sCprYcF8hmFgiPFgRgdhpQZjuGGj2VZfZXY8w
LAoNr5aW7DoH95fjNb+6joYO4K/jpoiC56aSKwo56q03vw0p7aTRwfpJRH0NAFrKj0JwYMhHFKzA
YRZAC+KqrrKWqqL0d1TG5nHeZPTOOuojPoJEe5PM8bdNPvdwYlqz3BIurceax6zZzFFrvATprSdG
WNu+XOWzeW8qK5LkPAGtzv07NRGI0kZbazhgymDldB7YAqzllDl2m9DQqFQwLblihn1IaKqgmIWT
kgF/fSVJgXHeVd8jDjnhXMsIJQheZpVM8SmMqdSgUQD3W6UReJd4nPhWWEQeIMieC21Ar8WwhWr3
Xlpuek7NV92K/MMa2/vRzLtLxW0QyhLSjHMra4vzIL1BgAb3IznBapgrU/zsDhyGe4iw2NgBaSQ2
V5zKq58bh1SnqGCTTzqxDqL0i4AU46LRQgTRyrvQTfZYwXpcYUfztuVcKqzXe7OyJbTB2QQTHOkr
/OQxireqL2g8QL8tanWXOuOdOvw1GkgALma3RTUSrEoHxi4is5/kULmPiaaFy5pGPTfBWCMIEWua
eIY7suYFoudpjlOhx1uE67LC3QxjBRUxR4QInAPq74CpC6WIZMEx8s4dva5cgCLA59l7wlUXj2BZ
LxpuAnpLTbp0EsTC2P6YDMPZRnkpKSMCixmUM2IXhSfNiqPjjygZsuAMTy1gSmy3sb9c/0E2HtU+
DQJiaYulC2kaZSm26SYvxT6JHxDwyBs40bdDfUrSy2qbY2yYoEjvGxwDywzy41IzqN70PdIG8AjK
VYIOuJzQtejZ3I5CP1cxJ4GxJtPMhkSoIXR/hMkz64/WCnM+KfRQqecpuFStirckSt+Y+jqbQcUU
6HFuKWt8C4XFsb409A7LY0sU0qRpoaJbaOpJTARggXgP4P+2gNsgtLHcd3F9J93+mEfc3yaF82hI
OQwHtb7V6yDbmjoTbWvAooaMVYVqbRZiWmRe9GzQIQjnpFpTaHeLbSAOoUZiJVLBsfBwlHkGwCun
ijFpBx/S47nmcMTGNBkIg53rLCsOTi2cgq7mBx9KB1By90rC8yhti/tHbB+qht09rMNrWrYXZ3wx
uiza5On8tgzEOclEuUy4hK7K4jJ4Kbs4tYpEVcUcdZ99wRTXAcRk2mB4K11v5VKfWh5Mge/KasOV
x/CFbcd/GyueW0W9dWPW+JCug8xdzMqY6Tljm8s4zl+qll/hNKbz7TJqmXNnH8qystVojSD9vVBb
++mPkmJvmtUebtUjk1qLYudh00RqzRJIOAL0+Nx5g9ln6n9zsvMp+PF6to4b5gNmaJAkVN3iJdCw
qmvaporCe62x+QZUFo8Kw+A0VPaad+uaX6dYVNoxwEjGeQ5tPIHBvxha64oH6eCROSfxWADpIZwj
Cq58NhMrK4U318kVlAqxg5nKcT3kHdnFTD6tl65gGW8nZ1sXE05dnes2JTFoEf4G+PbapHaErWnv
akO3bBL3XMNyPDo1upvDO0O6bPPQUPHL8baTwLTERYr8za1JZ6QYGDv+jsEISFCbkZYX49svMNOk
xa7u8R9iXuOmImlFoLUid947V/5y69JcZSkonrQ6Vrn53eWfhdW+Q+B6g/B0KahiANR1LgrYKqMd
v5FgoJQoqp4mCGggbUFO8fJh9tCW0m1+c7vySYSW4D4CoKUdLRh5NS0BflAd4gDwxcZIZzkREssu
1EoN4W4kyLgwcRO9aJyeya4xDKyPYzJunbDT9p3HESDMiVzZ/mzPJKILwW0yjbNWxxwX4HT5Fe/7
YD5Dj71HVsSMborylqXtAyawpHVlCbyaUzctHSdFFwl+CQcf29QfB3zZi9GdzpjfeT3xJUDZPhVc
qBdRoBlrFTPudQJ2sPmCspwc8/FBd9KanWEuZGXkyIAZ7EI2uxL8/VAAIirrvVLMCkzJolsaHAgr
n1usM5RMSMabX/ePtpp+IyzsqnnmFCc8i8L+9LOQCTqGWb0Rz3puH5FXaByzCbLbBac2ybSjm3KO
rsXDmFs7W/UPACWAD8PHUgFcY6G0bjWGXPjbKC2fI9NYOeFYrzzyOeSsIQunvI1bErduD6zb9Zdm
fHTM+lS35XAJs+7q26GxVPAuDnLUx6NbQfZxjSurMJzuGplF4z2ZXBuifKBVcXKZHERU+0u0Awef
Uf5KUu2jjqIz6N5qPwaUfvBrWzJL/+pq56WDKcVRo+aynHiPQVIcVV1cJjiLrW4w+wg6k4faPjJE
EgN2APDpJb7nOnVG7KJEkUyR7DtX23idemW09TZSWLUio7xJe34slBeCG7hpxLQ1VfUYRma/FEAE
VYFTQWQTUciJb7Syrc/KwyPKur13sn5J19ojgNgDZseDJDwZjPIrbFjKW4SvpYGGuMgoR1tmLnci
Yk1WDtfdC2AZwltHBlwXHDoWsAKAPaKbJSxhSWZtZBFfPV2eVSeeffz/hHpY16r26smEpdSGu1NV
+2FpldpnkQdvDidwHofzFEe7yKAWzQHFTuZuwt9kUUTyZPgJZjxugxgFzQoCrOI4m3f0qwOWyvsL
jef8GjLjnLbRJe8RWksCWXJQ3DyA4JKkrE89JI8AZBXrKq9Q43yWOG9p0v0qkeamcuAn7V4ynINW
9MEFjRw2s40qVTvVvMrR2REZ2fXYuSjxOka67bFQmz/UPG05EchFBcgtQY/deV18VfS5M1A8Sd3C
l2XOb6AyfhKokI4N/ar1dyEg25VZ6nuGq7xZipZbHgN3spYG8zWfYIoLwALhlUW3rz/HMLuHBYKU
yL5LrPO9X4LsZkbJOMaxuKUWF9YfsSxzJmlhGwH1iO+w1s+4L3FDeclLb/Elaic0dmzj3rK2UCb0
yX6nLSZYMMfjg4aQSx9RmAzG2F9Mjd95pbodMyZzJRkbL/ya6ayv/6q6lKWdAg5upuA5RfCo1SCl
e4tHrK8ocg49qrJAHZNHHj/9sP+iPnDelAF7/fm/PstLpnD2P/7xzwf+5d8J+hFp2vh3PuXPF/n7
1/zzuX//u7//U11gmKCXk7NU8dPAe5BzTTCGmwzPH0HdSN8EIbGcMuVNV7RLmCgcUkJiR/WEcZTf
1bITQwva2WgPlNSsxkqaS0yp1zFlwGSE+kWvKaHo5UWPGgD8hXrSE16OUV2iFicp0z3M5Y5JghNK
hxwYcgIXa6goy8md0uvqSPc9Vs7vxtKdS6wm/IJUKpHTOAUFkKZgJnrU0WoAe0wJQUNqihucR+i3
r0eW6Jb7qIgAPpeUyMKG4B6Y2wdNM8knkQUFWAePZKYMdf0GqscpUEG4bmFA04mCO2lUx7SV2I0D
Am3FoN8CJsjg1/gKw2LSinQLmMih5a66pYHxWoQntLl6HTOqBpdQrmPh8UOrLFl0kK2XMDn0qeQo
2OF3kCzxYChoEAjEM0duDqLRdC2KeKf3wylsunBXh7yi85hZNyVsxsJkGjHukzl9MehskH7AqzcQ
LCtN0HdRwi9Hkb+h0udeTnx8CCpv2Wd0GmTuh+woLreDhNBT5j62XKJoC7d2hiWeY5UsS6N7mOIS
zwMufYA1hA06KE7Gd9NbT6qCzYP4zfSQc/1i0IqrEbr5whWEIUbAWFpJBZKf3IsUyhOmKubEz7Gu
7TUeXD3mgm9Y4ZmrQLPwaHwTEAeL5Jw3wakv+F1ZEe52vWNTE8HOL2i1zIerEaOzBDFnewAWWF/e
YaWwOOo4BjEDUCda5RfTKS+W0LfMoQ07f2lT+8fqbHfpxszmyk1djvxaUx9rK2kYFnTBDJpwA48O
gUt946mwWCLbPiV591D78gTa8tFHDaU8OAhMbekXTyWSVvZ7Ktq9T/NaOpWLiFuf7o+0dGVnTq4U
LLRHhzkAdbBHOrpXhfniGwaymHyQ2EvGBgdA+NGiX8PGeBj77skKGLOlCiSPJ74DYl5mSlVbg4ci
S67FLE37OFQBuR1Eltw8TT1lHvMFJ+BQGoh0GQXDE2wd0OZj/5rMMTimTk8cp0uyAHRGl7X5APfz
yhEPPA7WiiAcn/qcJT8Ppx8SexxTrJUIhiNB9R9UgQegcM9lhqiCtf9QafYxD/EmO2l4CSR8D63T
USQhxdclC26F4y3z3iedejuN2b7UH4RkJmhoP0EQrGpuGQN5QWq9HmnNMUDKkqMjg2XujcJiDwXt
tqh7/6dP2q3w1uO0CaTxQQf782zvdsngjfh+46SnKB4m8WihTZdV9ar0mLc0UR7IdtsJz3Wbj4dJ
e8bUDHiGHKpTlZeysI6Umby7YXx105QMVenjIYTKloKWLEbz6A3qB7Ef0p/gfG3QMB2I8Zg4EWio
9A2Q7iqm97cbvsy83uq9tTVdk/BLW3+odGQq6s/5DlbNBi9KkJjHse3fRWecoja9RpK9KfOMHe5p
Iq0lts/5JY+b6NaGQ0PgA/QqkU/7m9xYGbdXJsvrMsDKS41pVpQ4dLuc9wP34ghtwFbWV95ecmP4
nClUUc2o05uebNis6ywm4k5pwxDtZ+eMNZ36icdIs9Ffcnc6GHic56N6qbG9m+ZItoSJ9Oy2LzzQ
PNX4Eemlxmpe3jOIDKHFjJQ2hOWgoYngzZxxlyZP8AeDPUo0baSsubmS0XZU5+xG+r0dPZ/9GvSq
7SWnLO8hV3jaD5OPm2dWN5c6RNc/iTS/YCOfOLLAEh2yk5OSfuxy9YTEeYXn+tj7BJxGYQNJYIGu
huA5xCG2tPiLkIVUZgAwyjEz1igcSFqglNKcFS4bdnEDidGMLU6hCKx5obAmDK8MqatlSD/oZri4
TIjzjMuwPye47PBiug6erFHjZ6zLKwPUH28kNjH7IP4sXkXs0gQZOSeM7l9m0Ns86801lQOqO0Dt
0nhtMSdMM24TcwQByFWYXq3eWrql/cld7pvw9UHRAUIqNb+PUdWvQXKvTBOxlsnFuI3L8aAyJhAN
1gMbSPgU+adG1541AyyOEyNUtbeknGiVpKk2amlHoMyuRw71oIMTBnubpqngaCe/hZXf5ue8dVzW
bEEB3aOq2JnKsoEpO00/WvMaDSwPmKDrLVX3o2uPnMDZfFBOcK7VJLXwYXSMD1dZ069z6LKsDVA3
a8QpkTNLL3SP5ZAuX4JDT743HOtpkJtIeVej9iaGMfAkQoBAdMe+axH2FWCJE73ju9yLA/TepuBJ
hQqiZUicMSwNzg2+kezYrAw2fOgLjWD4l41y00nGLapT1QMtxfzJhRybICkEXi/wt7bHiakIPhC0
qNA+ip7rLVkCJuquunKzgAhDgbnmLIMK45Q3zHVLIK2Kyvy00fqaSadUvbolKT31LrPOpV0Gh8Fk
3EYL7jqzERt1dcx6Z8M1nwWl/Sxjj2ylvfQI8S3dgIhelktn7UTea1BgpUYpRk5j87F9/TuIjV9N
3HIRluNu6mqQXjnTCV5k9llxDIV/VyJA0WPegB1wLtrVL6bQm20k6u7InIijbHVwLSp8KkMckMSu
TqSdDMpGkk69DOQl/RaWYAMWjLkOjpoq2NdVs+71/K5b2GuMxicdoF5J7m7SbOBNFc839JHjrp8x
+A1b+1uv03OnZfek1M5w4qlreSzdQn8n/QupjH8jYjGU7fCZ1C8T1qplE2obX6hrRY0NGjboLHvf
8wKXAO8Lr/gxI7Z8BnnvguTYoNwDqFzsj1rJILqPLpLeL7wGNrWOHu5JbV47BEB0T52Qh69d6Hyr
VqXrVM8Gzuj+qXarzbyU9ljvFm7b9xuNTSMElBBlxYuuNUeAyU6vu9t5GwxoSuysGNVfB1nmr4HV
XaIOVw4y8QPdOI+dnda7ygyY52ICS2naCVFaVRwuVet7+96etsD42Y7T6aetnptA/zb85q0PbBxo
EwGQ0C7f2yj47KqbpPRubIvvXPMP+BKfbYerQ+UeGIStzajVabZhkAGw6iOiMYzvgPNKGQD/H+Jt
FKHF2GQ10jkBYHSrkuKzf99VTfSX//3Pf6pM/ANa+i4A1aGatf/rXxqv/+mTwDHNf6bFYfXVfv3T
H6jAitrxqfupx+cfMNTtf5Oc5v/y//WD/+Pnz79yHcuf//yPr18ZpQZR09bRd/t/1lmY4J3+tV/6
LfoOv379E83K0A2dekY+7W92acf9yzYNNizd0fE7c1r6u33a+Et3rblp0cW3rDsmH/pbC4bzl4Wv
2te5qRoY7e3Z8twUXRv+53+Yf7kYzHQ+5Dimgfve+3fc04brzM2F/wiU8ixhOK5OkpiP4efmu/hH
97TX1q7ntdBLYMpsOCvteLXYurSRFcbwj+Q8mYY03cFKk/nqSYrazHyWy4BYOV03aq1PBuGUCtIA
lVjNskJZVSis7qy0zpJrMKs+ySzDyijYmajpKyQs8kVotdYs2qazfAtBZhZzA1RdnlykA4lrOeZw
F6P8Nj1fNrDsauXXVDindB/C/OVMPxQfEGObhTGLyClqskBVDmd5mQNzdCxRnO1ZekYwUfeQXAaa
9IA27aNR25b8jPN0VZrmS1eX1NH+aV/wTWAuOAqzfkMwrzyNY1KdmjHfJVRtHCnZPpCmBthnpOdw
HsGUYUADeMtYrUranRP73kyUMtnlHgMAHg9Nk+CjHUZieONnIbtpz6kicmh8Ui7ensjh/q4cvV0F
RfnWdtZlStx+VVQklHSTCRXMmGCVa8TjA4PxKB7ymF0SZGViFhcvMH4PZrrpuRnHw/CiFZFFnWB7
ZuPZ0Zn+wmpB+TeprcGFthsGzp6ekXXDVrSarOphsCNqxHX3Egl62cHRhIhdnpl9y5Gwqi4Po3R+
t1gQW44GGofpxND3SeX1lyIL3+0woxVPLzdVONOgsozvA0KnxSpYub6GJ6bcZJqYNk2a7vAoY7b1
cjy9GptJRCmHmreNUWfYHXW0MuZ49el+mJGxzk+dTyFQqhkmGpu/B7s4QBE8VrOpw1LttQyHeusq
dFIRuPupop3WS1N/w4gQMeEFH2gIGiiJt4kOSVAOI/yBERU4aAg9Z5a30eaXgCFnDT3Cp1lKeJvO
No9Gnh/dHjyFCneVytZZ0G6Kjg5xJ+XZFfKGjQp7Xdz+6kINMdJMmQOw6wyNvTWc6DRZaJWJTuev
zYjJVOCK50brhW3KDVsI0xSB7zbz1cluyscI/z+pmuphNHjkUXAlQTeYaZjkOZ242pmKRFp7s448
k4r2eojdxHxjs8cOyQU3p0M4N3UGgh74AxmYj8ry2cyuDLrcpaJpAN441ceOl6wDozxwOudKNeOS
XbvhIlvIZ8HDA12j33dZvdKgezpCAf3ve21tmvKAZWAgyJRzvCeYnitzV0M6WuoigOPpzPNogmd4
9hAM143dNMvC8VDCgmDfWw5eMyG7taSBYJHPRZ8Vo0p9KlDHVT0c4ipbAmxCOh0Tbal5zG6MZu3H
zUM9dOyW7QrPDjZT3luH0BecPqG8hb5fcqZ1f+M52iCCdyt3RlrlqV9tqN3AjNRlb5hb/XXvbUN4
KawYBbfLp56b45tRIRKNpnlwSC/Mlva1JZW7GHrrkCc5hcqmBtFNH1cTK+bJn63poMrAYbn+uNca
TBt+TOiT9Od/sXceO5IjbZZ9lcbsWaAwqsVs3J2uPdxDiw0RmRFBrYWRfPo+ltV/ix8zA/RmMIsp
oBIpQnqQRrP73XvuvAlLarvx/AH/ah8hBrZBVIPyGDLjLFKju+GFUCm2qS/HjRU7cLhGn10rkVqP
Np/EiUTgg9GnTZNNdTbfkyQHddsjEzJ1fl90BbHXnHM6Py5JVuxjIz8u41NadHhhHaayvQlPzYw+
Krsk8liMXDaLAwQjmjnFpy+6wwSaAxcNkCqMJWdC8fYsGMhPj6mHySCzqbiX0d4/WzX++6HC8GH4
z+PsP0fwNOfSLS5AJPw1HIrdguZExQHJMqPmSs2qNtBksxMVfdKGOTLnJwuxmqLwjmHXgv4D+Ixr
jG8xit7auLrFIj4t+JDW9pSxP81qGED81BNGDQcpmPhobb1OIESEQ6+tdc3/WuaR8rKOUQSQRHBb
WpZdMBocDcJkUdOvwtTVAmdMthzD2KUXBqNxVTGXs/7ORnLzfD0IU7q5qwnDtmvT56n5C5dkoatm
iXaThM200j0QJBpFc0sLBoawI2YLGDs47dBk8ZNH7j0AwkPTMiJGlWDiaBP5TMyBu9DiWiJPqFNH
1IxVEXRjt617IpxYU77FTABxdBlJYCnapNGtTe13Huj37Uj1A7cc2/BFrrX0XXPoJdU6COC+Zp5Q
3uOCPu4U7PtdVmJ2AQe/EXPISSFt1nPTMVJr0FqmVL67LrABs6rXjAX/5FfnraknJ9PPfoaqfg0R
Htd5grtGcWpw3DE77BxwP153cQrjO7bGc2vTSIxdg4EXeGdDjSHIUQMvcmcyyaUq27wNFZKlNIjI
sr83mYGQP57XXWoMO0cwm0nybdODNvbmCkOIiLAeQ3RVIUb2A2Gv/8bxPuN9TTivEoitfdxIrTz6
UvdPud1tPZ2JWpGHuGfsiM6tPPqNxRBfTmO+kqD5nhIJowFqWVZO6coCF63i4si0TKVzPXm2F/0U
caoOeIp/6pFpXFhN1nW/18LnpHLDtc4uZsXWzQ0A95OFMMuZm89jRMIsntELC1GCj6cOxdoxnIm2
FRhLutWe5CSjde9JI/Dt9up18i2JFlbEpjDW/YzXNEymS9lbZoC8hoQhPUVnyHsAhKC4WQc+TQtC
VdEwD84gSsJoE7hhvQs16s0eCtqCCD5Q5UdgmtOOk4KV1rRbOoJBcY3uy9V4wvnMpudZH9eN2d2H
VEXAZybBUpcUy2cx9QFYBMKu7ndcWtu44Tq0ohcmwo+1n1zcETPK6K+Uh7nAzysFc3Utrpl/1NZ8
4q7ah7Yjj6bE1VuB0WgMvCOsvHuZTffRYh9tva42rQsfJgzhasNlU07JkCrichS7WYueZWoNm8Fu
l12IHKmNLEMyo/0LQjLtWFz4CEvmcqx5vNhDn2DHR2aK8ecPev7g2fQrjdOy84vwNrnxwnPJILQK
RcamwTVpF8Xa56GbztWWF6c72eCKadimqaktUaDLeldryXPc6EYASElbx/14B1UCmxgOy3mGTeBW
2Xfe6QDZY30vOu7nuri3/AazuEWxklt7a2oxQGVVuP47LHm1Pl2sOlNYbZVTE/1pipC8aXZKUM3a
C+3SD6Q4lisNH4mVRSBKPGu9RMZx8ZHBpIVs27DF60p8GdgSQCeWznw1o/u01Si4bfiek1Yz7wc6
NGbzHb/8b4dNaTCLBoKFtqf9qtiUDRnxHIP7xspKmP+l0HlSeHek2xK1L5D8ZVpnCzbFkHMe1W4x
GvHOQKOrjQUNhF0PcY4EgRQ9vsy4CH1KexOGaxu3oU/TKqaAsRF0/UL7pRfDuTfY+1p6ibN15txd
d9F9m5mPIXzSAIr1YzTAneNcYN3BDSTE7DyXeiu3Y+zsbd1cznk5X1JocifivCF1OoE3aN1+iXCK
D2MJwH/pt7GOhmVEi7b2atc9eN38XiU8bNyQWT1z/DuLsXko3fjBlv3BSECJF0614UaKuDF9bAps
/0d2sanDa5TNyO5109NTbD/m3kcOMG0FQrJcw7oM2ilu7/q2UU6PDIkXl0LX0pg6EMubQDvPlVgQ
ZzQWlLzesf966AVCs5JwEi3+Eq28jzue6imMI6jwXgj8aHysqggx0vF+hyGHBLKV8AEcvJPRrW9C
LMqRziXnxquxFYRTYiLfMSi4XYTbcz3HiXsKdfkTNuupl1e7pwQKAC/6LpmvDp/SlOibOi4fnGIB
nuSfaqMK9/XA4FheusqiJyrUxo2rbuOe5bB2BQVky8C06qV2Y9o4yl8wZ9G5oPSEbM8AkdxZafOe
GnO6DUMGJzanA04rL5QgWzwapHXQPP9WT/U7RgN/vZhsP3svuYhG4P5buptEQlnXC3etH5m/YFTp
MvP3yeCVm3iRzcEx2o+ejdqx9aajKLxqbTfovokHGgYcz5pJGBsvB7gDdkJ8UlwtQ/446Rb0BZMD
etrZDm8E40pi/55invc6H4EHOX4xCpke0S2jfU0pwhlTQUgMYnhzNbwjofJJaihJVcx5ZozOWg67
xMJtBjvvsVuq71HgZcuJMFNXNGkYr46RQPXCBG/yzbjDxscmlNZs1nOzvbmIsMGg9+fZRN7pRgKF
ZvkqKM5Z5Vn5EM5hzzb9GBpGA2Gr2TVYNdlj84fMI725mM2mZbtFy3h+7bvhbNZcnXSl4bijYN0u
JQjOdGQXlUqfs+p84KllHaIh/K6HhRF1N29kOvkrs+nu2cQmcCMg/2RaZW45wT+QkXjNKw+zWe9K
qHHla2fV322j+zuu7dfQymi09rFAOGF3VNICyTUsyw6RUm5/d1uZ9avjRfqRXQqJZ89/wiTXwGzY
9AzLjjVlBJvOYl5S0Xg9Rx4yl2C3HvM5KvLMJdNy4HNstxqTfRuP0adywXintV10S4sBzSvcAnLz
V3ZuJ3trgUg8ZH0AQZ/RGFFDcGHRaUyeF4Z467aRCtGcXjXWA0E9IEECppIoSQxU2hG+EGy3yKby
T3ONg9nnJ6bqDZnVvYHvG4fvzbK4/oe6fhgVvMuV9HYOHb6mct5jp15NOc/zFlbIxklCQrIotnGV
fZgFGbralofGq39qd9CDS2VS7UO02CLCrN3nCIe+w4EePzB72WQCJpeC8o/zXYsVBi8RuLFFgjeU
Q0QnvfEO16lkb9ksLq9kuGxHH9o1PhiQJZ6kN2wheCL449EgNdK4X5JCnLktH9OcuhAahV5YYJGF
l/wJkKa4RMRS3TIf6Eqcz1C+KJsiq7eOum2ao1GMDG6hfOQPoNdAvd0xB8M2mdigMlLOniUxdL6N
Na3ppJ5sagtpPaqG4gNRetOlzbl2tfuwINcx9tlja4IVS6sm2o0hEyR5GLRWBtSv8WDz2lvGyNfR
DXJxxcDdUwF1lF3yq7X8d8Zkr6XHOzlT4q3sVy31rIsY4kuHOchvsg9UXtImtXVJpVffWX4Iyc4L
JpUv5Mz22rrFToOHjWcGPgquBE2SQhYcSTwcLE6O4Q9J4U7YbCdy+s3h0iwtBXnUX1LqNY8kUIpX
FleGO7PWIk1FmN0DweiEIjYWeNs3OMK7Wxo3yaGO9u8kKmIV38v2DkJKWGG26WfsgBaDJMJVy0ZK
SlxRUFpIhA35MSBwbk8BQZVg4EtocEm6K1ToWPQ3nqWBpBl0JXIqqoTbxDu4t7/9Ae9GImOUWvMn
qydia17Hj2+6Fnbhq4JTrCnhTHCm1D5rrCibPtvbFn1gpMw4/BTcYAREAs13ZADOACuARqCnb3+b
+XQi1QE1ymwCndMeUr5GGqbkANTpx0GzKVw1XziDXr005SxG7yAy+ilpPhYVVJ2bDRIQYlDNT2dq
KKgyU5/TJ+1omHkqjBF9sjWiLER9STFWuB10gBqrjx5detRwTOLoyRzTmIGgDSr6JZnB2oLxwpQJ
2wpmgbb/aKP0a/TFfYmnEp7mtTCW5kSiV8YdlzLpLGNw4u2cw5bDX57S2HNTuATAWDK8d6RFVbUU
V055urabU5tzaY3Nk3puzPkVgyyXMSLbYJ0Xn5lsXw3sHUo2xJw8Hd9ojzwwSZn18myi5ue1Tbof
VYGOl+TgD6hylH1qa6tyn+CdJ6cc0mDkF2S6Q8kBTe5KYs7PvnEEwceqUeLtEEV7AZ86bqOEsYjm
8a2r61sY2D4zYR39LP8BGfiQOhjGaDT47SbGR44evzFD7beXy6+xTGG5gs/jDIdattwi6rQPTfhj
GuyFPVnKQ6Ex2XcWTslZSRCyHvCpwtEW4AgrT9LR2vKWLkjgdfxZG/NJYO9ba/PMu2uARyO/5Kiv
HmGGTqg9dV50ybk5zCXtIfX0xIm8K7BaLPzTDmg2xkbkv3i6NdTi7sYlfVz0Ot01GjJT5a/QJhEL
tOEu5bSECDp9Dbj/dxmYviCa3EdsTEz9pLF1BnFxSPAO3O99fZn8Ed/kMDy2TkTld/JkhKYdJMQ+
1kz0wMp0BJMgMMGwsYA+8PCmG1lxmwcZxFI7YtHHJ2E0QVGy6UMOjnY0BOhYPyAjgLIuyG5NN790
+0AWwCtK9lJ4TQm68TCLLbyMMukVODT9IKV+NZaKfImGLlfqERsOJkq9cmi2SxL04sPWea0LvGXr
OLUfO7SrQeYc/VgaGHmf8rxO77TpJZviOFD1uk6LZyvsnB8Ho8A21JkGil4ngiI2msY3HpL+9Jd7
c07uWXkeRE2c0cx+RM/aUVucZlvnDbIFckaWGspB+IwdNEjBADKMLA6g9Y9V4+WHyCmel3h4wlRE
yDS1gQ/juiT8vTbhm69prb2aMhGP4NACZudEeXOfEi3N64LJ73LoBpmJAQVar+4OIfN2uzr/+QV5
sv77d2Wm2UHVszpxIqQmop6WwGd3e8wqw+OrwNRojla+NW1JpRdQN8gPXRM4HsaphNyhC9zl7Fg0
trAdtxyrOLccCmkXapBW0lQdNv2C3gR8B37U/qDmvRUtXZiQ27dTuRvMOn8uYJmcATlDAJeddl3G
+dmWVngVBaLQiGAaaWRkrHI5Ct9+ktzp2wgm98pGvkPza8jlpBplZv7w3hMawRz30QpC66SaiT8U
3inGqXTCDexsQZcidEYMXmvaRwNhA4gsEF2uPsZzYkE/pcCDYeOwPHE4W3eEHZT9tdonS9IGFRtZ
aTG6TZbqLG3OzbKZ9r0c8m0xt+cI7OgKcAv3pym3HBDFmXDscBQpboaonPZRqle31ukoHbWwP8UM
jyvsLNtmih+dRkwHL8zmPaUE3LmycK6wRdjxZcl46INFstmUDf7g0UVExdANKC/sRiy1CUwJasw2
wM4h3Ec6fmKVKW8L/bvqrO7FYVd6Yt/Xr0Zn3o/zRMdNSz3WwFiwXPJ+Wy+Oc6GB+Ezt5Vbn1l2p
svYL9/6vZEFSdbSEkmubeFRL5vJYT3YAVLVb4Uoyd/bkUVD1kmCEDLS+fbQGGlHkMB6dkKCqNMtg
IDFuF6hruseBjI4zseldpDsXPWnRl1/2Yr+NnCObUgFFh3k1mdbec+aDEN6FDe2mzaH5tAD9lh+S
79ZDaM3g25Jih8V6ZJ7LPe+NXY/lCV82nj7M+ovcV9pn1aFM6ill15qx4HIAArKLuNqJBcFeqQZS
2JC+hF4z6jZU9aUBiDlE1o1Icd+Sdu8RJw9MJ3v0+u4B9EF7rN2cebJf4gYu7h3ON1t9GfVN4bYw
StMvo4jCo2N/J07lnEUMld0ENBTTYEFpNkMyP9lkofv1h5GcODxcGw7EQxGzWUf2DFBDaO1gb1xd
5tEp7kuIk+Mwjaw2lK9M1vdSmfgHKb2s9OlTLvxv4251em8vpujrT6vfhDpcppxDNOx1VTR/O0k5
sFfqf6Hxrmdfb49QvNvjXJFg3//5bWz6bf2V9jUX1YKTx3pb1Fv8/RehuWBI//MXnp/LDTRkRj3/
/mEMDIDktf98HEBk3bEJDcd6/PPnynL4iH/elqruuv76T3/x520VHGACRscn+/uf2H6bh5pJFVvD
M1WgBmoJCrVFHm7AVamrgFyuonLaROqQ7JwzsaYhvCNtr4yeNH6d7iEdlKtcxe5q8neh/ilI4zXR
E8KeeacjpOCLTLaVlZCJTsJzwX3Qq0ifQbaPM/T3uBD2S8A6kv0ryQAaKgyop/Trxe6vXlYsFeip
MMTH34mKEO4/o7F2cXpmjJBStswTbmGVOoRAqWqQCUUQSKQr+xIKjEJd/VVMXv33KGrUlmbdwq3N
VK4xUwlHC46HSjyyIiSoIEinhCEzQpG9Ske2KifZ7kIs27VKT1IXgMhHCDkjV+kw50NJY4oo78Hu
AavWsoJYA3YVQpnoE9EB8tLBksaTU2Dh9paRwje2C90w/iKJfqN8BssWWU/CkO7KcY3XXmWQsP+v
Wu/PcHfyA63tby6h0VIlMHRR3QRnSF6gMUYv6a5xlco12yaexBSA6Rr9AvyYJS10AbMJsUKXgfir
Uqti/vEIsVqEWRO//eWA6cHTew59IAjVzSD6WsXV15wuEcMmdpAtu+QSjgiXdcfTka7HrKvK5zEG
F1rvQQW+4iE+8e0SaDOuIGWHnZ2fwokEe6hSuZXK5/5/wwPyN84Fpv//e8MDg5mvpPwsPtvf/yvX
A+/7D0ic9Zdum64P6EYHYaQ+6j+YceIvj2gx8Dcy7soQ4f276cH+C3Yb2BBuYChB0Nz+gxln/UV/
ifrPMTzqt0zX+m+ZHkzjn1u0mCiAADcdU7hsHxzvn5Bx2YAPLl/akRuLxS2LqubO1rz0pGFBn/Kz
aNrqVhfEEGKTzUAjSusOdPYKiDdxFj2tthU90Rr3FzhOdisWNG+TP+dVn98tAp5I+GvhYXZFBndv
zlI7h6p/GDHhdPl0KwyPQEyWsoXroTrEo3PC0DicsolsqmxfCI3oL7bvz4FT9DW5pEbspkUSLmOO
QWN3RXgMlvyjGS1P8Cvco0cKqu/85UES7gcKcUvIlp4iYtzAM6t7yY/pYbArfWunmLUW3wv3SUZd
xpCH0VlPHCPQRjRsg2fTPb4hYxO6dC+WefdTEvL50DhrjzQX691UHUFOYkGVtBaL7MXXPsIpInXW
XBuAkvb0gWv3KvwSWn+16aJhl8PntGTUbIBgATjVrAcZCUBFVPL4CO5GP20Zaf6a0x5+B1O3pGlg
6sf2IcXWsW1889JysMTgW3vGgXnRN5Olp6Zjo5nBDC/CwqcBhebP2twXRhZgZQR+mRBCLLL0CiI+
hNpP3BkdvIHeMVd8OQn2QIwlzG7rddkbMa5mBmiD9WYVBkUGhnXQqy8ncu7Z8mzcBOG3ylpt21Iy
TSiP3veKTAv86nTv9iTZBv86ePOuKuyvqpsCt46+pslklugVxyV2W56t4rlTxOh+4YzqEJtOH5VJ
rAjti1FbclNE9xbeUMxwxCDSn6GY7iyt54mP5DD42jPwXCredPHh+kux0qZ6r+oiunoJsCu++j7Z
/GjcuQgCZOZiYzt7EumoWKzzn1/03iXXRvXKoo/+cYHlvxQ95r3Q1rbYfC5T7sSEXVGKhde+UCyL
/dckhQFMhj4uO7WOcjCsI5nICXgx1nAfHga4VPcw0KDgJrG869lxnr0BQ3khkxn9ZrK3nvhpKid9
o0Kjpf9X7WEz7aFIhvIKwj0+5TW3x9K6D7FmMfqU02lIxh1prvmhNdx65y7yzq3GT9ABoANjL72h
jXYmnY00xqFue8atL+IdVgmkjNiovxrL2Cxh5G6LGj1Uda3uFmp36YlEBJi0Gqm5rS9pK9adrTun
2NO9i+1QH5YYC62YepcyvQ3hP2vIEGVl9vvWFu29oyIO8biutSJ5pWRcnVM9QoceYdgJMaEZXZ6r
uJjYyd5s8dt1xul+mSe0vwhDehsqUTOGgbdaNAt2W6crQSy0Ls1Sib9/V6tIecBSJR/5aCnWodw9
QiyESNc9x6KoOP+Q5Z+xmWjzL09MYl3aAG8il5MIjhWxMZ00epIYZ5l6vmmVzcxlnPR9Z8YfhRMO
lz+/dCBu4UXpPjpTUz0iSeSbvmXNyFrzB4JziZXXdXZMckXAWWuiccpjUNC386OM700KRK/9FFOM
vshntx6rS9jl1eUlGqM9UB9szuBs4aYhAOUCpk//hOUU8OZEN7A3OAHwlfoUC7fm7mde1DE+IPtr
i7XPXCHWoWL1+fCJc4DkIL0FnFGbtQryJFl/6jNO1FrI8RE//gaGnVjNQ2Pus4a4lmnvWpcuCmHF
w4YYFZQGtACsC79DKkpIg+ylMz9ZUA1g9JLuJRl6pHgIVjXmnt4T8CpJ/kwtsrjjpAfddsZ9asZX
fpDpHnxRS6/HyB3oENosRzD1iQidlcWqwDtxm4a2GyQiV9lrQtlO/F6gqEQW0VDJGV69iRFnd2nr
vla+Mz7MfEOYYmwnaKm+JkQfodE2g3/MFIrE0Vz5bIGDPpVWDHLErqbnov1qU8aGkqUb01M/n/OK
WiOuku2gZ9Gr4Q/phU8K2BPJeq/Ztb3GT5reMwklf5B47iFMwxr5hFHUVA3Rzcn3lFdrAb5woWa1
7k1fcvc2aZ1zNJ34zTC5/Ia657smGrvqOhoNrHrGVtpY8Q6OKM4Lr1/1yJ5jy5ghpkSKHTqHnXrE
OcHKnsew0qZB7lxHuXISzMo6w3ZQcBcn6764Y4noI6Quk7LkmsXRzfvnWCOf1FO32g0M5/LWubqq
iVWwdYx8ulm1mpbWtnR2zWwhCnOHR036goxqYJJnmLczh/Bi2eFPYktg8Wi1wLTfukq/Z97IF08O
JuCkzRRc9cbaBS6gmKLIVdmBgCxhjRuddcaCusZoxZuLTad6aOkgZ9kl94kyEeKWZ0Og4T5Q7bW9
S4/tIGi0nSZ8IwUlt75E4wU4ZyM14/UTNOE6qhO3oxyXyqp0nS2OqjSgOLelQVd6dOlSt9jfaup1
e8ee72xVuKuadzsqeHvVXqCpVt5c9fOaqqk3UZ29DuW9UrX4VqrPNyIQDlwwNy8u4Ib9QMBxPVov
velSBAy3ZqM15iOJ6/w51VAuU0OhZUIahGvVJWxMzmmgXLhQLcMov+Y1Vc3DXl3JPSliXuaM9JKj
sOZp+J6HW5eDx51kJSKSotqMOwJlu2QZV/2fqmNqIvDOqP7jRFCErBqRu8JkmE5Hsq3akjVJb3KP
PyBIVJfySKlyqNqVa9Wz3DlM2FTzMgiYp8IGF8EkrsXJRz9zNuW7TjU2F6q7eSF0fE84j9of1ews
0NfOdUvbc05IUwo3Pg4x5vxs5l7T/exi0ZpwyRrIK6OeBba7hI9F+smuzaZ+RMBdSbxjnIXTupsz
K0gNBwQKJ0t+FrvRbCcuCzN+GmzWQJpF3wyeXGTCFu9DJ01f1RLZvvEOMRakUyPz36EZaQ+eG1P4
WJLAg/9VH3qKskPVmG1roiGebvd7cwY8ydyjBX1Cxzapj+4wqd7tiJ6MWDVxu6qTezJp5y5ceroh
LoVvseruHlWL99CqA5lq9q5Vx3fMcOlYojO6zH2e2JolNGI+FqKrnhrmKar15JL1FMgyvVLwOky1
i2OstYFucQQlRKuxx1+Pjc1vujU1dRj6SrnH4veN49Q8emX9jP2nudA/g+szsi6OX9eXhWt4U7bx
txjbMTCpPV8qD9uV/lx0sXUZvP6LzMVTwrk30w6p6k03KVCfVJO6TaV6qbrVkYo4Teb5LyJ3XO/I
nV7q8WW5fKUe5expTEt7qfraZ06S65wK91R1uVPUeylUuzugEags3asc6X03VAN8QV4N6dW+dzPj
vi0r40TB7sqWz/XAYtqbVUFw1svWfg26pp/CXWqKbkWrZDBj6WeaGkJsIYhBqDkp0R9FBmzTb4Sx
qhDSbY0DM7kLSjcK0Jaq475UbfdVOh6ZR+LjxaYXcP4UMnxvOodGb56GVexfugh2gIfbSstGFqAY
xT0F7gVY4jj5acXaGF4cM9uBdL5PWDdWE4enVUMVTeNwRVXT+A7VbYcYt19yb2eGLmMN3Dkhur9v
F5h6wWCSQQim4jLK9mpqCUp3j2EXC+JFIGvMZr8t2O5xKgdNQfVF3J1y00LYbV4KmsbmyNoTO9ov
GiSRqiZtM0X7qrVBLMi9wKccam+6Pd5GxxwDIsdwIvWAukEGji6FSOa4bMUILo8etPHoe55qJaCx
AjIVJYvVBisv9jsHo19C8C7tw2/JqrtRjQzm2NE7wuUjQ6ovOSSx+YqTQ+LWAbGmc8Qu7K7QXbA9
xfviqcnvAHfO+nAHDg9WCUaOYQBhtKj8PSZav3LmTdGKg6toQQIHNyEw67sc00Md65+D1KkQLIv3
EJPkps85EzZZvA+T6CKj7jvXtTsqzC7UyjwQCDU2JciFFY4vHraNSY0Dnyga2EskMNjwBu5zCWdA
EY3mFu73HJH9w79FgcOdN/dvEDV/pqrcG7Tsnvq2PmdsJbJBAxREpn8mzrIhhirNBb4hX2jvAuww
u7UkfGkYrHhWVe0cw34qh4riC3cPcm8vlvCFbK6+mXGZNsadHz+aWAtNCiTwfE4rMm3M6qb2yyWx
63J5n+0cz26iX6Oiqy5dW74OBzHOXeC1eAuEuxSBhmSOieBT0jIAF6OFeyQeKp/zamL8YTSdsUnR
kIO2PbRUxXTdN956aGEUH658haGw9fGu7jrq301ArOCFWJ6rN66VGUXGeoualjqHuiJME/04mHHY
Xyijk/ayzB6WAgutrbbtD3bKp07lJYkksa6VdKIgNEFSKLkl9yS+T1GWk/cay5tWhL+nXCtuiVp5
Rnk/1eMdFBWWtKa8StO4xUbMdJJxipbK+1pvL+NlKudTyAQQ08djsYzVOiGPLPTiU4TxgIA+n/L2
K24UCj5r6Oesj9bAFdwzquI5cjQ1FPAEZyykyos21gejq89ajz1SXQc+wlcn7DsI4PAmagTKcoDK
Zc/N2eyHvZQYIcGiZgyOljMEWx5X+K9sXEnrsa6feeX2XOw/nVHu+mbcI6zSi+kSYw+xm8sxBPae
fDUFm4o5Ht8zQR8dFV5frBKvIhsuxB0r+ysRnGLgKtA4Y2YrJ6M/wnlxYoDMToolxB83IQRTMNm0
Gdpn9v60jeFdnId9ODI0BEACf9Kzdkvq7xJMeuz6tN0EYrsxsq+MQjILHXVjog1IXX5LMzxkYNK2
UDuuBJx2E96xFV1Tzpp9aLxyZ/uBUsXA9aNbHMZRYKU1fiiWekfVr3Z1lASDxUWSUD5RVNQ7CfOj
p0E6sHV01XriHs412HcN8rle2QdiAwD8olKNVa8yBpYgSorbZrcERzRjI5wogOHJnb7YceMwcJt/
T2H1gNVWNvI5NFP2YeWNJF5BXNg+Q2xYDjV5rxiXqbrTPIeo8yh+pC4uiZGAcRf4e9xTjeNmUxnd
UzfqAcNxbtLc+/JEecpSfTsX0xfV5a8VFz8Gq2Oz5O/FFJ91FzUCx1OtcGelpl5/psmjZlw12sVC
zeEQ0m0nSEhglGCGjBgIV4kJfckJg1wZCUttfCNNgNatE3cz3FcqoTgysv5HkSJKesW70OeUiXP0
RA1mtNEbwMfKucFChHm4slFQKcAC/WaBYZ3dm89JMY79t5SzRffLbsa7tOez6qn2HsXwbK38mUWT
l4vyXOHdcvMH+cXrsdiFc7mt5Ux9Mng039cf+v69JPDCYB6+qEUl7BgP69wdzjHVxBjZ5rtW0U1a
UgqhqEBYOst+6e6rpD8KET70kX+OQ+2CT4yYfftOiRrEAb+hD5M0KS1U6a2w6FkakNi50gUYcDs+
9aIkypGlXxgamMxLCK92V9HO1XFqY9azKczlpWGwXVNabWuMfHxZ3Wbt1HrxV92Ap7VJjlIxamxA
fRAveRVJ+aZKAc1UFFvudxrex3o3VTZsPkvu0u5j1icOnKTzrx2RlA3P0o1Wzd0ZEk5QT2HH+CpL
AoYFL75vAOClOWlVigL9IY+iILfqYQ0lRy++fczvpBpJ04+SHx5ql12EOEgh1hOqsuGXkASOveTq
zbbKKmH1IZipAuDP8qw3bX62oiy64NyILmOcsXmYQQQb0XjG/dHuUzldndBytmRmfxmtCe12gmlm
4DSGxy6IcNltuFnYnm1B9+qPoY6K4rMRwrxHSldnN7z9v6udkw38j0jh7ru6+yy+u3/OHf4/mCi0
lNT8f1LXXz7z/Ptfvr7zf1l/Dv9VYP+39/2Hum7/5YCkMWxfR4/5u3flH/K6+5ctHOKBljBc3/kT
N/y3TKH9l66jnev4BHUUdtMlpPjvmULf9aHv6qZPWZwlhPvfk9f/OVHIxxEkHvkqLMszxT8lCseB
3WMWg9ODggZWxUqfIiPZzMAqMwN+mOouoStBWT4rAwr7qBrekvztP712t78DjP9S0hqCv6fv/uf/
MEyXUcJ/TTbCA7JtSw0aXI/jsPlfk42yzXsflRNfV2c1Rw2B746xJSO4DE3b7JECvNreWo5L/j90
QXmmERvpmr7Txp6ju1y/g60KTa8Zp033qfV19xb5tI8gMUaECHn+a7TDOtW10ef3dkS2m09uVT5F
EZx9ht5JOd8TnV+2hMPf8Bs6FNsXjvOdt5wjIqAg68modzkLog0dmOHVeRDiFNMUHtb2G4KSyYcI
Lx1m73UUv8mEJ8TQDWtWuBU/a05SBRvW2PqKuBQ2ySjONKgR32A32hE06RxIzH3p7liYAregvLgQ
Nb4nm3xLTvSSVjK732HIjWXyy+JJT2XE+/AJUHyvQxfRcg6YrHjszW33ftSH+yV03wbUQ7p2HtzF
3VAlqHN86XZMWM++GV3n0qSXygIX4b85Cb0Tqn2u6mgz8N23pWhxn4nmKXYNAkQ+gre8c5ZJ2dyb
m96UJMOpgBi8h8n5hhpxP/rzh92aezOJXoSJRjbrm8GcPszQ2IdqSxu54Z3XD7+W4TRqBJHg2t44
+N+X+fKjy08fjB3GgBjxwnu2Yw5+ofacVUkRCKyTg/clPge/eh/H5lY200A9S/zo6sZV/it3Z5Id
u5Jd2blkO6GF2oBGdrwu6AWdNTtYdPI9GApDXc9Jo9DEtPHiSxkhKZeWutlhRPwfJJ0ADHbt3nP2
0dQ5CeSlCQQKn3DVVz5O7ZR2lblyVc3QIpUfFrYNmoHxSm+i2+x6gGcgl4SA+Me41X/nGZJfIaL4
pS7qc+KazdFMTLNYgIxjSF/P91ugl/fanzLrYarWnbERsTQf3Xri9JVFe4GYifluQqeciHE0I5KC
bCqBxupKO/Swws4aeNLWqqczahQ8OZrDTYUPk1MkV4LYTgNA5yKwzOwWm/prn7oDKnk5KwflTShn
OpgtqLOy9ogNNC2a6joOz4Gg3iMzAXeTOi7QZQcUO+uwZDLSim0B8uHoV4C4tRxZfWjlw9FHe7jL
hvYhQjNPakUePdBJgcln2+M6pJPFkuOByrD/viaqvQNPqm99Hpx4zIqHkRIb4Jd6wdNePgUo+tV1
ZGhkx8NDaEv7ocLxAlXdiTYdTefz377oK4RvzrfAFttT0F+stnBXpk7SslHm9yaD6zp2vXjSU2Io
xz7eR0MSAyCr8gM+WQ7pRDwIr/weujp9rWblSD1K4LyQEF6blZF22WMwkRUjPeEtTStMKTAyeXZC
nlGNvNglnK+HPz3WcvQ+et/pdoPRF6dWc9vdMHWr1PeeGbTNmpUC/1dywZNJoVs6m9wIQ2ohjouj
8pMtWuHPDjsa5mnvSbbmY8Ox5QFhB6Q2ARGtz+Ph2OflZxDbxa1w55BSVnlluKBaSkbwgrP/YRTo
p7NowlXsAobSxgH2CoDKnWtbO7oLhBtE+s0XUHyBlbprvzKeQlmkT6Nbo3tN0qNsjZ8kSYYjRpgI
IB+mnLLKbgTVPwlJrR0Kd9jqthkfUv5EzUmG058v9IMT29jKiMgbA8f06c+X0Td5CwVTfRQcwK0g
Cw6WYsxSYgl/0rJ3eG/+ZiC+dUlgeH0WZnEkPRUylHPoKSafU2Bz4PNuZRY7676nFu98Ml5sHJEI
rtRmQFxMlxVJXbbPEeOb+LddWsroRbSLziAIWuPeyiFDdnlf7QQuSGT0v/KSTtKIrQAtLwKmuuGs
ATe/9uFS5b91K3jBfrGlX8lNVuGhRxpUhk3DaxcPIY/K2rZz5he0cz2vPkCHrXflVFwjsIfRoBcP
An/xwqyAdPLydtBE5pWv44rZOU6XcnrUaVpJp7/CvYUOKA4J8ltU8XpzNur+iO2k3FpRlx7Z05a5
L6xP3ip0BEmhyNAXjbTrPx/oz5GGSvziW6ymtTD15M5U8jXD5Z1OMQB7PbsJQn2fexdNvxF1yCXp
aW7gABk4jzRCQPzmkfw2e9vZ2idJI/UxN8E41wNaDKMQASYLVSy82kfKqaX6FspnuodHQOp8ZaCh
YdVj/jLAAhNJEdg0siRDqF0Q2t0Zv01ryOIEkVmeu/pHSiEeHNBsmuDJCgNOR5Z/nNAt8niNT27y
UCRavaWLCjodW9oOgFixQQzN8pmzbDW6dXY2lFupxz+tj2sOC254ziJyu1nbxVYVIVjXXKDX1WFR
GlpdbxrkjycF2HbvFBz0k4mskqq+8ur41CyneBRZjk8AKPGmfFN+Zd1jjjuRdk/pZb2bMtsruPkv
k1CITDP0aElj/DmpmWe8chFDrsDZy1os6koLLjJQGwA78iSJx7xWGZ4qDjpyFeHYIXKNXCfgxBy+
HCxwowk+wCymo+cBhwVUINflUIVnQuPDs1vJbwBx+WbKUQy7UzCHKMbqnI54SwQ85A0votM4tTpW
GN3ZFkb9iHYUuV2V7Ycwrw6t0VcHwuIwO5IVu2KciaNYlIeMnAynbIh1rK1pC5isv2Czhaw4hTh9
2/CWVXr2u47hm2TAfyM6DCCyafYYIOfR/7f9Kuycs/Rm0pJLhDwBcg0mEzDLYnKegDdnG2Mq7kAw
wpk4i+eNH7TJDAw99YwIlsjPgPpI23tSRZVe4+FnAPK6ikyoCxmpnwlOnoh0+4WEqHzUB2OdTXRv
oVaQt+Icqsl6tVGLosDoOK644zHydnXMrsIYEYdC1eX7UcXtfkrIJS/DL69/gxhKAO8894FP8ktg
oJ0y3AxhC5tNd6BtOTo+J6K9DpXhX0VEhkTs6eBxxVbNRDKM6uXSbsq7JziUTwVEzd8ZRne0sWib
+upKXAgWf7JCvAlUoYjgNw0j/ZDvdoqRTQdv1OPR2vJb1pKZIAFMvIvlxSuzl4i3n0OFrRRH0DXB
kLRIre6oxXG0zIaeLQJRaXxAZUnoh/hs3OS577q7locBAg/3NOb9onOQUxNHZFWHqW7vgiu1CFw6
QNT5GGi42biMrj3uj33ufta13W1Kz4NILKJ2FY9tOx+LjyAhVqBdr+jmeYmiEZmrgxdNL3UgYm29
DDUCQelSxdM293EJV14LvTAf0aHiPWaVwvi7EomarXK4nwcSBSjo0wSjb/6QT+MHWQu/y5qcvErh
z7ZEAq+JDo+WUkeD8aLDQ8Z74jqbseMNG1vZLVGyBYKUPfuA6i1yypmPpNSIdFS5B6feSx8139lX
DkVXr8hWGhzjZx58ZA3EI1b2e6Zz7GjJnylVyQ32hnsDWp9xAEGC5oxgjwUh2ML6UCnBM7bJrdbd
fiFqRRNSFsdKRQbeBvqz0fQTaJraFQFKNpy1mtAA1hrZKSdf3poA7I3GW80Mt5LvmdVfbcWnVEP8
Xhhbtze3hZWfRMKVzerhmk/NIY9b2pRU4kxiuUfBVmnBU9zKZ/YV/hyzI+MhuVjcWRshySKu01OV
ZPybNjuZrO1JgazqwESwvJ+bybhnLm4VyxjewukeKv3OlPvKJndtS303Jre/fXMgUIfwUzQmHkFq
0veDxMEzQ7gjaeyKp6E6JhDjWIopMUCYAl2n/myVzQ5tv6fRuA0dtjRM6AlmH+3mP1NGcq09bkE4
cAvm22UFXHUGNe+2i5eiadOVJeL3+R9ow3C3tP6jD9M1sgq+p5zuXULHjB3u0jz483kIv4yZ8Cxw
sCBFaeYfEopi5B1vIrQ6KKZRD5JWv+gCF0bwbDNGEAqiBt1j+WrSWlzg9GZ8Dna5qREDYHaGpdXi
UGtAB3IOsWoGBDZPr27iwwhqSBz5uxUk712JkgGO/qLFM1umLe/lkb+2CpvrKJMdeVC4Mbgwvkba
Le3+cIH69cndkTxXogLA6f7ni1ti16J3b/mgAqa0ThjzfOlW81kqDaAmDvqphf9h1SUWH5ibJVPb
2JwfySBKlz0BvAtlkL8Zdv3dytU7zSKQ9t9Bo+bQTO7q/FQj6D1YHpFecbWWoHmlqZ6zSj0wSl5P
0SQWndFhIQeotSrSaklw1oQ4nYf/zyUD2tuSl5O+C0+SIDeDZ8T4O85CxODDNdS6dWgh9JkXg23Z
a9vgaevi8R4SXBeazE58b4cSH/sQNiGNKdbWEEyZ+0fhJ9wek0IpRO3QSx+Ho0ny+UDSMImGK7Mm
lMqJfs+/NzR7br45S2j447M+fbeRASjJIvdIRAPQSGuSkNYNo5J7IHi6QnjaOouSSld/nTiKLSyu
R+iyWHTWGw42ZvVt+sPcXhgxkXMkf4joWfNhWsbxe0x8q4Uwjpkemzwz6kkebC16x9hgraYk2CaG
vW3F57z6QuheRccj2hvDnfLwwLziQWt/9V0P5iD7bontW8Oh+236+G7+PCe5zX3CLjBfMwPTNzFs
qr2S1M7GHMUtSJ3+Xs0AhSr1IY7iurEbvoP577Wtsm3lt4pRTdlv/1x3UjdOqkhpNKgTgpmSg36n
k3OTf5Q2xYF9nRDSgjuJv1OdCJHs9Oc2zv9FUL0xBtbXbmnYEAqAlSLq1rc1jl2c1WBI58yQ3suA
xEDuiyOTsxmX0GkvCGuOtmSFqZSnWZJjEDfNPu6Ne85LTdOyUwX5ctVr066LyZTq9ei5kYjfKsP7
1q1pOT8k807GO4tlP6XvPSoZngeElKR02EVCQL2/TTXnSXO+Bg0xU5mmLyLSGK8zaA5hSiwKbH5h
bV9BKMxLEa8ig6DfLSHYhG9YfKqYdjGG7zSSM3UaouTQ/Bpc7YtChsBwOLF5wfYe6dxdvb1C0SIC
gHu8aHs6Hn+b8oGrRGTGhBT99eKcOw3xORy++9HjfKO39cYXJlZ9ma/nPcyOyToA+B8T9kWdwHLh
vMwRRa0A/71pY7ESHc+9Cr1wI0a2L6da8Eb26r0FfhaLOnE/ISL5gM5A29fpZuqvbU1anj6tGlQH
eDNzVEeYGwkq1kcKG2bczqqwg/cgaD5NBuHsqrxDnX5WxJPuxC1CPfmMAOs61Y1HaEdzyGx+RC6S
dzycFT4RFgzbBqdi3DFm/x0axVPgknRmZtzXli1n5vFuEfn4GICncwhXmkYzrM+iv6Yz+ZLSWDO9
LX5AfhFvuzBKnoeYFR9qLCokd7C1f3D5Dou+mtCNJf62nU8EQ0kvoZr8azGiCBp6NhSM8qeY544S
Y1ohFNxnEeUOASU6RNxJYyUjHFsHAQxZHjZNJs/Rm1E5MD569pdA9IjQhwe9iq4FwYj7MuQU56U1
phJiREwUU0M3zbFS4DcS8cJ/rnrZkcBqAOQGvwgxHnGnwjWbUHZX80Ylv3BeY55twXlWd0/hJGkI
6nSQLPjFHXoX48ouOWiM7OuENLdpxJmf+VKsxwbtKrPSheHz3DmYwbxe6CvCk5dipBaqWq3bBlmy
l7bNPuSBhwERQ8sK8ekwWpdUp8nAQe2ni/AxN9KY09IReLrzrsUmXuH+2jaxwyvXNV7dLnlqdO1X
k8qzaPTfQIo/QzwtPCdesE2D7Bf9wUtqiXClPPMiXJPJij+sWuT4OET6taUF9grMqij1cuklBFk6
/KSkdk61U+Ik6Vo+PxuGpzszyLFmzkYOZ9bGSFjDHIBJJm5tHzJKmWI4Fj25H7XbgGumdbdQbnM3
mRfsO8K2GOLE6NSQRGkTiZKiMdA7osTri+RFSkiUEoCkoouC1VZGpBnRA6SY1j3XWwOKI11QDVS7
zUzVaMa14VXY2YoW5pAfnNl0d7GnglURg6koRMNcO7VWg6YVcEvSHTghCFMFQ7XJeNWKL0GcMuWM
3Ao05ugZm/6opfn+fz7C+H/CDP9hPvH/GRXRh2Voe+7fdeJn8uJfRMV5EPN//tciT//ln7uv6u9h
iv/+bf82wEDPP09DBC4Ax6eL9X/tAc4/CQ544Hl9rAAmUcn/bg8w9H9yfdvyfNwB5l9Tj7/mF4LR
hs7kC8UuCUGu7tv/k/nFPAj5h7kBMxWmXI6je8xPTNf+D+aAevSKdowyBfYXP/LQbmsgJshg9XW4
i6S5mvLpEjnQqIJhG7hgF7T0WHGudunPJYAI0vIlbrtzB2/TjKZlbok3U8bHGMFFwz/r3OSWWu6z
aanb/O9rXzz79YBsyVqNWNVNl8Go5D0QFg9hmh8dCs4qORRRcgoyiw0Mr2h7KgBlOJU62QNV/rTK
K4lyI2m+IoPZdgx1G86S4kgXw9+K5UtdBZ9+Ml7IYf4J8GAqN9ubNGg07VldS04WTqEAvDvPnCOB
9EhAY+7CnLqLWyNPsjP/U9X6cyepu21xGFzoD8QAU8ePSXP6u+flv5rc/Me5zXz9vT8TrBl0ifGD
+/P9dYuycJ7z/G9SBwJXtJVaY/u7QEag9XP1GX+jDSVdckPrn7gI2MLxuKzimigN0HotqZnV2bKa
bZKgOcLIT6bLf/fJbOO/eDIwtfCp5s+FEe0fP1lbkoAy1qC+MJ8fHfGFjj5E+cNotyhoEg7NTent
r7AilrWafsJWZ8bBP4tAbkl4bk4E8zWt9gnxOTYKuqAmvNs3Z1APlqWMsa1OQWq/zWFNeOupptvs
JZP8maZ5kUyopAE3gjSkuOi3JWFUmjHAUxm6PWnY/L/H/EVW4gIq4yUd7Mt/c1sc7z8tDLD6rE7b
81ic//nPL9nnYAHm9spPmFGBfeARa7BW9M7OLWoSerSQXWV04Qk54TrS2e+KhmVUJbcBE0RW0JwS
7bBCsVEfyZaIn3JZvVc48b8YnBRLootRB2tucnUmxHW6L6IvU3LKwqUxwadR3SmlWYFzju+AO/zi
KHN80oh/pGMkiSyYvwHU65bEX/c1lbW3U0QtbbDrAX7oGW6UhUYcm3aOTL/bI+Mp2ooBwxgTXZOB
irNTZR/zoH3rlaHtapl+daofliNJfyuCC97CKsy3RMoyODLVJrHCbNlDelhxNLBPesLwHsPnq977
P6bTn+uUA8Zoe0dyY0j1MPxhGxZZturhB1L3krWmWvdctUgpO0TIXYT6yLGd5kzzTl8PNrS8yo4/
I5ih98n0brL4wKUxHnQyXfehtPGcmGB5JJw8Wfhz0mT9a8IHf9VVNF49yDCWDXYlH7Yt1KWk01YT
sTVx2noL047Ma+fR/Enq0QfGTZgYEy1idhgo4EQm5TQ7VKZLLnjmf5Esk+/n8I0S/Nyhcht/QT9d
X5VClei7R/qEMLUS3m0JNfiiL0BEFpUCUdCrc2lFoN4c/T7AKxz9n4T+x7otDaJKPh0ZFvskaW8c
N8WbJ4q3NtaRAk/WBsLYIe5oQw9plj9PafTbHfRgFUiYph1tMr929h3JpLCenJ3ADzmEbr1zJ3OV
5O2zyfhlZQ3m2jfIgEc3Q6wc0myn++kAl6kpmc56epVQjXw5nAJ4qpwyv+1SwwxmXEzHVlsAisaq
p8NuI6Oj8km2QXmNFJwLkl1AzzbFNe8d6DmsVaFvRVJ+GxOC5toormNfvZsDbAd+Xj5Fu1y6N0sb
fsPVKrvsA5rstwbtb2XVI+4kG+ljWD0FfVGtA8wypgb8BmcdY5yOMaSI7W3SMKxLec/rapzhG7M0
qtEfBDnd3ojUEHLbyu3RAnFGW1JxcxitESbyIHUovM1z4zs72xyzQ2t+YlU4cdPBleUD8ckKYmcH
TWZBOqFPfzhBoDyHo4TFLKEEo9Yh86Y3S53ugjQgV3WbjTBjVO18Alf+wKj/w3uXery/qyDLoffL
FXYOopHxGzE6XOOjABnpyk+8Da9RQxOkes50ElfD2geLOWqPjcvbEdWSRgADzQqi0yUBpfxLemlo
lOVjFHEL1Whsp8aYgwJuJfnZdhJdAiI2d9PU2SuHRBU1WDvdUAx05/Zn0IRXArv6RQgTYaUnESNr
RzxFyZZYvPLBrsEOW3awo4fULeySgKkaWE1o+uFDX6g1YxxzrWfaC5y4BaOqB5V2TzpsB9I1k30H
4cyx0nInLfdXSzuczlopaPRRAOvJ1i5b1D/43UfECTQigbjYzXwok2vQHN9B5j47hr1jVE1eFn0l
gio+aid5dplyREazJXx2GXrdezI6x1aitHL1rWvQwK+IW1v6inleulJT9qoPHAGSyFnr1fCiImuT
y70usQ+jMR7N6eLlOTA9Z/il20D9kwL1lUpu5K4y3zO+rG52Q5Eemkvkb7F9bAOFggttAaUzzEcv
4BfEm5FIAVQU3Us0V+EjPI196fIXtw+4et/yimFvK6lWiBGzGvL1hHHEWwxHFOquCN1taEBu8ky4
siddYlvGqneDBQ9nJ3T3LZV/Haonzk5EVTXPUsfsYBai2mh9dkgmDoW5d4W51CxUFP3UFirjZHbw
zwEjYzGOqyhGldbaHwHpEczXOG5Ddl+FtfYxGkG7jBztpOtso4NS+0mCkytPQ3ONJ/MSHSiQEEWK
6lSaHo0+ZYMboSEQGcswn750gdUfXL6SP9NMcyVqAqOWJnEv9sWHkdLIo5i5jB3Euqx5Sp13Budo
h2PId9ombsGnOtSSSxdmDIBeP8ETJGDGlD+V5nwbEhW85hqbPCjHfc3vilx9nZrhQxEDs7RbwshK
Tm69tG9mRT0QBIdgcJ9Mz2s/PBd1F095YQ9i7SWaTfzASo+c2zhWztLlZQyduNlPHMNLyUVC4Jrc
rem71UoKRXfP3Imo057zkW1szBaCc2sjJA11CaoZ/ZeJZJkHgD+VtJZoeJWZfAG+RizKNMPgCIWi
s2hCChFMl/FFTgvbpHsQjo9pMAsju3RPqg7WsATkJ63upT3bR7oKlI8svXYL3uzHiNTVgacK+OO1
GwhSzSfMTsnN0YwbvfbXQclkobXwyDUWy9BUdKfces+8Hqw3OFJvQGqBYFzYwdYqCoK8XAZ92UMz
0c6bNB6ImLeMlzzROe7AZ+B8aXXeYtwbl5ghWGPDSzRlHzrrYTG48YnDKwb73N7ENm+kpmcrnEZC
Jvo++LELEj4iuE9jOCabKIniVSEGXolNA20OiHXQpjU9vxbFLe6bSBG2iSIlEhPggtx5lhk/iLWy
CDoUOorxxrKuS5IrYTqBgIB/PW4tqsARreA2YUq//MMCSNLm1vfoDOd6l8MZE42mQ6ESlx18WW+D
QMNew4MQvJuNJ7dt+sVYtncA5tlqaA4J7Z2Ycc8ibOYFRLzkWjdSuuUTAtTeem/Jol20PhdjqpNv
P9B48aPUilP1WGQW0GYHOUFqJ+iuC0IJsgAiZWT8tE5642CnMJuO1qnijbNB6Hy0NO3WEyGUSTff
9SVal8SiD2wHxJJ04b1B+B30NK7m9k4bQFYmgxb1feKYeDj8fP8HDCd5VR/V4EDQ028yj76E2Qwr
rK657LR9OZ6EFoKmUPVRVSV8w7q8dnq36t26ekAevCLvEa1sXDoL5vM08vOE0J6ovBnkyDnQGTZD
pM4NIZLAHG4OaW+HrA1ffUvztql1KQdR71qnJwqULDKYfsE8gqjufu6w2DMvOeAp4i3aUGG4RfnM
fVhU8ehsGpeQRvRl3bWBw8iIlmuaKdgiTbmtelmcfWA6DqHDYo6Zz/s1CadbAzPrD84glqQuCNLB
U9bJdO3lzkZoAJrmd6M+qYerJkMSjozYWLohsNx2lcta/6jc4tu3WY5Dkp4ivcDdna9kAYCxVdic
DdpjBsYcjga9u1N8Y2xZ4QefyKPjDdMJv12xTw0tAqgiKS46/5tJkb6wCaDdA2mLtuHMeqrtFrDP
UKzl0IvHcjRgYsFERxz7R/Lz5wslCLQpSJ4MxdBVCCo6jrrMkroKHEzhDb9zJ+0fQo4GaGm6xRjg
UZiqCeuR4rVZpS/mAJAMYdZtolsdStfcJ8CizbqDBpptJ3+k72V8Mot/Hgm2xSTRfVgYB+scKlvv
rDSeny4bL2R6Xghk5e6OZJtFCI+5+AQa5Pua6Epo+TeI81RaInikCMsWX5XZcRo5igHVtG9iGUZ2
tHSw8DBjZZYT1Yyn8GUUuYYhNUleTNGcgio+FfNMqi6+IMMSaW3Gt4qFPjnYFeJb2arTYOW3XqtP
Ks72Pt9NqBQVGg0tmasnr1cn8D7PlLj3BM64RYm5SOoVwpsezFnCwb7edkouR0vt5pZBpFr0GkRq
iTkBBxlLr9SP+gCRTodNur+iQtwrQ6Qb3G2xRe0a+xiZHlA93qZSo2jBHrHU54zSzgsf7YlLgHTz
ef5xJK0e8aBVMJ6AYu9RInHISY5hXf0o6SGiI0IIRs3SpJTperWpRxCDc2/Ew0VEKmnk4nswQA8n
z5rA5t8BIuJstB84Nhns4WVdneLcX+sivXE6/zRE/zyXjzUODDcPgfarY9JOu9rfEFoNVSHcdPmX
lhkceTB9wvnGxnab2y2Cdjh/26I2vbVo1R7o7UUPiSSvsmPAkC9CHC7ZGIbSP3ZknbSNfpr7AJkZ
3sDdvxvZsBwGeSQdaA8DYO8Oa9qbTMLTr3TI94WFqpM7x/T87MP8ihq8ubmhH+c7RUG8ma9CN3w1
xW/KkLdmTj7yoqNM+u38STkef0N/hnxe7qYsP85/TJyARXGaS1fpjMNyxI3p334NfdrMvM7fXhvt
qVTZsYsnoiOb0/wQJz6wR18tB5x/hYO9Tnqfja6O830JHP0NVMo+rprtzKFgMFue0t7ZTC+pREvL
8x97+XHujUAog5/qrw2THxETdGrF9ObRZGA5C64ovb7JdtuWRV0y2GXw5mgMNxh0NDzCOg9hOnSX
+XpZU3Gr0LihVsJlxPwXl/eY+ut5NVmoUoXAWN9sM5WfCqO9YFjgYFTQm8+mncfI0nzEUbhUsVhn
kKW1xFi1aKgQMq1cYmPnT6oN3VdJRnvM8zO3OMDifjFdJxfTolNFq8yucoitXXaHS7DmZPhCQ/AN
XwniUoxSiH3eBi3aIy45Uq3SDzM3dALe8aleeAGugo5LP9R7bJKXuVlUu9pjjymFUD3sQf4fR27P
OTjmHKLFp6Styp3GHwd4CZTUB5PvvdY59NkRyk0O02RgTXrkf87NJ+PgBPUjrUTet/f5quDUPSYJ
9PA/15lL1fi0/SqBWCTZ5nRm5l7OfOnsjGnf3IkrH3EMv4WJcTI9H7MI8GWiptqV1sW/ofaB9s9e
PL8i8o1+l9P/UBJdIqhtbUQzXu9OpIsiUIqZgjOSeyAu/TwGyKxdjxU9MaMSRuoyBaACCEV+sniX
kt/g00gZDm7MnXEKj307nx+lnsiAlBmX7PBCVtTsFd+v0cUlp7pZD552l4KPh9QHNUgLE7KviwUh
l9AdKFCd4j4xpbDt9Kuo1b5RKCjoZoGS4O3GJWnJuaejuA87eVScvVR6mXugzfRkqXGdAsfK0/an
dqu9rQ+30o7mOnANTgsooLPiQKUvQc9aUOUXesOsGS7aJ+apt1nSatH3mteSP9JQoOGKifdrrIZL
ZRfkI1oXk0lIPceZBQbgS16pI4OwoBZ7C1Fz5+b8Wu1xfkOA4X0IYyJL0hrisnyZXwt95bjM7dND
170UfXo2wO+lmf02P6dKU1+u325RnF6aMYV83XFkeqtoRFpGs5lQgGykoFYeqqBYhwaDEKP8RA9G
MV26dwLpLYVptg+Ms01kxaGvG39lNyTAOsk1HECE9FHwlspG32e8L1elQ5imzfdcikB+TPEYn21G
IBGzmMYIjU0ZBe25gxZ3JvCzO//5nxZ5ghxXmMezXVrxEFxGBrXIXJCO26hFyCnIoqsTMUBuctCE
SX4OOqk9zKBhBQEf4LddbCd3RrgVQXnh8dU3KtO+OQhAyk2VvHtEl7jIO307zPd6pQcHIgj3WtgP
hz9fCmckia7pXs3GJeZ6RDiaVA3dsZDEgrj9lanuEDneaxPb2mkci+YaFsFjgf79AGmaVCycr2u3
stUOJo8RBzmsMKx/pWOfgYCUNH8ihO6W/QtaNUKF0Kl5FL5ALvTXHqXbzelqe+PN/WywhzTkUiM6
CUQjTJLJ1Cm6wr26bR1tJpmTZax69hmg4mTBFOFIdUF+dK5JOkZ1xFyX/zefqu6R83EgbJwnabv+
GtZftxY4CoBOoonLNfLlNUuFt1zG2irzKAgUDZQeY+CjXiLYDGV4GRtTOyOkpt9jyOFIP3NClu94
i2Fw1BbAfbOJ+4FF3Njkbcb9T9YBqjEGT7zERSNWGDafSafXIaOkxq1qjRc1sCO3rqMtx4rEmMGE
Rqy336OdvoUGXC4cpV6hOWeH2WPGuwRtk1RrnHTIh0MHiF4d0SfEjdyG8do1CVMwtHzT+aIg/yL5
cFzrp52rj1rbWS7mv4CgyIdA8rw7wYxm9DtCMJic3DrCopXV17eUFCg6Q4jzDJcT9NTkR62e2Lbq
HhkB47xV2TouVuaRWOiu9V/l2Gdr9hCQukQGOj43EIwdRJywNt9dpNnHUEeLP9jS40BkA7bLXtsc
ntto4FlM5a9EcKQyzC86suRW2FA+gIVcBOEGhlEsU+VdNTxWO98jZiMeiF+yOOylraWwiRGcU6Yv
EU7v+lLbRUO2thkc0qY4OJjrPbq5OtmNVkxOlOHtXDXijqO7M4cUd6OwthKRxroOunDz1Xp4Gc1m
Mjf8uk99EhQvCrFtEY2MKCoogqMee5+Zo+/Dubetx4NNY1W3Dx7zekM07TukE9aNsdEMcms9f6yf
nKGb8UrQupu4eQAZHV9l6aiTFvVbu4Kam7hAGqcYoFIF6mWpwyc0xhydDCHHy0z4w16gH99Eln1u
B7d51y1ILVipjdNQOXAj21FtqOQgkfYp3obLMNV3z4dtjHoovEWlB5LFnT61EPMZ9fvQbUjnwR6Y
YM8v2+5ZN0goLJSc1rzkKANiplJsKmI/hMZveOL5qXMoN3oVr9sMnevcTjj8+VJVNurmeuiXHj3N
hPSQ458vqqohyFKYS0uqfRYG2qtW0o3wk1egH9W1DU3nEOQgVZGqtZ8atj661jxqvhWvAUhmD2zZ
2YPx0lsz5dFF1p+nvbXW9QYavRvfXddQZ5S39oteee+AQrB3uzv6cOMxU+hMyyJDRmLR+xa1/+6Q
XwWUi0F5aLnsBCY9Fx3m1Bex1evRis6NOVRvJgffRW4E4NnlUGxpJgLd8rP8EGaNvhsCDfR9yug+
0OKSPBinZcAVE22dhMUV7H21oyVT07JirG/UZ5Okx7MGZqSz7q0iQGe+oXnAECV+stDHsPcn/UPb
J+HawImC4ChZZ3lJ/NY4x5saeKzbFlo4Ya2RaT02TXM1ilnqaGOwjM0RbLtvdBv2bJKiiLohKSFi
stWf4yhPiMWEKoNEOdsF87iwDl8SEyHDzJJddmX4ic4Y47cVPnDw3IoZ9QsyfmOMMBzDmjq1kYcO
Hz1CaRJQ4Vsvq3OizQRq7dyVjPM4KNDMN/A+0pcWSw/PVJwaBzNMqC+Zi5LmnpGftI5SYxuXprEG
g3Fmy0SpnzprDRM4EK/oo6gy2FMNeJxwyRglW1Pq51hRSHmfEhKKO09HJFJ+9wlpuIQPcLipfjm1
EW77ChMNV55kId9atbW7ziyf9rkDSFHL9L1FLoM7ykdyKOeASzQ5eg8eedL3WkTMctF8TgIdiJ71
NFwCc1VYweHPCO6vuMO/RqPkH/69hOBf2Tuz5caVLMv+S7/jGiYH3B+6zUqcSUnUQI0vMCkUgXly
zPib/pb+sV7Qray4WZnVZvla1vnAlMgQLwfAcfycvdf+T7/+1yGKf/2j//XfTndgwdNCJvD/YBP+
Z88kFsQ//+ZvooNFWqBM5vkSzKEvLeyAv12T2FH4ny0IQRT833+oDpw/HJ7GxKQLx1jYwvmdxGj+
oXiWZRRsSZIQlyf8Wx7l332VJFn+s6m37f5DEqMlfJ5MeTAQbd93l7n4X+beNtU2QSpDszYrFknS
5elPVj9TNT5IpyzBb5wah9OyaPF/xE7fMO6gsI2IBgWUszNSzsoQ5mfYHzBDyqPOwbRFhnuIU40d
3C6faYTXDL86kBw30OimKypwtVUW1U8njWJneOzclHF2SNC8j9zZpa4r7wKmYpf+JfHsE66p6IMo
bXRmVeJuW8erNgb0HQiw1rmKE2w9AgAO/eEgxaYO7ucqrZ7QAEVPuFLxWGeUqJ2M/WuNfSgNivFk
OYF37Mvg2cWacOUPZXELTjtcV8r6HH0ck+PUJOfCrcGCT2z0zdShBViNz9SxL/3YfHCZoLNA3+Zm
oH+9C8mmWnuIBFeMYW3iiep4VcZudVYGlgDfYxdOK+3KrSqNC2Us1crUGitWEGsaYcidhuwprKR8
bUt1TPxseEG/Nm6L1rYOIbNQS80x6x2uqn7qgdZq76Gpa33iuoElxVunQif7ynH1c15MW7RK9Dhh
Cl6lZs5toAzJcmfSeeMLpgOQ/jL97+8gBTwVWgWjwtJYZ6jAlz5G+dRCnzunwfCgJidbZVNWP6bj
BUdQ9mZYPt2TylohNGQPb6vynOH0DGU281340xmYFKa0ZAPIwjyrKG7ulNUV+wGJ8JUhz6TgZnd+
0DFtrxCkWpMydq1Br4SW6EUBk9mEZqE30h/PZIDON7pvIN2GAPAwrzxW2qw/awQgo8goInIyDQIA
IDs2icTYZcm9KHsOyJk9hY3ZAZCbd/KITYzZfTPqdhkKVUZwaw1xuYFW5Ww5d1OiX8LuLocgxB7q
Yx6acMtW1d6VsSkOjMiokH2DgV7WEP9etwB0S89VjyCPXpuK1kcbeJ/mSB8XZ2x+nYu0OY3FRwyC
ejWU6DIHt5WPLuEVTO1AaC1otibCH4OsDC1yrsZqGwKDj/LeOoYqI6QuGot1RtxiF5pPYJuJtf7o
4Vf2BFk+VyRd39gYMADO1f7T2GGnt+Ei0sSAk0jneD4NJIhszTGb7pJCvS5oRQ6dbNsEsG9Iaftk
REUDpoDYm/MpqJfC1tO2Q/iLtLZjf0Xrka1is7bZtq8KT4pdZBE9JFFaQ5PZkxbCrkY+EW+PBgEl
fzi2L7gjqKDcyVzNSZyvm2lXT2T2Bek4buwhvfvOE1I2dUSouf7NrhWcpGo+m3K498LkYKn0hxR8
FG5E/DWCkB9tSnpjVLnyLWtextq+1wEV16hpAJDmeu/1hF2zGwXh4BHD3bjXkU+jwzABMURBdRIV
/5CcjoeYmDBrkt66B5hkE/e5C8ZL2SXiTGIFQ2NHq7Vv6I5/TaFEn4V1rnQOHJj1XueCKbxFhIrt
fzYPVja2kKTGT0wJMPbU5K2HWZQrPiciRiz3msWesPesis8EXsZnX3wMAXAzxOFYDmUbfnhp/V4P
woErWGR7xj2XrljyMWSnt1lbRkel5S1Dy/EeieR75PfdjUU45aavUHwKz6UjvThuO6y3/eLBDWV5
HBdXbrH4cxEYAytZPLv54t41Fx+vXBy9xbe3F5OvXNy+LbZf/W0AVjiBF0dw2+AN9nJRX+UywTAs
rbY9ya6+lYubuFp8xSkGY/vbabx4jg1U3QRJPCRzvJ4Hv1tRd7z6i0+ZfUBZgkEfIrkDawJVGlYV
xmZXlLcF/ZAIw3O+OJ+7vr6zYSmVbw62aCd7SBaX9EQUhodtOsI+7WXhTi5+6jT+gODxK8VmjVzh
rlt811N3Sj39WbK0oesIcXta+x6jdo7OGcrVqhPqycXIPUPZY0J/D+dO1d6DjMLdjO0brxV6Hw5e
j0pz8YWr0Fopt744NEivsl68DoAOI58OksBUHmEuV7aD79I8RTjA8bxez/gmw2hxh5gepKL8oV06
OoN4nYGL9I64h2PL+rQ42n1q+VLO++AVUuUbWmOyMePPHJJKvqNhsyP45hiRk0RyUnGRi2vex9DX
YKM3TShcGmP9yPiOGSBlHpb7aPHed5jwG8z4kAgIbFRIwWY+9qWTP8wvjaHo4rfyBjKaTfvefgXt
C7QEpRGW/wyf3OgAzmvRuS1MgMimsizABCwXP284+BTCpOnM2wScQARWIAIv4MTZpcEXzPU8zoa3
KsjPMZEG66FUNMaF2A4wwrTr61f5WoT1uMYYoT9FdeuBwOVbymEX267PxRU/pz8zuMWrILaIb0hW
meR7R+TUFaEjyW1Ic+gY5uUhXrS0clHVpou+ViK0DWu65uhuo2rvLTpcA0HutChzHSS69aLVrRP0
AkQBItxh7mEuit4eaS8dBRS6i9o3ZcDVLvrfcVECW4smGLUFDfRLjFQYjMWqc+C8VVsVc4VBovzE
jndtxGzBfQeXZML1cZXUCd6wCt9I2LqHLtef9aJSbhmprNpFuUzXxF71i5qZeeMDrED0zYvSGfA8
WgHEz5A2mk1jMUQNJVjLRSGNyEfceBFzACbwclFRA4aAQequx0Vf3SO0bhbFtWT/Vkj7nC9abIEo
GxHMT1a5YBctem2uuO8SAXeHkHtsscAg7B4QeLPqgU1cNN8gJFf9ogIPZdKtRlClCdyMFTleX5HU
wz6zrDPIQDw/qMlJsHPW8aIwN5CaI0ztd3JRnwcsSpITZz0tynR7kagvWvUZ0Xq5qNfNRcfeLor2
kKpQLRp3H7G7g+i9crpNhgheIYZXSfXZIeLrB7ku5nfTx8lTMI06Ap/ZGqtq0dTXFj7MftHZWwju
J999AoRh0e7QFHipPGI+UItGXy9q/XrR7Vs6vkOzZpFg7ZAgQhtQ1dU1OTfXNaik4RJrMKU4bg+1
7d6UhNtNRfPM9Rp1EpnaV+gJPTm+jESrXBlmDy1geuy8DuFhr4ECGZKCosr1jibpsSbUpR+t4K5y
22e3LXZOx6RSVOYjfFMQEQ2JwBN8hb2Q0PDaN6twprsx1u/O5K4jCBRgE0k/BU4HtEcOdC+Zunni
KyQElrYJjikLgLCaL+QfvBNqiQNsdMn8xCk6vQye+8sBd0Crx4WfLJJjb2X1RuvqYBbhEgNF7LM/
BMwei+tmbCDj2w+5gLDfDzUb0R7jDdtILhPPfpheajaRoR6wWMvpIQnrc2dMJBAXeEo87dxpGpmW
zbqGT/O56VgZFDEYK5F4tI0RtTQa4TL3umP9PCTWQ5UCXAnMB88ur/uieQew/T6ABbgyQj47yRtO
NLtve6oe0ehZ9Ap4zP9lJO5LjKMIWzHSwMo7Wb276D7zVeRmB2/2kWF4HJReMHN+MGIvSFGsBdxu
vq44gglXBszBxpTFcCxJesuIahdx9ZyWSLjo5m0YYanV5EIFkWFytaHGbSl6LEa1S1FZ0QaL29dJ
MLBsSi9Yl96YrWhS0Ehf5jcy+zCpHMmUWYnmqGa9mcmE5WQiJ1dmL5VNHzPnZVEncABylYRh27wH
Egz1RGTrLKaHLPK+BoStPMmTjKpzaSYIJ+dz5On3MjMfRmvpt6PwKd9dd073GStbWId36FAeirEl
71bB43Iq57kaeStNvZQ64svT6Y7B81A99w3Stqh0v0Iy6uxeX+CyWytp8jpS+wue/FmHvLowJysx
QhZl9rRSU788K8FHYC9f8lIMryJT3tI7zVfSoSfoDnBzoufQhyaTGEDakIFdWbiaCGGyr2N0NIlr
/fT1IxuBrzjFWoFxJ7X4VkvVXVdRviu65j0cOcUGpZ9Hx35TeCXTMifjjnYMDAM8eYH5o8+mh+W9
umPVrKbwUDIDTshckHwuKzjaV9Vkr9LGXuLEeP900s9ZZ51COtoJg47eYpc1W/2tRma2cliayYzm
LY1ztRYQFmKOeZ8rxpTAhjbpLfc52lHW7t6TTwQLr3OD1zxn0R0+Frz1bHl0xjAibUFaBn1GR06h
cxzEUN3n7OGPfP9vpA2PnIJgLKQhg7OTVmjnVCJ23ciUnY202nmhCC5jTMSkV9ZfoeLCEs91XK6G
nowwApAP2bQkYdt+f22R0rPtVFo8AtLlap3dFZmH1Wm5wXvmbbIuK9YBTm5EhI19ZyXwHQqgtFfF
yM40al1oOERWaMYK977EmwnZrdoBGBqOXg3rIPOj6983wZTGf/5qRBb7LcM7lRUjZhShvlhRTGZb
J6drl8YRBGbgNA9p15FRNxUefao2uclEcOeIMD0PsYuapYkfsUq+B9qvd0kikwc5uNeO4x99s6wP
7G4ANJjjvugl9ixlbSoTBIuezHuzJ7ZOFQ0Bc/41ImVfGrhp+/F9TEZkbVAr141hkCH/GCt6nXXg
3jLYYTjhP9Gju57oyrGowvaYjpXlHms2KmRgsd+W7C3qspMbg0+qryOikUlMwgaOpMkOcQ8G7s9k
9EApV+V9HLL1tztb7605w5RVNHdRD4268UOfIr88kvWKyvt11CiDNTLiWdo37aIt6eCh6olLqq7K
qw8h0JOls6+22KM+ONMUxzgNVys90gtgsTFG/2BU3J2WZ3quEGdtShe7Ysenc/dQqfAIZjahBMf5
6sfToaiMXeRHpOu2I3ExZMeI0bvNunGVF3V0jAC4tFURrxU2u53WhnqItCtYu6lCw0TDiot+5CFu
MzupUV5MeN9Ea18LS+xQ8NZ0RQlmbOQPWje3JN3DgZjHG6Mh+DrvbGPdqibZJKodT+4cutA+gQoP
ha/PGTPHVW6CQa6ptZiZzvUT/PL8Okgwpk7zvKFPOpDYDcO0HqmYFayUB8+6ZFV6SqZ8fKH4TjdW
q9R1ZRwb37duu9JjstuA3kuaztvRFVaHjnlfiCHZ6cdljYiKpxBASOGlJ/Tm1aon8vSQd7XY1VkV
PSQVLEiz99sfIOH7n1JnEaVaa+GcTtHNGCq8d2aXJkyZfJj0WTdtBJecNS0ItmM3/Gp91Iqdehm7
hAm7kzwkrXNTcCE72YanGfiOoHbkNK4yZwop3rDOlgUwXHuMSGOM1THMENs7MGqc/BlLoXUWUKb4
KIpbYhE7+A8h6WHhrkmbg0TKvrbGnKt0Lvr7kMgK5p3krQ9sAwaJ6ATCIsWO+ZhV6iFPufrRI7yE
XBvayTtaLRgLnW4gU6GGbq0D0BXaLljPwVLnNKH6u6q/gYtO9DSTYYRi09GT1bAaO+exM7Ag9wEz
rsl5EqyhKweH8JW7THwZHsG8ZGKHoKgXkmyF/uSZebsG2tivk5LIrbh1jE1uR1tlWijwAIRD+DMu
qiz7A9MR+kQZtE/AnERtxNiE4Y2iUqMF19E2p1FFAhZ48Hjqp3WtUdz5vaQVCYNHxOIn27Vn1+QL
57KxTNFgTMl9W39Adkc72NZPDmrKDaGNiQTx4y+EIoVeXQc+LX/GWvSawlVf2uu2Y5YcUUwQReRc
qwK+aWcde7/EUN+O5saqBPgb5Bk6rZFma/NHJ8SnaBAYDy5xfTG2qTH6alsWU2tChDs+0Cv1AdKg
fcnajnIm/IESFy/shNy1FKjLVQdCEcyvEVJpAHxvrpyO9+VPxluGzEIxwNFdWiC0Qx8dlMDAaTuC
tdmJJS+pmKp95gWn/9/V/0mHuJ0uU4Uj8OMLG8A6Jlwx/tH+1RZINpBJ5BD2uv+6rX/zs/1nUUP8
zd/a+tYSNWTDGrR8YIN/19Z3/1CO5QAGpDuPu9Sid//vMEQeMX2a7aZn4Tc0lfgNQ7T+oGVIug7+
Jp+/4vZfausLD8tiVWawmIrD1//8H0vQkbKEkhjOBW/W/277/6WtT46tqcY6gZAyZPck4p27mcta
vUw8STGvj98/aa//66//7L7vf/LP/uz3fUQT5Rnd1b971t8P/37W3/f9ftbv+9h1e6uKmLlgsN5H
U+xBoo/bWQDlmAV+7Rlc3q4RwU3ikj/uW1AOiZDFuP4lNehdgw4IoZohe1TZ75kcYJSpFEudHbeE
Uyj4xDNLW9KwSZ1n9xVKAR5F1EurlC9kz3g1vCII4NEEwEjL1j4bTf7ZtslGFQtB2WbWmPn1naEU
m2cMI0xTK5tdYnCnRf6Dre0W/+OnMtp3hJgX6QKJB1qRrflygCMQlwAhgn4ZE4nmyqoYuWcN0dwW
InXF4FNXp76K7qsyJbd8dmzqcEIOYrwoJu2WKWz34ADWXUrlUfaQq03xM4JBCXx6PqFQIQVe7Y3R
2/fN0ySg9bl45AN4Yq0Tv2XE0frdI5MLnOkj2MD5wwIFjYr43evRiGorW2sBdCNqbyNc9qxxVrtW
Vd6v854eShvfWbl1NhcqOBFsd5IhI0oDxDOA7uvq6Brx3oMIMpJ35D8qdKCqJBMjRhy1qgdesXTj
vYZD5wdQyabwRfvRBwWv0Aflmmf2m0zh6/YyyZZgRZyjfSeoEuNz2GUXwkUdvAlUHwqwzlRsXPgN
xLi4m8RhM0py5sYuLCQj7imn6WuH+NJsoeE4GIS/xs2CuZ/Cj2jotoPEik8l6GbBTRxiJjGdQyUb
gZPDe68WnAsNf2RqMqLzDZBHDV6/CsrmJk6snUtqBwSZq7THyBaOxnbUZNgYAq7gPD7ZMcbxIj8I
xzf2vaMgIYbVDk3Myh3dN75GR5DrGnTY2U2LEjSOrntd3n0LewJ1Uw9ohgOni64CSHxTGBDwp4hS
J3PLduf60MTxObWid1IAvxQ1N0iG4Yu54sWBNLXSBdd6JwWDY7zVgYYFXh/6+MlQOe/ZpeHnxotx
tmFjbTXDpQAgzGRE31pL6JjPFMrvvwbelc/EDboo3i12Rl4BxcMz0YF5Q/UQY1WmN5UidVcVBaDU
B9+J2HgO/fVYgN20yXfNydgJ4F2WC1whWC5+LsjTGWfO3IiHjiJX5hHaSOG+x0MBKMoeV+ZYLw3w
XwFzF7ubXkbiha+0wre0gNw7O2ywUIFg7yp9mGgf2bk61BFJaDmFwEgjNKiZMErV6RNUJPcmdYgo
jWlQYQnBLxDHuQ1r1Wa8L4tbh/9oURClA+KWqZSZwyiFIcmgQ8nw51SVsPI5ZlFsXEgQuZQeXwiX
+wWnk73UJc0PW0bd7VhxBVfLwKAGoM3ZyvW/Ono5ItGZ7hgCixWqNTgr0OuJ00BpP+oTiW5ILKwP
CxHI48hxT68o2uu4G9YIo9d504q1mZuAiRDOrZLUXOVdtZWDn+37iPItynq1cs3+l+3bkA6WJMQ2
opyZqDPj+n6UBYekmzyDR8PlmsdnnK57e5J3Xlg9u+nwalvvsXJ/iKw+FVm0kbqyIadDri6JU6+Z
eYCcbNrAvl84Y4Qx74EX0DdqZLLJlPvTYhGsiB9ddSEWYk/vDLd4dsSdibpJhgyi6sT7OZTDa6Mx
tPiavLnEzUhP8s/4sjrISGD/vXEv4ZJNobGl15OszHZxGirrB5RWfOETIr3IeTTahDo2Soi4iY9D
L8S+zrtwjSb2TGeyAA5aHoWAQK/qZzljrW0Nil5TXMxp8ZloXCUGZpMrbZyGSvKlzeaG48zdzIPo
r4y42jQGH99kJZ82TBGGwv1V6HUHJBfxymbnE7+wYfb3pMRZ67Vop180B1kufNqDdsoIrsGoCNZx
a0qisg1juAko2sPBO4zWzz5nesk41gAgJ3NsOjnnJInk04QeLy5A0vVF9ShmZa/8zvU3rdD+aniG
Qh/t3QRbmFUBjyFZqbE5eQLrm+aXv5rklW1Sa8TMxjZ1bSKVc2OaqL7vcRAjWlb5uASS1hOC1jsz
I57X7PE1AxE9z+GI/rfL421sPEZlf6eG5DLZOEkH6R4Nh6gwRj8nKtSnAT5nq9lOipYgO7imSUft
LGar2hQu+wXDL/DMiPC9Zn+BjVrsQ+mTgZuF17Hh+Yt+Hn9w2b6kOeuyqcNNIeMHBxwiJ2o0bDy3
vbiV+WEXwUfTZsVuCq3dkKX11YQxcp3H5H2AzLvJnRYwYkxakN+4K9CfIzHfLOVTT8xVUbMRB2v3
5WIU3KCRB4frNKDrdE5RbUAaGsgQ9W0JetxkVtoOyc6o7pXvDw+Dz+jQZ6K9dm3Wl8j/qS0sw6PW
clUlvPFRmGf0B7t+HB+RssGtsRIiBGNFVg3xeUya+QrNBubydxmW+9XanIp6580MVvrsR9Lb8cls
SB6qxCHIQFEbILFW2cxVQy3OkCjkxavrsnE/QkDHq6E7BGH5MmnwYXnO3pKTBactraDMA/YXY/Of
LMvbxYn7BvUUGS2f21ozitZNpa+aKUbxW6eIBuKvFlIjBxmzMahqE1cQeJussYM8InIVQPybc0D0
mUuuUdPRfBq9M3ZzdqGTJLzbe/CiuVw5Dp+i4hprGIz4htq/Mdzcva+zEdfZhNG5c0DYWE3D0Cj6
GqxmUxrTZ9pz3JZhfXQrO9kFifeOy9ztIdlbNW73yNQHK/S2qu7lrm464mnd5Gas2cQZXEdUxQsv
25kt+oxMcqI3TCXg7olQeWgqz1tPQwy4wAyclRA4IFX+WY0jxuOwgUxRHQYPjlE3wi/wXpD1C66J
tMcLBvrI33FgaoA99hM4jOyspf+qY2NTdo6zNkV8bhyPWHGO68kne3kkYaJNOZdA3oB/mhMEBgSj
xNkzBr+JHAovnH+EEb1+PM35ugaITxwA604EEbmBkrlGppAekfV0W9NVO9FJ81KyowMLLBAPbJhc
DKuoAxiWINBtWdrRv2k+DhWuSbBY0Rchfpm0kSvkpwyFDLm2/er2O0FGg7QykghTWbqElQxP4C9P
NRP5eGzsU1uWvwybDja8JWcJ0iRAHKcdqWPIPT5wm27Jxr0Iw/k5Uqr7GX75MTY0Rs8QNFvwMLrx
tG27ADylbL5ajzwQrnB7FZsPqbQF2/PyMy/8S5tbaBvoisXbyYHqG2nvUjR01oyR0Co7Qt3DhgTg
XoCXdnqTdXvdGTgRCTRDmuASDy9TqM2D6s4QHQIEvvbBr0aEQoiWr8po2yUYiwYEcJ3Wmi9O7S1f
rH1QSiRuUkPLxvqIYsy9fm49i9TxF4L5k9ykPvA8ph3XmbA50XIH+1UDqs9CJHScQrb2OHU6fpzI
f/7zISzXJFH/5Y7vfxsXsOofv//t9+9Rjn+BBvf38yx/LJq6vWoKPayd5b5OU3ei2VvSp7/vQDNZ
OnAZlzuyyuyqrz+fd+oxd/x+mryIaAC3n7XHsKtB3H0wc4ysQ/klkrw9lRbO4cH68movXTcFxUap
KUvgu1KmXJWCKO+M/OgVwrIzTACHEnYdl2THUGc1jK+dDaS0hisY9xd9Pe4RpNJeRlZrpl671jg9
6fnYw5Gmy8GchLPFRTNS43NpyEqHdQEoaVd2ATst4q7xQG6toaaeGajlpiEDZCurdgWSKYTW6ZiH
epk3EwGID7v3mFtANURUxJS5G8gALbly2uqZbQEpHfgNifuaF+in/RGIIdiR3HKp6pRDcMCEbkCz
6V6pwL5yD7QT5+ZEerT7lFbypmmqYduWxeNczJ+p4uVljj7B9H0fph5mDnOWLCz2rUywfa6x+tjb
vuAU1VUFqqJkPfeS4Ty5pn8/t957RBwTs0vzGkBleIbAGVC5ooVLEudisYdc4cYcKNyp6j2LD9UT
8y4iV4+9ZJbuHFk9oettTkTXHwPZIybwOEYZpAJl96IbNyISKB6n67jBpCk8o0HZ2z8NjZh/Kfs+
RdpztAZmdUvQjKcyg6MeJEie7N3cgH+uichtM6q8ZU4HtWELoA43ZOPhtiT0i56T4W28zr8vHbva
2oEojqWGNDo78pFWAYPNwNjlwVPjo42QyXTbkA2JxafACBUUUAYCbx0Fzo/evDfKwT0vGiYXd+k6
aPvb2aYWI6Lwg3Y43bA+gxaXE4NjM8jcjmEN9CU6BjSn2HPhU/SgLTt2cK8cKBmDQjTbGnKl+ulH
pusYvGF4tJMuvzbDjVmRGpU7LBghTTZ6tNZLOYzbyQgk9pBk76XuQzwouS1tKswy4jWLLE0Otjl8
kjsK4C3OIJz1zc8uoCtaG3KisgrUqXMic8MxeErn/Ecwuu9h73/pMb+GrVeslMUlJDZczHduTa99
JBuNEo0iDCU1RTuWA6AH8YmtaMRY1KOpymnn0XLCtswLMQWnpGlxepEgNK/82roPawPlhycgcEek
kRHytNEtlgGvNn5F43VBL/ORBEnwv5TSwdICnId5BWgDiUX+DA/wTNDU0a2NNyzxW5/1SsaZ3Kjc
eYs0p1KK16sD6IcqaAnNAcjqntyk3LEpYUBtzHf5zZCklyYYTqTV3cUD64OTPwWdSYKR9iDPIINn
7DbdkOOUybeEaisP03ybT9TmPlk0refsgJQ0O9tZZoQeJ7ftw2omNEqSE+nmdIGraq+CZlqHBs2O
ASZDt4QSJ4hCo9A5eVUCF6IKboKdJdPDOONjq4bXml5Hl6tkM+7tyONoKHAM8ObR37GHJMuijfec
v1Ak6uBm0i59lpjYVD56KcM9Kttn77UK3RdQHHR7mKmYYB0kz9eVQAMMQDSQKjZVdSzNiET7qP9g
9EauJYHQJbAMBo6v5tzhQQjfRTwZm6C3iQPiOOVa7spyZxqQzStxlCL4KpUATHCbahy3ekmhMsDO
Vek2pXzaNx0D8aSmc31A7Pg8xdl9mpvXQ+09NSN2AfdU53G9RZO5UZU6NS1GULbFWTNZRDg37gYv
LLOzwIAAkW49dHxrb1y0E9u+FvoITRq/ZWvr65r271WFWoLrWNQetTG/wG0OgcuznWPUBOImHNTe
KYGRENtGONMAhbkRKDfjcuw2cEFJ6HAIFJ5B3QPIJZO1xW06jcXXmNNccGeTLO5pPGTO/BQaIrr5
vmEEbWwjkfn7oDVeVJJ6x0Z73l3IDvQO3CWpYP1gbOpgx/6f+KwucVbdDGmFnC3/QGEZM9yqkns/
zii+WAb3XYbsQPASMSwTrZYYYitgKSH/TKZrNwPz6ESwbgL/h7/kziZ5wLbRSN2Tl/UUNgNrHzQp
dew7rnC9GzX70Jo9+BtBAxen7x9SvcDN0tsJKaULcQmJjotiJCEz4A1WqFyz/6R/ExCR+/1PSr6c
ZInPLZcgXSTZy8a176/S75jdJXA3JXlXRnO/H90pOTAAPwYTsNsZ5OMgMMXGAaT6qjsKt0X+M7AH
cOeB7GO8SJ34Ag/3g4wUMsPH8Uo4YAibJRqYymmXcS2YO0KD7dYmPrgiSFgYRAp3qfWQkDFsgxkD
UVovSKCjscQQd+QRs4tkbyA5gpao4jamck9BcO/p5lRXxRJprMg2DidiHamPHCgp7WUg/9hZgpDZ
Fs/fycgRGcl3GBXKGwle4oZX/CQmH27EzAyqtO84Kh41rSKfOQzAKcHBuYF+4LEYzCDXx/kXO3o4
DEtks8LR85gOKNykY/gr2zO7m++bJjfeerqae38am71lvITSLFb54BhLrqq7SLzG/Qzpe0lI572w
Cn42S0IWVW7tFRdGNc3TiA2bNJ3jpJ1kVdKafSRvGcS60ZBbHS+51d8/BVXt3DjVOG3hW6Ci/U65
zkN2sYgrGZLV6XhvVT9AERDHN21xR1qXeglfdkJIHlnPmMZsjGMG6eeFhQ0jEvMY3er7eewI3h40
7vLGnG7QJ/50dJ5cz3V2wWpWbBD5T0dVTvCo20y+VI9JUrQ3obaI+AnsEodvvvadqnyWXKcxNCZn
B47VrmOQuKPn3t7EJeRbv8D+oSeUr+XAFUzgBNK3RdC699oT+R7gHcl8PWq40UOiWVqE0bvelO0J
Wp9idJVdlrzXXfwrA2y97hJbrwjQix99z5muixCwH4laKzfpus1YtByijhOfpoBiLfUMxPdMzNER
6XM8NLu6GOVTW8zedW7aUKCo8V27u2+LuL8vajL3gpD1IbwLShXuI0+8czHujnHW0m/3y5T4YWwA
tWdWdJJqYhWkk922y43N4VjLUR86dslXDEOqTRqqeMsnD2CwLdRD26MrEvIG7OxbKRGqZBPO38Sx
66uSTeeWfbT/UI8MA5nuzQ8yKa+zhHoFswAQOsggDPWhDhOryNtoRbvVkTO99oX1HqIpvNH2tCNj
O75rBuSEZK++F3jkLjLp7zGqV58AxH+iUKu3M1GT+G/YdA/ade+zJCIRt4w4G1T15OnZPPf+ogWW
CXNaHNzfdznzIiArw/3vu75/akMmmI1QNG5yBLqpoj82VeELdLiVnczqbeoJPE0TpnosdYrGcHWF
LTB4sbV6g7L9KZnuUjHGKJa+fxT93C0JjSOneZc9m2n+1aM4uZ3HKHuenPI85lN3V7hZe5fPiChi
X54KgUUYNcKfv6UoqPG4GmnMHm95dLkxAphiqnWevx9NG4QW2ewOm1w5zSVNIKqIVoCh8ob2ktv5
N02juApkPtymyOHptkQnqgpSR+g7AlrA47QeqSujVWXVO3fyCZDVlr6vy6a5j9tqB6it3JGBUNDY
S8u7xu96mh1TiWM748JnRD/jdKSX2uj5Asxj3o7DaAFgAtIcDCPzZeWRDMiNVIXPis/+kQFBiqmB
X38/8P0TeZP7YSnIvx8smbTiX837YkNOEOkQy1/8/rOqVfGtMFGh/+2Jfj+W6QgGCP7gbe9o83Z6
MBpnOn7fqP/46fvXMgvnPx/4/tW1obQkqWtsRF25t3GZNDQC/X6d+oFz6y/3fT+QFKAvvkeU/5JP
67+dA8u26dV9fw44zfA0/QP59d/a7P/8b+a+P8q/Dnlhv/75h3+b17p/+JZiXmsh3vVxYzPK/ZsN
S/zhCJ9rvmn9nQfLWka8DIuVh8GBoDoT59a/k18t8w/bsx2mA47nW+Ba/6VZ7T/iPWkGudKipnX+
L3Vnlty4kmbprdQGcM0xA4/FmRRJkZqlF5hGzIA7ZmA3tZbeWH9Q3uybWZZlVvVSZv0iiwiFFCES
gP/DOd8xbMsy/9mA5cRxEBO7l6+VW1+aaLqGpbscKUFbm3EG7NUxrr4Gl+RXME1T3f5NCPC3l+tf
WMAs51+QT03+ZWE5Oil+jjEDOP9hVVxLclj6KkjWlkgYnVnq1ERGvOp8wrgNM7312xI89KQ2DPFE
Cs5P+NFLLjV/NbbyyQnSd1XTnMyV9BixHa3jk4UQDtA7ehttdLZ+ZD+1+UQLDMprEcT+JZ2HRB1S
zL6crNsJCBIjTfyPWonuFMP2KrdtuRbT2vPy5D6bgE/H/Wsxpyj74TnN6egxMCOBT7sCE3DVP2dT
dUx5dSGMjHA/ov6lq6uDAvxDTFBCiV1or3qAdqrJbXgk7KmIDw2J2UTPnNvZ1q6K66ToeLuBH1Rq
kNTNdGlZINnSqmdwWbk6u9rqwQ0IP7DmEJWweQuy/M6MmBJqVcjplfv3iXBICmEabTFkzd08PwfZ
pfSgmFiFvGOqo242lsphl8J+WDH2OntRt2ezbx71esuQ5B14A6MwGkFiyBetQySCf2YjRm0fmh8s
FNCxm5e2QKZiTI9Cp4zUn+NWnIe4JCkiLX6CuUgcQ9J3jA5iHXJEg2q1nJNMH3qRPOqhujEzMJPh
QWr5XgQUpoVWoaPxo6/KIIPbMJkwpMiCFUSITP7gwj1UJnr3VDGIm5TuLSIvXXvtcxEig8HngzRr
2Ul/baBlzvxbVHnLPk3WVdxv5Mi8zEHmVLFZpp7u2nQ9CRf0Ps29+8nUfUVNtQbLszPSas/8f9tg
ik0R2VkpawyTsdBUoVD11hMxqH42UcUwL8nZoNTeWdfMxzIlUpCcD9Qa6yjqVr/fKyiIRTqTn7aB
LAkswuGUsSbM+Il7iszkXjjxU024Vp1ke9smllsWuwEbQYwc1sX+myWUdElztQb77IRr7HRvctIe
ASxfgtDYeKAFSg9wWlOvCLxgBZGs8YXLPUldWJB7I98NRX7jTNZdoQcvcZsdjLbeMlbZGhY2dX56
dNqMNU0SGI3xLdDEqeTVVKi63SK7+DTQhNAsJYoX2XSrQallF7Q4Lo2NCiBxBZSAUnvjZL1kRXVt
XawRAUtToJmIaD04d/b4bBv8E5ZDCAl27U49GYhcyS2urmk6XWnlXmM9vO+z8YgubWnGyafBXR/n
pPcU7bH0CNow1A0KUiEJhbWrHRKW5VD3KyeiRQ7ym/kNnn/6ivnMlPYnt+vfAD8gfM6Hm8yKb/wf
rZjVxKQ/JAmhR/z9+WWJc7nzBoYiKrkAdJKLOLCe2g1yLVZdzrrurNN8zUQBa03olIt6bzIdCQXQ
2cxhVc5ElmASUv7WpUPiO9LsxNrlVnNTGMbJrfLbemYoVfhXhnxviWo9xo/gAp+DsPkBH/86Xylh
Wh7kj+/KS9Dhs+DpygOSKY57rotbFnKbvILQM1gNFlWUGE11CenpM67PuYBORbSWjgGPq15gyHB5
5zG23WPM//A05gyiuoa2/Ty/nVGnv6miOgRIShpr3JgJqQ30vxMDV76bZ6tLWnlfWF2OjqluWqva
5XsPAwJi7JXOnS+z9sOS1tozonUe40DlFlK8RIEdPXVWctR9GHjTMyOxdlEzZl/4mMXF0L6YHWEG
pNn0lrWer75akEATNqvff5YLGCfn7w0WUvXTSAKpCB8yy31sL7xR3UInAgob6ExZAhnANehm+/pB
gfRKBYYi3aDjqLdDP50CAvC0NF3b70VTbVFO3aUTCeR5uUlJtmp9860aiMUrpxmCo61FMq6Tif6o
HjZ9T4NG5dpzvQ0/zNOLNT4LpP0zyy2ZqW72zHeLZ9JbNGc9/n4AVMyKnIeLXp3CoXeRSkKKC2dm
HEl9C3LU46058+ScmSwH2Nn/TGYX20ydC2b+XDOT6LqZSRfPdLosxJKA0kDjINhEUW/y9EVQVOhF
vBx5Ggood+XMu/O42BQAvCKChJe1K5svVDMhj1jxYPVUzdw8ib/IAaTnAtRrAesxLglWZgprj60N
G1zoey4YvoKt6EzlK2yWQ165UzOvj//S9n+3MPwnj///R9nHFG8o/XTKnf9a6bd8V+1383/+4x+L
x7++7u/VI+o819FNKOS6bRFXjKTv79Wj84fhA4l00OwZpgV88v+p/Yw/fATTHiJAw+W/4fCZP+tH
TRAqgP7P9+nwuK0cJHr/kxLS0L1/dvHPkAATUSHpARCaXYjt/4leHw/+FLqZiDCGhW9Dx1mRkQIa
py4RgCqN1qYd6IcaY4rUdqFfjYdQb7hdurvR5znpwOchvZ1lbAdDVgwWy5MIEA4d1JIUAjTAHhoz
f2IgUzTgnpAEk+FW0ByjfE0L4e2sICM3MMn3ZPAcfEypWoK0q2GbvVK9fmqZKqPpSOmjYP8CDcCj
DuFpwg/FKONx8BG9+ka5smGlNNqPTBSKhrT4goyEFiqwkPcxzOCbB7BKzGYFGlAjvS5vu02opPM0
Lo3JdRe1Fn+1Qc9mJWQW8BbWNtUS8hoi41mjjOawTG3G6kbVass+xnGFcuKBOeeF+xSLf3c1bCZT
HFus0cFyjIiGpP0BOE6brW5foT52s2bEPbpuAFi8THDEmnhVyaw9CrTOeQ7HFiW8e9Tt0EOECKkg
0ofhBmwsiTHWeKzibjzWqtg0LnMiordIXtcS7ziOQfjoHRKWhxTSRnEXmJm111rRbtiu2c/mSCKQ
+dQOcnpOk3l+k1QZbX6JgIMGdycYajnNsxQxoZ6mc2hmLiF2geFgVo77gPrZXbU6TvluZJJquOzF
sLUAr+/hFcYWmc2u2XS3uIPzdQGy6N5M/RFsLViFSLtrfS/G4BkpQptqsW1cFo15E/h712Z55JJE
6bT9WwqoSfb2sFKZCHdpkcW4dYOjMU7xHuUCXiQfR3Hl1BYH1uyKdOtybbo8XZvS6dYZ9cp5bBQR
dXGA+6Z+UmqDByaSs+hvRm5O3c3EbDEpw24ZyRypDpVFUlX1ZrLYAxUmyWqoJ4K4jtmkOncWUZzF
aLz5GY6YVEvvIk+rSdg+GgVTC3CcF9pz6lXcNrqpnfA/pjif1W2kNWszKKe1EzvyxqzrVe5skJdP
ZUXK7nRIE/R0ZVxyriRXE1PLmmYRO6fMNk4xHglV2IDKvBiJ8zXabxaO1oU9Wi8DQwyql+8gYRvY
rcuyRm1VsLIy4vqzKQ8paXXTpAHL77QXp4o/igIvr4P6Zk161Y0UCcOd6DUZgSbHkAOqbHxDFnTL
bYc7VK3GjsjuKPE3Yl6R4L8OaR/0BZIfhtKx89mNBCYO/YsMxHjrjqCbg/iQQbVtjAGcZEM+AW60
No3uRRc86RXNjGEec73olrYhnyqF/4xSbVXnqQEPlhprYNaTfFVmAw2dRMo6gsiXTezLwoTpKgdZ
LKxbPQnzRcIktsKuuzKdO3Iu893UGy8C+ztmxARCeEqzN5UbZtj6ucBynDj6NRjMq8iKelGrbqPV
413XBe9pig9wnLDcIQUxwFAEGSE/4Qgk020OZl6uVDkdmdGMHLj2qijC2xJoFIZ10rZUhR+V1/1g
1s9tukti76VisodxGjckgu5jH2jYP3+7k3D4UMQtSFJNHMtYZx+eUVxby78bQnKokbfEIDbQftWY
R5n6j7H9pBOFVYwN6S3HtCxppXv9O/AQGI/Bq53E1iI0o1dkKeiUeU37ceDas9AEjeDx5qfTSvnV
ZeSGzOFo95N5VKEietNKt45NjFTNTBbZq8Ez3nttAkSFmK7I7vD0deUebFbxCysUd27tHWCufUaZ
8dap5zYOgO/LF2aQEbA/y1oafv3UYLBr1V2eTd8gUigKu3Hba8LbWxj+cD3fDbCSHc+8VgYGq478
kF2UNyfR2UcELP2iKa1LpvtrX02Y4eJtwMIuCYary+MAKulK1+qbJC/v9Ug9uNC/NMAcG05D3GJF
8lC7alM7/jkXOTyMpmcWEDmfvZY++P2ZZMF6k2n4iCuQeutMWKC7xwjvc3xxNJnuRFijo4Vojj+X
Tb/+Qt+CvjnNv/1R37W9sSCCEwANNpolT6SpfWgibSNk15IkfB81w5sR25B3y6yig9ootxQv9Qmp
mAFRPLo0Wv4xVdmtH7ufzHKrbTQiF5+SAcOtRDhKLPCm8R+lEQF29IGJYuL8qFW9blSwH2V99NjL
LKIBWZKOhTxr+3sjxR5T+OdobB9UYh0cs8X77qlDlCDxEnF7Y9qi3o6puESVJ9ec9GQDJOFOb8LP
IXBuKtiD4ChZMLVVtkzDcdcw8Fxqif5l+1glZa6hoCMmByPOllDZR4Ot9FqbAypBD9bYX81lo+xv
NEJvPmGpxDZvItHftG3yJdlWrBFdrrDSHDoSBJfpSLJC46vnZhJHu3WPOLDfLDIV/KFDCKh4heED
oMRtDLbKpzCeHsIazGvW8YMzZsMWFhBtjA6wyJobbTbd1SmxB13oUvab7SwKUccuRK+n8jHcNDbT
/IHta5ZMoIb1lGVQyTxhTG6dyM2XPC4Rs5Q8fwMfONsuKKH6JAanM8jSlxjAuQhx/RiVN62S3nuo
pwG8rzfc2IlxDXoaR7MU3l1qEwacV+EWa9hiCkJehrpbd6QzrpKCx0pjRowZ4P5pKZ93rfEUdGsY
8tU2GRRkr+YxFNO3krWkGa+GhTjhj6NXcSmL3PCBiAnKq+Bj5EG2MozqSbTJChHePs7NXdLMrFp9
lcmJA6x5dhN1ATLjLBuh3Wm5ew5ryqXI2A054sRUkrdC7PYW0jSmp5C1fpJ2axEVH6CKKFFScdDl
+Gla+lulG8swe8CpbK6ijEOAqAoeHY7UH21HbqTodsARHoCSgE4KrHcVO2eZuBXTIO6alN0k2vdw
N0XhN6HxD8GoIUUvQrFCzHcxZuw3YR0r0ODL8eL7RbrBSc2FP3aPk41wFmksZRcOfwRPh8bpdiS3
ffQmQ4cay5/fUlnSfo9LHRe7RdBf7GawOxrvzsZVPtn8CWKwnMHScBJF/dAU/ZVWECf1kJ8x568S
CaCpYR7iuf7ZM1e+oZ51TXtKE/87IxgBdXd6hjww7urR8xeqFR8Rjw4RoUIejb1BtDx9HPVC+Gro
xhH2v8G9k4LfRWu0DE0csiVrnyb/cMQswHG719B21l1tM0uD0dyjfis1/BP6LLkm/zp3pwM4Bfa0
E0i7SlLQpBs1xNz6YlMktzZyI8RR0xVr+g7l2S7XgZI0F7M33yMK76oBpy2DtlgasrhMUX3T9Azh
9GytkuaBdyuSn9qwHnqwlk5Vz6YxEPTTd4+zAU8sgaSFp+8AFhszOPhBn6ZzHDYvRi9u/NqmqAaP
raNHt6idcfOVr4A9uZwBsbaa3AZEGEX6tiOImqyEp8yJl0E2UMGScSD5KYm3MLb+0H9jrr7pQdEt
sp/MtwH/ZFmPBjh8IIz6pSzNG1UXF8AdYL0ibnpqRKyEDN9XtpVsh3LcdSJBuaTU42ACFUVxvYgx
UMw2+GfHj9FpAfAM/Lu2N1+Vs5lT+Rji1Z3/rc1pN4K6GlWuvkcjhQK+3ozBFxqIkz/Hw0zxRguC
laF9Y6ZG/KkoqSs6gjm/27JfRpVvRIWn3Cg2vymWWjhgOSi02wmpBkml5g224X3jZUzUrOHO4row
7f4bJtKNSc9f8cLNr/gEHn6hRePVmDM/UM6TL+E8qMpAwctysnBisBRTfs0ang6+bB6VpY1YiIcr
SJIlHQIJzCwPMLO3VydPnwNlHNAkbKWXDEuKqAeLcY3JRZRPDpRW+zPvu8MELJ13q71mjn4c4vYg
nITioT1Y7YduRkegcOvCuA9Hj8Dd6cZFb2aHjL0AKRRDeeuRzTFiDsonFpGjfSpgGmtj/qNOg39p
EcIs7eLGrqI7K0BMxyw9Y84Ho/KaSp+tfSc2XDJ0Dom7dODCrFvaq+Vsdq8lAeZKbtiHfVio15dt
Zn1HvryPtBWUtS1QtgtPwAvO3om5qYB3VHAgGYZFrOjM442YRGf4mIrhISCBEvvMDipXQZBZsuhL
pNm8qGeZEv3Wr9PBX9nERjI2jKgf0bqEyFaBuO9jrphIPv8+u2w//QiVcVSqRcbjzJE9ULBGrXxI
JbivuqDYYzdNTd/b11xan0mFijErqPQqxmOJfMi0+ogGYGmY9l0gzd3QcVBPuUvIHuyFiMhSHn7u
a5+X6zFQHu823g5kUB9Db+2TFHFVBh5zoWdkfgbImEfB5zNmrABYxj1OslfdCPPlNNEB1GghYtTP
O70bzrJMdn6pP3juDCgP7LtCNejKnAysEYUju2p7ZWLSACm5tHo4QYB5+5Wbs0tvkVvR0dfrvjrn
gf6oaeq5xNzHPVhmW59zCdzbTqvVoxwE+BKbPKMmZJw99jPDvVm2qrxofUBBpVnnrtvkjYWKXhFk
ZJAXHIbU8EGBYzYB35lKflci5VlODVozvPm4X8gTjjn4x5JLDYTXSiP5a9V4kHjK9MuokP5ii17C
IDs2pnAuae/84Jh/GWcdwlTgsPNFTaaDzelfj+6CjRQpHrx6SZN7ECcuBME5SwsuGH45ZtxdeNGr
CRWZIIY4QAEQQ7JQQIPHikw4X2/w4YPlwnG3rCfKBjoqMrhnKu5UAfBU2RO4KJJItFJsgsxGyQ4r
YJOmX7l/k85rWGfeynrzh2xe0iqXdW0yL25/P0HDwTJ3XuuGDTvg3w9yXvr+9dtgXgn/9dvpDmGW
OJvz+jifF8npvL7W5jXz7684Rd2zI1Bvs4D+63O/f4yQi0X1vLKWv9vr369Cs13faOy2//ry6vez
/rwIn+aV+O8X/376bx/m1TlrM8pklulyXquHkAkeknnVPs5Ld8H2vZjX8M28kG/n1byYl/TuvK5P
2NtX8wIfM091RTMUnODvbMffPb8xr/wzlx579EBWHRNDJwkvAWEwiwR6h3u6mIUD5iwhcGYxAcoK
WIazwCCfpQYCAsIytRr/ZrBs1GEAS5JZqvD7oQ3cLF79fvb399JTOAinglU/fyXXRrREfXNplI/e
UTCQGBBHVFkpzwzLv/rRzZ4i3R6I/5rlE7Omwv7VVPz+UqKzMNFbeLPwIkGB4c1SDJwa3Xaa5Rnm
LNSYUGzos3SDc++izWKOZpZ1wOLLcSOhA3Fnacjvryp0INaEIOSvP8IKn5x7dCO/fzSgJBlIJFtV
gxHQL5ogHeq+3GpRC7Qd88TKqE59PYnnUW9+EvQzt6hmp0KIs910ATz98MuK1bbRJaJNutdzrLvV
GSd9vTQr6MyZHwVXWPp3PmHyi6B0vbUH+f3RtBgBED5P85zV+G6YE1VAJM9h7BZbV4X+keKi5+fp
IeXZlbdHIObsMxsHhJkZl8IgUqGUw5lDvLtnOpWJE+bRnPGIHW6pKcUpydfS7bRb7iSY/rSN1WZS
vrhm6bVk9nfr6wPI3Bq5WexRe3edeIyG6SPmCD67hFMfGqTbtMsglMrYIR4i6ynaxTCuhTFFp6oX
A9ZQGg/PZ88qq0trT+JO+hj6VBi1L6olpkHVunxFhMUjkVLkJigoJTkOktvQk9FW9Sjo+kx/HRKn
v/dDpkVkglHOaRaxami64c1rS4UljO0eKMwkw6dUuJgHDeTJRydT5dFlWdXoucNu8t3Q3eLGHcX7
hL/voEeWdWexFQKO/TYFgzyDmyR4NQ5+0KSW94XCxu+bPmbBBk2RNSSvA65sdpBk5DigrVYU1vHJ
Hrk8mmzs3huGWENnfZhjOz6OipYPDVp4H4gi2Sm4azsVSXUXtPh7+WY0id34PDl+yOq8msC7jM7R
gd60bJrJeyNynYSVbrpnPMp/utIGZn1heCzw56xAtQFvFN+9bnA6BmJ61FnVuXaNXRqC2oeO1gy5
4bspVMpsazm5xmzHDqvL74dmNOy9xNkWRMaekWVx+usD7lV7UzBqZGXSPod1I2+Vn8fLNKewdNIg
xBZbpCvqtmQrvHo81dhc1hUhyoMnn1Xr9U+59Ix9wNvDda3WehAltz6HzZbe6cONqxDjRZCfGe7x
hPfdJxuo+AFrd3+D/O/UzONZNRNfaalp2mYKbCIfY85zf6bDAipdNlSk+xJwbJ5DkA2AM2EEkut2
pssWM2c2cyDOxrMe/NlXcGj12R5rzWRalCjXaKbVBs5tM9NrvZljm81EW4f3YxHUaAjcoXjyNJtV
rPfq1vwvBMIkOBoRKe6I4DIDgpmA4Ac1K8KIClTI0eW+Kz2A1b1c9WPPGG72w/GUYHCJRG72FKN/
Ezohj+ByzQQjuutm26n0v12Zf7br3GKqNaiMCrjr2YLeRAKzEeclU6/efFYd43GUBVw6MZAZZmZY
Fdhz2ySoyby5i7TgMY+ddg3o4iUPA+5xRJ/FTJmzqDhD51Sic1yU1pQfemFt0RpfAPFWj2HlAe1A
oJlyGFCBWenGkyAbo9ogs8ooFaU68EXoNWHW57dq5zaFc6nrViyWLk+jQyUhXzgtOcIeIl7Ri3wf
QiBFZRAYm1JWkmYlemf8vkv0mCCMDL6TMupsm4OGXPxyNTDnoaxjxeYkqU6Rxliw6FswOl0EC8Qa
z4kbP02w4heEOQ7rnPG4EdRPOTeebqI4bz3mnKk5EVQ0jEgZqDo8g44SuygWOYvGpd+g957/T8QO
mClBmXrdfItey7ZelmyGnHS7rKuSVVZhjgh1lOFBtBpNichCyQHzJUWb3nB7++VPo6KvBCPJjVFs
fSJXc8cOMTXbYhGlyaIbR8IZozRczsEWBOsma40R8IIlroz0W93ELJUww+caBbOKcAmFW5mpbc4O
2LOLtwqggcOodp0n/tGnue2sTcr6Az5Zu6my/l4jnYLxkrlnREGEwgCtGLzfXGlvi1JUqziq9FM/
+DeNgNSCb/HJMkHqlcysFqNT4CuXD1qHqqAKoRwpzXYIf9QFEQ7harIK66qx43iM/KM2XE1bC3d2
l9CI9kiL/KrZOS5mx6YPn/02W1a4kygOzlHfxKsht81l4p+8NkpX5KIZS80YvupiAsEfMZurhOjX
baVZBzd9y1IjWFC1UMcHgDt5kVc8lC4mxg/fKJ4SUvMccnCNdjwLvQtWVk66VyuLs5LlBkLtznW9
Hep0YxPmE0U3wqGx6Hh2crUMibqva/5ZizBAbXY+6ciyyUX6rAhK7NxY7t1y2PvGwG7KVsMreybY
t1p3rEiN3RBINGHTJOsyoppihIDOYM1RfDSIuwCIQM+uF/izKnEp3VKuDQrhcsYj1OMVP16zVpqR
cKWMhEDCilsAquQv9JAHmb4kcAfmeTVD54wDgW05lj/u8aYESJt0LVR4oTZmV2LEAILgYh3wIoNr
x63vYqNGt9w7B3jXc//NcDCQZYUD1l912CihkBIVWViQtIYk4EqgpmCiPAVLZ2YpGWn/7uJp7US7
tbkTlkwkfupuxCmuzbqsFmO7j7uzC+E4hFNyCBg4Fmb7ZtEMxp1vbo2E0Bbmn/ihonI7+t7VCnnh
J6K31z7N6Lby8oHEM8I84AtvrTRrQSs2ICrmu7RyJu8UZ8Y3uLEPYhJoMn16IttakYNA6NbF2VUQ
HpdeFV/7xLSWjvtFd6BWSXTqO//JHHXSf+eMkMJ5SsPhPc6tt2UcqZNp8gjSoD82s50J6TBgUJ2W
oQjSezniPaYff/EF6KPM9TDUlKNDHE1ZrfUesldVgkVwY/Gd1zJEtBfct/Fj4DJljbrmuQ+yR2eU
2T7DNEcn2t+p0dAvufuQVTjs8C2evNQ9pWNJlnHVP+bIzIhfNVYxTd5SVfg9WasZz+Ggvzel/c1o
jsIuYLhclG68ZDlzr480T5Tcn8UIP6jhmv7KXOltHWt+zEuAWARri61X8IDm/dK5kxyHBQ76efxc
ZRmcck6BNrT2oSCXpH9njQrNPE1NbHPti2R/GpXNbSI0Ujyw7blN/TryntEv+pveYWULhgslC2Ze
T+KH7jOmLBETNR8MeRumMC+tON0UX+E4moDOXjOHy9YzwU3UGesgnGU41r5cp33pcsVMPg3cVcy0
vcY9jBnxeY5sxN/PTiuvicihhmgj394yDX7CKF4jRim2TQslwileMUwcRMHZWuQUUFLNxRK0LK+q
u13NUpdTqMC/HQxrAlhnt6Mn4c30NQb2ecIwLx/l68Clu+yn7LGU9bTSGkIvjYSZVV6TmW5GB63k
PelMTvY64kmYdWwEKp3QZoOmlWAcKCn2Rta44vuvWI7fqiuPQ892ri9Ke1VhTDaUBehicpyN1mjb
gTBml2XbrYjs5xzrLzngZGGkK8rCkEqr2KVQ9+lHB/gGXf45xclVwDGEpAjDUYn9Rx66PBYazqix
y1mq1fccQft45CT2FbPMAdwjd2faLWUeE9XXNs+krFXsmlGu9BiUod+Tr52w63cC+hmj+aGW/kin
ujjmEUCPrO+eyMNmEKi5Eq6CvzQ6+Srrdj9VbPAg2sCbVr7HRhPgs6oKjTVChBszSEjQ2XSJ+PGm
CRx2vzbxiy+6rCP2tQB04HLlot66FExpgTKsam066Chilq7JBZekn0k01ssOYeJNfstsr96aLWm+
k4+LsMjvkHGuQR10N7j6nzxSDhBaKrxYc9RbMoQ57poQUEo0HZ2q5GnpyUuiCWR/o/q2BoeTFSv6
1o77a2jKE1MtpE7OZByoCN9k6vZbW/xkoa+2htIeMRzH61Jh5m9dsRxneIZCObsbBQt1slPWsWWG
i77rXoaGI82ASFO3qkJ/QDx1S5xtKNRet8xlFU/42ePmG634izmYl6YNkYcjajB1B3AKZAhbemQH
V6fMJ2Oofq6bVF9MrX8KJexCy8GbOOEfKdE6bBIBhaPo+mtRW4cA/aMCuRf2AhCHdrbi5tIVXkfe
qHnQBu8rsRK8xbHP2sRXd22is71CWRzPqW5hRXWVjCvH6UHcgCVdiF1Y9+Y2sikncxdTQCbfZ4oU
VhN7VRocIk6RNmvN/DLJKbMBdBDNa7HKidjnDFwrjLcrYEnxJTCCdDlK8AUtYcu8vfZeN6w3oQ+P
A2/rSlli32Ql8lhVb4oheSOmUNvkkj2P1Q3LcCyvmifl2ox1mCUOVAa3x2wasrHRkXAvSpNb352e
64B83RYBdagFy7ilRvAGjaee39RngssXOnRXPJy41nWQR/NeHXlssG4717wPG+8pT6sJGB8m2U77
Kpr6yy9VyAWVk0wsddoSAYuzFBRFpuJc6hpeTlcCptMndyNMMuJAEpFbRe2TCn1vspaI9Zjdz4yg
7Erus/yn7USxT/X66ujagzUM2gLDPo1HjvaT2w6yJnvtVd/G2Ox0scdC4Gy8ctpZqdVtihqUtNbt
qtjZuaaH06Z8cq0fTS9vcxPo0jjBfQGJQRZ5DzAwS776yee6JUDKdx/GFEOi1TBQJT5hbVWEVrQ9
Tw9ldGilWc8sNA1vH+d3VrcbvOCHsmZ5Uw00D1lYX0QXv4ysd2kmpqWODejAaGanZ83zZBY9mpQZ
ScJzAUTPKnIbccoo9qoCLYczcuEH9o8eUV1Mk/5Ft/sILkhuYrKAtzCEn4eAAWY7aUyjrnWMlIBZ
WbKOgncbmaxhaI9505/LnOqgb3nylrG/zCPuQrfmZZ3a8Zi65I92CJePlU6wle1tu+jzx9L0LUAH
Kv2pvcVwfKSpq/IUoxWV+XKw05gnVPGJuv0Kqt/c+xrQ/KoJHpN5H0XCWiMx1/Q/nWXfRWZ6Z+Nb
3GK9IvKq38K7TS+Fb1GiaFO7lYiJoTRy2AZWGj1lFqFO4bjlMjYecKCCx0X6+7+r8Js9Jp+lBK+C
s5Tsnz89J7PZ4p9+s6a9bcZr+12Nd991mzV/j56Z/+Z/95P/9v37Xf57mD50bP+1eO/fq/f281+B
+viqP6V7jv+HZZG/I0yeABbCOdSAf5fuGX+YLjpfh0+4whUmxow/QX3uH0S32EyMhfBcwxOzJeJP
7Z7zB6lkqJxd4YEb0QnG/J8o90ARzcq8fwT1uYT/mDT7NhJD27LEf7J/qCGywmEW3LsyKnCWXZQp
gjtNFM5RefExtpWHWJyQ3ELnCtPtvmSDYGYkniU4jUrdO3hp4B1aSTBnptiCwITtoXdkyLyoZY62
quXx91e/H9JMD9YmkgXyhhVELoPWsAXhDRE3jbe668tV5rPAZMdzH7r2rRFCO0dfvtZCdc5Th1UM
o2Dygcf4I2adaemO8aSNgvD1yj+5pMptLXYmoMfZF4rYuwwh3maQzQhzJOuZcJa3xAS6ZtIk5kVv
syOpgxAXZJ+fy8Cpl3VmoDeqwqeaWb0hE3NTEpphSxJzzSLWH6NaO+oa6yRYdfWdhVQD4KuvnSk8
vkuUmps4Ili6SLAPUFLyROtgrNeENFbmtI7f0tKyb322bWbnGdhw17hvYaNP8FdZ5z9brPTjKcqP
IWM4ivDYpkrRnioqzq3Hakm4kmgAlzYCgsVnHHvQFnobdG6JVLu1HoaBOB9z5ghUmPf2NWJ8tEuE
aRp5Q1QcublVTycNOjS/9rhXVlIzT22PsXvwOchbKGmCBITF5MREr4Vnv2mDd+ENn3aPMKvPp3OD
oAPRNHAVsgrLDr89oe/WUvpXF00lpXh6Ln1JPmEVZYs2Cq8Zh/6xhWLETK8AMTGxDZ+Y0zTGdJMB
bTjjf7k1pPmhl7vKwsZg2lefhnJHPtn/Je+8diNHtm37RWyQDNrX9FbeVOmFqJKh9yaC/KvzDefH
7gj1Nr0P7tnAfrvABRpCSympUplkRKy15hwzorc197eYpzue5TVDt7+ObdHsDTVX0KHUkVw2Okip
SUwUA2pv3nELzOAq1BUSCaMkK/xyH8yWqX+qGsoEf37NzXzcVHDrCcOzt0x9Xjs734kuvUkJI1jJ
DO92qFyaM8YL7phd58puN4KIsHPO9FNZPXbzQq6pQ96UU6pDqrpLour9ONRvRkGIwLjcTYjGtqkP
lCSS5hYh9m8jstQ6AQ2DdLR8agrF0dMrAfNT8+PqDfgzrOYFIhtdpeFr/gnX5gUN7wOOUFD/ysPi
jw0Fs+8XUdaUfRNhcw3M8TQ8Q3c8FplsGbxnZxG0rxwh9OyTmMw2at4iCK4dGaSrfMi+cm88RXrY
GjDoXscuepu+VQy8pm0TFcY6FKDNUbA8+ZmC4sGzZPzcQeXiuvIj+6SaOt2W9bj16ROuM4gJ66Ry
D0OqBswlCa+4qd7HBABaPs5w5eJ1zTAxU3R7ythyaJpQ2RrEAotqbrcYtl6iuITHIIDR8rok+VAe
jBtXKwKixcbBSBaNG4ltJcsHytdpWw7NW9oFGkfOsgBULwXkwgZKH+sY2MyjiwzSRIXDp+pINhpz
udnukB627NZ6Ips9et4yrfoOhWrF+cTwVEQVZhlbTPPpWuhBaNhhNmhCcdKTl6J2DoOXb0l4fbYY
REgQ2Hq2x3vgDZfIfht8WHLu0gCuJlCDxmvBe2X9KP3oLh33QeuAfvd8UHiAT+re3jUovBlGS2vX
1+GNX/oK4w8KwITYGhMcNFJ+/141ETkwAs4SVWi7kLRYFMlrWhKDRrdjaeFgh1kDsbC28w3ZPCoX
mnqcvBsDglAvINF3Ishmk/n3hfxExRbv5ECNGQp3Yl2BPNaN4SsogEevHGgvLvXRVovNbQtgyiNu
CxXr69jjMvEFrUEm8ocxyx7KKFVH5szwo4plKwC08Goxwe7I7e0iB7YnkZwURzZkqznmb6Inbfcr
oHkQ7ceSpxpFh0HIdAskxF+V2ZvjTmwkGRpLkKpJ18TnzKXNyiZAgsKPdmr5a+f3yaJxEDXlsvLC
5YhhBmRqymxzHlw8EBj2+m3kznfSqGJ0Wk2wo8d+N3KvrojyQknepJjhg3dpxz9N/9ktpXOjABbS
7enVpsc7jOe9vhNlRAAYvYsQ9An9uvIz140Y7BgQrFOH+8WaSBRRck9DrVk7zbhL2MGITaCqWAxS
0EthEAyd9ISt5gjay5SVMCRJyWvU1sxtCFINd/rSjqA7ECFif0LisTyBOrLWrpmu/YCjcGBaFxGA
m0tY9evnIqgGIPMKz9rgzhjqzuS/HhOzWMfIp/bDasntVekSRUon9TYWNuw7fyKsoyFPBsVI/AsV
yU9bkpwqB/MZ38x1GI1dlkxs1vmlkkgQxiZ/tfuZC+fTTfznKDHI4SmDfgVZwXKv5N3dKOFf52R+
R8eUArubT4PKJjpV4G6xIN4jbiaBqbmzkWPaprO1S/lgjO4PyFo0A/zbgCYYiMnpzaoozeJwbjdd
xh+budOPtgjpjPZo1+LrGMeSJKnnlslS1lc58FLIwXXWBZsisR9aHwviiFggm0C22mpVRhwcaihE
hQUlkVRP/infel2kDhbxnPcwQgeXCho2xgDcfCo97+h3OLNNsmrRZwIewYHe3ao0vQq3U+sMEc+6
8WqPGeOhr5Rghs+rkVhX06cBkfWjvfdnavCB9A2DXJbVgDN1DGvU3kiDzwmaIR21O2z73jIwaN35
qAJv2PMsiGYl9DxU9DeuDEuErbJ4CAwHqRyJPo1tFc8IeQLK81Sel6Cj2FMUIcoKO+ZTVEF1VA73
TEOJ3FPuQmSM+zTKPnzshwS+FGfQ9WQwQ8wneqWBOW5sywqPVSZPxexL2A9h/jx7jPKsJL0y/iO7
QHnZS+y4NzIzvGO9+KBjvOjSvWVtsdwo0m18GRpbNi9MTd1wdmMlgK8vhy6g9my9vjlD0ftYFFQy
wwI/CBRnMmmIIykOB653qvFmX1OvrHLiudbtZK88gnaRZ3rvWiHnT/WZ+pjBtH9TWfXnBPGKQXKP
o+JdYbhd9yh8pqHKT0na/pDRyFoSdNtScCrJOQqxoRJEq2OWEWCE7tQcBvCOlxhWwQpy8kx0qk+a
zUh8SJCKeyw2zEgD9HPkL5GhMSv1NK9Dk+zxqDKjw1hHgCvq1uPQaT4EE4LDIa0vtbTbvekXPyzY
2SdjLMgfiPrdVM4/Zqe012Cg1aM1ukj5Q+OcRkl9Xjy1H9ke4fMwjAGVLTdgU9N1GwE8tiAEnhCk
b7zet55Cg6QHAIfxAbuZwxQaSNFiYmmd/XA4zG6Ivqu6JXxbnCFmcPOZnnHwxsJcm+RUb9vEvSdH
F90DGJk9iPz0YHt9sJK0UJmdzs1WkQTVzoV/Tjhqr53uHLURAnXod20YgQpBrhTbC5FECOtVfR9i
JVspghQOjEJ4MdZ2UpvkRYSXbFI/lpjA+qDyLyU+RQID5Y4sghPc42Iawfo+JrymO76sabicatsE
w2nwPlr1PoatiEiKt7MYLrPrU0903ZXxNE0fIJY2h4BN4crXpCt3ACOJ9y23aWxcmeLigKlt1tMp
ZYPl6FM0TDLzFG+zjqkDNTUl7SN/HenRioyB9D7uUGmjdi23Wcc5uE2RvFjuydIRZmERXkbloUmT
tEXy6c7nSLbqROFyRY8fZo/avVbmZkIlWXf+p09HiKc6vAb1dEaryWqMsIsP79bAQcRBvouhktWg
n7pNgdzArRluNiG+Hdi8DgeZ5oXWaroKNSsSKDAcV/ok8MqWvUgfFIG9ubkwRhrjXyo1ntBKsenl
JDH6RHJhvizpH1UxEDBGcQfTKzaWhVO4LxGKZguIZyhGfuapdeqx5jXzZQ5/RAuxDYvjD2soIpxy
NBqIFWQjyVxfDSORmRWulESM6F6CGcJU9UJKPQEdy8ZpEgPvL/iqyM5/dynxFVCT7gIUiL3nHKCx
8sjQG7u5Eu366qRg9vrqKQ7ts2XbuA+5zmZifEbIfRJxBhjFkLyNzOMogVm5qDecwFl6JtT8eQv/
k5BhDh8tb2+lUN7KvTR7/KmF9WmB6mG4xlsdEi2YpORvjRL7N1mad26tlc9Wm26pR4lXxvtzwB1L
ToXTqENRoC1I7Zn5ZM/Zz9gNAYdx/W7SXosgDt1QZT1OvRJgzQb6xuP4KjCUQuJDVgZ+WXogx/AM
Mz2INJYP5lJL95beNUHmPj1bB/hOI4lJB34XdxGMopRQov5E+sI9zomP1OPI0upL1+ZgvNHQ7o50
zaDmqNfEBD4UacxGyJzPtN/gwXLp23ccN/YG3GqojH7MMCLAL+q0MzxMI++3oVsxzWB6Cx0J8zPn
40axh4V4sIAZT9Tw+K+KnBN04B9r1E5oDetNFbPQhxk0mqTs8iMBcb9C2n/EYuIKo5AGxmofrdBg
eJEfY+UgBZ64EsoOWbdhnboIz7YwUqYJvgW8WMS7MvVvpKL89lPa6DSW4tyyTi7Drr7kDxBzDzEw
5EBqoETCWfejCee7rp4h42AuwrldResaeGghWbXcXB459s3n1uVsM95Phjls2X4l/l8mBJnvXOzU
yTeMJHsMsTt2vwUiH81ay0DMbqRPRU/4HcDIbJIldgixj23+KtczHyzqNLey8Wmk8QMjSUwConNZ
GTPc0035EuCYY/Ka468S6lkSaSQpNHTuxi/hkK/aPRL9Mh+n5UfYM6SLeviqwfxeWeazaWjXostw
NKHaQct2wut1DYLoZwbr2Lefrdz+SYTPSxt68kQVt4kHYv04cVOJKNEegiq/FU12Wkgy8/TqHaBP
ZY2XW7gD7gGKly8wA4/ZdEtfCagO6F6LAFMmvQThYZlLyUvi9w0vPSe4lTkhAujKY2aztDjQZVZ2
Q1liJMUZVcehIZAWp1dGnglhf+mELLHZSSfCjj+679Cb3wqzfGbUzvEzCWiUZP5nrKq3hegfPFy2
NjdT0ON5tLfzFB1zeKybkBEllFHrXFAYHZJM3KA3MpkwoRYdlbrUgqLUzepfy5AE2IVMJOnLwB0/
pWgkkxbGgyfosNGD+/+bQ2N6VFn/rhd586tL//u//geE5m8/9XcbsfeHb9NqpLeoETTfXuG/9yLD
P2g1IoZ2Av4dx9Ntyr/1IgWP0LnEexxg+3Wdf2JoTMA1NAyxEdseABnX8Z3/pBcpYOD8SycyMIXj
knRGu5REE1/wL/2VA1OPZi9MvDgbJIqvY1N/oP27MPIBUM3osghAvboFVpyW4BUMNVvqkHyjqS9e
5L/gBsZO0TW/mU/LFRtOySYzXULDMAHBWnjkl+EL2fFlQZKOeHxhqNwyg+iseGsEgi6bDWXGq9xn
SOx57+4RAX3wfIllAsD7Z7/8f2Xe0KbVbdW/tl0RKgYOh03s2aaPR0pDcf4CvVmEgkVmqmHjWqk8
UI9kV99q7xM2sZ3NuGmlj54MZRb8DQGHOmRLOw5874OzcZM7nBck6XUS9Ra47Egcfd+/u2eUcaVz
QUUJTsFhRnoYl/mAEvkNWyeJ5yWRFiNnhPGx9IN3v+Y1MKVz3z3SGrwaRQBTRB0iREAggJ/HOo/3
rYdyO0jkTAjUfLbIXDyaCEQNY0AMbJdkhxNBLIzyS3qPQ85uBAz7TN+e98Uwqausagv1SDLJI+xL
ZmQG2qOeSGHeilvxe3GHw6iy4c4pDIC4qvrCaSdOCz3ne8to62vukgg4DTOE2xEdpCC1xJ7P0z8+
fH9KFUnrpR3lvI7ZUXddrWejFCunaaSucGgTnMNKySOCSiT9tHPuly5EM+FWODaZuZzGEmsb9J73
GLHjIdc4ecXkZetP2NURWz/CMBvvvj+U2CY3cuJgWgj/M5x6f2v2pAbC7gke7OGdmFQLca4/7w2P
ybZrBxTpfXo7ucV89BXdm1x1wSpyC/ulFOVpLmL3rpMp76LVL4hZRbCd7cZ4Js8sgZQ9lfsyXuoz
S+5IF20mMmRJtSG2IJbAN8m79Xv61ch61ni0MS7COqGFsw5D7+z4II0TcRG9gTWrvZILHSLSS74a
HQ/mJwSF6Xkd0jnCw8zJpkOjU8X8cujZz9xr7xYPA8Ff564Nwlc3vwz18uUWBfxdEsCQK7DvsFFn
v5AmohPSQWaejjTrcsLNQh1zFk6fHMgnos9yHYLG8Sd5qEbEPOz7EnYn2pBGx6Yl6a7XMWpc+LN2
SZPxlT3mOmoth+xDmok2h6CJo2ZX1s1gnxJrYTecJPEjOQVDY6fntnlqdKab5yo6hTkaxylcJHO+
hdkC3UTfIwgOzUT73AWEw6FxnlelDoxTOjrOdXWIHLwC2CR4toih1wAsaWy6AesQ7ZSrge2VZoVx
I/vg3SahLi5o9XiWu/fIrptnpm4iI86u0sF2jFXe4xCJjlGW63DOvDvBoP7B7awCDDTadSsu9pUO
y4NpTM3l4Zr3D7WO00t9gvVqEvaEom6pPJ/ITIJVmefDQBodMMT4kwwLw2XnaWb7bVdxHkB74R+F
TQZoM5wyWROwlvFlf05+m1Ma7UL4/SuUOzrHrXLNp2gCwW5gchKWc6UT/GqBXlz73c8lxqBoNwDl
c59mHv0pfHF3tk4gFCNZhJlOJWR1vq9KJHI5gYUCY9oykWCY6SxDqVMNY6bRXU3O4aLNl7HD4Lkj
BLElAic35xOp3uc0MbBoC3Tg4bOBUoPm4Q01dbvKHgedregHpCzOOm8RDeBboBMY6bhOBDJGBDPm
LRr+nqjGVmc2Fm1oMYogccSjl2oWhAe4sj2yBZ5CIh9znf1Iy7nd57J+g34EJscmmbuws9uGNqEP
zPpKj8c95kmHEdtz+4cg8+K9T6jq2rQx2HWO7a6HEqbKpD8Es+2d49RiRk2CpaFzK7//758fKBCe
ap1zieSmIUVct9l1CmYZQDNi7Xf2NRGZ5XdYpo2gYmh6+85wOhIYdKbmoNM1maGFENb4MBZ3wMqn
1aSzOG2dyrnYPpujTuqEeTgfFeGd2XeMJ93YYeMT7TnrjE9fp31iLA1JldAJoDoLlNPlsg51Puis
k0IbnRlaEh5a6RRR5crmPgjJX0FkiftOp432OnfU1gmkQQZRaQ65/kR4YBUhsKnInjQgYBgEKQap
2LmRe7fgrUjb8Eecy/vS9bSGsGPWrb/Hbr1Ho6Lz4grEB3HVbdSM+R/6+tZZpvtw7G/CDGcP5Uq+
kj1bvRVNj01DiNU0sKnLInzBq8vQcMz3UbwgykIsSqgmWLVuhntGW0D5JXZxUuPXgbYhxB6DS2fu
biQ3wZpFF7P7GJ29Pvls8vYVRydPq2GnwHO+7qO82MmRUpHUZ4JyM6PEIzETCcHL7+AGhifSmMiU
BVkFQ3X1SocRD5P6EYn8TmGJa4xN7+YMUxAmW/j5N8K/T7BXcd7oYZZ5aGwallTRCRr58a6TCHS/
HyoDAhREjVsJ/XWax9Wm2lsL9aHV0bc3o9Deue08EK714qcAzgr0bXs75lkail/mdYRP9F32YuM+
J5SdYSOxvZs//wJsNAGArtzpL2PjE32r+KMZIxWA1CA7K0jAtVt9uAL5SB6WP6JaQiuDhC1cqqmm
Ik0S7cAmnxF+yumnmErWBa/9QOH8cwjMX4OXbqSHQoObj8oLQjfHBt9YJz7SvH4ZMXbNWJxTnL4y
6c1tkyLaKqOfTPg2pH4M68Kd7r2sIOGVaadftVvquqOHpnlFTmuFhnJ6tWpe0b5kIMtutyVTsg+I
ZZoaoLgkn1ibKuNx9rlDYOG7Kvv2hXIdOAKXnu2UOaI9tZdzam4TL6a9QgoHbHLdBw5CyvA5v6a4
VtbJ7FyCtMy2JQO43fc3xDNvuwcwKSrVwyCm1++vuo6BPvw9t4efox/ezklc7DpVwynBxmyrCnos
R7E+YNZodmOKuZFNPsyJlYgGLf/nibAdIBIr4pO5UIcNskEwHc1rz4qGbTE4NJYy2AoGbY7QH9mX
WYNm/SJQRx5YTE4e2wHmL6Jk9Xv6/U6XPQStUJ4qyy4RKNm3iWQ0kdL0J6ozGfnh7wuzHaoPqSRB
DNWxM/nh798gCkZLqiC1L/M5HMKtxJBRESG8YM+ftSSp0S8YQIVPNAu/U4uCEJ0jPXHenirs7xto
PvkY3tiJzisbx0v8/S96A9KXZHmI8vbj+80JwvIcL/LcNfNushiuOjn4rvaj7ZeV5Rafdgri15P9
h02oLERbwPQof8VAhnrTfMQmeKz24lXVr0wFXCo1C8MMbwg5ldj0nAN71zrmGSpj38eHSyfrIvQl
KYbhwtEZrXhg4SXg0GKGfEgkuVkj2ua4jn76C0tR1M/zIWbWrCqtgC3zY1rUD1PefIylSIjsbvZd
1tO14JfO4GgIse4/1Cy2IJgZrmf0MXNhyiMYH/bgcNxy40Q3Lf6kdaDshGuh+zAifniZKC5YUUsa
xBO3oPiBSqIikgWBxCi+IALwciPGoPf8wEgTM4JHQdNw6ibviIN6I35+f4WWuGCIXN2oaaRvyieR
AyTGxDLhw6OwU00S8cU+0DPfSr52oYfsKsFfnU2/M2U+Mq0tjmFxwIyVb/0SyWaSDh8WQXR7OwB+
5rgIxbkcsmYSq6VBWx51w0elX8Mko0rKU594P5QFTM/vleNiX3eG+15yLZkTl4mFivw4FfkrbRN5
VCQFp2m6N5hnEJiTRAcyFN98wGjsqjTw9F1Kr1CsFBS4mg47HRvnUagdppEP3+HORdyFGBqYBOhO
gkZmpkFrWyGjtQJjB3PjPm1o+RmMCRespgT9MZkceLJSP7XvC7dGj4VyEAEy6ojvr4R5u2w4Z2/t
HFboOLw0FCiYaALMEFH68L0r5CGnu4V0xbV2og0lN7BiUSb6irltYdkHzOuv5D7ybvRGAaDqgoyL
se7EfEuF+8UL7tMw4baSkb5VxgtjGjR81oTZAmUr6l7eO6wR5tYzymuUpl914z51FRVq09E+t2yL
xB79l7CJvo/znb71SHQi7TinlYkO/GQOxRunpz29X9BGbNlcbvAkZWr/GmaCwawm/D10MTF6fGJK
bvmgQcjexl+DiWNkyZKnaRC7JuUSYbiXb7FqHToRvCQue2O2DJfSi+nfleI2j3l/54r1O06TG6WY
zhjucEoNkmxlw4sXTbffb02DLIWV8cNUqObm8dYhIJSERmKYhnybFFTzhssbT6bqyh6ny2LaV5rj
z40hu3XZkoIgWHxSXeNH0nuxm5Cj7FQeal8cK17E0Mx3pSqfHWmCE8v0TVc0uzA0TOBCPe+hmJ7N
yh0vJhcBbA0cLwWT/ZhT4k6UaBPNKKLQxCHF9oU2KOg4MIn+xs7hM+U2cRPfX5ILfTZ+17xKSJpa
Io+TXRdpkne1cRbE6KFE1xBS+dbDtkscE1yTs+lVb504923rLEXeTIH7/cswNPGmRcMBvqfM6cnp
q9Y2mw+9Sn2vs/p/vlfSLguPnUe6Bsktw4GybCVE9ux5LFsLm7A1xcU69A4lATIbO6b4Ysdl0d+k
zcJwxrTam8R51IGaPMFNiXZc7/Xft0PcGe/snZfvXTIyKG4Upmz6Lxi3XHwXNGEXRAa9Gj7wL130
0xtcjlMpwZd6WW1RC092z1htJpVNglDtCZm0y3v9YDyWH5U9vo6R5671eU+DB+xB/KoicPVIybhJ
OWg5NQ/r326MvCKN7D7CvriF+wLVyGMCreQDMSAfoc89TE+FH5heILBQJDb97QK8xzPplyShXx1F
bCDZpOW5qsf04PQRTCguuKzJt3nKPmlkRydJflKk3k8DyViSw9MMPWTn1OOlMMyzpeZPwokuDCtY
2MzmFWNEs15Y65iFqIStZqRDlETVXqEm2yp/fLO9pedQgzymN+Mvd+wvOfTHXTjPDtPjldvRQokr
hj+sXShy+/YUGVa/LovpXU3icZ4bGiWdvJ8KLMS5ce8SQB3Si0VZUj4gl2yxsns2Pl8wvVHtHK0Z
h7NnjezZzmNi5tNuqSt753He3DJAQvRMPlod9Ms6aFvQ47O5tqXRs4Rx0HMZKjUBNpvSTiG4M0tM
Cv/VWoC9EgWPnyhX8AmeFHfOCjj7JetktsVUVDgO2ImALrxX9bskpR3sGHW8h6+P2KoBQFHO0TFO
SrhSC/yCFM2STLAsdOWwH2NJHKwL6aURFocyu0P0luycxTavMd24YjGDLVGCbxguIK/xKnAmSwEO
12giYqphGfoY8P17fNgjaCfItjnG/SWfbkLCKW+kldwDI3OPiAZdNj7fX7e+9YNTAmEVpccJHIfe
OiSRHsaUjb2txE2sTU4Eci47WVbNBpXhBkvsNrL8h1h54sOPuUu3aNz0kEy6D7Vne2zCzbhtcT0Q
/SuBJ9XhfpQkx9q+iA4LqBoFwh+9Oapx+kFbu1fzcW4NTjBVd5tPSHLLoBJcpVBDppL8U4KgwlWH
oHHTtij0EcFN6yGxzpaInspkuKLnGEiSfynZPM7drid35eKmXX0BpXdVtTsfzbZlQCOIXynjD2ie
QIUqM6eHVf8m1eMcpf5hWKj5jV59TmJkzuWDIVDJdaIXs6V1/x4zz4mZ5MplNvdVENzkXAO0PQJ4
YQlQ25zC3qIy85HmN0TICKeq17NrWvimC67z7C5uubozvt1V6ho6kwMk239RgsiVHKsD4StNRCME
+gLzl56z5HVW48Ed6GMm7D4o8i9BVL05Y+1vKhbN2Wew4oAvUSlHqrit97a9+FsmhIixrkwYYD4Y
aKkQy3tbKiFQI0xB9kQ2HMIsfiInrISbOLIzmTxWD0B+GO2f+tCA0ZJUmr/E608bZuegUdwSnVlV
6SuZUsPJbTi9Je4hTctgPZbTtPZp0cwk4bW2x15BzNEKecdvmqlIPMziosOwomUobuTEkK2YU/h/
Y3s/WjEhse5Mp6tEbJZDCkYhgriCDLA9o2LNb07kSi70umJKmB2YtOpWPfdt3e07ofKVMgeadwzw
eB23asm5kxfskWgjTLJlcINltMQhTcD/ffLzZ5VY02qxpbnCidPQ3WJvATezidjjbtoUgixefpIp
jSOV4ZtEXek1QG/iFsWeOXfRxpyhdxqT6V3zRT7+5yOZa/re1T320u9Jzj/U3t8K7n9+9lSX/Pdv
v+V//UX/z6rILdCr/0ZFXv5igf7V/18QsPzcP3XkAtydg5ccrbZG/v9DRu78IULn7yEBdNMZm/xt
dGP+YYvA8xjQWE4obNtFYf53BKzzhx6yBGHouNCQQ8cX/9HsBvXcvww0PEZBqE4cS1gmkFr+04Hw
fxlowDrAJiUw7s1111PZYs8T/hPVaUvmYkBmdmceiPcjhstuqflJcIVAWLdHT84PMMFqe9P6Y36D
zW25dK5aAS6R9ZmUmDXj6+Ty/eCUufmNpJHOhS5P9pJG17mm/LQS4aDS7aMrl7KFExeASzU64fX7
WwjXwQW8+O/DWAPzYsW+S+JlOH7/wPe3CXf481c6+lf++W3fD/TMxTbk77CF6kfYRydEsLnaKcu1
r0s1+LNul1zCEv4ItS4pZbWTiWtF+tyJ/tvuz28hLL47pVNzbPWDf/4sQtDtGNG7iOIGm+X3Fx1I
Wqt5VtbuL1804G2CMSH1Rf+wxIR5TH36ppn2/7lxlu9iIgSZ2ejPw6lYUAFg3QJyhJdZf5gL4q3y
CTCg/uz761aW/+3BoZ+R+PjEfsfxL+B07jW3cs13dQCxFsDXv79WzfhwNwu92709Qo/36eGT3s53
f38Y4+HGsScGHPrrjLoHCE65BTGE7/gf30s7wyQQ73cUENeJ8jLHRzXTEMfGytbHOz1GwBuGCMN5
Xnj0monpCa6z/pCE8XK1olXbDu24//46J15YViA0qP/5jnwUCAK1mptGcLQucadtEvXVtQT1YpuF
JxVlvzJJb2Ow9FJvB9WL3VH1uQtRk8skGaq0wIvnBa4kxqUQLt6uttuCyX/zSc3ibpmjo6eSbrgB
m40uxLWiTaeDIeKqV3vLDD089w5qsyJ4QrMiCWcfiAQ1vGRDM/BihwjFK8e/Z6BGbZgVil0dCU8L
Ihe2ulHT+BmWA3N+mt0S1RXieFLacuvG4z7GTtvklzkAUDcbFWd5F8WuidDRd025J4dn2YgQt7lr
mndqvOsTH1BsbL6J2Q53c2L/qjrifPWpN2rxi9pdx5A1+jGlpKslVZCtPTndZxwH14OWRhN6+xYD
Gp5whYyq21gOcDe7ux1QCp/2iDuR5HYgCTjCtmSbFcbtZOc/HbHwdmCeuw1qcJnwfy9WVDcHPwal
yVQo2STINVck1nkPZJx/UER/tqn49JYUgy8Fu637vz1QUETXve+gMNYM5VY6z5ZRZysGjT2GSrEm
M/hX5RMV1siFKa7hRSi2oNW44T4sl2HNuAuMOwMwBB404jKSglyHBMl2slaWGkYQIVLsa5qIcYnI
mlbSYQmLO8+Zgl3f2ntDBrTk+SOFZSF4Lklx6Doohgb7ddOAti2x8HknT1UNKlTnyYrpIUmuxY6Q
UvUaGRnhSQyRoExiYhlj7mvO9b8Jkn0pDJjLDGHphThq+REZDfVZ1jK7bA/dGD1kwfKeSpwDJaQJ
gwQCqMOAU0R9bkRD72pEE54q5M/TMmzl0JNfVYsJUj1ok25pnzzxtQ0EfmHGisHFCEe5jeWcbdwM
4/oIwmzjW6xdjlfz7GayCgLVfjgSaS2gDpSo8fgQhq9JOH2Jxf2ocmOBm+KfSAvJku6ah8OCun76
zcn71p7rEtNuItfo8tqVjazeakWwk5HuMdBrXXNYtQ6EE/T70iHvGEsLAX3pVloEFPXyHMzGU66C
V/NUVsF4DY36Uc7FOW+A8Adx8mv2CBAhMgXmiGHPK9NqjHXty/64WMMLpCb3KS0ZIGUVw5KhEWcE
QJxm5nTvts2Dkblgvd1BrGN/undRpqwInCNVz8mSXVI8ZNQAdE69D9ucH6OidXZGIvXgdaETytBg
FQxzffCjEJdBOx/y1l9w8fsQAFEm29wxcWYZJyhspBXgJFhNgfOzmjL0m9hFm5b2VQULdSsz9dpl
MH/HEZ4jpsfN7HPlyI42sbfcMSG958Q9rq0GA1OEd/iQ4EpvyJd08MRvjCV5NhqnweypQdwlJSZ3
rGzhnbN5EFlJRAUvULoZiV8mcC5DWq3XN4dmnTtiVWfgTWt+fIcR8FI6wWtbJaziZMgdGN0iuNcH
yYmfaNKcZZYqpK7hPBCRnO6SCgwdOTj8exXNWJmcAtaCbd544allMiL84AtLvlYGaLnkpH4OCVGE
bsoscmxz+KGe8wTd4CGN4XzQaFtWE0GGs87wNJC5ue70XkvprEWYfPmB8hAKP3aNfDGHHr3AdFMr
Hirnu7jZZ3V342QMMTKDyy1T1kHYzj7Ar+pgJzmkM0WRsPdBzRyVgQxdB3if65rsasLKcOLTb94G
CSLUdHgIZic/zHS815StjwNwPnbT+cVequO49J85IIpNSYWaWjQOikRtSZ59F1nYnijouf5WHmbc
bQjheeMnmzfPCIeLMYzJmjFEd2JmuwkHrpMh2ZBVWO3aUG4Ni4jZrEhfDE/cJou7aXD8n/Btk13d
i9fenDfAX+xzTlGXCNoBy6WCk7XyS+OuzOOL6xTIIWn0oXgcdzahlFSczstIO5bYxhTJZPo8+mBt
PQmmxeL+B6fNNLHtpoOE2u307Eu2RdgE2k53CbDEtgwFQZjS0PHvos54JQ3dWo+VlCx602NbGl+Z
bd8WwvuRxli+qfimXYaUrdgZZZ7fKTc4pyD+Bl/A4GpfJtKBV6Pb4xim9WrTmIIiSr+XwdlOxHw/
9rsuDY+iHj48wtG5FObnFMjfUiUAL1zgkyPiQlo7+W+B6m0V4ZrHj/6SDsGnXpzBUn66TXnv1Qkc
D2XukplrrYG2lxTOT1F7oBsymihMY7QNSywIMIzQG/aUU+m+gWfo6zNFR/6Q/nUu+HT2feb4c6TR
fU5/ML8g+6KMIQS8bsRLBp0qtkEdBdi8Byf9wV2uji1IY5x1Yhl/yipqD6RwLCcwfy+wRWnWWxSq
HUXxZAZP+nU0J6Pd+0TlAVS4+uvk/3B33soRI22WfZWN9fEHtDB2jNJVLJJFVRQOgjKhEiqBhHj6
PeiZ3Zg1xhh3jW6DwWaTVYXMT9x7bmd+B01QH8kVvwqjv2RICwa3/Cua7iLKuFy3bvbj0E2uFHDR
lKxLIbpX2+Ksikb83GyrLvXYJI9j6693RuqTi0Lurwvt0ynYIevhF5BjiSO8OBWdhksHmYl8pnM3
6bdJ5B4faGFv0PvCjXJdspsDxkzqIaIWWnftcDYC5i912JNCNzj4tgOuDoP5UKUdErIVZoAQ8QYQ
xgmnOTKsek5OqW3+Bfnw29YFg6ageeva6MHtFO15xSCsGHkFe2qkHMY6VTJyJpmcvcAEY1JejdJj
lRu7J+Ubn17YrFwvPqJn9xfM/HWKTmRBRDCJwDHnXXlTxdSBQ1FecPEnW7+DV1jN3zUjoXU8Zx92
DbwqjH+Fh9tKYcnMry7OEH6HrtrVhn3yYeIQZvFuNx4VShC90g2wh855H9cuShI+m/0CvaGsGbpf
pzQZHaxkg+i9r/yNRQAXhBCA3m5JIq7Bcnfk8Vt1U3OlPL6zGKJOzNQzd0w4pSmO8lOOjmzNgoFd
kVOTqe5N9iEbayyLTJeko9tdPtqPhccIVLFLANclWXQWCL/7rLjmwXtUDg5zOLXrELKvWIIcEi/+
U9lMPDUrTC76uIEVYu2ctD0EeYfvHcRxEONJCIziZa6rJ5tnUg79lz9USCR8VTItRnAikdLWTM6A
Pa5SysoDHhRnDcqlD45FVXy15BiFjB2BxEZoTMHiY/0YXPctc2W70zmnPvleq26uT1OG3S6foLSE
DWWr53Gy5P47MIs/k+NBJCIiQn64EjUjd+P4mCnGcFYm613nyAleMND/fnxz0G5n2D+xj43AUFHl
pN3YrqaE6lWm4Y3rercZi3smkZDKDRBKWAbSjVm79ypmamg4MUyQ2vhGnZAFBO+iCBgPAzg5fsZ0
R1jR+Z8dldbjJrHL+r623HMt3a32TFS+hcWX67fAQQFBX5QcXFNdC4rEbZn6NxAU/F1jIZnx5tte
UoXh1Tt33J+rsSewZOjEQ67U/TAi6vWT6lMPbbIRTnQaTBDB6C/lbhnU0PCrk5eZt7ndGttpQiBV
uSBGQEqu43HhKZUsikTfBKwpqRNU1zxa47yfhQbpw/3dPDZKlLCNUrTkec1EivVQRQ5KwwjOJI5i
EMx1QQmxfmN4p6L2ZDZeuPLn6SnMp1vt+29R274Gs49AbPqRbsWn35DDpjQw4fDCkbgkvbVuU5hV
8wlTNmXnKEyWbEiWI5ei0A9xz0zgIxCX4cgz1/UMBGZEAIe+PzO3cYtlL2lex0OCbBtlOK5YEiWo
NkaI9cdIjUjbvqS+n0WvgBdTbQsmqWhOSO3tUDIPAuUPiS2gc2piK5Cw8kslqJHhGskMkRYJXhKD
VxV167Lw+7WtOXFGB5FKVyUXq7Q/EjR/+wTUSyIk5/LsUNkbG0txyVUVyj9Z4Koj3Z2aIb/xRSQ2
YUgYafkukTWsSPrlSQ76YxVQR8zSptZAT4qW5KthZb9LIy6VBJ9CJ81mZdojARGSd36yvG2aFX/K
rH6QgN46IHnb2dhbjnvJOosseBy75Ejk9Xm27Bfy1m74tmORps+2pDgCLwSLyE+2HcwPiFundh5/
5/hUmIxUmZme0om3y+v8GxN+qD/Tabsn07UAMzt+xpjcuZbLBNATFO8FZEgjA31lTXlzp/Hnriji
0mM1hWcVesnDZOE+QsQ9bkKw0noUw0dQWFzazbeNh/rIhKW7CfiGvc6c+p41eLrtQit+lOqYzS4E
kiwWTxrx/FYjP71vJobOtL8E6YGw29hZYe9m4t7JourgzvW+v2ndLni2o2k8IRtg4Ak5KapcdTfW
XfeaH5O5LA8YDrJdOmbFgeea/iELp1ejvmbdsCPh2nudg67f4StzjnnaliR01ICXj1M0ipcI6dw5
pqhcEZUw4V7BU9STNNcsETglN1ihq/Em78166+HOWhgvfL+lksNMlI4oyNQBUmndlNmf/0/czj9o
R8MkgycijKctRgN93Jdf8F7ZiPVdtFIXiREjt1r9gGRWgIjtm+F5GJNp3SMlJYYdWH4aD4QaJeCS
LKD2rqIscfOPXMXvfdTDwRY/seNAtVlVWehd66lkwQNdB774kjw0EkFUumQRBTEndtBjqbMJKmqy
ho8w0UXgsNIlyWiKqpNrDC/lPxlHGPNF0cLgJf2oJwapz0Os4TXO/yUhSeT5tI4JTRqM+NhY+dHt
+I3DSoWHFHZb50KGqa2ouclmes/ZR3ZMi4wCpWbJGOAwwhkqtyqyvjwZRVsTwc5KOLDqfFq9KntE
7Lk8r9nESiU65O41E7bFYRiLLSNDB8Xi8GEVkkFhE7/nLniSFE4Jexb7uYJcIiGYGAvKpFygJs2C
N4HR1O+rBXlCMZFTFA57au2Nj82QOLX8kS3/YzbPf1pgdRO7HIqKQqMVL1gVYwGsWJBW0CZ8Twt6
hX4Jy8eCYxHjM5XhWS+YlgJ9gAe3hSMo+e6sPdW0XohO0TkfLMWbwNZiob7IGN62wJcjIMquXLcM
9/3U3/Vd9FIk5rnTn/HCkKGTQW5yb49mdSn6xYPlOK9sqqksFwKNJe0XHU4/9sKmUUBqsB9xBy/c
Gile04VjM6F5iAHbVAvhxlxYNzbQG3KUD/ZCwbEXHs68gHEA5EhAOSxtaVSanl+qGE/YlGEn5imX
8q5YwmDSCCOMDB2IsA1IM3ZCWxKBkK6yolgr23sW9WqAGLyNe/EjA5Q5bkGnb/XV9R+63OzJe6Mi
gQoXDRAgBQxIDAdWAGjaF0oQfthDs3CDXDkfhziodmErwo1KHkHzf6ESq2rRIu7oDLTb0bMymwe7
VTRf3+zceFkXWhHITWtD+NeqAGSED5UjamEbLR0ZG6FduFCPhoV/5C4kpHphIpEMiCl54STFCzEJ
SYnYVkCUNDAlEFabcqErJWCWtA6cJw/wUsN0xV5ITOnCZLIXOtOMc62cMnWnsBKD2AKcOGQxkkAv
24aWfrHAPNXgnuyF+8SKJV2bCwsqBQpFYisfB2RK22GUDxXUqn6BSmgjiHFcJx+um6mdJ2gI65n6
H+1K3ukXrBkfuBCOeiFTzZzuK2OhVdGNXfqFXyUXkpXMME6HC93KB3PVgkiaqx+/jmGx++DcpALu
RoTSSc7y0zbb53RhZiULPcsidA2WVhoSbTsxdu3Z7K/MhbjVgd7SmfXF4/3IArgHjM3LCd7/pw2t
0zzM+iTyFjY3aTlKmufQzAFJgjFwT8iviZqlPa10muz07G5dGrHVYOKPNJk0d7zcK61eJQAxMMu3
Vh+snV4G60z4qxJF26oHOuYCH4Nx/uYDI4O45Kxt8GSpgFMG+tOY2Ip2PQQzB5TZtDDNRNq9Tcvi
i0NqO4WkkfqeDQFNoVHsE3PtYuFe5cIGMJBEL3UINzzK/5qFpMbJ8pEvbDW9UNYSp7710+EBKST8
tYXERvn+uywst05YX4KF1qbAtsmF35aPkNyWuQz5BQvdzbejg2c713Qhv6FL3Vby0YwgwlEiwYZb
KHFsVBdmXL7Q4/L8O1xocvbClesAzDmA5hjYrfvMvYS2/KbKgYqXtmDJQGbw3OktJtTPAWwdupJg
odgVi0h64dpZC+HOWlh3tt89QT2hnkU0lPlR8aorNgqlbXTXtoSah5bcfkFg2BNil8fPUT6Arce4
8awarqNxTIYnU1oMyObee/S8etqo3sqY1CjM9mHdP9CvlFs8Mt5lwt2yRW2RXwx7iLa9zIZ7jJYk
Mug+vJOJPiO+uUEntcUmMiM0Ry5cpgerY3FQ9DZsXrQswlxr3UxHoJ4HN6y/PQL4tBstVI4WtXnQ
MHFwt50XPfRphVpzBHA8BN+ETjw5MYVkbqonHickIGJ6mF19RrD6mYhqHzcoHHxDffA53pph++NO
VHe1p/Ceu392Zq7stPeOJb2kY4bvtgMiU0YbY1H8ah+mUHOxm6z/QkiRkA5oKZzrVYLZDu9nzrOY
HdrWJrEV7UPYX2h9qRolUQ7O4F4wJ4bQdRHim8wwAFhdqiTatCWch8AtfyeNvoh0BjY9JnC+zKRN
mO1diSyAPM+PqRuuik/dKm8Yw6aA9PDiIZpjXMUKGwnMq4v+cG220Ssg/E+4N39BACuIn9eOxdFo
0x/wQ6hwOuAwbQmsMo3X2rz3sSZCpiRwYgakzIInMNunzjQIgIo+4wioWNG+5uQ1b/p2+szYAKxG
JHrkgX0r0cGmAd87dXLx+szIuAZIpSBvhvoNOzzVSR8+h/rqBtj5W1ZLnc5ejBiFEuQyJK2ohldI
IeH3+ig1F7MNLp7bIKfYtnNgNIhzAIxTS6BixBQtAHQkTz7USDybqI04ydZp6u7IlOSkwDM8DqLZ
eNHwaAcWesy+vAtU8JrWp8G1HnBqo34W6sa2wktsJCgcF4eyIDQZadfOCfF2h4IjtRPYqnv31hpV
/jVWn1FoHLFeuORkldPeS3lAYW6xi/fFLhET7N8l2W8k6zjAhmT6wMuTUw2RdSOip8I0HqQaL33Q
0dMJLZfRXbPylPMruuzcCn3J3flseDlBZPGv25wmDyd9F5c/fWJ9U1quKiQtaAF+FOhiYxFcCxWf
hmxoNx4xsrpJ0VmZXn6MU0KbnCzbR8E4kLNR3Er9M3bIggk7gLYMA2qWh3SZw8QYYWbWG/ngSJRN
WDgSM/sohbpObnmf+Kz32gKsZvqSWP6eqVkJKGFljrRMDh34evCHWygua0sxQGyj+KYpBjIs3IQJ
5UhLRUu2TBCLteNiMKDV4WqNVijsuBzAdffTrjIcGi3l3OK2em8fjAnvgEPc0MrjJEZh9ljbTFUm
u2xQ8dy1A74SryNzpTGLp4G84UYmfywsJWEXYLMIvglHM4dOMFxmZifSZkIYR0R7eRk8ouzae14J
NxandS+yd9PxD70MXdY3KDYC7B0otFbaKb+6l8HewjRF/dcb2dqM84OLgxkaA894zXoG8NJTo4kg
iur4WkTtGeH2iymhSFhW8Ok5+RtwIXSnqfVd1ERE2JV/KceekXy4VX76Fo2we6sMmPvEwI8H/4Ho
wJe2t96bGhWdjYsQ4SNGRl8TREzXcBpjHNcTtFfDwGCfoVmPMS/Yc+vC6c1jmDhQBYzws+/1ExCT
i6+qbFuwR8QlsitJaF/lPvl7PivyCh9EaBTp3hybK7TxbBO5pt6ykTy2JVUQsam7KbQeKNur9TiU
R2tExFhSq67m8DiYxQcXgzGzz0oQfG68Iv+qCfqrOkYAVMg/WEPOs4tiVUOLAxE5XonXJKGmoUdG
1MfJsRjixGvfod009JPv0DgbsfexaMrCFK97l0PAZ2+EiWKXQi4CdmgZj7E2aC3EgH9p2uShcZfk
5ID3MTszpetTVBQfEtAQwyYGcBOZgWVSZOBvzwO2rLWfTpepKd9M8rG3CsNDFzbwXcQGZdaN8Ak0
KppN78QPoSpA5fajRiWFyWlu9g05pGR0oFvDFvbXALQYNAihNLKSnW8QeCjrNw+ySKccF9c8o9Qu
qA4K/WBuh6+ufwPlqQQFkN/nXX/NJvGYW+btTL1tLEPttn1j/HqZhXUhNz3mgyqpOZNLE/sXxvLi
JgqMhsyeWxNThODe2gnX12tg6FSnf8RooBaMiaJQM5q+jlW47L1+W0sBJJ8/pbHaBdRZvZSt+9At
KUYTly6ns9xhlBwAIh/jOSFEwb1XHbOArhYhb8NrP4GeKALjdcJHRFkL+VsAGN+qqTmBCWUgHEyf
vfWFeqjhaYbTltrxfk6Lt6ZGPFjK8LYyxFoZbC/rPvuow4JPsn8bBIu3fMiqtcPkDRcZo5Qoo3L0
CRGo4OKHnXMiT/cwEhC/zgj6TkN+XABlpPQNSHLp2yD5p/b34WQeWzv4zvz4mOnmgdfjDO/tXtbB
zMTEZ3Tjoa8u72MP+XyX1WuE/9FmMrpzAdsTySpmUdeLmM84D9YU/g4TXrbav+3M7mbE40h/g7lV
2t+1CxuALNJjIdy9Z7YY94xn0+FBaZek8IUcMGbqmQ1QOEXLiHyZnClBwp9pcTMx6uoBOXgKutfU
6qcY4xU8g1unCFZR2pt3hs/HXgyh2skC+itd+qZs+f8n6fyUJ/qb3/LEZ+FnTGgbpYFM23IQkHH/
ldbS6dmPQz5Rs4/TRPpTFG9bACWMw1Ayzv7VkyjQOEo5Hy0KWsu4zIh7V3EMRYe/YxxLIjr1rpdV
tK1nblmdPjj9gkRCb4m0ZpuF2KBqb3kumIp1SfAh4vTPmDJ363ADlUUN+WZxJ8i+2qU1FQHUdvBJ
HE6umRIK0L9l3sYYhmkl0vKYtiiO3co6rwNFqqHXU3Oi7Xgu8rbZUUN9A1O9XdrefFyoGHZ94yfh
aZ4F9iBFdRG7UcUWieVoYx5skR+S9s9NBs0ZtHDaorndEs/OC7epBBv/lCnqlhkHcmvl0G9BD+tC
ec9GuN1Mbsd+31005U0D6J6uEn6evO8YLFTcPTGfjIHTcIM66qQY0VOBUHYBSP2mTpmJhndQGzEJ
b/d15r2x7b/BNrFjAYFLFnwTIsrMUd9EpzprzpOARVJ7mdHn1Po7Gsxd41Ws2cip20dDyB2bH+oZ
p22KF9vnXvES882q57NXN0+os45OSzAE05EvgGjJRhpb9op6PQ9NtQFP/94Qw0CwyyXKHN4zC9gH
svm+K18o6HnUkPfBET9h57gHCffZNagZYC7YTfBS/LBOgqnihN3eaxlrDUm1CYuSGL9meEX5osP+
DRh8sMeT8kBvI3cBW+1t2bwYBHx4pK+qjPw+uPGtDsz9OFivomI1Ubj9jVnVZC4Y/dopRoHcuHmU
XXgHyeURbEYZVZ9p56W7zCjOeDBwfxKCRPOHUGJGEIlMKfye0NnYmdGsWsP8JWuXF3YyryNOhbjN
hnVpqBfUoR9DljwywU93AxkoE/G4adC70Bht6J7Ocyytj3/+Zmlit9S3VmC8B6jMY8e4C2Y2fX7D
L+z4xc/itDlFiHdQY3iwwsAUx9BEZSQ9FKDdR1TR6WicXmuzuRQyvnYDR+7sMx/V+qYpkZGXWXkQ
LYrdiWbZp1fO6uSuzbgeEaQkMaVRMhi4/+r0rWyLTUreCMFrRr/srDx0EKIZnpgNntsoea397q3s
AP6lTfA3JdE+wDLtWbeKHYw2cvRooX0Gm80JnRCrWh6kkX+Z83hG1XGwmXPxI/MWfiM3/ziJl6ZP
7ruIlgN8h2X91rL6aGWLVQpKZIC8Q2Kg7GWM15uPeq/8XzgnaGNZ7RCtpmfAmfc9JpCyLLbMBRI+
6GwAcN88BkSBUOMxUcz7nY9iIgdwmffEIDn1gzWXw85LZ3IuxcqKTtq9mBkbAzCo5aFmcV+nJpLx
qbhOxYPvG282yiF069atTwqrZH5tC9SsVhDeVbZc6xR9tyiSx6gJz2lBHkYZW7edWzy5oUmj6Wy8
JjYOC38uz2Om8p0drkTILtQB/iVtPAFCIzwZAeGNcMTZCzANelN8PYy7r9pqblBc1Mc4AOQcmsfl
wZXeS2UtVO5lX+pQ5/geeT886yu0ZNO61cZV2xzKaDLZBagKZ0PzkzPeqVz93LjVUzAtHj7ERSDP
7lMz+vZAe5UmdqAWxcY6z8TOB6XPvpSl6zAfpBZXQBTPQSF+agtmqZiXwrui2I/009TMtCbZY8lm
dzNTWwtzPHLNgRfnxSW/Z2dp+40V67mUhENhZlzszr6MeGzCcC/zzN6TdLdTGNWTarpdkJx4bekv
Iyd9iOvsuJSWcVM+xYZ/pkyNd9VUsSskYAN4oAq7S+tbV4sJt4nGYIbCVnqTwAuoXlBSXw3XuqJm
vsHWDcmF1iBCLkT1sQmo8iiKwyfbLX9GJ18bIUu80ccSlKX9k0FBOLnBtS04kuyhNTaOJlh6xl4Q
JeZBF322J+LSRMzIrbpwbRg9fUSEIZli3JTKcreR5F/gzC7Kq78Y4LFpegdHl21rCw2aUahTwmFY
lOGDnvY4gqi3ay4lhxENYinITLM6pjpmn5KeLAQLm8Qf1lPqqG1N1tl28t6KCoJ5k/BFn8DG5IXt
Y3EcfHU0aDaiQcFcIxqmrz4q85hrZ2swJuDy57IYSf5jIlBip05K4mqt+j4PjK0J520dihpXI3Kh
cdr5dfUdtjvUOVeym3dOl8BHIr/O6/onEt8PYT7eqQwCax+h/aiNe3ePQgGvfzEZx7xGvqp0/4VO
6TNkxhPV0rw3ih6tVOCRaqZDlrnOtfhBYM7f3NxxFNVb37KvSjT32QzdOCC1jsrQDKpjoxPraOMF
V1L0G2WQOsTKif+B3INKWCQaRx/0UTxdnKiIUffzTpcag7yHhCfs/d/QxKgkIDzNE8nqg/eWlCwD
7IFal09MOstngvcedVa9pPgIt71bHYy+qlY1p7gZEuVjmml70qp4tWBy5hhPmYhwn7KOgx2nfFrg
ccccbsEe6ic4vRlBdFNxyDlQuSKc9ZBFDzYF7y6X1TrqXxtqzXbGMyB7f+fkhrGeZHfrdpmH7BVB
V+ZAPiGtMPAcCK79MQqmX5LBD+VIVZWn/mPAYJ/o52c/50xrONOgHtubmgJYwLLjCUMaRhW8kQk+
kNw+09ScnaBuj9ly0ANdZaiHLjAFPAzxhFaD6EM85MxutTBaIo2ZVkkYUIVY64lHH/wGMNTxFgz8
m2dhBNJV/qTqytrosKWL38Y+2tBZfDTE6K3KcX6Ie89GRaEJJS7U3hAVK7/6JCR5ieZ71ph/rb5t
5vKjGdipw4HQKxvJNvZJGig7hD81AGLbzMMtImz83xY9aVAyZ0YS11p8t1TdVg/5rRPM6g6L6ZqR
426O9I1n16CAe6feyRraomf+9qJJN07SvGEOhLlToMIAKnKXaYHehOzX3lQn/S06+NE5EV7V7JNf
PH+LUXT7Ba4lGNmxkX0nzAnNcjWg72ts1m0Y6srIYjApbSiz5W8xAOnIQma/LS3RBLsj0tO2R8Ig
8F8H2Gl1wm/ETO9QDS1r312iKDSShOY8zZofs/WKY8q6vqd4TdQ44tUbTtq2nkdKHEKG3vvBOKlW
vExNpva59+4jglgsn9hmbHCJifE7sVPjr7dILnBuPS/ZlPN8HwFWpu0G86q7J0AJ1k53DdGPcMN7
uLeNLn+irCByyCO/Kk05KirvFKJwDXkivZ4lXxwy7VLVd696KLOEctFrTuewds6AbMkM9uYnL/eu
SEN/bcch2Sa4wuZg/Wkv75kH+I29ftvRP5fpQIGhBSjx8piMSXIX15yYLH+szKJmb9RNW4Wf5gvB
VR9Dn8H2KYznGkc2NMRAbV2A5hGetFX+4PUzPtNA/rku88zZBUM5xz8ViuFNDG+CpO6fLK3VypnK
kv+4vRH8uPXQtVzRhTw5yZ+d6+AIeSxfu0O/E3BN1zKAAAL5rHXqZm2W1Tsn09oOA2xcQ/CQAec7
CIfxaF/+tsHB9gYAuMVXL5wK6gIPl3QzRt3qJzcsomnUOxns/Xoa/Qcnx0IMGsoavQqP7ZE0SB5H
Hp9VobIX3HFTz6Q1ShrUdkV2F8KIRFtDI2LlsYMLqGenFr3KUT0B5+EyhI5B79o9lg6eWuY77Gdq
9D0yap6Zd90BV+BvgV4pht9lJIBEiZku/WYYRNjeqEzkkixGQOYBnwPuhtJnL8ukf/DmJbvaXf0x
73xE7ZCsunFkmMUM3/TRUyqyqyZjWlWzjVVK+YQ+DBdLq2+kWGwLY/s7xqLbkEKaA+lBzHEMsrC4
5KJ5YDy51CmzoElvi/k5WVQMIP1mbI5hIw9z1X350a7tWB1BPEVMnN9YPEwkV3m3ZWwHa4QWNpv0
aYYjYjjtb5q9kneytaSRbmIZXIloPixEDoLFn2bcFdj+nn1WzjjBn41muiCJfZtUdg0KlqFsepmi
VO0Riy4+8pa3j63ID4LgXWsw3wnjZl+iI+yJcHTHCMlWUaZMoywKznVdUWxBUrX3pYJjUcmHcnRP
aUiIl1XjZ58l3mKSxonRUm88RIc8tSZq0E6CRb327FFxXf75A/Pxxp/v3PnW1jPjiEZz06ItAgc4
6pNVfi2xlmlaNLwN+pfjZVrXI1TzERmOFuT4ws7SxOwwljWM8Y3xZLFSVdoisaoz2mM0dE0GfUUp
AsAEQ59BUxMz86b9r/GkGo2FvLr2toZt71pSkTbMiEFLEqDeJPNPa0VyjUN7leR/rsMIzW4cAD0W
PygyaNnZO0cI3kqnPiXqsVamZDHhP9TCXiVet5PojYflZpbJqVOps+5MtOd81jz5OoaMsPvgLeCR
zo2cEMEmwXlYNJcRXyF/UrDOWwd47ejcjzVZSGEoHsKOCTUEp3czzY1Dob1nIBgfEyp8TrpL7UFF
G1LAm/b4PYBdT3wfoAa0lm0dQMtyY31Ma2+k1GPbAKBQI4QhpazP/KfQ//znC3FdwmcnRUHTyQXC
Io25ZxRAOfKQL5OP2ToTJovYP6XYNZRAOe17B/AxA5YYCjf+qDx6J1S83cANjEreW/zYJ2cCnTXP
Dz5o6a3wzBfH39mFNldp7DUsLSCPTiXTrfCIhOyDWccEp6b4sMfphtyVo06dNz5gEUMrEvp80a29
GIs4yJeXED7yaYyyx0xS4xhNeNvUgGEJqMFuwDZB+RlihvTN7421i/Nk5RXsZ4vhnnNz01vzg835
aLvAM+uAzYDhZ0AxEyfaBNMDElKIMgilasa4qgEYSs76RpvG+0jt0yS5vbWd8Q6sMtQkAo42ZmpM
d+g/EUaSalYOGTrusMAj43fGjRV1wzM5AzeNHUTvfuSfZMbYgGUKfmdjHt7Cgv7WST+Sruv2RmCR
fZrV6UevEXB05cUfrQCxulNzcxjj1qECuXL07eKe5PQkrF5CrYxTEpNfVo9J9WHZkEEdxZPBxvdm
cq3yLHIjADdBzY7l6y2SNd2x1PbeaXuMUjXdrw2f5Z2+21v5ftHelUmtjsytKLhG4nUocD6GyRew
DQLnhpCx5pm90m04+MUHVv2TGaBQ1dwex8LX/Xv1rMVsnnxr6NATTz0lQfwZu39wYV048yW+XL8/
qz4y18rFD1/fK/gHL7xN9clJPW/jTh3WhZlrOi+MJye0g8e2DCS07qZaz6k02BGaaLqSrrrnptiG
E2WacIZ89c8LyWSMn9wSXj+RWvm0vIhl5YpL5aD8ajuTaJE8MtY2UXwtcYIIXmwyNyrwDim+bLYp
1rKmHv0BQy6ob6NleRBZZKDOaO2G6HnA84Zy1yHDjv5tdufHVC/d1owsN/BQBOZs01cIzs5kV37o
mEu1xAkfeghfPT/581I3XU/o5Vx2WKG0gi0SC9EE+7xunwHTH41SNudlTzmEA7z+MP+wxlJvbUg0
qwr3Ri3ACScqQzgk8j2RBj8Wyo4tmbs2ssuZAMBd0PACLSyzugV0E+PoUA5RCnHDaMaJbrNQuptA
IhIMGcolSXzF+fWuKhXt67LQ22i88ch9ZjO3ST38KelcfTmLaydkJkjUnFrljgdEtwOY7tgXaTjv
jenwiRhu/dCzD04KtTqDs6dYiYyT/yw627oMFJhDea6BfAGSJWcwDneJYWQo9jG56iy317HP8JtN
8nQowfT7FZ5uYzxVQ3kq6uqlhd5yKE40ruG6Npx5N2VWhFmpA22GVjX0yu0QJSEOE/stclyC5iuL
nfeQNziU5LAjx2wj7/MhdvawA9p9rCHCOx6WvpQVZOSNN+4MmwJ6AMRXi7l86qHcbhL4U0HRbB1Y
G7RpsILKTapHzQGIrR7qWZ69W+TrroaISMBJ/3V9SdBaR4NrFnjUTYbSyZBZBz/EyGCTKw7soHgz
st48CTIVupkkP6woS+h6sfEUDvQAucrWyn6qEpauFWcvDd6cfydd/rdgrP+lYfc/pz792/+Xzt/F
cftfO3/Pn/9j37NabyHc/nso1fHnf/1Py7RMn1Hf//X+Bta/LMuKTNOxIy+MQhdw6v/htjr/8n3b
BCTKgMt1Flvwf3h/LftfrhcEi/cX8y9IVQCk/+H9tcx/uSYb+IjkKe8fFux/x/rLtpMf9f+wTAPf
DoAfhn6AGcmPLNKq/rP1dyrI6DEgqGwaKpxTOXSsgsOj1so/OMsZkWRpeZ7yU9Mbp0YrdSttInbK
MQGqjjnehQOZ7ZoibTadWZon1Q0m34eqw+++krk/SGqFtkjhENhgkcBkHofKG9bgCz+cxciRGOC1
WlBjuItGa2VjuytxxVdjg1JKhFc3WQhMnfcZ1KlzkoxL19FQEpPLMrBjg6LHbrw3XRqDKP7MRHBj
9wCZ7NzJt21vHJNm9kjpKZ79WHD6ZvFIqgzusIhSNir6WyJRkh1f3UToWPftrF7z2v4zC1Qcso5I
x0Eg3zJYX6ftDNwF/FwSsibOF0WyyaqDvL7O2XtL6WfQyAxESu2zHn7lPHdPhpi2Zk35YE4OOzz2
6iNh5Rte83pTWThlI3DwCB6YLCOkTdry00QKsQ0L71Kn6lEGDaM0glu2FvJ0MSvmcky9S3SE2zku
nQ1mArlSE8BnezbBnuaSyPqgZwlgDvTFnyq+a/vJu1cTyRgF+Zxr5nEpGG52LL1n5TuXSNudG2yc
CK9ok2fHCkcPDtKX/83cmTW3jSxZ+L/MOxiFQqEAPMw8UCQlape8SPYLwouEfd/x6+8HyTG3LUd7
+jYn7uWLo22xRbJQlZV58uQ52jDmjVfxOkcD/iGdZgXpzSjm7MRO/Py6c+ndBdYV/WLoLXbwaLZ9
s0UdgqkZZGsW4cYmyC7yvL/DzPGMka3hfWsiO+MYLVpJwQ19VMwhc4+5YbOBfMZESNviHA4FaGdz
va21KEbsKJksxzL7cjDfh3yYSeIqOAR1uwlCllX1QmwyehHrIae7VbYCvXfuTlwjYuAZgSV0jd6E
hInDfkKdcp4tyqb51qvjhwRWAlVwvMsyc8vkWrQpJJqf3YgBrSX4BODjqI1N/qVV5fouTKW/EzIu
dzLI9M4ngYMkrKYTR7s4afbTpwJFxHPSce8EJvU9UmARNq9od4ngLtX1cAH6k5+E8zusFkdkaER2
b2buesJ1qFO4d7S5vu+8qTvne9Ab6NEODdwsOm9NEOF2djbYrafsaXf46EhGCkbKzR6D3H3L8PLD
HKT7HLnSvk5jQOBC7dyZBzw13wLHGT5EjtvcTbq5lnaur+I6v+beOOuj4jkezK84T5t7V0XvHCjc
t0jgYiJ2nZnvPZXuqnE2zl3wPBQKzEuNsuENk93ysm0cJE/QgixRetn1DgQjWKSkB26kTkYTBzmH
abbN6LJBdIUPm4kwpiO7m7wbvhu23Z17Bm3NWeo1Q4qQRJArOgtHGdzMY8Gb9d1t4PvXVhzJixgT
DzxZhotCRvNN2YLAjRkQIm5C73JxMcrxTAQuE3xGj1Nk6UKzU4O8zSE4rFU3+7d6+UNBHULRR/jr
iItfx3A1C56ThQ1NP9uITSG1VMCkh8IWNOugvGV0ItihUoWV7nAee9FzRnaytnc68R7AYCn7M5S/
GJ/cRNK5jhWHsVQV7aYZFbJnVEA/UcFtRiB7bxgBDRnbZN+GLvPi/pOd0yxMlvonzTDsRHjSY0iI
7WA/1irx8IMrb0YcdjnfoK6G8Ox1ae6wcoHHA2JmBV+szLmLcCXZZKp+DJqsP2X8CO3QICvqD2Zk
MX+HCJvl3bStkTNhhPONIoglE27GQ/pOavxBalU/vLyBE8I4m+vqypTt1ZwRlvrUvW/s7NJESc8f
EZYO6NWiaoqda4j+A27uQFjTO6uPmKeluNpBy2HYQxjJSZ+k312z3hsORWDLHFpPdcAYhhVsdDzc
QVzKpc+4ofld9dNi1rUwYXDIuuoTTwBLIFAWOLgB2NUiGQ572IO3dhfFyIy2cnxs7briFikK3BR4
3pUVMmrADAduRpel4fSo+jHVB/8Mte3pRPbN2ZQHwX4ukFVC7Oeub+ptmd8Ny6toU+enUSehTrvJ
I/Ta6rSr+FscxZ/cHo680/ZLeE3Iv5S1pxaEqcd48E4Y3AVuj4hv2OCksOCwtCz3yPrwoLGp8Qcg
QiXA15RLd6a+xx/lqkdfaD1GOoelv+hmWgO248YIRwvlyFIAdfQ4ja8rw9hnDprNhXxnOZNxH6UI
eQpj67gt4bYV0MN6vDIQ+gS6ternOHGe5OyirzQo3NGM3gHxt/dTbH0Hpgs2jDVhXI1VCSye0Vmj
GnvtKKfZGdw32yxt4XRkAlStQevZ6cSmc0ZoZEbVrAvb2KX8jckL4Fu+cjKwDQt0jLYm1ZA/5Rfm
Se8n16kltgqfsARyVpUUj5ge+Oi0idtGDA95jX5j2iMSLH18EGiTunqmKxZChp0UVuG+vLTA1MH1
mARgpgWCC4yMqK9MbnoR7YQ3Lq0Ls93VGfwB+syp2Z7mkyYTbvqnqKufqFgZhDC+BQaQ2AxWcYp4
6JVEsmBr6Ww9M0txFtIsRIe+OQHoB/8XlzSChnNQNZS2rc95MW3DwD6jdAEfNXcdzidNt2j1RBOG
HMZtazBMMbd8F9NoN0PmXSPptmslXYYCFJURJ18ETOJS4nmyzM7CdPogcRmBo2A713XEtd52D6mq
XfgqGFCEWsCHc4rzcGSWszeZNYKoroUT7qcIu7ZGo4ZpBO0G0bILPJnKHpQmTDpIOfQJqmbbs1MA
L3cIuHlMLMMliqz5rPVN6E1s4B4ZNZPWx7w8+QL0cdsG0ae0Hfd5dD4txyHN1HM0miQGY4doxjL0
VpfXHfqTJyS1j2ERMYdKRDB8iPkeA1PTSK+7jSJUnDzYs353WYKJv+74VFT0bjXC85N1KhT2bd0c
n/VLEx+WFCq03HZG+pGnxoPGHmMD0vBpzK3LmJbD2vOYyxG0jZOCCR9KIFPqRyQ2nntPvodCt/FG
24N2NfYUmIiMZAjFm2WQ0YWeAHQS85NW3QOkD2Ld8iKVDIyZF+MZKc9uMGiVMcbkn5i4iENIx25R
VVd+6H9D6wPyOYZISENB3w17kDgJwanC650+T3kKhVFAMJX9JmHq60yABizjQ7gNe3tvpPNd2l54
PURQIwhPw+UcdqeZbV8uj1Ca2KGomqaKF6KDAJyxTVE2beTiNzQ4T/kAq3pepkv6SpxbkHY3+SAZ
FxVMXOQ88iZN4zM1BjfOhHwXbkDTQyATYxe43zBJzT7Qv2cOID1LRazPq1HIj2O+DUhd1n6Mzj8G
aOs8NLILOwnRbMTVjQ7kZLbRnuYoKrT01IwEL2+K1BPHYwoTUesrVOKCvVXRUre9gqIYrYC4x5it
xfJKzrswZk7L6tN7mKX02MNFKawyH5Z7DJt6MNo53g7LDJCdYGYfIqBQkynmFl0BxqpPgwTXmRos
fLjBmQpDvpgkqklg/mHG5qgQkmebwG+va4jiDjUz1YIb8P+ErYfy6MBMvgwipAdmjGebubrG6LaN
GF3qI8HHdru9nPJ7M8ke4yxevGiKxwifP/YoV2Wd40MVzje43WB9rcK9QHcbe+72O24N4XWTpd1Z
DyOQ0Vuyf+QpaJlM6hFtV+OE/PiS543xY42yOH4xZ/UI2RiBJKCm5UtkWFVscKd5H5PrZDPehnTh
I+ivYhnpChaZTPNCLGexDs0G0ZwBqng5PHDEQQ4RYzRjDSpfdQ/k0Mm2GzxkAtg/c1XhQCSxtex1
aSyuQB8ZgN2xiVoEYiRgQXahjWjceZnPpKBPh4MyJ3E4b3bKKL2jzQLlJOcmKfpuY2VtuZX00TeR
iK8jNI13kUWbtrR8eRGKvabK2SCy1uBtqOPL2Qr2nXbvC+oMMKVsOG/Tc0iC2IfWwI2NtJ50zW+M
LUyvl6coBZCMGT9HlXzyAkSoHXtrj6O78Yt4kQq4pa/9XCIoHBnzc6EnWG0x8hMAT5HnFyeVXT+p
kHWPW9LZl58vI6pli6VibM9IITYElniMT6M6iE9rCopNRPelEo3aD8bOt8Mvo005Otg1vrhYvG7H
1LwzkaY9lWh3Ijzn2xuKEn+XopqS+MWFFPGVXfYt90RUXMS9t82FfPA6/2ks9ZMZpc9ZJR9V8klU
+psfD1yN/NvyNZigh13pPSaM3a8tzhDqkR+WxE+m9n1dFPcqsp+Ucs/qYP6KhOk2sS0KOI7MSV6G
V1m5dQTyykmKWuyA9WaoaosmCgXd8mP0GhDN5IxNlvFoLLdK4d4JBptPyrS6z+fgY97om+X9veU2
pU3ziZXYDoV71ZcdAL4OoAnWhDcZIhVR5eOXImffjba4hSD31UXGdQzLr00efs0iGLTx2KJOTpOD
UW56Io4H8DtV01Xif6k6CAVVJfd2AqaXBf2lr6nnbSw7tAnbre6Q8WTryXeUqnSki+s6O40E31B4
iGi7kbi3GhqGcZIy+ojFwHNCUQqzGiFkE2cmeqzK2EqDae9eOheqIWNYXuWidkoOZt9EuXHz8jWn
ZAKtM7yLl7+9/BZqjm0kSnWNjiJSwTwgkXoGwitxheRlvG1z/16kCT60VfIMY+qqsggsPHLueY3o
o6Whoz+PS31Qjrm3cbHcg3Gys1tvXiPqfWEF/aOI0DsjKz2divx5jIcdVSYCpBUHyZyxDZbdmaVr
8MKARkI7V4wINAxhirqnzQ0DVb8rkhHeMI4uiC0h5GKfxT3Q+qDHSyPMnP3Y0oBECCEa6Hk6dXaO
XUZ9Ap0TASUL3iinBP/ZXoQSKaQaHiPKqym87XyghTS3wUMb2k9OgvaBEveeBftmLhnqQOO7YSah
vhjxhkR9nR6fkfIkSiZ1tzomF6YxhrYuYxttCtEvVFXMiDIzaqEm5xq6zyiofnJnnsdIw9my7A9Z
xw61yvazzClPZ6bIEn9m3KB90kHpnCOMiT9ix7SaTu8Cx0Prv7kFSAEMyS1QZwTVdrUNOs3IVIH9
CUO8mfW5lx6NzZxIhCMeuqQQlDbI8KLsZTxFXozLVX6hTbEPkhArHOlu8tH7GLvDfVwEUN7wqzCl
se2mcERvIAo35WQaJzVAVDCmOz+P7pIWlZR+YuQ9SbHeqPTS/v8c5OGzUQfIEPnQKumUpQwVOAYy
eHSpaLAm9rdqV+UtFtTuN2cWwamO6ZLO3VckkfKYHsQQknjKxDNPUkla3Je0gCu79B+6GDc1P21u
sJVkWsxCkUFj1bROy6DcdfQZwHsl88eZ0Z/1k29dwlfv0BbyF9KXY+4SrU5rht9u3GRurioVfY7h
ohrkuXdI7Gjm8acP0GlgFdhnZbdYzqbBZdPi7YB54jRGJyFzKspy6dJM61p0CA6X3IidJsC3SD7l
blngAYF68lRnDNLMhEg9xTBvh3M/tqif6VghVOY5vnWSlRxEy552jC6SdBvR9wTf1UaF53HFneqm
w4fEiz4zJo4Mf51v0nFokI8wrgy7ZFqhCUHOqjnbmUIhOOA2CLFXySOF47UPzSqJ5HZg6KFHRXj9
Asv+Syj2fwif/vEZN1/aL9u8ZXjsrnuqp/unpkvb5kU8M3gqlp/ekke374u/96Lf/6If4PT7qXz6
7//68h0R7k3UtHX0rf0Vt7bQffwJ8X75XC8f+ne/Jv3Cd+u+8/v1agG/bXBrEhPvBdJOi5ypzpef
Go61Uq4GKHKhLdkK1PmPj/J3C/H77/i6or9/ze++wC/4PTKcB60DAD5ma460NDNnQmgX1P+PC+Ga
K8fEacEyLUci2mu9thr+sF/+bEf8/kv+fy+EPHQh1Mq2tMUCEMVpNCjFF/3jQjj2SrNMDgZ0tEiA
u1/f8OgWwjz0ZNC2sRcPPo9TwfSKp7xfFsLVChcG6GOvirPHtwa0hg46FWKlla2Rr5Se6YKW0XB6
swhiBa1h+XcXIRXAwddVP7qVWHbxQSuBY6O2CBAesVB4rrboyr05FnQNXUH7z1GaSHp0gZIRRI3b
5IHrYK4Ij45t0xolUKLY+vZUOCsXETBTSk380Lznyxse0YYg3V2C+0G7Qa3Y81oL19SmJwmTv2wG
aRM8LJRstCUJEMe2CGwGV5mvYevVR/N/7/J/IXmgtS2Vi1CGrbk3Pa3fRgdkr8E+pfbArJf04ugO
xWv3f3l+B+4HjgLxb2EFmHT61ZuF0N5KwQuwbX5oLsbnx3cqCFsc5YNWwVqRNIDDC7Bx1+JwvE0d
9Mo2KZeO/dZ83aV//1iIlQv/RynPEcp0QJedtwthrZAs0ZL4QPwwjzBIvp4L89AdYa48SZzUQjko
cUtbvsmqHbkypcO9KqV6KUBeA/MR3RY/AsSh6YNcORasHSRUHcooRSb1842h3ZUrhVC2cuAeHe+O
+JHp/v2zofie0KFcsdwIy/n4eR0cblbPcZYCBEl/C6jj2G7OHyfj0KvTIJFSS7LoKQc9c0W8eLMS
5goiGbvGO9Yd4SFuyM1+4KXhYmsOuOCSJqHepeQSc94k1qwRdaY29QtEcXQ7gnXg3j90Q0h8RTgP
UAgR0KLo1G9Phl4ttEPo/VRkCxTzGpuPKFR6PDzAooP3g6PwFIJS7NjUELbNwv60HwAo2AxAMGSd
S31xdLn1jyuDAvGgbAqjGZOV4NLg1lhSyrcBQq2oN7k2JXcs/3F8G+LHQhxacoLMUVxwKEiZwKXM
pWz5aUfYK9sDmuNOIe0Cqnm9rP/9J+Nb0eXtghbTmcz/iNX+wkv+E5T2zS/4J0pLvkjx7vKHUrQL
X07ZT0tgrQSqj2RZYFZLEXJ0QRKw4NAIaa9IFBUxUHokUOTObw8ELxA/YsLre/37t8D/Bdcfehbs
leOw1RUKuayAFMvOerMRKL8sRSzmtPwHz8KfLsQCQ9ni0ODoLmmiBIvHD8Z0zBeHrp/WQa5w4TBJ
KECrAOuPD6HlCUl58G0JAqOXbJmwp01yg8Un7Kd1UFSa5JHglS/h4/jW4cclcWilCbRAnqxZU8ul
nWW+XQexQmPRJpPUHKDjrSsWWPmgrEFTcVM6CaAoh2RROL8GSRYKPF+za1z7eCE5PvdBC2FxWzg2
JSYoLOGSzPrNyZDsCCKoQz36GiNe3vCIrgzwAvvQY0G5bWJJaBMqLWR9OCJvVoELhfuCYGpbYFXe
sSaRfzWDenPt/DODMimn2QhU2jYeRTzwN+vAbqDLZdpUMLR4SLqPbTf8iJOvid3fx1/sl2E0RtUc
pscUO4zy6acLw1xhtkKKRa4t6XoeX//mdSGsQ3EHe0XsM/Xy1NkRXA5v1oFAypQ6Dc0fuMNrPPpL
4eEvvAguyfKqb+nTl/p//gEAAP//</cx:binary>
              </cx:geoCache>
            </cx:geography>
          </cx:layoutPr>
        </cx:series>
        <cx:series layoutId="regionMap" hidden="1" uniqueId="{00000000-0E65-AA42-99A7-93557230AEA9}" formatIdx="1">
          <cx:tx>
            <cx:txData>
              <cx:f>'[Gráfico en Microsoft PowerPoint]Hoja1'!$B$1</cx:f>
              <cx:v/>
            </cx:txData>
          </cx:tx>
          <cx:dataId val="1"/>
          <cx:layoutPr>
            <cx:geography cultureLanguage="es-ES" cultureRegion="CO" attribution="Con tecnología de Bing">
              <cx:geoCache provider="{E9337A44-BEBE-4D9F-B70C-5C5E7DAFC167}">
                <cx:binary>BMFRCoAgDADQq4gHcBV9SXUXWTMFdeEG7fi9d6BFbJSms96GRLTTF9U3AggW6klCrzhZOGtA7sA5
VyS4Z/rqeGBb1h2wpKlk3sH1AwAA//8=</cx:binary>
              </cx:geoCache>
            </cx:geography>
          </cx:layoutPr>
        </cx:series>
      </cx:plotAreaRegion>
    </cx:plotArea>
    <cx:legend pos="r" align="min" overlay="0"/>
  </cx:chart>
</cx: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0.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3.xml><?xml version="1.0" encoding="utf-8"?>
<cs:colorStyle xmlns:cs="http://schemas.microsoft.com/office/drawing/2012/chartStyle" xmlns:a="http://schemas.openxmlformats.org/drawingml/2006/main" meth="withinLinearReversed" id="25">
  <a:schemeClr val="accent5"/>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9.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0.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3.xml><?xml version="1.0" encoding="utf-8"?>
<cs:chartStyle xmlns:cs="http://schemas.microsoft.com/office/drawing/2012/chartStyle" xmlns:a="http://schemas.openxmlformats.org/drawingml/2006/main" id="494">
  <cs:axisTitle>
    <cs:lnRef idx="0"/>
    <cs:fillRef idx="0"/>
    <cs:effectRef idx="0"/>
    <cs:fontRef idx="minor">
      <a:schemeClr val="tx1">
        <a:lumMod val="65000"/>
        <a:lumOff val="35000"/>
      </a:schemeClr>
    </cs:fontRef>
    <cs:defRPr sz="9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cs:chartArea>
  <cs:dataLabel>
    <cs:lnRef idx="0"/>
    <cs:fillRef idx="0"/>
    <cs:effectRef idx="0"/>
    <cs:fontRef idx="minor">
      <a:schemeClr val="tx1">
        <a:lumMod val="65000"/>
        <a:lumOff val="35000"/>
      </a:schemeClr>
    </cs:fontRef>
    <cs:defRPr sz="85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tx1"/>
    </cs:fontRef>
    <cs:spPr>
      <a:solidFill>
        <a:schemeClr val="phClr"/>
      </a:solidFill>
      <a:ln w="3175">
        <a:solidFill>
          <a:schemeClr val="bg1"/>
        </a:solidFill>
      </a:ln>
    </cs:spPr>
  </cs:dataPoint>
  <cs:dataPoint3D>
    <cs:lnRef idx="0"/>
    <cs:fillRef idx="0">
      <cs:styleClr val="auto"/>
    </cs:fillRef>
    <cs:effectRef idx="0"/>
    <cs:fontRef idx="minor">
      <a:schemeClr val="tx1"/>
    </cs:fontRef>
    <cs:spPr>
      <a:solidFill>
        <a:schemeClr val="phClr"/>
      </a:solidFill>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fillRef idx="0">
      <cs:styleClr val="auto"/>
    </cs:fillRef>
    <cs:effectRef idx="0"/>
    <cs:fontRef idx="minor">
      <a:schemeClr val="tx1"/>
    </cs:fontRef>
    <cs:spPr>
      <a:solidFill>
        <a:schemeClr val="phClr"/>
      </a:solidFill>
      <a:ln w="9525">
        <a:solidFill>
          <a:schemeClr val="lt1"/>
        </a:solidFill>
      </a:ln>
    </cs:spPr>
  </cs:dataPointMarker>
  <cs:dataPointMarkerLayout symbol="circle" size="5"/>
  <cs:dataPointWireframe>
    <cs:lnRef idx="0">
      <cs:styleClr val="auto"/>
    </cs:lnRef>
    <cs:fillRef idx="0"/>
    <cs:effectRef idx="0"/>
    <cs:fontRef idx="minor">
      <a:schemeClr val="tx1"/>
    </cs:fontRef>
    <cs:spPr>
      <a:ln w="28575" cap="rnd">
        <a:solidFill>
          <a:schemeClr val="phClr"/>
        </a:solidFill>
        <a:round/>
      </a:ln>
    </cs:spPr>
  </cs:dataPointWireframe>
  <cs:dataTable>
    <cs:lnRef idx="0"/>
    <cs:fillRef idx="0"/>
    <cs:effectRef idx="0"/>
    <cs:fontRef idx="minor">
      <a:schemeClr val="tx1">
        <a:lumMod val="65000"/>
        <a:lumOff val="35000"/>
      </a:schemeClr>
    </cs:fontRef>
    <cs:spPr>
      <a:ln w="9525">
        <a:solidFill>
          <a:schemeClr val="tx1">
            <a:lumMod val="15000"/>
            <a:lumOff val="85000"/>
          </a:schemeClr>
        </a:solidFill>
      </a:ln>
    </cs:spPr>
    <cs:defRPr sz="9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15000"/>
            <a:lumOff val="8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cs:seriesAxis>
  <cs:seriesLine>
    <cs:lnRef idx="0"/>
    <cs:fillRef idx="0"/>
    <cs:effectRef idx="0"/>
    <cs:fontRef idx="minor">
      <a:schemeClr val="tx1"/>
    </cs:fontRef>
    <cs:spPr>
      <a:ln w="9525" cap="flat">
        <a:solidFill>
          <a:srgbClr val="D9D9D9"/>
        </a:solidFill>
        <a:round/>
      </a:ln>
    </cs:spPr>
  </cs:seriesLine>
  <cs:title>
    <cs:lnRef idx="0"/>
    <cs:fillRef idx="0"/>
    <cs:effectRef idx="0"/>
    <cs:fontRef idx="minor">
      <a:schemeClr val="tx1">
        <a:lumMod val="65000"/>
        <a:lumOff val="35000"/>
      </a:schemeClr>
    </cs:fontRef>
    <cs:defRPr sz="1400"/>
  </cs:title>
  <cs:trendline>
    <cs:lnRef idx="0">
      <cs:styleClr val="auto"/>
    </cs:lnRef>
    <cs:fillRef idx="0"/>
    <cs:effectRef idx="0"/>
    <cs:fontRef idx="minor">
      <a:schemeClr val="tx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9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cs:valueAxis>
  <cs:wall>
    <cs:lnRef idx="0"/>
    <cs:fillRef idx="0"/>
    <cs:effectRef idx="0"/>
    <cs:fontRef idx="minor">
      <a:schemeClr val="tx1"/>
    </cs:fontRef>
  </cs:wall>
</cs:chartStyle>
</file>

<file path=ppt/charts/style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6.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7.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8.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9.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diagrams/colors1.xml><?xml version="1.0" encoding="utf-8"?>
<dgm:colorsDef xmlns:dgm="http://schemas.openxmlformats.org/drawingml/2006/diagram" xmlns:a="http://schemas.openxmlformats.org/drawingml/2006/main" uniqueId="urn:microsoft.com/office/officeart/2005/8/colors/accent3_3">
  <dgm:title val=""/>
  <dgm:desc val=""/>
  <dgm:catLst>
    <dgm:cat type="accent3" pri="11300"/>
  </dgm:catLst>
  <dgm:styleLbl name="node0">
    <dgm:fillClrLst meth="repeat">
      <a:schemeClr val="accent3">
        <a:shade val="80000"/>
      </a:schemeClr>
    </dgm:fillClrLst>
    <dgm:linClrLst meth="repeat">
      <a:schemeClr val="lt1"/>
    </dgm:linClrLst>
    <dgm:effectClrLst/>
    <dgm:txLinClrLst/>
    <dgm:txFillClrLst/>
    <dgm:txEffectClrLst/>
  </dgm:styleLbl>
  <dgm:styleLbl name="node1">
    <dgm:fillClrLst>
      <a:schemeClr val="accent3">
        <a:shade val="80000"/>
      </a:schemeClr>
      <a:schemeClr val="accent3">
        <a:tint val="70000"/>
      </a:schemeClr>
    </dgm:fillClrLst>
    <dgm:linClrLst meth="repeat">
      <a:schemeClr val="lt1"/>
    </dgm:linClrLst>
    <dgm:effectClrLst/>
    <dgm:txLinClrLst/>
    <dgm:txFillClrLst/>
    <dgm:txEffectClrLst/>
  </dgm:styleLbl>
  <dgm:styleLbl name="alignNode1">
    <dgm:fillClrLst>
      <a:schemeClr val="accent3">
        <a:shade val="80000"/>
      </a:schemeClr>
      <a:schemeClr val="accent3">
        <a:tint val="70000"/>
      </a:schemeClr>
    </dgm:fillClrLst>
    <dgm:linClrLst>
      <a:schemeClr val="accent3">
        <a:shade val="80000"/>
      </a:schemeClr>
      <a:schemeClr val="accent3">
        <a:tint val="70000"/>
      </a:schemeClr>
    </dgm:linClrLst>
    <dgm:effectClrLst/>
    <dgm:txLinClrLst/>
    <dgm:txFillClrLst/>
    <dgm:txEffectClrLst/>
  </dgm:styleLbl>
  <dgm:styleLbl name="lnNode1">
    <dgm:fillClrLst>
      <a:schemeClr val="accent3">
        <a:shade val="80000"/>
      </a:schemeClr>
      <a:schemeClr val="accent3">
        <a:tint val="70000"/>
      </a:schemeClr>
    </dgm:fillClrLst>
    <dgm:linClrLst meth="repeat">
      <a:schemeClr val="lt1"/>
    </dgm:linClrLst>
    <dgm:effectClrLst/>
    <dgm:txLinClrLst/>
    <dgm:txFillClrLst/>
    <dgm:txEffectClrLst/>
  </dgm:styleLbl>
  <dgm:styleLbl name="vennNode1">
    <dgm:fillClrLst>
      <a:schemeClr val="accent3">
        <a:shade val="80000"/>
        <a:alpha val="50000"/>
      </a:schemeClr>
      <a:schemeClr val="accent3">
        <a:tint val="70000"/>
        <a:alpha val="50000"/>
      </a:schemeClr>
    </dgm:fillClrLst>
    <dgm:linClrLst meth="repeat">
      <a:schemeClr val="lt1"/>
    </dgm:linClrLst>
    <dgm:effectClrLst/>
    <dgm:txLinClrLst/>
    <dgm:txFillClrLst/>
    <dgm:txEffectClrLst/>
  </dgm:styleLbl>
  <dgm:styleLbl name="node2">
    <dgm:fillClrLst>
      <a:schemeClr val="accent3">
        <a:tint val="99000"/>
      </a:schemeClr>
    </dgm:fillClrLst>
    <dgm:linClrLst meth="repeat">
      <a:schemeClr val="lt1"/>
    </dgm:linClrLst>
    <dgm:effectClrLst/>
    <dgm:txLinClrLst/>
    <dgm:txFillClrLst/>
    <dgm:txEffectClrLst/>
  </dgm:styleLbl>
  <dgm:styleLbl name="node3">
    <dgm:fillClrLst>
      <a:schemeClr val="accent3">
        <a:tint val="80000"/>
      </a:schemeClr>
    </dgm:fillClrLst>
    <dgm:linClrLst meth="repeat">
      <a:schemeClr val="lt1"/>
    </dgm:linClrLst>
    <dgm:effectClrLst/>
    <dgm:txLinClrLst/>
    <dgm:txFillClrLst/>
    <dgm:txEffectClrLst/>
  </dgm:styleLbl>
  <dgm:styleLbl name="node4">
    <dgm:fillClrLst>
      <a:schemeClr val="accent3">
        <a:tint val="70000"/>
      </a:schemeClr>
    </dgm:fillClrLst>
    <dgm:linClrLst meth="repeat">
      <a:schemeClr val="lt1"/>
    </dgm:linClrLst>
    <dgm:effectClrLst/>
    <dgm:txLinClrLst/>
    <dgm:txFillClrLst/>
    <dgm:txEffectClrLst/>
  </dgm:styleLbl>
  <dgm:styleLbl name="fg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hade val="90000"/>
      </a:schemeClr>
      <a:schemeClr val="accent3">
        <a:tint val="70000"/>
      </a:schemeClr>
    </dgm:fillClrLst>
    <dgm:linClrLst>
      <a:schemeClr val="accent3">
        <a:shade val="90000"/>
      </a:schemeClr>
      <a:schemeClr val="accent3">
        <a:tint val="70000"/>
      </a:schemeClr>
    </dgm:linClrLst>
    <dgm:effectClrLst/>
    <dgm:txLinClrLst/>
    <dgm:txFillClrLst/>
    <dgm:txEffectClrLst/>
  </dgm:styleLbl>
  <dgm:styleLbl name="fgSibTrans2D1">
    <dgm:fillClrLst>
      <a:schemeClr val="accent3">
        <a:shade val="90000"/>
      </a:schemeClr>
      <a:schemeClr val="accent3">
        <a:tint val="70000"/>
      </a:schemeClr>
    </dgm:fillClrLst>
    <dgm:linClrLst>
      <a:schemeClr val="accent3">
        <a:shade val="90000"/>
      </a:schemeClr>
      <a:schemeClr val="accent3">
        <a:tint val="70000"/>
      </a:schemeClr>
    </dgm:linClrLst>
    <dgm:effectClrLst/>
    <dgm:txLinClrLst/>
    <dgm:txFillClrLst meth="repeat">
      <a:schemeClr val="lt1"/>
    </dgm:txFillClrLst>
    <dgm:txEffectClrLst/>
  </dgm:styleLbl>
  <dgm:styleLbl name="bgSibTrans2D1">
    <dgm:fillClrLst>
      <a:schemeClr val="accent3">
        <a:shade val="90000"/>
      </a:schemeClr>
      <a:schemeClr val="accent3">
        <a:tint val="70000"/>
      </a:schemeClr>
    </dgm:fillClrLst>
    <dgm:linClrLst>
      <a:schemeClr val="accent3">
        <a:shade val="90000"/>
      </a:schemeClr>
      <a:schemeClr val="accent3">
        <a:tint val="70000"/>
      </a:schemeClr>
    </dgm:linClrLst>
    <dgm:effectClrLst/>
    <dgm:txLinClrLst/>
    <dgm:txFillClrLst meth="repeat">
      <a:schemeClr val="lt1"/>
    </dgm:txFillClrLst>
    <dgm:txEffectClrLst/>
  </dgm:styleLbl>
  <dgm:styleLbl name="sibTrans1D1">
    <dgm:fillClrLst>
      <a:schemeClr val="accent3">
        <a:shade val="90000"/>
      </a:schemeClr>
      <a:schemeClr val="accent3">
        <a:tint val="70000"/>
      </a:schemeClr>
    </dgm:fillClrLst>
    <dgm:linClrLst>
      <a:schemeClr val="accent3">
        <a:shade val="90000"/>
      </a:schemeClr>
      <a:schemeClr val="accent3">
        <a:tint val="70000"/>
      </a:schemeClr>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accent3">
        <a:shade val="80000"/>
      </a:schemeClr>
    </dgm:fillClrLst>
    <dgm:linClrLst meth="repeat">
      <a:schemeClr val="lt1"/>
    </dgm:linClrLst>
    <dgm:effectClrLst/>
    <dgm:txLinClrLst/>
    <dgm:txFillClrLst/>
    <dgm:txEffectClrLst/>
  </dgm:styleLbl>
  <dgm:styleLbl name="asst1">
    <dgm:fillClrLst meth="repeat">
      <a:schemeClr val="accent3">
        <a:shade val="80000"/>
      </a:schemeClr>
    </dgm:fillClrLst>
    <dgm:linClrLst meth="repeat">
      <a:schemeClr val="lt1"/>
    </dgm:linClrLst>
    <dgm:effectClrLst/>
    <dgm:txLinClrLst/>
    <dgm:txFillClrLst/>
    <dgm:txEffectClrLst/>
  </dgm:styleLbl>
  <dgm:styleLbl name="asst2">
    <dgm:fillClrLst>
      <a:schemeClr val="accent3">
        <a:tint val="99000"/>
      </a:schemeClr>
    </dgm:fillClrLst>
    <dgm:linClrLst meth="repeat">
      <a:schemeClr val="lt1"/>
    </dgm:linClrLst>
    <dgm:effectClrLst/>
    <dgm:txLinClrLst/>
    <dgm:txFillClrLst/>
    <dgm:txEffectClrLst/>
  </dgm:styleLbl>
  <dgm:styleLbl name="asst3">
    <dgm:fillClrLst>
      <a:schemeClr val="accent3">
        <a:tint val="80000"/>
      </a:schemeClr>
    </dgm:fillClrLst>
    <dgm:linClrLst meth="repeat">
      <a:schemeClr val="lt1"/>
    </dgm:linClrLst>
    <dgm:effectClrLst/>
    <dgm:txLinClrLst/>
    <dgm:txFillClrLst/>
    <dgm:txEffectClrLst/>
  </dgm:styleLbl>
  <dgm:styleLbl name="asst4">
    <dgm:fillClrLst>
      <a:schemeClr val="accent3">
        <a:tint val="70000"/>
      </a:schemeClr>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a:tint val="90000"/>
      </a:schemeClr>
    </dgm:fillClrLst>
    <dgm:linClrLst meth="repeat">
      <a:schemeClr val="accent3">
        <a:tint val="90000"/>
      </a:schemeClr>
    </dgm:linClrLst>
    <dgm:effectClrLst/>
    <dgm:txLinClrLst/>
    <dgm:txFillClrLst/>
    <dgm:txEffectClrLst/>
  </dgm:styleLbl>
  <dgm:styleLbl name="parChTrans2D3">
    <dgm:fillClrLst meth="repeat">
      <a:schemeClr val="accent3">
        <a:tint val="70000"/>
      </a:schemeClr>
    </dgm:fillClrLst>
    <dgm:linClrLst meth="repeat">
      <a:schemeClr val="accent3">
        <a:tint val="70000"/>
      </a:schemeClr>
    </dgm:linClrLst>
    <dgm:effectClrLst/>
    <dgm:txLinClrLst/>
    <dgm:txFillClrLst/>
    <dgm:txEffectClrLst/>
  </dgm:styleLbl>
  <dgm:styleLbl name="parChTrans2D4">
    <dgm:fillClrLst meth="repeat">
      <a:schemeClr val="accent3">
        <a:tint val="50000"/>
      </a:schemeClr>
    </dgm:fillClrLst>
    <dgm:linClrLst meth="repeat">
      <a:schemeClr val="accent3">
        <a:tint val="50000"/>
      </a:schemeClr>
    </dgm:linClrLst>
    <dgm:effectClrLst/>
    <dgm:txLinClrLst/>
    <dgm:txFillClrLst meth="repeat">
      <a:schemeClr val="lt1"/>
    </dgm:txFillClrLst>
    <dgm:txEffectClrLst/>
  </dgm:styleLbl>
  <dgm:styleLbl name="parChTrans1D1">
    <dgm:fillClrLst meth="repeat">
      <a:schemeClr val="accent3">
        <a:shade val="80000"/>
      </a:schemeClr>
    </dgm:fillClrLst>
    <dgm:linClrLst meth="repeat">
      <a:schemeClr val="accent3">
        <a:shade val="80000"/>
      </a:schemeClr>
    </dgm:linClrLst>
    <dgm:effectClrLst/>
    <dgm:txLinClrLst/>
    <dgm:txFillClrLst meth="repeat">
      <a:schemeClr val="tx1"/>
    </dgm:txFillClrLst>
    <dgm:txEffectClrLst/>
  </dgm:styleLbl>
  <dgm:styleLbl name="parChTrans1D2">
    <dgm:fillClrLst meth="repeat">
      <a:schemeClr val="accent3">
        <a:tint val="99000"/>
      </a:schemeClr>
    </dgm:fillClrLst>
    <dgm:linClrLst meth="repeat">
      <a:schemeClr val="accent3">
        <a:tint val="99000"/>
      </a:schemeClr>
    </dgm:linClrLst>
    <dgm:effectClrLst/>
    <dgm:txLinClrLst/>
    <dgm:txFillClrLst meth="repeat">
      <a:schemeClr val="tx1"/>
    </dgm:txFillClrLst>
    <dgm:txEffectClrLst/>
  </dgm:styleLbl>
  <dgm:styleLbl name="parChTrans1D3">
    <dgm:fillClrLst meth="repeat">
      <a:schemeClr val="accent3">
        <a:tint val="80000"/>
      </a:schemeClr>
    </dgm:fillClrLst>
    <dgm:linClrLst meth="repeat">
      <a:schemeClr val="accent3">
        <a:tint val="80000"/>
      </a:schemeClr>
    </dgm:linClrLst>
    <dgm:effectClrLst/>
    <dgm:txLinClrLst/>
    <dgm:txFillClrLst meth="repeat">
      <a:schemeClr val="tx1"/>
    </dgm:txFillClrLst>
    <dgm:txEffectClrLst/>
  </dgm:styleLbl>
  <dgm:styleLbl name="parChTrans1D4">
    <dgm:fillClrLst meth="repeat">
      <a:schemeClr val="accent3">
        <a:tint val="70000"/>
      </a:schemeClr>
    </dgm:fillClrLst>
    <dgm:linClrLst meth="repeat">
      <a:schemeClr val="accent3">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hade val="80000"/>
      </a:schemeClr>
      <a:schemeClr val="accent3">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hade val="80000"/>
      </a:schemeClr>
      <a:schemeClr val="accent3">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hade val="80000"/>
      </a:schemeClr>
      <a:schemeClr val="accent3">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hade val="80000"/>
      </a:schemeClr>
      <a:schemeClr val="accent3">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3">
        <a:shade val="80000"/>
      </a:schemeClr>
      <a:schemeClr val="accent3">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a:tint val="70000"/>
      </a:schemeClr>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3_3">
  <dgm:title val=""/>
  <dgm:desc val=""/>
  <dgm:catLst>
    <dgm:cat type="accent3" pri="11300"/>
  </dgm:catLst>
  <dgm:styleLbl name="node0">
    <dgm:fillClrLst meth="repeat">
      <a:schemeClr val="accent3">
        <a:shade val="80000"/>
      </a:schemeClr>
    </dgm:fillClrLst>
    <dgm:linClrLst meth="repeat">
      <a:schemeClr val="lt1"/>
    </dgm:linClrLst>
    <dgm:effectClrLst/>
    <dgm:txLinClrLst/>
    <dgm:txFillClrLst/>
    <dgm:txEffectClrLst/>
  </dgm:styleLbl>
  <dgm:styleLbl name="node1">
    <dgm:fillClrLst>
      <a:schemeClr val="accent3">
        <a:shade val="80000"/>
      </a:schemeClr>
      <a:schemeClr val="accent3">
        <a:tint val="70000"/>
      </a:schemeClr>
    </dgm:fillClrLst>
    <dgm:linClrLst meth="repeat">
      <a:schemeClr val="lt1"/>
    </dgm:linClrLst>
    <dgm:effectClrLst/>
    <dgm:txLinClrLst/>
    <dgm:txFillClrLst/>
    <dgm:txEffectClrLst/>
  </dgm:styleLbl>
  <dgm:styleLbl name="alignNode1">
    <dgm:fillClrLst>
      <a:schemeClr val="accent3">
        <a:shade val="80000"/>
      </a:schemeClr>
      <a:schemeClr val="accent3">
        <a:tint val="70000"/>
      </a:schemeClr>
    </dgm:fillClrLst>
    <dgm:linClrLst>
      <a:schemeClr val="accent3">
        <a:shade val="80000"/>
      </a:schemeClr>
      <a:schemeClr val="accent3">
        <a:tint val="70000"/>
      </a:schemeClr>
    </dgm:linClrLst>
    <dgm:effectClrLst/>
    <dgm:txLinClrLst/>
    <dgm:txFillClrLst/>
    <dgm:txEffectClrLst/>
  </dgm:styleLbl>
  <dgm:styleLbl name="lnNode1">
    <dgm:fillClrLst>
      <a:schemeClr val="accent3">
        <a:shade val="80000"/>
      </a:schemeClr>
      <a:schemeClr val="accent3">
        <a:tint val="70000"/>
      </a:schemeClr>
    </dgm:fillClrLst>
    <dgm:linClrLst meth="repeat">
      <a:schemeClr val="lt1"/>
    </dgm:linClrLst>
    <dgm:effectClrLst/>
    <dgm:txLinClrLst/>
    <dgm:txFillClrLst/>
    <dgm:txEffectClrLst/>
  </dgm:styleLbl>
  <dgm:styleLbl name="vennNode1">
    <dgm:fillClrLst>
      <a:schemeClr val="accent3">
        <a:shade val="80000"/>
        <a:alpha val="50000"/>
      </a:schemeClr>
      <a:schemeClr val="accent3">
        <a:tint val="70000"/>
        <a:alpha val="50000"/>
      </a:schemeClr>
    </dgm:fillClrLst>
    <dgm:linClrLst meth="repeat">
      <a:schemeClr val="lt1"/>
    </dgm:linClrLst>
    <dgm:effectClrLst/>
    <dgm:txLinClrLst/>
    <dgm:txFillClrLst/>
    <dgm:txEffectClrLst/>
  </dgm:styleLbl>
  <dgm:styleLbl name="node2">
    <dgm:fillClrLst>
      <a:schemeClr val="accent3">
        <a:tint val="99000"/>
      </a:schemeClr>
    </dgm:fillClrLst>
    <dgm:linClrLst meth="repeat">
      <a:schemeClr val="lt1"/>
    </dgm:linClrLst>
    <dgm:effectClrLst/>
    <dgm:txLinClrLst/>
    <dgm:txFillClrLst/>
    <dgm:txEffectClrLst/>
  </dgm:styleLbl>
  <dgm:styleLbl name="node3">
    <dgm:fillClrLst>
      <a:schemeClr val="accent3">
        <a:tint val="80000"/>
      </a:schemeClr>
    </dgm:fillClrLst>
    <dgm:linClrLst meth="repeat">
      <a:schemeClr val="lt1"/>
    </dgm:linClrLst>
    <dgm:effectClrLst/>
    <dgm:txLinClrLst/>
    <dgm:txFillClrLst/>
    <dgm:txEffectClrLst/>
  </dgm:styleLbl>
  <dgm:styleLbl name="node4">
    <dgm:fillClrLst>
      <a:schemeClr val="accent3">
        <a:tint val="70000"/>
      </a:schemeClr>
    </dgm:fillClrLst>
    <dgm:linClrLst meth="repeat">
      <a:schemeClr val="lt1"/>
    </dgm:linClrLst>
    <dgm:effectClrLst/>
    <dgm:txLinClrLst/>
    <dgm:txFillClrLst/>
    <dgm:txEffectClrLst/>
  </dgm:styleLbl>
  <dgm:styleLbl name="fg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hade val="90000"/>
      </a:schemeClr>
      <a:schemeClr val="accent3">
        <a:tint val="70000"/>
      </a:schemeClr>
    </dgm:fillClrLst>
    <dgm:linClrLst>
      <a:schemeClr val="accent3">
        <a:shade val="90000"/>
      </a:schemeClr>
      <a:schemeClr val="accent3">
        <a:tint val="70000"/>
      </a:schemeClr>
    </dgm:linClrLst>
    <dgm:effectClrLst/>
    <dgm:txLinClrLst/>
    <dgm:txFillClrLst/>
    <dgm:txEffectClrLst/>
  </dgm:styleLbl>
  <dgm:styleLbl name="fgSibTrans2D1">
    <dgm:fillClrLst>
      <a:schemeClr val="accent3">
        <a:shade val="90000"/>
      </a:schemeClr>
      <a:schemeClr val="accent3">
        <a:tint val="70000"/>
      </a:schemeClr>
    </dgm:fillClrLst>
    <dgm:linClrLst>
      <a:schemeClr val="accent3">
        <a:shade val="90000"/>
      </a:schemeClr>
      <a:schemeClr val="accent3">
        <a:tint val="70000"/>
      </a:schemeClr>
    </dgm:linClrLst>
    <dgm:effectClrLst/>
    <dgm:txLinClrLst/>
    <dgm:txFillClrLst meth="repeat">
      <a:schemeClr val="lt1"/>
    </dgm:txFillClrLst>
    <dgm:txEffectClrLst/>
  </dgm:styleLbl>
  <dgm:styleLbl name="bgSibTrans2D1">
    <dgm:fillClrLst>
      <a:schemeClr val="accent3">
        <a:shade val="90000"/>
      </a:schemeClr>
      <a:schemeClr val="accent3">
        <a:tint val="70000"/>
      </a:schemeClr>
    </dgm:fillClrLst>
    <dgm:linClrLst>
      <a:schemeClr val="accent3">
        <a:shade val="90000"/>
      </a:schemeClr>
      <a:schemeClr val="accent3">
        <a:tint val="70000"/>
      </a:schemeClr>
    </dgm:linClrLst>
    <dgm:effectClrLst/>
    <dgm:txLinClrLst/>
    <dgm:txFillClrLst meth="repeat">
      <a:schemeClr val="lt1"/>
    </dgm:txFillClrLst>
    <dgm:txEffectClrLst/>
  </dgm:styleLbl>
  <dgm:styleLbl name="sibTrans1D1">
    <dgm:fillClrLst>
      <a:schemeClr val="accent3">
        <a:shade val="90000"/>
      </a:schemeClr>
      <a:schemeClr val="accent3">
        <a:tint val="70000"/>
      </a:schemeClr>
    </dgm:fillClrLst>
    <dgm:linClrLst>
      <a:schemeClr val="accent3">
        <a:shade val="90000"/>
      </a:schemeClr>
      <a:schemeClr val="accent3">
        <a:tint val="70000"/>
      </a:schemeClr>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accent3">
        <a:shade val="80000"/>
      </a:schemeClr>
    </dgm:fillClrLst>
    <dgm:linClrLst meth="repeat">
      <a:schemeClr val="lt1"/>
    </dgm:linClrLst>
    <dgm:effectClrLst/>
    <dgm:txLinClrLst/>
    <dgm:txFillClrLst/>
    <dgm:txEffectClrLst/>
  </dgm:styleLbl>
  <dgm:styleLbl name="asst1">
    <dgm:fillClrLst meth="repeat">
      <a:schemeClr val="accent3">
        <a:shade val="80000"/>
      </a:schemeClr>
    </dgm:fillClrLst>
    <dgm:linClrLst meth="repeat">
      <a:schemeClr val="lt1"/>
    </dgm:linClrLst>
    <dgm:effectClrLst/>
    <dgm:txLinClrLst/>
    <dgm:txFillClrLst/>
    <dgm:txEffectClrLst/>
  </dgm:styleLbl>
  <dgm:styleLbl name="asst2">
    <dgm:fillClrLst>
      <a:schemeClr val="accent3">
        <a:tint val="99000"/>
      </a:schemeClr>
    </dgm:fillClrLst>
    <dgm:linClrLst meth="repeat">
      <a:schemeClr val="lt1"/>
    </dgm:linClrLst>
    <dgm:effectClrLst/>
    <dgm:txLinClrLst/>
    <dgm:txFillClrLst/>
    <dgm:txEffectClrLst/>
  </dgm:styleLbl>
  <dgm:styleLbl name="asst3">
    <dgm:fillClrLst>
      <a:schemeClr val="accent3">
        <a:tint val="80000"/>
      </a:schemeClr>
    </dgm:fillClrLst>
    <dgm:linClrLst meth="repeat">
      <a:schemeClr val="lt1"/>
    </dgm:linClrLst>
    <dgm:effectClrLst/>
    <dgm:txLinClrLst/>
    <dgm:txFillClrLst/>
    <dgm:txEffectClrLst/>
  </dgm:styleLbl>
  <dgm:styleLbl name="asst4">
    <dgm:fillClrLst>
      <a:schemeClr val="accent3">
        <a:tint val="70000"/>
      </a:schemeClr>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a:tint val="90000"/>
      </a:schemeClr>
    </dgm:fillClrLst>
    <dgm:linClrLst meth="repeat">
      <a:schemeClr val="accent3">
        <a:tint val="90000"/>
      </a:schemeClr>
    </dgm:linClrLst>
    <dgm:effectClrLst/>
    <dgm:txLinClrLst/>
    <dgm:txFillClrLst/>
    <dgm:txEffectClrLst/>
  </dgm:styleLbl>
  <dgm:styleLbl name="parChTrans2D3">
    <dgm:fillClrLst meth="repeat">
      <a:schemeClr val="accent3">
        <a:tint val="70000"/>
      </a:schemeClr>
    </dgm:fillClrLst>
    <dgm:linClrLst meth="repeat">
      <a:schemeClr val="accent3">
        <a:tint val="70000"/>
      </a:schemeClr>
    </dgm:linClrLst>
    <dgm:effectClrLst/>
    <dgm:txLinClrLst/>
    <dgm:txFillClrLst/>
    <dgm:txEffectClrLst/>
  </dgm:styleLbl>
  <dgm:styleLbl name="parChTrans2D4">
    <dgm:fillClrLst meth="repeat">
      <a:schemeClr val="accent3">
        <a:tint val="50000"/>
      </a:schemeClr>
    </dgm:fillClrLst>
    <dgm:linClrLst meth="repeat">
      <a:schemeClr val="accent3">
        <a:tint val="50000"/>
      </a:schemeClr>
    </dgm:linClrLst>
    <dgm:effectClrLst/>
    <dgm:txLinClrLst/>
    <dgm:txFillClrLst meth="repeat">
      <a:schemeClr val="lt1"/>
    </dgm:txFillClrLst>
    <dgm:txEffectClrLst/>
  </dgm:styleLbl>
  <dgm:styleLbl name="parChTrans1D1">
    <dgm:fillClrLst meth="repeat">
      <a:schemeClr val="accent3">
        <a:shade val="80000"/>
      </a:schemeClr>
    </dgm:fillClrLst>
    <dgm:linClrLst meth="repeat">
      <a:schemeClr val="accent3">
        <a:shade val="80000"/>
      </a:schemeClr>
    </dgm:linClrLst>
    <dgm:effectClrLst/>
    <dgm:txLinClrLst/>
    <dgm:txFillClrLst meth="repeat">
      <a:schemeClr val="tx1"/>
    </dgm:txFillClrLst>
    <dgm:txEffectClrLst/>
  </dgm:styleLbl>
  <dgm:styleLbl name="parChTrans1D2">
    <dgm:fillClrLst meth="repeat">
      <a:schemeClr val="accent3">
        <a:tint val="99000"/>
      </a:schemeClr>
    </dgm:fillClrLst>
    <dgm:linClrLst meth="repeat">
      <a:schemeClr val="accent3">
        <a:tint val="99000"/>
      </a:schemeClr>
    </dgm:linClrLst>
    <dgm:effectClrLst/>
    <dgm:txLinClrLst/>
    <dgm:txFillClrLst meth="repeat">
      <a:schemeClr val="tx1"/>
    </dgm:txFillClrLst>
    <dgm:txEffectClrLst/>
  </dgm:styleLbl>
  <dgm:styleLbl name="parChTrans1D3">
    <dgm:fillClrLst meth="repeat">
      <a:schemeClr val="accent3">
        <a:tint val="80000"/>
      </a:schemeClr>
    </dgm:fillClrLst>
    <dgm:linClrLst meth="repeat">
      <a:schemeClr val="accent3">
        <a:tint val="80000"/>
      </a:schemeClr>
    </dgm:linClrLst>
    <dgm:effectClrLst/>
    <dgm:txLinClrLst/>
    <dgm:txFillClrLst meth="repeat">
      <a:schemeClr val="tx1"/>
    </dgm:txFillClrLst>
    <dgm:txEffectClrLst/>
  </dgm:styleLbl>
  <dgm:styleLbl name="parChTrans1D4">
    <dgm:fillClrLst meth="repeat">
      <a:schemeClr val="accent3">
        <a:tint val="70000"/>
      </a:schemeClr>
    </dgm:fillClrLst>
    <dgm:linClrLst meth="repeat">
      <a:schemeClr val="accent3">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hade val="80000"/>
      </a:schemeClr>
      <a:schemeClr val="accent3">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hade val="80000"/>
      </a:schemeClr>
      <a:schemeClr val="accent3">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hade val="80000"/>
      </a:schemeClr>
      <a:schemeClr val="accent3">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hade val="80000"/>
      </a:schemeClr>
      <a:schemeClr val="accent3">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3">
        <a:shade val="80000"/>
      </a:schemeClr>
      <a:schemeClr val="accent3">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a:tint val="70000"/>
      </a:schemeClr>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3_3">
  <dgm:title val=""/>
  <dgm:desc val=""/>
  <dgm:catLst>
    <dgm:cat type="accent3" pri="11300"/>
  </dgm:catLst>
  <dgm:styleLbl name="node0">
    <dgm:fillClrLst meth="repeat">
      <a:schemeClr val="accent3">
        <a:shade val="80000"/>
      </a:schemeClr>
    </dgm:fillClrLst>
    <dgm:linClrLst meth="repeat">
      <a:schemeClr val="lt1"/>
    </dgm:linClrLst>
    <dgm:effectClrLst/>
    <dgm:txLinClrLst/>
    <dgm:txFillClrLst/>
    <dgm:txEffectClrLst/>
  </dgm:styleLbl>
  <dgm:styleLbl name="node1">
    <dgm:fillClrLst>
      <a:schemeClr val="accent3">
        <a:shade val="80000"/>
      </a:schemeClr>
      <a:schemeClr val="accent3">
        <a:tint val="70000"/>
      </a:schemeClr>
    </dgm:fillClrLst>
    <dgm:linClrLst meth="repeat">
      <a:schemeClr val="lt1"/>
    </dgm:linClrLst>
    <dgm:effectClrLst/>
    <dgm:txLinClrLst/>
    <dgm:txFillClrLst/>
    <dgm:txEffectClrLst/>
  </dgm:styleLbl>
  <dgm:styleLbl name="alignNode1">
    <dgm:fillClrLst>
      <a:schemeClr val="accent3">
        <a:shade val="80000"/>
      </a:schemeClr>
      <a:schemeClr val="accent3">
        <a:tint val="70000"/>
      </a:schemeClr>
    </dgm:fillClrLst>
    <dgm:linClrLst>
      <a:schemeClr val="accent3">
        <a:shade val="80000"/>
      </a:schemeClr>
      <a:schemeClr val="accent3">
        <a:tint val="70000"/>
      </a:schemeClr>
    </dgm:linClrLst>
    <dgm:effectClrLst/>
    <dgm:txLinClrLst/>
    <dgm:txFillClrLst/>
    <dgm:txEffectClrLst/>
  </dgm:styleLbl>
  <dgm:styleLbl name="lnNode1">
    <dgm:fillClrLst>
      <a:schemeClr val="accent3">
        <a:shade val="80000"/>
      </a:schemeClr>
      <a:schemeClr val="accent3">
        <a:tint val="70000"/>
      </a:schemeClr>
    </dgm:fillClrLst>
    <dgm:linClrLst meth="repeat">
      <a:schemeClr val="lt1"/>
    </dgm:linClrLst>
    <dgm:effectClrLst/>
    <dgm:txLinClrLst/>
    <dgm:txFillClrLst/>
    <dgm:txEffectClrLst/>
  </dgm:styleLbl>
  <dgm:styleLbl name="vennNode1">
    <dgm:fillClrLst>
      <a:schemeClr val="accent3">
        <a:shade val="80000"/>
        <a:alpha val="50000"/>
      </a:schemeClr>
      <a:schemeClr val="accent3">
        <a:tint val="70000"/>
        <a:alpha val="50000"/>
      </a:schemeClr>
    </dgm:fillClrLst>
    <dgm:linClrLst meth="repeat">
      <a:schemeClr val="lt1"/>
    </dgm:linClrLst>
    <dgm:effectClrLst/>
    <dgm:txLinClrLst/>
    <dgm:txFillClrLst/>
    <dgm:txEffectClrLst/>
  </dgm:styleLbl>
  <dgm:styleLbl name="node2">
    <dgm:fillClrLst>
      <a:schemeClr val="accent3">
        <a:tint val="99000"/>
      </a:schemeClr>
    </dgm:fillClrLst>
    <dgm:linClrLst meth="repeat">
      <a:schemeClr val="lt1"/>
    </dgm:linClrLst>
    <dgm:effectClrLst/>
    <dgm:txLinClrLst/>
    <dgm:txFillClrLst/>
    <dgm:txEffectClrLst/>
  </dgm:styleLbl>
  <dgm:styleLbl name="node3">
    <dgm:fillClrLst>
      <a:schemeClr val="accent3">
        <a:tint val="80000"/>
      </a:schemeClr>
    </dgm:fillClrLst>
    <dgm:linClrLst meth="repeat">
      <a:schemeClr val="lt1"/>
    </dgm:linClrLst>
    <dgm:effectClrLst/>
    <dgm:txLinClrLst/>
    <dgm:txFillClrLst/>
    <dgm:txEffectClrLst/>
  </dgm:styleLbl>
  <dgm:styleLbl name="node4">
    <dgm:fillClrLst>
      <a:schemeClr val="accent3">
        <a:tint val="70000"/>
      </a:schemeClr>
    </dgm:fillClrLst>
    <dgm:linClrLst meth="repeat">
      <a:schemeClr val="lt1"/>
    </dgm:linClrLst>
    <dgm:effectClrLst/>
    <dgm:txLinClrLst/>
    <dgm:txFillClrLst/>
    <dgm:txEffectClrLst/>
  </dgm:styleLbl>
  <dgm:styleLbl name="fg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hade val="90000"/>
      </a:schemeClr>
      <a:schemeClr val="accent3">
        <a:tint val="70000"/>
      </a:schemeClr>
    </dgm:fillClrLst>
    <dgm:linClrLst>
      <a:schemeClr val="accent3">
        <a:shade val="90000"/>
      </a:schemeClr>
      <a:schemeClr val="accent3">
        <a:tint val="70000"/>
      </a:schemeClr>
    </dgm:linClrLst>
    <dgm:effectClrLst/>
    <dgm:txLinClrLst/>
    <dgm:txFillClrLst/>
    <dgm:txEffectClrLst/>
  </dgm:styleLbl>
  <dgm:styleLbl name="fgSibTrans2D1">
    <dgm:fillClrLst>
      <a:schemeClr val="accent3">
        <a:shade val="90000"/>
      </a:schemeClr>
      <a:schemeClr val="accent3">
        <a:tint val="70000"/>
      </a:schemeClr>
    </dgm:fillClrLst>
    <dgm:linClrLst>
      <a:schemeClr val="accent3">
        <a:shade val="90000"/>
      </a:schemeClr>
      <a:schemeClr val="accent3">
        <a:tint val="70000"/>
      </a:schemeClr>
    </dgm:linClrLst>
    <dgm:effectClrLst/>
    <dgm:txLinClrLst/>
    <dgm:txFillClrLst meth="repeat">
      <a:schemeClr val="lt1"/>
    </dgm:txFillClrLst>
    <dgm:txEffectClrLst/>
  </dgm:styleLbl>
  <dgm:styleLbl name="bgSibTrans2D1">
    <dgm:fillClrLst>
      <a:schemeClr val="accent3">
        <a:shade val="90000"/>
      </a:schemeClr>
      <a:schemeClr val="accent3">
        <a:tint val="70000"/>
      </a:schemeClr>
    </dgm:fillClrLst>
    <dgm:linClrLst>
      <a:schemeClr val="accent3">
        <a:shade val="90000"/>
      </a:schemeClr>
      <a:schemeClr val="accent3">
        <a:tint val="70000"/>
      </a:schemeClr>
    </dgm:linClrLst>
    <dgm:effectClrLst/>
    <dgm:txLinClrLst/>
    <dgm:txFillClrLst meth="repeat">
      <a:schemeClr val="lt1"/>
    </dgm:txFillClrLst>
    <dgm:txEffectClrLst/>
  </dgm:styleLbl>
  <dgm:styleLbl name="sibTrans1D1">
    <dgm:fillClrLst>
      <a:schemeClr val="accent3">
        <a:shade val="90000"/>
      </a:schemeClr>
      <a:schemeClr val="accent3">
        <a:tint val="70000"/>
      </a:schemeClr>
    </dgm:fillClrLst>
    <dgm:linClrLst>
      <a:schemeClr val="accent3">
        <a:shade val="90000"/>
      </a:schemeClr>
      <a:schemeClr val="accent3">
        <a:tint val="70000"/>
      </a:schemeClr>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accent3">
        <a:shade val="80000"/>
      </a:schemeClr>
    </dgm:fillClrLst>
    <dgm:linClrLst meth="repeat">
      <a:schemeClr val="lt1"/>
    </dgm:linClrLst>
    <dgm:effectClrLst/>
    <dgm:txLinClrLst/>
    <dgm:txFillClrLst/>
    <dgm:txEffectClrLst/>
  </dgm:styleLbl>
  <dgm:styleLbl name="asst1">
    <dgm:fillClrLst meth="repeat">
      <a:schemeClr val="accent3">
        <a:shade val="80000"/>
      </a:schemeClr>
    </dgm:fillClrLst>
    <dgm:linClrLst meth="repeat">
      <a:schemeClr val="lt1"/>
    </dgm:linClrLst>
    <dgm:effectClrLst/>
    <dgm:txLinClrLst/>
    <dgm:txFillClrLst/>
    <dgm:txEffectClrLst/>
  </dgm:styleLbl>
  <dgm:styleLbl name="asst2">
    <dgm:fillClrLst>
      <a:schemeClr val="accent3">
        <a:tint val="99000"/>
      </a:schemeClr>
    </dgm:fillClrLst>
    <dgm:linClrLst meth="repeat">
      <a:schemeClr val="lt1"/>
    </dgm:linClrLst>
    <dgm:effectClrLst/>
    <dgm:txLinClrLst/>
    <dgm:txFillClrLst/>
    <dgm:txEffectClrLst/>
  </dgm:styleLbl>
  <dgm:styleLbl name="asst3">
    <dgm:fillClrLst>
      <a:schemeClr val="accent3">
        <a:tint val="80000"/>
      </a:schemeClr>
    </dgm:fillClrLst>
    <dgm:linClrLst meth="repeat">
      <a:schemeClr val="lt1"/>
    </dgm:linClrLst>
    <dgm:effectClrLst/>
    <dgm:txLinClrLst/>
    <dgm:txFillClrLst/>
    <dgm:txEffectClrLst/>
  </dgm:styleLbl>
  <dgm:styleLbl name="asst4">
    <dgm:fillClrLst>
      <a:schemeClr val="accent3">
        <a:tint val="70000"/>
      </a:schemeClr>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a:tint val="90000"/>
      </a:schemeClr>
    </dgm:fillClrLst>
    <dgm:linClrLst meth="repeat">
      <a:schemeClr val="accent3">
        <a:tint val="90000"/>
      </a:schemeClr>
    </dgm:linClrLst>
    <dgm:effectClrLst/>
    <dgm:txLinClrLst/>
    <dgm:txFillClrLst/>
    <dgm:txEffectClrLst/>
  </dgm:styleLbl>
  <dgm:styleLbl name="parChTrans2D3">
    <dgm:fillClrLst meth="repeat">
      <a:schemeClr val="accent3">
        <a:tint val="70000"/>
      </a:schemeClr>
    </dgm:fillClrLst>
    <dgm:linClrLst meth="repeat">
      <a:schemeClr val="accent3">
        <a:tint val="70000"/>
      </a:schemeClr>
    </dgm:linClrLst>
    <dgm:effectClrLst/>
    <dgm:txLinClrLst/>
    <dgm:txFillClrLst/>
    <dgm:txEffectClrLst/>
  </dgm:styleLbl>
  <dgm:styleLbl name="parChTrans2D4">
    <dgm:fillClrLst meth="repeat">
      <a:schemeClr val="accent3">
        <a:tint val="50000"/>
      </a:schemeClr>
    </dgm:fillClrLst>
    <dgm:linClrLst meth="repeat">
      <a:schemeClr val="accent3">
        <a:tint val="50000"/>
      </a:schemeClr>
    </dgm:linClrLst>
    <dgm:effectClrLst/>
    <dgm:txLinClrLst/>
    <dgm:txFillClrLst meth="repeat">
      <a:schemeClr val="lt1"/>
    </dgm:txFillClrLst>
    <dgm:txEffectClrLst/>
  </dgm:styleLbl>
  <dgm:styleLbl name="parChTrans1D1">
    <dgm:fillClrLst meth="repeat">
      <a:schemeClr val="accent3">
        <a:shade val="80000"/>
      </a:schemeClr>
    </dgm:fillClrLst>
    <dgm:linClrLst meth="repeat">
      <a:schemeClr val="accent3">
        <a:shade val="80000"/>
      </a:schemeClr>
    </dgm:linClrLst>
    <dgm:effectClrLst/>
    <dgm:txLinClrLst/>
    <dgm:txFillClrLst meth="repeat">
      <a:schemeClr val="tx1"/>
    </dgm:txFillClrLst>
    <dgm:txEffectClrLst/>
  </dgm:styleLbl>
  <dgm:styleLbl name="parChTrans1D2">
    <dgm:fillClrLst meth="repeat">
      <a:schemeClr val="accent3">
        <a:tint val="99000"/>
      </a:schemeClr>
    </dgm:fillClrLst>
    <dgm:linClrLst meth="repeat">
      <a:schemeClr val="accent3">
        <a:tint val="99000"/>
      </a:schemeClr>
    </dgm:linClrLst>
    <dgm:effectClrLst/>
    <dgm:txLinClrLst/>
    <dgm:txFillClrLst meth="repeat">
      <a:schemeClr val="tx1"/>
    </dgm:txFillClrLst>
    <dgm:txEffectClrLst/>
  </dgm:styleLbl>
  <dgm:styleLbl name="parChTrans1D3">
    <dgm:fillClrLst meth="repeat">
      <a:schemeClr val="accent3">
        <a:tint val="80000"/>
      </a:schemeClr>
    </dgm:fillClrLst>
    <dgm:linClrLst meth="repeat">
      <a:schemeClr val="accent3">
        <a:tint val="80000"/>
      </a:schemeClr>
    </dgm:linClrLst>
    <dgm:effectClrLst/>
    <dgm:txLinClrLst/>
    <dgm:txFillClrLst meth="repeat">
      <a:schemeClr val="tx1"/>
    </dgm:txFillClrLst>
    <dgm:txEffectClrLst/>
  </dgm:styleLbl>
  <dgm:styleLbl name="parChTrans1D4">
    <dgm:fillClrLst meth="repeat">
      <a:schemeClr val="accent3">
        <a:tint val="70000"/>
      </a:schemeClr>
    </dgm:fillClrLst>
    <dgm:linClrLst meth="repeat">
      <a:schemeClr val="accent3">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hade val="80000"/>
      </a:schemeClr>
      <a:schemeClr val="accent3">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hade val="80000"/>
      </a:schemeClr>
      <a:schemeClr val="accent3">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hade val="80000"/>
      </a:schemeClr>
      <a:schemeClr val="accent3">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hade val="80000"/>
      </a:schemeClr>
      <a:schemeClr val="accent3">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3">
        <a:shade val="80000"/>
      </a:schemeClr>
      <a:schemeClr val="accent3">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a:tint val="70000"/>
      </a:schemeClr>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3_3">
  <dgm:title val=""/>
  <dgm:desc val=""/>
  <dgm:catLst>
    <dgm:cat type="accent3" pri="11300"/>
  </dgm:catLst>
  <dgm:styleLbl name="node0">
    <dgm:fillClrLst meth="repeat">
      <a:schemeClr val="accent3">
        <a:shade val="80000"/>
      </a:schemeClr>
    </dgm:fillClrLst>
    <dgm:linClrLst meth="repeat">
      <a:schemeClr val="lt1"/>
    </dgm:linClrLst>
    <dgm:effectClrLst/>
    <dgm:txLinClrLst/>
    <dgm:txFillClrLst/>
    <dgm:txEffectClrLst/>
  </dgm:styleLbl>
  <dgm:styleLbl name="node1">
    <dgm:fillClrLst>
      <a:schemeClr val="accent3">
        <a:shade val="80000"/>
      </a:schemeClr>
      <a:schemeClr val="accent3">
        <a:tint val="70000"/>
      </a:schemeClr>
    </dgm:fillClrLst>
    <dgm:linClrLst meth="repeat">
      <a:schemeClr val="lt1"/>
    </dgm:linClrLst>
    <dgm:effectClrLst/>
    <dgm:txLinClrLst/>
    <dgm:txFillClrLst/>
    <dgm:txEffectClrLst/>
  </dgm:styleLbl>
  <dgm:styleLbl name="alignNode1">
    <dgm:fillClrLst>
      <a:schemeClr val="accent3">
        <a:shade val="80000"/>
      </a:schemeClr>
      <a:schemeClr val="accent3">
        <a:tint val="70000"/>
      </a:schemeClr>
    </dgm:fillClrLst>
    <dgm:linClrLst>
      <a:schemeClr val="accent3">
        <a:shade val="80000"/>
      </a:schemeClr>
      <a:schemeClr val="accent3">
        <a:tint val="70000"/>
      </a:schemeClr>
    </dgm:linClrLst>
    <dgm:effectClrLst/>
    <dgm:txLinClrLst/>
    <dgm:txFillClrLst/>
    <dgm:txEffectClrLst/>
  </dgm:styleLbl>
  <dgm:styleLbl name="lnNode1">
    <dgm:fillClrLst>
      <a:schemeClr val="accent3">
        <a:shade val="80000"/>
      </a:schemeClr>
      <a:schemeClr val="accent3">
        <a:tint val="70000"/>
      </a:schemeClr>
    </dgm:fillClrLst>
    <dgm:linClrLst meth="repeat">
      <a:schemeClr val="lt1"/>
    </dgm:linClrLst>
    <dgm:effectClrLst/>
    <dgm:txLinClrLst/>
    <dgm:txFillClrLst/>
    <dgm:txEffectClrLst/>
  </dgm:styleLbl>
  <dgm:styleLbl name="vennNode1">
    <dgm:fillClrLst>
      <a:schemeClr val="accent3">
        <a:shade val="80000"/>
        <a:alpha val="50000"/>
      </a:schemeClr>
      <a:schemeClr val="accent3">
        <a:tint val="70000"/>
        <a:alpha val="50000"/>
      </a:schemeClr>
    </dgm:fillClrLst>
    <dgm:linClrLst meth="repeat">
      <a:schemeClr val="lt1"/>
    </dgm:linClrLst>
    <dgm:effectClrLst/>
    <dgm:txLinClrLst/>
    <dgm:txFillClrLst/>
    <dgm:txEffectClrLst/>
  </dgm:styleLbl>
  <dgm:styleLbl name="node2">
    <dgm:fillClrLst>
      <a:schemeClr val="accent3">
        <a:tint val="99000"/>
      </a:schemeClr>
    </dgm:fillClrLst>
    <dgm:linClrLst meth="repeat">
      <a:schemeClr val="lt1"/>
    </dgm:linClrLst>
    <dgm:effectClrLst/>
    <dgm:txLinClrLst/>
    <dgm:txFillClrLst/>
    <dgm:txEffectClrLst/>
  </dgm:styleLbl>
  <dgm:styleLbl name="node3">
    <dgm:fillClrLst>
      <a:schemeClr val="accent3">
        <a:tint val="80000"/>
      </a:schemeClr>
    </dgm:fillClrLst>
    <dgm:linClrLst meth="repeat">
      <a:schemeClr val="lt1"/>
    </dgm:linClrLst>
    <dgm:effectClrLst/>
    <dgm:txLinClrLst/>
    <dgm:txFillClrLst/>
    <dgm:txEffectClrLst/>
  </dgm:styleLbl>
  <dgm:styleLbl name="node4">
    <dgm:fillClrLst>
      <a:schemeClr val="accent3">
        <a:tint val="70000"/>
      </a:schemeClr>
    </dgm:fillClrLst>
    <dgm:linClrLst meth="repeat">
      <a:schemeClr val="lt1"/>
    </dgm:linClrLst>
    <dgm:effectClrLst/>
    <dgm:txLinClrLst/>
    <dgm:txFillClrLst/>
    <dgm:txEffectClrLst/>
  </dgm:styleLbl>
  <dgm:styleLbl name="fg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hade val="90000"/>
      </a:schemeClr>
      <a:schemeClr val="accent3">
        <a:tint val="70000"/>
      </a:schemeClr>
    </dgm:fillClrLst>
    <dgm:linClrLst>
      <a:schemeClr val="accent3">
        <a:shade val="90000"/>
      </a:schemeClr>
      <a:schemeClr val="accent3">
        <a:tint val="70000"/>
      </a:schemeClr>
    </dgm:linClrLst>
    <dgm:effectClrLst/>
    <dgm:txLinClrLst/>
    <dgm:txFillClrLst/>
    <dgm:txEffectClrLst/>
  </dgm:styleLbl>
  <dgm:styleLbl name="fgSibTrans2D1">
    <dgm:fillClrLst>
      <a:schemeClr val="accent3">
        <a:shade val="90000"/>
      </a:schemeClr>
      <a:schemeClr val="accent3">
        <a:tint val="70000"/>
      </a:schemeClr>
    </dgm:fillClrLst>
    <dgm:linClrLst>
      <a:schemeClr val="accent3">
        <a:shade val="90000"/>
      </a:schemeClr>
      <a:schemeClr val="accent3">
        <a:tint val="70000"/>
      </a:schemeClr>
    </dgm:linClrLst>
    <dgm:effectClrLst/>
    <dgm:txLinClrLst/>
    <dgm:txFillClrLst meth="repeat">
      <a:schemeClr val="lt1"/>
    </dgm:txFillClrLst>
    <dgm:txEffectClrLst/>
  </dgm:styleLbl>
  <dgm:styleLbl name="bgSibTrans2D1">
    <dgm:fillClrLst>
      <a:schemeClr val="accent3">
        <a:shade val="90000"/>
      </a:schemeClr>
      <a:schemeClr val="accent3">
        <a:tint val="70000"/>
      </a:schemeClr>
    </dgm:fillClrLst>
    <dgm:linClrLst>
      <a:schemeClr val="accent3">
        <a:shade val="90000"/>
      </a:schemeClr>
      <a:schemeClr val="accent3">
        <a:tint val="70000"/>
      </a:schemeClr>
    </dgm:linClrLst>
    <dgm:effectClrLst/>
    <dgm:txLinClrLst/>
    <dgm:txFillClrLst meth="repeat">
      <a:schemeClr val="lt1"/>
    </dgm:txFillClrLst>
    <dgm:txEffectClrLst/>
  </dgm:styleLbl>
  <dgm:styleLbl name="sibTrans1D1">
    <dgm:fillClrLst>
      <a:schemeClr val="accent3">
        <a:shade val="90000"/>
      </a:schemeClr>
      <a:schemeClr val="accent3">
        <a:tint val="70000"/>
      </a:schemeClr>
    </dgm:fillClrLst>
    <dgm:linClrLst>
      <a:schemeClr val="accent3">
        <a:shade val="90000"/>
      </a:schemeClr>
      <a:schemeClr val="accent3">
        <a:tint val="70000"/>
      </a:schemeClr>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accent3">
        <a:shade val="80000"/>
      </a:schemeClr>
    </dgm:fillClrLst>
    <dgm:linClrLst meth="repeat">
      <a:schemeClr val="lt1"/>
    </dgm:linClrLst>
    <dgm:effectClrLst/>
    <dgm:txLinClrLst/>
    <dgm:txFillClrLst/>
    <dgm:txEffectClrLst/>
  </dgm:styleLbl>
  <dgm:styleLbl name="asst1">
    <dgm:fillClrLst meth="repeat">
      <a:schemeClr val="accent3">
        <a:shade val="80000"/>
      </a:schemeClr>
    </dgm:fillClrLst>
    <dgm:linClrLst meth="repeat">
      <a:schemeClr val="lt1"/>
    </dgm:linClrLst>
    <dgm:effectClrLst/>
    <dgm:txLinClrLst/>
    <dgm:txFillClrLst/>
    <dgm:txEffectClrLst/>
  </dgm:styleLbl>
  <dgm:styleLbl name="asst2">
    <dgm:fillClrLst>
      <a:schemeClr val="accent3">
        <a:tint val="99000"/>
      </a:schemeClr>
    </dgm:fillClrLst>
    <dgm:linClrLst meth="repeat">
      <a:schemeClr val="lt1"/>
    </dgm:linClrLst>
    <dgm:effectClrLst/>
    <dgm:txLinClrLst/>
    <dgm:txFillClrLst/>
    <dgm:txEffectClrLst/>
  </dgm:styleLbl>
  <dgm:styleLbl name="asst3">
    <dgm:fillClrLst>
      <a:schemeClr val="accent3">
        <a:tint val="80000"/>
      </a:schemeClr>
    </dgm:fillClrLst>
    <dgm:linClrLst meth="repeat">
      <a:schemeClr val="lt1"/>
    </dgm:linClrLst>
    <dgm:effectClrLst/>
    <dgm:txLinClrLst/>
    <dgm:txFillClrLst/>
    <dgm:txEffectClrLst/>
  </dgm:styleLbl>
  <dgm:styleLbl name="asst4">
    <dgm:fillClrLst>
      <a:schemeClr val="accent3">
        <a:tint val="70000"/>
      </a:schemeClr>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a:tint val="90000"/>
      </a:schemeClr>
    </dgm:fillClrLst>
    <dgm:linClrLst meth="repeat">
      <a:schemeClr val="accent3">
        <a:tint val="90000"/>
      </a:schemeClr>
    </dgm:linClrLst>
    <dgm:effectClrLst/>
    <dgm:txLinClrLst/>
    <dgm:txFillClrLst/>
    <dgm:txEffectClrLst/>
  </dgm:styleLbl>
  <dgm:styleLbl name="parChTrans2D3">
    <dgm:fillClrLst meth="repeat">
      <a:schemeClr val="accent3">
        <a:tint val="70000"/>
      </a:schemeClr>
    </dgm:fillClrLst>
    <dgm:linClrLst meth="repeat">
      <a:schemeClr val="accent3">
        <a:tint val="70000"/>
      </a:schemeClr>
    </dgm:linClrLst>
    <dgm:effectClrLst/>
    <dgm:txLinClrLst/>
    <dgm:txFillClrLst/>
    <dgm:txEffectClrLst/>
  </dgm:styleLbl>
  <dgm:styleLbl name="parChTrans2D4">
    <dgm:fillClrLst meth="repeat">
      <a:schemeClr val="accent3">
        <a:tint val="50000"/>
      </a:schemeClr>
    </dgm:fillClrLst>
    <dgm:linClrLst meth="repeat">
      <a:schemeClr val="accent3">
        <a:tint val="50000"/>
      </a:schemeClr>
    </dgm:linClrLst>
    <dgm:effectClrLst/>
    <dgm:txLinClrLst/>
    <dgm:txFillClrLst meth="repeat">
      <a:schemeClr val="lt1"/>
    </dgm:txFillClrLst>
    <dgm:txEffectClrLst/>
  </dgm:styleLbl>
  <dgm:styleLbl name="parChTrans1D1">
    <dgm:fillClrLst meth="repeat">
      <a:schemeClr val="accent3">
        <a:shade val="80000"/>
      </a:schemeClr>
    </dgm:fillClrLst>
    <dgm:linClrLst meth="repeat">
      <a:schemeClr val="accent3">
        <a:shade val="80000"/>
      </a:schemeClr>
    </dgm:linClrLst>
    <dgm:effectClrLst/>
    <dgm:txLinClrLst/>
    <dgm:txFillClrLst meth="repeat">
      <a:schemeClr val="tx1"/>
    </dgm:txFillClrLst>
    <dgm:txEffectClrLst/>
  </dgm:styleLbl>
  <dgm:styleLbl name="parChTrans1D2">
    <dgm:fillClrLst meth="repeat">
      <a:schemeClr val="accent3">
        <a:tint val="99000"/>
      </a:schemeClr>
    </dgm:fillClrLst>
    <dgm:linClrLst meth="repeat">
      <a:schemeClr val="accent3">
        <a:tint val="99000"/>
      </a:schemeClr>
    </dgm:linClrLst>
    <dgm:effectClrLst/>
    <dgm:txLinClrLst/>
    <dgm:txFillClrLst meth="repeat">
      <a:schemeClr val="tx1"/>
    </dgm:txFillClrLst>
    <dgm:txEffectClrLst/>
  </dgm:styleLbl>
  <dgm:styleLbl name="parChTrans1D3">
    <dgm:fillClrLst meth="repeat">
      <a:schemeClr val="accent3">
        <a:tint val="80000"/>
      </a:schemeClr>
    </dgm:fillClrLst>
    <dgm:linClrLst meth="repeat">
      <a:schemeClr val="accent3">
        <a:tint val="80000"/>
      </a:schemeClr>
    </dgm:linClrLst>
    <dgm:effectClrLst/>
    <dgm:txLinClrLst/>
    <dgm:txFillClrLst meth="repeat">
      <a:schemeClr val="tx1"/>
    </dgm:txFillClrLst>
    <dgm:txEffectClrLst/>
  </dgm:styleLbl>
  <dgm:styleLbl name="parChTrans1D4">
    <dgm:fillClrLst meth="repeat">
      <a:schemeClr val="accent3">
        <a:tint val="70000"/>
      </a:schemeClr>
    </dgm:fillClrLst>
    <dgm:linClrLst meth="repeat">
      <a:schemeClr val="accent3">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hade val="80000"/>
      </a:schemeClr>
      <a:schemeClr val="accent3">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hade val="80000"/>
      </a:schemeClr>
      <a:schemeClr val="accent3">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hade val="80000"/>
      </a:schemeClr>
      <a:schemeClr val="accent3">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hade val="80000"/>
      </a:schemeClr>
      <a:schemeClr val="accent3">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3">
        <a:shade val="80000"/>
      </a:schemeClr>
      <a:schemeClr val="accent3">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a:tint val="70000"/>
      </a:schemeClr>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3_3">
  <dgm:title val=""/>
  <dgm:desc val=""/>
  <dgm:catLst>
    <dgm:cat type="accent3" pri="11300"/>
  </dgm:catLst>
  <dgm:styleLbl name="node0">
    <dgm:fillClrLst meth="repeat">
      <a:schemeClr val="accent3">
        <a:shade val="80000"/>
      </a:schemeClr>
    </dgm:fillClrLst>
    <dgm:linClrLst meth="repeat">
      <a:schemeClr val="lt1"/>
    </dgm:linClrLst>
    <dgm:effectClrLst/>
    <dgm:txLinClrLst/>
    <dgm:txFillClrLst/>
    <dgm:txEffectClrLst/>
  </dgm:styleLbl>
  <dgm:styleLbl name="node1">
    <dgm:fillClrLst>
      <a:schemeClr val="accent3">
        <a:shade val="80000"/>
      </a:schemeClr>
      <a:schemeClr val="accent3">
        <a:tint val="70000"/>
      </a:schemeClr>
    </dgm:fillClrLst>
    <dgm:linClrLst meth="repeat">
      <a:schemeClr val="lt1"/>
    </dgm:linClrLst>
    <dgm:effectClrLst/>
    <dgm:txLinClrLst/>
    <dgm:txFillClrLst/>
    <dgm:txEffectClrLst/>
  </dgm:styleLbl>
  <dgm:styleLbl name="alignNode1">
    <dgm:fillClrLst>
      <a:schemeClr val="accent3">
        <a:shade val="80000"/>
      </a:schemeClr>
      <a:schemeClr val="accent3">
        <a:tint val="70000"/>
      </a:schemeClr>
    </dgm:fillClrLst>
    <dgm:linClrLst>
      <a:schemeClr val="accent3">
        <a:shade val="80000"/>
      </a:schemeClr>
      <a:schemeClr val="accent3">
        <a:tint val="70000"/>
      </a:schemeClr>
    </dgm:linClrLst>
    <dgm:effectClrLst/>
    <dgm:txLinClrLst/>
    <dgm:txFillClrLst/>
    <dgm:txEffectClrLst/>
  </dgm:styleLbl>
  <dgm:styleLbl name="lnNode1">
    <dgm:fillClrLst>
      <a:schemeClr val="accent3">
        <a:shade val="80000"/>
      </a:schemeClr>
      <a:schemeClr val="accent3">
        <a:tint val="70000"/>
      </a:schemeClr>
    </dgm:fillClrLst>
    <dgm:linClrLst meth="repeat">
      <a:schemeClr val="lt1"/>
    </dgm:linClrLst>
    <dgm:effectClrLst/>
    <dgm:txLinClrLst/>
    <dgm:txFillClrLst/>
    <dgm:txEffectClrLst/>
  </dgm:styleLbl>
  <dgm:styleLbl name="vennNode1">
    <dgm:fillClrLst>
      <a:schemeClr val="accent3">
        <a:shade val="80000"/>
        <a:alpha val="50000"/>
      </a:schemeClr>
      <a:schemeClr val="accent3">
        <a:tint val="70000"/>
        <a:alpha val="50000"/>
      </a:schemeClr>
    </dgm:fillClrLst>
    <dgm:linClrLst meth="repeat">
      <a:schemeClr val="lt1"/>
    </dgm:linClrLst>
    <dgm:effectClrLst/>
    <dgm:txLinClrLst/>
    <dgm:txFillClrLst/>
    <dgm:txEffectClrLst/>
  </dgm:styleLbl>
  <dgm:styleLbl name="node2">
    <dgm:fillClrLst>
      <a:schemeClr val="accent3">
        <a:tint val="99000"/>
      </a:schemeClr>
    </dgm:fillClrLst>
    <dgm:linClrLst meth="repeat">
      <a:schemeClr val="lt1"/>
    </dgm:linClrLst>
    <dgm:effectClrLst/>
    <dgm:txLinClrLst/>
    <dgm:txFillClrLst/>
    <dgm:txEffectClrLst/>
  </dgm:styleLbl>
  <dgm:styleLbl name="node3">
    <dgm:fillClrLst>
      <a:schemeClr val="accent3">
        <a:tint val="80000"/>
      </a:schemeClr>
    </dgm:fillClrLst>
    <dgm:linClrLst meth="repeat">
      <a:schemeClr val="lt1"/>
    </dgm:linClrLst>
    <dgm:effectClrLst/>
    <dgm:txLinClrLst/>
    <dgm:txFillClrLst/>
    <dgm:txEffectClrLst/>
  </dgm:styleLbl>
  <dgm:styleLbl name="node4">
    <dgm:fillClrLst>
      <a:schemeClr val="accent3">
        <a:tint val="70000"/>
      </a:schemeClr>
    </dgm:fillClrLst>
    <dgm:linClrLst meth="repeat">
      <a:schemeClr val="lt1"/>
    </dgm:linClrLst>
    <dgm:effectClrLst/>
    <dgm:txLinClrLst/>
    <dgm:txFillClrLst/>
    <dgm:txEffectClrLst/>
  </dgm:styleLbl>
  <dgm:styleLbl name="fg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hade val="90000"/>
      </a:schemeClr>
      <a:schemeClr val="accent3">
        <a:tint val="70000"/>
      </a:schemeClr>
    </dgm:fillClrLst>
    <dgm:linClrLst>
      <a:schemeClr val="accent3">
        <a:shade val="90000"/>
      </a:schemeClr>
      <a:schemeClr val="accent3">
        <a:tint val="70000"/>
      </a:schemeClr>
    </dgm:linClrLst>
    <dgm:effectClrLst/>
    <dgm:txLinClrLst/>
    <dgm:txFillClrLst/>
    <dgm:txEffectClrLst/>
  </dgm:styleLbl>
  <dgm:styleLbl name="fgSibTrans2D1">
    <dgm:fillClrLst>
      <a:schemeClr val="accent3">
        <a:shade val="90000"/>
      </a:schemeClr>
      <a:schemeClr val="accent3">
        <a:tint val="70000"/>
      </a:schemeClr>
    </dgm:fillClrLst>
    <dgm:linClrLst>
      <a:schemeClr val="accent3">
        <a:shade val="90000"/>
      </a:schemeClr>
      <a:schemeClr val="accent3">
        <a:tint val="70000"/>
      </a:schemeClr>
    </dgm:linClrLst>
    <dgm:effectClrLst/>
    <dgm:txLinClrLst/>
    <dgm:txFillClrLst meth="repeat">
      <a:schemeClr val="lt1"/>
    </dgm:txFillClrLst>
    <dgm:txEffectClrLst/>
  </dgm:styleLbl>
  <dgm:styleLbl name="bgSibTrans2D1">
    <dgm:fillClrLst>
      <a:schemeClr val="accent3">
        <a:shade val="90000"/>
      </a:schemeClr>
      <a:schemeClr val="accent3">
        <a:tint val="70000"/>
      </a:schemeClr>
    </dgm:fillClrLst>
    <dgm:linClrLst>
      <a:schemeClr val="accent3">
        <a:shade val="90000"/>
      </a:schemeClr>
      <a:schemeClr val="accent3">
        <a:tint val="70000"/>
      </a:schemeClr>
    </dgm:linClrLst>
    <dgm:effectClrLst/>
    <dgm:txLinClrLst/>
    <dgm:txFillClrLst meth="repeat">
      <a:schemeClr val="lt1"/>
    </dgm:txFillClrLst>
    <dgm:txEffectClrLst/>
  </dgm:styleLbl>
  <dgm:styleLbl name="sibTrans1D1">
    <dgm:fillClrLst>
      <a:schemeClr val="accent3">
        <a:shade val="90000"/>
      </a:schemeClr>
      <a:schemeClr val="accent3">
        <a:tint val="70000"/>
      </a:schemeClr>
    </dgm:fillClrLst>
    <dgm:linClrLst>
      <a:schemeClr val="accent3">
        <a:shade val="90000"/>
      </a:schemeClr>
      <a:schemeClr val="accent3">
        <a:tint val="70000"/>
      </a:schemeClr>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accent3">
        <a:shade val="80000"/>
      </a:schemeClr>
    </dgm:fillClrLst>
    <dgm:linClrLst meth="repeat">
      <a:schemeClr val="lt1"/>
    </dgm:linClrLst>
    <dgm:effectClrLst/>
    <dgm:txLinClrLst/>
    <dgm:txFillClrLst/>
    <dgm:txEffectClrLst/>
  </dgm:styleLbl>
  <dgm:styleLbl name="asst1">
    <dgm:fillClrLst meth="repeat">
      <a:schemeClr val="accent3">
        <a:shade val="80000"/>
      </a:schemeClr>
    </dgm:fillClrLst>
    <dgm:linClrLst meth="repeat">
      <a:schemeClr val="lt1"/>
    </dgm:linClrLst>
    <dgm:effectClrLst/>
    <dgm:txLinClrLst/>
    <dgm:txFillClrLst/>
    <dgm:txEffectClrLst/>
  </dgm:styleLbl>
  <dgm:styleLbl name="asst2">
    <dgm:fillClrLst>
      <a:schemeClr val="accent3">
        <a:tint val="99000"/>
      </a:schemeClr>
    </dgm:fillClrLst>
    <dgm:linClrLst meth="repeat">
      <a:schemeClr val="lt1"/>
    </dgm:linClrLst>
    <dgm:effectClrLst/>
    <dgm:txLinClrLst/>
    <dgm:txFillClrLst/>
    <dgm:txEffectClrLst/>
  </dgm:styleLbl>
  <dgm:styleLbl name="asst3">
    <dgm:fillClrLst>
      <a:schemeClr val="accent3">
        <a:tint val="80000"/>
      </a:schemeClr>
    </dgm:fillClrLst>
    <dgm:linClrLst meth="repeat">
      <a:schemeClr val="lt1"/>
    </dgm:linClrLst>
    <dgm:effectClrLst/>
    <dgm:txLinClrLst/>
    <dgm:txFillClrLst/>
    <dgm:txEffectClrLst/>
  </dgm:styleLbl>
  <dgm:styleLbl name="asst4">
    <dgm:fillClrLst>
      <a:schemeClr val="accent3">
        <a:tint val="70000"/>
      </a:schemeClr>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a:tint val="90000"/>
      </a:schemeClr>
    </dgm:fillClrLst>
    <dgm:linClrLst meth="repeat">
      <a:schemeClr val="accent3">
        <a:tint val="90000"/>
      </a:schemeClr>
    </dgm:linClrLst>
    <dgm:effectClrLst/>
    <dgm:txLinClrLst/>
    <dgm:txFillClrLst/>
    <dgm:txEffectClrLst/>
  </dgm:styleLbl>
  <dgm:styleLbl name="parChTrans2D3">
    <dgm:fillClrLst meth="repeat">
      <a:schemeClr val="accent3">
        <a:tint val="70000"/>
      </a:schemeClr>
    </dgm:fillClrLst>
    <dgm:linClrLst meth="repeat">
      <a:schemeClr val="accent3">
        <a:tint val="70000"/>
      </a:schemeClr>
    </dgm:linClrLst>
    <dgm:effectClrLst/>
    <dgm:txLinClrLst/>
    <dgm:txFillClrLst/>
    <dgm:txEffectClrLst/>
  </dgm:styleLbl>
  <dgm:styleLbl name="parChTrans2D4">
    <dgm:fillClrLst meth="repeat">
      <a:schemeClr val="accent3">
        <a:tint val="50000"/>
      </a:schemeClr>
    </dgm:fillClrLst>
    <dgm:linClrLst meth="repeat">
      <a:schemeClr val="accent3">
        <a:tint val="50000"/>
      </a:schemeClr>
    </dgm:linClrLst>
    <dgm:effectClrLst/>
    <dgm:txLinClrLst/>
    <dgm:txFillClrLst meth="repeat">
      <a:schemeClr val="lt1"/>
    </dgm:txFillClrLst>
    <dgm:txEffectClrLst/>
  </dgm:styleLbl>
  <dgm:styleLbl name="parChTrans1D1">
    <dgm:fillClrLst meth="repeat">
      <a:schemeClr val="accent3">
        <a:shade val="80000"/>
      </a:schemeClr>
    </dgm:fillClrLst>
    <dgm:linClrLst meth="repeat">
      <a:schemeClr val="accent3">
        <a:shade val="80000"/>
      </a:schemeClr>
    </dgm:linClrLst>
    <dgm:effectClrLst/>
    <dgm:txLinClrLst/>
    <dgm:txFillClrLst meth="repeat">
      <a:schemeClr val="tx1"/>
    </dgm:txFillClrLst>
    <dgm:txEffectClrLst/>
  </dgm:styleLbl>
  <dgm:styleLbl name="parChTrans1D2">
    <dgm:fillClrLst meth="repeat">
      <a:schemeClr val="accent3">
        <a:tint val="99000"/>
      </a:schemeClr>
    </dgm:fillClrLst>
    <dgm:linClrLst meth="repeat">
      <a:schemeClr val="accent3">
        <a:tint val="99000"/>
      </a:schemeClr>
    </dgm:linClrLst>
    <dgm:effectClrLst/>
    <dgm:txLinClrLst/>
    <dgm:txFillClrLst meth="repeat">
      <a:schemeClr val="tx1"/>
    </dgm:txFillClrLst>
    <dgm:txEffectClrLst/>
  </dgm:styleLbl>
  <dgm:styleLbl name="parChTrans1D3">
    <dgm:fillClrLst meth="repeat">
      <a:schemeClr val="accent3">
        <a:tint val="80000"/>
      </a:schemeClr>
    </dgm:fillClrLst>
    <dgm:linClrLst meth="repeat">
      <a:schemeClr val="accent3">
        <a:tint val="80000"/>
      </a:schemeClr>
    </dgm:linClrLst>
    <dgm:effectClrLst/>
    <dgm:txLinClrLst/>
    <dgm:txFillClrLst meth="repeat">
      <a:schemeClr val="tx1"/>
    </dgm:txFillClrLst>
    <dgm:txEffectClrLst/>
  </dgm:styleLbl>
  <dgm:styleLbl name="parChTrans1D4">
    <dgm:fillClrLst meth="repeat">
      <a:schemeClr val="accent3">
        <a:tint val="70000"/>
      </a:schemeClr>
    </dgm:fillClrLst>
    <dgm:linClrLst meth="repeat">
      <a:schemeClr val="accent3">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hade val="80000"/>
      </a:schemeClr>
      <a:schemeClr val="accent3">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hade val="80000"/>
      </a:schemeClr>
      <a:schemeClr val="accent3">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hade val="80000"/>
      </a:schemeClr>
      <a:schemeClr val="accent3">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hade val="80000"/>
      </a:schemeClr>
      <a:schemeClr val="accent3">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3">
        <a:shade val="80000"/>
      </a:schemeClr>
      <a:schemeClr val="accent3">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a:tint val="70000"/>
      </a:schemeClr>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4D10AF1-3A04-E346-971D-D528AC6FD65A}" type="doc">
      <dgm:prSet loTypeId="urn:microsoft.com/office/officeart/2005/8/layout/chevron2" loCatId="list" qsTypeId="urn:microsoft.com/office/officeart/2005/8/quickstyle/simple1" qsCatId="simple" csTypeId="urn:microsoft.com/office/officeart/2005/8/colors/accent3_3" csCatId="accent3" phldr="1"/>
      <dgm:spPr/>
      <dgm:t>
        <a:bodyPr/>
        <a:lstStyle/>
        <a:p>
          <a:endParaRPr lang="es-ES"/>
        </a:p>
      </dgm:t>
    </dgm:pt>
    <dgm:pt modelId="{6F1DBE8C-6229-894E-8AD8-A17586045BAB}">
      <dgm:prSet custT="1"/>
      <dgm:spPr/>
      <dgm:t>
        <a:bodyPr/>
        <a:lstStyle/>
        <a:p>
          <a:r>
            <a:rPr lang="es-CO" sz="1100" dirty="0"/>
            <a:t>Municipio Puerto Leguízamo</a:t>
          </a:r>
        </a:p>
      </dgm:t>
    </dgm:pt>
    <dgm:pt modelId="{7A070958-FE1C-CB42-A4E2-598514C0BDDB}" type="parTrans" cxnId="{22C20DE7-03B3-D144-901E-8A0643C8C0AD}">
      <dgm:prSet/>
      <dgm:spPr/>
      <dgm:t>
        <a:bodyPr/>
        <a:lstStyle/>
        <a:p>
          <a:endParaRPr lang="es-ES" sz="1200"/>
        </a:p>
      </dgm:t>
    </dgm:pt>
    <dgm:pt modelId="{69FD7E8C-D3FC-0147-B6E1-090234A15B73}" type="sibTrans" cxnId="{22C20DE7-03B3-D144-901E-8A0643C8C0AD}">
      <dgm:prSet/>
      <dgm:spPr/>
      <dgm:t>
        <a:bodyPr/>
        <a:lstStyle/>
        <a:p>
          <a:endParaRPr lang="es-ES" sz="1200"/>
        </a:p>
      </dgm:t>
    </dgm:pt>
    <dgm:pt modelId="{41AE5DF3-4B3C-7844-90C6-E30EDB9A6CEB}">
      <dgm:prSet custT="1"/>
      <dgm:spPr/>
      <dgm:t>
        <a:bodyPr/>
        <a:lstStyle/>
        <a:p>
          <a:r>
            <a:rPr lang="es-CO" sz="1100" dirty="0"/>
            <a:t>Municipio Alto Baudó</a:t>
          </a:r>
        </a:p>
      </dgm:t>
    </dgm:pt>
    <dgm:pt modelId="{605F55D8-0A60-8345-9C00-8706848E3325}" type="parTrans" cxnId="{C4E5FB3C-E0D7-3F48-9521-08EF3E179C29}">
      <dgm:prSet/>
      <dgm:spPr/>
      <dgm:t>
        <a:bodyPr/>
        <a:lstStyle/>
        <a:p>
          <a:endParaRPr lang="es-ES" sz="1200"/>
        </a:p>
      </dgm:t>
    </dgm:pt>
    <dgm:pt modelId="{C4F92C97-1D5F-3148-B5B2-FA146E7719A4}" type="sibTrans" cxnId="{C4E5FB3C-E0D7-3F48-9521-08EF3E179C29}">
      <dgm:prSet/>
      <dgm:spPr/>
      <dgm:t>
        <a:bodyPr/>
        <a:lstStyle/>
        <a:p>
          <a:endParaRPr lang="es-ES" sz="1200"/>
        </a:p>
      </dgm:t>
    </dgm:pt>
    <dgm:pt modelId="{40B76EED-7CBD-0E42-BE8B-6711B4ACC006}">
      <dgm:prSet custT="1"/>
      <dgm:spPr/>
      <dgm:t>
        <a:bodyPr/>
        <a:lstStyle/>
        <a:p>
          <a:pPr algn="just"/>
          <a:r>
            <a:rPr lang="es-ES" sz="1400" kern="1200" dirty="0">
              <a:solidFill>
                <a:schemeClr val="bg1">
                  <a:lumMod val="50000"/>
                </a:schemeClr>
              </a:solidFill>
              <a:latin typeface="+mn-lt"/>
              <a:ea typeface="+mn-ea"/>
              <a:cs typeface="+mn-cs"/>
            </a:rPr>
            <a:t>Construcción muelle de </a:t>
          </a:r>
          <a:r>
            <a:rPr lang="es-ES" sz="1400" kern="1200" dirty="0" err="1">
              <a:solidFill>
                <a:schemeClr val="bg1">
                  <a:lumMod val="50000"/>
                </a:schemeClr>
              </a:solidFill>
              <a:latin typeface="+mn-lt"/>
              <a:ea typeface="+mn-ea"/>
              <a:cs typeface="+mn-cs"/>
            </a:rPr>
            <a:t>Piñuña</a:t>
          </a:r>
          <a:r>
            <a:rPr lang="es-ES" sz="1400" kern="1200" dirty="0">
              <a:solidFill>
                <a:schemeClr val="bg1">
                  <a:lumMod val="50000"/>
                </a:schemeClr>
              </a:solidFill>
              <a:latin typeface="+mn-lt"/>
              <a:ea typeface="+mn-ea"/>
              <a:cs typeface="+mn-cs"/>
            </a:rPr>
            <a:t> Negro, con una asignación total de $671.743.101. Se ejecutó con recursos de 2018 y finalizó el 3 de abril de 2019.</a:t>
          </a:r>
          <a:endParaRPr lang="es-CO" sz="1400" kern="1200" dirty="0">
            <a:solidFill>
              <a:schemeClr val="bg1">
                <a:lumMod val="50000"/>
              </a:schemeClr>
            </a:solidFill>
            <a:latin typeface="+mn-lt"/>
            <a:ea typeface="+mn-ea"/>
            <a:cs typeface="+mn-cs"/>
          </a:endParaRPr>
        </a:p>
      </dgm:t>
    </dgm:pt>
    <dgm:pt modelId="{AF3FFE97-1239-2C4D-B4E3-2966B278834E}" type="parTrans" cxnId="{E1D89D14-A83D-6F49-A912-9FF9721D3FB7}">
      <dgm:prSet/>
      <dgm:spPr/>
      <dgm:t>
        <a:bodyPr/>
        <a:lstStyle/>
        <a:p>
          <a:endParaRPr lang="es-ES" sz="1200"/>
        </a:p>
      </dgm:t>
    </dgm:pt>
    <dgm:pt modelId="{49C5EC9B-8D09-0C4A-9B21-FDF696156F00}" type="sibTrans" cxnId="{E1D89D14-A83D-6F49-A912-9FF9721D3FB7}">
      <dgm:prSet/>
      <dgm:spPr/>
      <dgm:t>
        <a:bodyPr/>
        <a:lstStyle/>
        <a:p>
          <a:endParaRPr lang="es-ES" sz="1200"/>
        </a:p>
      </dgm:t>
    </dgm:pt>
    <dgm:pt modelId="{17211352-7F42-9C4E-8481-A817E5E24CC5}">
      <dgm:prSet custT="1"/>
      <dgm:spPr/>
      <dgm:t>
        <a:bodyPr/>
        <a:lstStyle/>
        <a:p>
          <a:r>
            <a:rPr lang="es-CO" sz="1100" dirty="0"/>
            <a:t>Municipio Cabuyaro</a:t>
          </a:r>
        </a:p>
      </dgm:t>
    </dgm:pt>
    <dgm:pt modelId="{A566F6BB-288D-5A4E-A95B-C5A47F08DBEA}" type="sibTrans" cxnId="{FBB18427-50D7-894B-913D-A27E0B723EBB}">
      <dgm:prSet/>
      <dgm:spPr/>
      <dgm:t>
        <a:bodyPr/>
        <a:lstStyle/>
        <a:p>
          <a:endParaRPr lang="es-ES" sz="1200"/>
        </a:p>
      </dgm:t>
    </dgm:pt>
    <dgm:pt modelId="{B9690C5F-19AB-BC4F-81F5-3FA2F86F2DAB}" type="parTrans" cxnId="{FBB18427-50D7-894B-913D-A27E0B723EBB}">
      <dgm:prSet/>
      <dgm:spPr/>
      <dgm:t>
        <a:bodyPr/>
        <a:lstStyle/>
        <a:p>
          <a:endParaRPr lang="es-ES" sz="1200"/>
        </a:p>
      </dgm:t>
    </dgm:pt>
    <dgm:pt modelId="{5F1D5386-7E6A-0240-B2FF-34AC7B66B2A0}">
      <dgm:prSet custT="1"/>
      <dgm:spPr/>
      <dgm:t>
        <a:bodyPr/>
        <a:lstStyle/>
        <a:p>
          <a:pPr marL="228600" lvl="1" indent="-228600" algn="just" defTabSz="889000">
            <a:lnSpc>
              <a:spcPct val="90000"/>
            </a:lnSpc>
            <a:spcBef>
              <a:spcPct val="0"/>
            </a:spcBef>
            <a:spcAft>
              <a:spcPct val="15000"/>
            </a:spcAft>
            <a:buChar char="•"/>
          </a:pPr>
          <a:r>
            <a:rPr lang="es-CO" sz="1400" kern="1200" dirty="0">
              <a:solidFill>
                <a:prstClr val="white">
                  <a:lumMod val="50000"/>
                </a:prstClr>
              </a:solidFill>
              <a:latin typeface="Calibri" panose="020F0502020204030204"/>
              <a:ea typeface="+mn-ea"/>
              <a:cs typeface="+mn-cs"/>
            </a:rPr>
            <a:t>Muelle Pie de Pató (Muelle flotante incluye pasarelas de acceso), finalizó el 31 de Octubre de 2019, con una inversión de  $1.192.159.325.</a:t>
          </a:r>
        </a:p>
      </dgm:t>
    </dgm:pt>
    <dgm:pt modelId="{22E08220-DA99-7E46-AD2A-5653986E4CC8}" type="parTrans" cxnId="{42A6E690-914C-F149-9272-463DF4E7A0DD}">
      <dgm:prSet/>
      <dgm:spPr/>
      <dgm:t>
        <a:bodyPr/>
        <a:lstStyle/>
        <a:p>
          <a:endParaRPr lang="es-ES" sz="1200"/>
        </a:p>
      </dgm:t>
    </dgm:pt>
    <dgm:pt modelId="{E5AAEFF3-770C-174F-B23F-F6B41D551C92}" type="sibTrans" cxnId="{42A6E690-914C-F149-9272-463DF4E7A0DD}">
      <dgm:prSet/>
      <dgm:spPr/>
      <dgm:t>
        <a:bodyPr/>
        <a:lstStyle/>
        <a:p>
          <a:endParaRPr lang="es-ES" sz="1200"/>
        </a:p>
      </dgm:t>
    </dgm:pt>
    <dgm:pt modelId="{4B85D0DC-2871-894D-BDD0-EADF9A470AE9}">
      <dgm:prSet custT="1"/>
      <dgm:spPr/>
      <dgm:t>
        <a:bodyPr/>
        <a:lstStyle/>
        <a:p>
          <a:pPr marL="228600" lvl="1" indent="-228600" algn="just" defTabSz="889000">
            <a:lnSpc>
              <a:spcPct val="90000"/>
            </a:lnSpc>
            <a:spcBef>
              <a:spcPct val="0"/>
            </a:spcBef>
            <a:spcAft>
              <a:spcPct val="15000"/>
            </a:spcAft>
            <a:buChar char="•"/>
          </a:pPr>
          <a:r>
            <a:rPr lang="es-CO" sz="1400" kern="1200" dirty="0">
              <a:solidFill>
                <a:prstClr val="white">
                  <a:lumMod val="50000"/>
                </a:prstClr>
              </a:solidFill>
              <a:latin typeface="Calibri" panose="020F0502020204030204"/>
              <a:ea typeface="+mn-ea"/>
              <a:cs typeface="+mn-cs"/>
            </a:rPr>
            <a:t>Mantenimiento y estabilización de Orilla en el muelle de Cabuyaro, finalizó el 4 de abril de 2019, con una inversión $931.840.416 con recursos de 2018. </a:t>
          </a:r>
        </a:p>
      </dgm:t>
    </dgm:pt>
    <dgm:pt modelId="{334CF351-2647-8040-AC00-66917F1B6370}" type="parTrans" cxnId="{6AD46E86-EEDA-F540-90D2-C5727F822B45}">
      <dgm:prSet/>
      <dgm:spPr/>
      <dgm:t>
        <a:bodyPr/>
        <a:lstStyle/>
        <a:p>
          <a:endParaRPr lang="es-ES" sz="1200"/>
        </a:p>
      </dgm:t>
    </dgm:pt>
    <dgm:pt modelId="{59C7ED0C-DA29-CB4F-9889-81E658882C3A}" type="sibTrans" cxnId="{6AD46E86-EEDA-F540-90D2-C5727F822B45}">
      <dgm:prSet/>
      <dgm:spPr/>
      <dgm:t>
        <a:bodyPr/>
        <a:lstStyle/>
        <a:p>
          <a:endParaRPr lang="es-ES" sz="1200"/>
        </a:p>
      </dgm:t>
    </dgm:pt>
    <dgm:pt modelId="{B326931A-5814-A446-AA20-74EB73578F21}" type="pres">
      <dgm:prSet presAssocID="{04D10AF1-3A04-E346-971D-D528AC6FD65A}" presName="linearFlow" presStyleCnt="0">
        <dgm:presLayoutVars>
          <dgm:dir/>
          <dgm:animLvl val="lvl"/>
          <dgm:resizeHandles val="exact"/>
        </dgm:presLayoutVars>
      </dgm:prSet>
      <dgm:spPr/>
    </dgm:pt>
    <dgm:pt modelId="{B4317813-9220-7945-80FE-9B473355A7C2}" type="pres">
      <dgm:prSet presAssocID="{6F1DBE8C-6229-894E-8AD8-A17586045BAB}" presName="composite" presStyleCnt="0"/>
      <dgm:spPr/>
    </dgm:pt>
    <dgm:pt modelId="{EC4FAC02-9169-5E48-AA29-74BAAAD6BCF3}" type="pres">
      <dgm:prSet presAssocID="{6F1DBE8C-6229-894E-8AD8-A17586045BAB}" presName="parentText" presStyleLbl="alignNode1" presStyleIdx="0" presStyleCnt="3">
        <dgm:presLayoutVars>
          <dgm:chMax val="1"/>
          <dgm:bulletEnabled val="1"/>
        </dgm:presLayoutVars>
      </dgm:prSet>
      <dgm:spPr/>
    </dgm:pt>
    <dgm:pt modelId="{BE3B7D10-19A7-5447-8953-34D74674F184}" type="pres">
      <dgm:prSet presAssocID="{6F1DBE8C-6229-894E-8AD8-A17586045BAB}" presName="descendantText" presStyleLbl="alignAcc1" presStyleIdx="0" presStyleCnt="3" custLinFactNeighborX="2737" custLinFactNeighborY="-395">
        <dgm:presLayoutVars>
          <dgm:bulletEnabled val="1"/>
        </dgm:presLayoutVars>
      </dgm:prSet>
      <dgm:spPr/>
    </dgm:pt>
    <dgm:pt modelId="{917870B6-DB11-454C-873B-7A715B141F8F}" type="pres">
      <dgm:prSet presAssocID="{69FD7E8C-D3FC-0147-B6E1-090234A15B73}" presName="sp" presStyleCnt="0"/>
      <dgm:spPr/>
    </dgm:pt>
    <dgm:pt modelId="{3642E6E9-4555-4A43-B523-0273AD95BA76}" type="pres">
      <dgm:prSet presAssocID="{41AE5DF3-4B3C-7844-90C6-E30EDB9A6CEB}" presName="composite" presStyleCnt="0"/>
      <dgm:spPr/>
    </dgm:pt>
    <dgm:pt modelId="{01F20A1D-2110-224C-8AB7-ABE720B8C7B9}" type="pres">
      <dgm:prSet presAssocID="{41AE5DF3-4B3C-7844-90C6-E30EDB9A6CEB}" presName="parentText" presStyleLbl="alignNode1" presStyleIdx="1" presStyleCnt="3">
        <dgm:presLayoutVars>
          <dgm:chMax val="1"/>
          <dgm:bulletEnabled val="1"/>
        </dgm:presLayoutVars>
      </dgm:prSet>
      <dgm:spPr/>
    </dgm:pt>
    <dgm:pt modelId="{357C46D1-2934-4842-B510-2BC136289168}" type="pres">
      <dgm:prSet presAssocID="{41AE5DF3-4B3C-7844-90C6-E30EDB9A6CEB}" presName="descendantText" presStyleLbl="alignAcc1" presStyleIdx="1" presStyleCnt="3">
        <dgm:presLayoutVars>
          <dgm:bulletEnabled val="1"/>
        </dgm:presLayoutVars>
      </dgm:prSet>
      <dgm:spPr/>
    </dgm:pt>
    <dgm:pt modelId="{1AD67994-3EA3-EE4C-825B-58C10791E88B}" type="pres">
      <dgm:prSet presAssocID="{C4F92C97-1D5F-3148-B5B2-FA146E7719A4}" presName="sp" presStyleCnt="0"/>
      <dgm:spPr/>
    </dgm:pt>
    <dgm:pt modelId="{1FC440CF-34DA-C54F-81FB-EAE11286F2E7}" type="pres">
      <dgm:prSet presAssocID="{17211352-7F42-9C4E-8481-A817E5E24CC5}" presName="composite" presStyleCnt="0"/>
      <dgm:spPr/>
    </dgm:pt>
    <dgm:pt modelId="{0B08EAC1-FD78-2140-A3F6-0070B7E28856}" type="pres">
      <dgm:prSet presAssocID="{17211352-7F42-9C4E-8481-A817E5E24CC5}" presName="parentText" presStyleLbl="alignNode1" presStyleIdx="2" presStyleCnt="3">
        <dgm:presLayoutVars>
          <dgm:chMax val="1"/>
          <dgm:bulletEnabled val="1"/>
        </dgm:presLayoutVars>
      </dgm:prSet>
      <dgm:spPr/>
    </dgm:pt>
    <dgm:pt modelId="{B897ED02-A94F-3047-9452-2486CAF35979}" type="pres">
      <dgm:prSet presAssocID="{17211352-7F42-9C4E-8481-A817E5E24CC5}" presName="descendantText" presStyleLbl="alignAcc1" presStyleIdx="2" presStyleCnt="3">
        <dgm:presLayoutVars>
          <dgm:bulletEnabled val="1"/>
        </dgm:presLayoutVars>
      </dgm:prSet>
      <dgm:spPr/>
    </dgm:pt>
  </dgm:ptLst>
  <dgm:cxnLst>
    <dgm:cxn modelId="{03369404-8175-2746-AFBC-4CE1EDA7B6AC}" type="presOf" srcId="{41AE5DF3-4B3C-7844-90C6-E30EDB9A6CEB}" destId="{01F20A1D-2110-224C-8AB7-ABE720B8C7B9}" srcOrd="0" destOrd="0" presId="urn:microsoft.com/office/officeart/2005/8/layout/chevron2"/>
    <dgm:cxn modelId="{0C750306-20C5-DA48-8A6A-C12E1075AECE}" type="presOf" srcId="{40B76EED-7CBD-0E42-BE8B-6711B4ACC006}" destId="{BE3B7D10-19A7-5447-8953-34D74674F184}" srcOrd="0" destOrd="0" presId="urn:microsoft.com/office/officeart/2005/8/layout/chevron2"/>
    <dgm:cxn modelId="{D75DB713-84F9-E244-B825-99DAEB9C05F0}" type="presOf" srcId="{5F1D5386-7E6A-0240-B2FF-34AC7B66B2A0}" destId="{357C46D1-2934-4842-B510-2BC136289168}" srcOrd="0" destOrd="0" presId="urn:microsoft.com/office/officeart/2005/8/layout/chevron2"/>
    <dgm:cxn modelId="{E1D89D14-A83D-6F49-A912-9FF9721D3FB7}" srcId="{6F1DBE8C-6229-894E-8AD8-A17586045BAB}" destId="{40B76EED-7CBD-0E42-BE8B-6711B4ACC006}" srcOrd="0" destOrd="0" parTransId="{AF3FFE97-1239-2C4D-B4E3-2966B278834E}" sibTransId="{49C5EC9B-8D09-0C4A-9B21-FDF696156F00}"/>
    <dgm:cxn modelId="{6989B924-F1B2-5449-89DD-FFEA5ADF271D}" type="presOf" srcId="{4B85D0DC-2871-894D-BDD0-EADF9A470AE9}" destId="{B897ED02-A94F-3047-9452-2486CAF35979}" srcOrd="0" destOrd="0" presId="urn:microsoft.com/office/officeart/2005/8/layout/chevron2"/>
    <dgm:cxn modelId="{FBB18427-50D7-894B-913D-A27E0B723EBB}" srcId="{04D10AF1-3A04-E346-971D-D528AC6FD65A}" destId="{17211352-7F42-9C4E-8481-A817E5E24CC5}" srcOrd="2" destOrd="0" parTransId="{B9690C5F-19AB-BC4F-81F5-3FA2F86F2DAB}" sibTransId="{A566F6BB-288D-5A4E-A95B-C5A47F08DBEA}"/>
    <dgm:cxn modelId="{C4E5FB3C-E0D7-3F48-9521-08EF3E179C29}" srcId="{04D10AF1-3A04-E346-971D-D528AC6FD65A}" destId="{41AE5DF3-4B3C-7844-90C6-E30EDB9A6CEB}" srcOrd="1" destOrd="0" parTransId="{605F55D8-0A60-8345-9C00-8706848E3325}" sibTransId="{C4F92C97-1D5F-3148-B5B2-FA146E7719A4}"/>
    <dgm:cxn modelId="{6AD46E86-EEDA-F540-90D2-C5727F822B45}" srcId="{17211352-7F42-9C4E-8481-A817E5E24CC5}" destId="{4B85D0DC-2871-894D-BDD0-EADF9A470AE9}" srcOrd="0" destOrd="0" parTransId="{334CF351-2647-8040-AC00-66917F1B6370}" sibTransId="{59C7ED0C-DA29-CB4F-9889-81E658882C3A}"/>
    <dgm:cxn modelId="{42A6E690-914C-F149-9272-463DF4E7A0DD}" srcId="{41AE5DF3-4B3C-7844-90C6-E30EDB9A6CEB}" destId="{5F1D5386-7E6A-0240-B2FF-34AC7B66B2A0}" srcOrd="0" destOrd="0" parTransId="{22E08220-DA99-7E46-AD2A-5653986E4CC8}" sibTransId="{E5AAEFF3-770C-174F-B23F-F6B41D551C92}"/>
    <dgm:cxn modelId="{101C78A4-91AD-1C49-8348-4F9EDAEB4087}" type="presOf" srcId="{04D10AF1-3A04-E346-971D-D528AC6FD65A}" destId="{B326931A-5814-A446-AA20-74EB73578F21}" srcOrd="0" destOrd="0" presId="urn:microsoft.com/office/officeart/2005/8/layout/chevron2"/>
    <dgm:cxn modelId="{DA6EC3B7-2EF1-3B44-9BD9-F3FFDFDA3D69}" type="presOf" srcId="{6F1DBE8C-6229-894E-8AD8-A17586045BAB}" destId="{EC4FAC02-9169-5E48-AA29-74BAAAD6BCF3}" srcOrd="0" destOrd="0" presId="urn:microsoft.com/office/officeart/2005/8/layout/chevron2"/>
    <dgm:cxn modelId="{70C11ED2-EA40-6F40-9D43-29DBBE3BC23B}" type="presOf" srcId="{17211352-7F42-9C4E-8481-A817E5E24CC5}" destId="{0B08EAC1-FD78-2140-A3F6-0070B7E28856}" srcOrd="0" destOrd="0" presId="urn:microsoft.com/office/officeart/2005/8/layout/chevron2"/>
    <dgm:cxn modelId="{22C20DE7-03B3-D144-901E-8A0643C8C0AD}" srcId="{04D10AF1-3A04-E346-971D-D528AC6FD65A}" destId="{6F1DBE8C-6229-894E-8AD8-A17586045BAB}" srcOrd="0" destOrd="0" parTransId="{7A070958-FE1C-CB42-A4E2-598514C0BDDB}" sibTransId="{69FD7E8C-D3FC-0147-B6E1-090234A15B73}"/>
    <dgm:cxn modelId="{DCFBF719-CDD1-EC46-B0FA-AF018FC1E94F}" type="presParOf" srcId="{B326931A-5814-A446-AA20-74EB73578F21}" destId="{B4317813-9220-7945-80FE-9B473355A7C2}" srcOrd="0" destOrd="0" presId="urn:microsoft.com/office/officeart/2005/8/layout/chevron2"/>
    <dgm:cxn modelId="{3644459D-941E-564D-AAA4-15CA1AC8488F}" type="presParOf" srcId="{B4317813-9220-7945-80FE-9B473355A7C2}" destId="{EC4FAC02-9169-5E48-AA29-74BAAAD6BCF3}" srcOrd="0" destOrd="0" presId="urn:microsoft.com/office/officeart/2005/8/layout/chevron2"/>
    <dgm:cxn modelId="{B2FB162A-6294-0543-83F2-5D4A7E07ED3C}" type="presParOf" srcId="{B4317813-9220-7945-80FE-9B473355A7C2}" destId="{BE3B7D10-19A7-5447-8953-34D74674F184}" srcOrd="1" destOrd="0" presId="urn:microsoft.com/office/officeart/2005/8/layout/chevron2"/>
    <dgm:cxn modelId="{390169E6-C82C-5649-8FFC-A92871FC7A00}" type="presParOf" srcId="{B326931A-5814-A446-AA20-74EB73578F21}" destId="{917870B6-DB11-454C-873B-7A715B141F8F}" srcOrd="1" destOrd="0" presId="urn:microsoft.com/office/officeart/2005/8/layout/chevron2"/>
    <dgm:cxn modelId="{63830FE6-CD3D-E84C-AEA0-A04B5A0C2392}" type="presParOf" srcId="{B326931A-5814-A446-AA20-74EB73578F21}" destId="{3642E6E9-4555-4A43-B523-0273AD95BA76}" srcOrd="2" destOrd="0" presId="urn:microsoft.com/office/officeart/2005/8/layout/chevron2"/>
    <dgm:cxn modelId="{90B18E20-6A3C-754E-BEDF-2792E00D962B}" type="presParOf" srcId="{3642E6E9-4555-4A43-B523-0273AD95BA76}" destId="{01F20A1D-2110-224C-8AB7-ABE720B8C7B9}" srcOrd="0" destOrd="0" presId="urn:microsoft.com/office/officeart/2005/8/layout/chevron2"/>
    <dgm:cxn modelId="{A85DE0ED-C592-F042-B1BA-5B0EE6D5C6E5}" type="presParOf" srcId="{3642E6E9-4555-4A43-B523-0273AD95BA76}" destId="{357C46D1-2934-4842-B510-2BC136289168}" srcOrd="1" destOrd="0" presId="urn:microsoft.com/office/officeart/2005/8/layout/chevron2"/>
    <dgm:cxn modelId="{42851405-374E-9346-A3F5-24931954D426}" type="presParOf" srcId="{B326931A-5814-A446-AA20-74EB73578F21}" destId="{1AD67994-3EA3-EE4C-825B-58C10791E88B}" srcOrd="3" destOrd="0" presId="urn:microsoft.com/office/officeart/2005/8/layout/chevron2"/>
    <dgm:cxn modelId="{62CF30F6-795D-4D40-B287-ABE85B7935A1}" type="presParOf" srcId="{B326931A-5814-A446-AA20-74EB73578F21}" destId="{1FC440CF-34DA-C54F-81FB-EAE11286F2E7}" srcOrd="4" destOrd="0" presId="urn:microsoft.com/office/officeart/2005/8/layout/chevron2"/>
    <dgm:cxn modelId="{A7EAE1FD-2856-8349-847C-6C5806D01A3C}" type="presParOf" srcId="{1FC440CF-34DA-C54F-81FB-EAE11286F2E7}" destId="{0B08EAC1-FD78-2140-A3F6-0070B7E28856}" srcOrd="0" destOrd="0" presId="urn:microsoft.com/office/officeart/2005/8/layout/chevron2"/>
    <dgm:cxn modelId="{303699F6-C96A-994E-9031-A3131B41E806}" type="presParOf" srcId="{1FC440CF-34DA-C54F-81FB-EAE11286F2E7}" destId="{B897ED02-A94F-3047-9452-2486CAF35979}" srcOrd="1" destOrd="0" presId="urn:microsoft.com/office/officeart/2005/8/layout/chevro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04D10AF1-3A04-E346-971D-D528AC6FD65A}" type="doc">
      <dgm:prSet loTypeId="urn:microsoft.com/office/officeart/2005/8/layout/chevron2" loCatId="list" qsTypeId="urn:microsoft.com/office/officeart/2005/8/quickstyle/simple1" qsCatId="simple" csTypeId="urn:microsoft.com/office/officeart/2005/8/colors/accent3_3" csCatId="accent3" phldr="1"/>
      <dgm:spPr/>
      <dgm:t>
        <a:bodyPr/>
        <a:lstStyle/>
        <a:p>
          <a:endParaRPr lang="es-ES"/>
        </a:p>
      </dgm:t>
    </dgm:pt>
    <dgm:pt modelId="{16A746C5-B657-4645-BFBE-35A4E5A77237}">
      <dgm:prSet custT="1"/>
      <dgm:spPr/>
      <dgm:t>
        <a:bodyPr/>
        <a:lstStyle/>
        <a:p>
          <a:r>
            <a:rPr lang="es-CO" sz="1100" dirty="0"/>
            <a:t>Municipio de Quibdó</a:t>
          </a:r>
        </a:p>
      </dgm:t>
    </dgm:pt>
    <dgm:pt modelId="{0EF40B69-6D3F-B24E-9945-555AC5BC3650}" type="parTrans" cxnId="{D395835B-865E-9F41-9A69-6ECC0563FDC7}">
      <dgm:prSet/>
      <dgm:spPr/>
      <dgm:t>
        <a:bodyPr/>
        <a:lstStyle/>
        <a:p>
          <a:endParaRPr lang="es-ES" sz="1200"/>
        </a:p>
      </dgm:t>
    </dgm:pt>
    <dgm:pt modelId="{EF5391AC-6824-0747-B1D2-77AFAD4097BF}" type="sibTrans" cxnId="{D395835B-865E-9F41-9A69-6ECC0563FDC7}">
      <dgm:prSet/>
      <dgm:spPr/>
      <dgm:t>
        <a:bodyPr/>
        <a:lstStyle/>
        <a:p>
          <a:endParaRPr lang="es-ES" sz="1200"/>
        </a:p>
      </dgm:t>
    </dgm:pt>
    <dgm:pt modelId="{678B7EC9-3D2B-1545-8044-624C0E0E0A0A}">
      <dgm:prSet custT="1"/>
      <dgm:spPr/>
      <dgm:t>
        <a:bodyPr/>
        <a:lstStyle/>
        <a:p>
          <a:r>
            <a:rPr lang="es-CO" sz="1100" dirty="0"/>
            <a:t>Municipio Carmen del Darién</a:t>
          </a:r>
        </a:p>
      </dgm:t>
    </dgm:pt>
    <dgm:pt modelId="{85F39E5E-1A13-2948-849B-A6317825D6B9}" type="parTrans" cxnId="{FDC46B11-C1F1-714E-A0B7-69D926E0852A}">
      <dgm:prSet/>
      <dgm:spPr/>
      <dgm:t>
        <a:bodyPr/>
        <a:lstStyle/>
        <a:p>
          <a:endParaRPr lang="es-ES" sz="1200"/>
        </a:p>
      </dgm:t>
    </dgm:pt>
    <dgm:pt modelId="{4E855DC4-EBD3-494E-ADE2-7D10E3804BD8}" type="sibTrans" cxnId="{FDC46B11-C1F1-714E-A0B7-69D926E0852A}">
      <dgm:prSet/>
      <dgm:spPr/>
      <dgm:t>
        <a:bodyPr/>
        <a:lstStyle/>
        <a:p>
          <a:endParaRPr lang="es-ES" sz="1200"/>
        </a:p>
      </dgm:t>
    </dgm:pt>
    <dgm:pt modelId="{106180B6-F366-D541-9D5B-4CA1CA419DC6}">
      <dgm:prSet custT="1"/>
      <dgm:spPr/>
      <dgm:t>
        <a:bodyPr/>
        <a:lstStyle/>
        <a:p>
          <a:r>
            <a:rPr lang="es-ES" sz="1100" dirty="0"/>
            <a:t>Municipio de Santa Bárbara De </a:t>
          </a:r>
          <a:r>
            <a:rPr lang="es-ES" sz="1100" dirty="0" err="1"/>
            <a:t>Iscuandé</a:t>
          </a:r>
          <a:endParaRPr lang="es-CO" sz="1100" dirty="0"/>
        </a:p>
      </dgm:t>
    </dgm:pt>
    <dgm:pt modelId="{8C6BF2D7-3A93-1B4B-843E-44536858DEB7}" type="parTrans" cxnId="{772EB4AF-AB39-ED4A-85E6-31E0E61A41F8}">
      <dgm:prSet/>
      <dgm:spPr/>
      <dgm:t>
        <a:bodyPr/>
        <a:lstStyle/>
        <a:p>
          <a:endParaRPr lang="es-ES" sz="1200"/>
        </a:p>
      </dgm:t>
    </dgm:pt>
    <dgm:pt modelId="{1C6A56A3-77FC-9441-B4DA-8315EDA8E6D3}" type="sibTrans" cxnId="{772EB4AF-AB39-ED4A-85E6-31E0E61A41F8}">
      <dgm:prSet/>
      <dgm:spPr/>
      <dgm:t>
        <a:bodyPr/>
        <a:lstStyle/>
        <a:p>
          <a:endParaRPr lang="es-ES" sz="1200"/>
        </a:p>
      </dgm:t>
    </dgm:pt>
    <dgm:pt modelId="{04FE6BDD-52BC-144A-A606-7321152D91E6}">
      <dgm:prSet custT="1"/>
      <dgm:spPr/>
      <dgm:t>
        <a:bodyPr/>
        <a:lstStyle/>
        <a:p>
          <a:pPr marL="228600" lvl="1" indent="-228600" algn="just" defTabSz="889000">
            <a:lnSpc>
              <a:spcPct val="90000"/>
            </a:lnSpc>
            <a:spcBef>
              <a:spcPct val="0"/>
            </a:spcBef>
            <a:spcAft>
              <a:spcPct val="15000"/>
            </a:spcAft>
            <a:buChar char="•"/>
          </a:pPr>
          <a:r>
            <a:rPr lang="es-CO" sz="1400" kern="1200" dirty="0">
              <a:solidFill>
                <a:prstClr val="white">
                  <a:lumMod val="50000"/>
                </a:prstClr>
              </a:solidFill>
              <a:latin typeface="Calibri" panose="020F0502020204030204"/>
              <a:ea typeface="+mn-ea"/>
              <a:cs typeface="+mn-cs"/>
            </a:rPr>
            <a:t>Construcción Malecón Quibdó (Incluye obras de protección, recuperación de espacio Público, ciclovías y Parques) tuvo una inversión de $12.823.484.934. Incluye recursos vigencia 2018.</a:t>
          </a:r>
        </a:p>
      </dgm:t>
    </dgm:pt>
    <dgm:pt modelId="{DD3EE43F-49E9-7A48-A2F3-E167CFA3A63F}" type="parTrans" cxnId="{8F811409-C504-864A-AA18-53EF47DC9205}">
      <dgm:prSet/>
      <dgm:spPr/>
      <dgm:t>
        <a:bodyPr/>
        <a:lstStyle/>
        <a:p>
          <a:endParaRPr lang="es-ES" sz="1200"/>
        </a:p>
      </dgm:t>
    </dgm:pt>
    <dgm:pt modelId="{FB5A8751-40ED-524E-B01A-96A15A71D78E}" type="sibTrans" cxnId="{8F811409-C504-864A-AA18-53EF47DC9205}">
      <dgm:prSet/>
      <dgm:spPr/>
      <dgm:t>
        <a:bodyPr/>
        <a:lstStyle/>
        <a:p>
          <a:endParaRPr lang="es-ES" sz="1200"/>
        </a:p>
      </dgm:t>
    </dgm:pt>
    <dgm:pt modelId="{BE118933-83A3-D645-84AD-B9CDA1946338}">
      <dgm:prSet custT="1"/>
      <dgm:spPr/>
      <dgm:t>
        <a:bodyPr/>
        <a:lstStyle/>
        <a:p>
          <a:r>
            <a:rPr lang="es-CO" sz="1400" kern="1200" dirty="0">
              <a:solidFill>
                <a:prstClr val="white">
                  <a:lumMod val="50000"/>
                </a:prstClr>
              </a:solidFill>
              <a:latin typeface="Calibri" panose="020F0502020204030204"/>
              <a:ea typeface="+mn-ea"/>
              <a:cs typeface="+mn-cs"/>
            </a:rPr>
            <a:t>Mantenimiento Río Jiguamiandó (Destronque y Limpieza) con una inversión de  $962.970.660, </a:t>
          </a:r>
          <a:r>
            <a:rPr lang="es-ES" sz="1400" kern="1200" dirty="0">
              <a:solidFill>
                <a:prstClr val="white">
                  <a:lumMod val="50000"/>
                </a:prstClr>
              </a:solidFill>
              <a:latin typeface="Calibri" panose="020F0502020204030204"/>
              <a:ea typeface="+mn-ea"/>
              <a:cs typeface="+mn-cs"/>
            </a:rPr>
            <a:t>terminó el 15 de diciembre de 2019</a:t>
          </a:r>
          <a:r>
            <a:rPr lang="es-ES" sz="1400" b="0" kern="1200" dirty="0">
              <a:latin typeface="Calibri" panose="020F0502020204030204"/>
              <a:ea typeface="+mn-ea"/>
              <a:cs typeface="+mn-cs"/>
            </a:rPr>
            <a:t>.</a:t>
          </a:r>
          <a:endParaRPr lang="es-CO" sz="1400" b="0" kern="1200" dirty="0">
            <a:latin typeface="Calibri" panose="020F0502020204030204"/>
            <a:ea typeface="+mn-ea"/>
            <a:cs typeface="+mn-cs"/>
          </a:endParaRPr>
        </a:p>
      </dgm:t>
    </dgm:pt>
    <dgm:pt modelId="{0CB4E885-98A4-8946-A6C0-B1EE7810AF8B}" type="parTrans" cxnId="{AF075920-17F8-9442-BA47-83FA45FBDEED}">
      <dgm:prSet/>
      <dgm:spPr/>
      <dgm:t>
        <a:bodyPr/>
        <a:lstStyle/>
        <a:p>
          <a:endParaRPr lang="es-ES" sz="1200"/>
        </a:p>
      </dgm:t>
    </dgm:pt>
    <dgm:pt modelId="{8BF3F215-1F77-F349-B260-219B20FE4A5A}" type="sibTrans" cxnId="{AF075920-17F8-9442-BA47-83FA45FBDEED}">
      <dgm:prSet/>
      <dgm:spPr/>
      <dgm:t>
        <a:bodyPr/>
        <a:lstStyle/>
        <a:p>
          <a:endParaRPr lang="es-ES" sz="1200"/>
        </a:p>
      </dgm:t>
    </dgm:pt>
    <dgm:pt modelId="{6B8368D4-B240-3D40-AB62-F7EA21822031}">
      <dgm:prSet custT="1"/>
      <dgm:spPr/>
      <dgm:t>
        <a:bodyPr/>
        <a:lstStyle/>
        <a:p>
          <a:pPr marL="228600" lvl="1" indent="-228600" algn="l" defTabSz="889000">
            <a:lnSpc>
              <a:spcPct val="90000"/>
            </a:lnSpc>
            <a:spcBef>
              <a:spcPct val="0"/>
            </a:spcBef>
            <a:spcAft>
              <a:spcPct val="15000"/>
            </a:spcAft>
            <a:buChar char="•"/>
          </a:pPr>
          <a:r>
            <a:rPr lang="es-ES" sz="1400" kern="1200" dirty="0">
              <a:solidFill>
                <a:prstClr val="white">
                  <a:lumMod val="50000"/>
                </a:prstClr>
              </a:solidFill>
              <a:latin typeface="Calibri" panose="020F0502020204030204"/>
              <a:ea typeface="+mn-ea"/>
              <a:cs typeface="+mn-cs"/>
            </a:rPr>
            <a:t>Construcción obras de protección contra la erosión causada por el rio </a:t>
          </a:r>
          <a:r>
            <a:rPr lang="es-ES" sz="1400" kern="1200" dirty="0" err="1">
              <a:solidFill>
                <a:prstClr val="white">
                  <a:lumMod val="50000"/>
                </a:prstClr>
              </a:solidFill>
              <a:latin typeface="Calibri" panose="020F0502020204030204"/>
              <a:ea typeface="+mn-ea"/>
              <a:cs typeface="+mn-cs"/>
            </a:rPr>
            <a:t>Iscuandé</a:t>
          </a:r>
          <a:r>
            <a:rPr lang="es-ES" sz="1400" kern="1200" dirty="0">
              <a:solidFill>
                <a:prstClr val="white">
                  <a:lumMod val="50000"/>
                </a:prstClr>
              </a:solidFill>
              <a:latin typeface="Calibri" panose="020F0502020204030204"/>
              <a:ea typeface="+mn-ea"/>
              <a:cs typeface="+mn-cs"/>
            </a:rPr>
            <a:t>, tiene vigencias futuras por valor de $477.872.965, se prevé la adjudicación para el 29 de noviembre 2019, con un plazo de 5 meses de ejecución. </a:t>
          </a:r>
          <a:endParaRPr lang="es-CO" sz="1400" kern="1200" dirty="0">
            <a:solidFill>
              <a:prstClr val="white">
                <a:lumMod val="50000"/>
              </a:prstClr>
            </a:solidFill>
            <a:latin typeface="Calibri" panose="020F0502020204030204"/>
            <a:ea typeface="+mn-ea"/>
            <a:cs typeface="+mn-cs"/>
          </a:endParaRPr>
        </a:p>
      </dgm:t>
    </dgm:pt>
    <dgm:pt modelId="{658997B5-3B9B-DC42-AEC4-5825780205B8}" type="parTrans" cxnId="{5255DEF4-A902-774E-A43A-E05208871881}">
      <dgm:prSet/>
      <dgm:spPr/>
      <dgm:t>
        <a:bodyPr/>
        <a:lstStyle/>
        <a:p>
          <a:endParaRPr lang="es-ES" sz="1200"/>
        </a:p>
      </dgm:t>
    </dgm:pt>
    <dgm:pt modelId="{E07B0D5D-ADF8-BA48-87FB-F5797823BAF9}" type="sibTrans" cxnId="{5255DEF4-A902-774E-A43A-E05208871881}">
      <dgm:prSet/>
      <dgm:spPr/>
      <dgm:t>
        <a:bodyPr/>
        <a:lstStyle/>
        <a:p>
          <a:endParaRPr lang="es-ES" sz="1200"/>
        </a:p>
      </dgm:t>
    </dgm:pt>
    <dgm:pt modelId="{63FDE29E-2B14-B14B-A1AE-779AEAACEB16}" type="pres">
      <dgm:prSet presAssocID="{04D10AF1-3A04-E346-971D-D528AC6FD65A}" presName="linearFlow" presStyleCnt="0">
        <dgm:presLayoutVars>
          <dgm:dir/>
          <dgm:animLvl val="lvl"/>
          <dgm:resizeHandles val="exact"/>
        </dgm:presLayoutVars>
      </dgm:prSet>
      <dgm:spPr/>
    </dgm:pt>
    <dgm:pt modelId="{0781E332-33B2-CD4F-B617-C9F992402B69}" type="pres">
      <dgm:prSet presAssocID="{16A746C5-B657-4645-BFBE-35A4E5A77237}" presName="composite" presStyleCnt="0"/>
      <dgm:spPr/>
    </dgm:pt>
    <dgm:pt modelId="{75B36DC5-137B-3144-8F03-59731D417644}" type="pres">
      <dgm:prSet presAssocID="{16A746C5-B657-4645-BFBE-35A4E5A77237}" presName="parentText" presStyleLbl="alignNode1" presStyleIdx="0" presStyleCnt="3">
        <dgm:presLayoutVars>
          <dgm:chMax val="1"/>
          <dgm:bulletEnabled val="1"/>
        </dgm:presLayoutVars>
      </dgm:prSet>
      <dgm:spPr/>
    </dgm:pt>
    <dgm:pt modelId="{52476D9D-09B5-794D-A6C5-6F93D597974D}" type="pres">
      <dgm:prSet presAssocID="{16A746C5-B657-4645-BFBE-35A4E5A77237}" presName="descendantText" presStyleLbl="alignAcc1" presStyleIdx="0" presStyleCnt="3">
        <dgm:presLayoutVars>
          <dgm:bulletEnabled val="1"/>
        </dgm:presLayoutVars>
      </dgm:prSet>
      <dgm:spPr/>
    </dgm:pt>
    <dgm:pt modelId="{74A7FF3E-CF31-3A4A-A00A-A1F6BE4A8FA7}" type="pres">
      <dgm:prSet presAssocID="{EF5391AC-6824-0747-B1D2-77AFAD4097BF}" presName="sp" presStyleCnt="0"/>
      <dgm:spPr/>
    </dgm:pt>
    <dgm:pt modelId="{DE03A486-19C5-8A4E-AD59-9647578E9FB0}" type="pres">
      <dgm:prSet presAssocID="{678B7EC9-3D2B-1545-8044-624C0E0E0A0A}" presName="composite" presStyleCnt="0"/>
      <dgm:spPr/>
    </dgm:pt>
    <dgm:pt modelId="{85560701-A669-714C-A7C8-C59F8AFFE9DD}" type="pres">
      <dgm:prSet presAssocID="{678B7EC9-3D2B-1545-8044-624C0E0E0A0A}" presName="parentText" presStyleLbl="alignNode1" presStyleIdx="1" presStyleCnt="3">
        <dgm:presLayoutVars>
          <dgm:chMax val="1"/>
          <dgm:bulletEnabled val="1"/>
        </dgm:presLayoutVars>
      </dgm:prSet>
      <dgm:spPr/>
    </dgm:pt>
    <dgm:pt modelId="{B553E941-27A6-7647-BF3B-8A6BA0895E95}" type="pres">
      <dgm:prSet presAssocID="{678B7EC9-3D2B-1545-8044-624C0E0E0A0A}" presName="descendantText" presStyleLbl="alignAcc1" presStyleIdx="1" presStyleCnt="3">
        <dgm:presLayoutVars>
          <dgm:bulletEnabled val="1"/>
        </dgm:presLayoutVars>
      </dgm:prSet>
      <dgm:spPr/>
    </dgm:pt>
    <dgm:pt modelId="{1E8F5C02-6163-FC45-B5A5-6FACEAE20265}" type="pres">
      <dgm:prSet presAssocID="{4E855DC4-EBD3-494E-ADE2-7D10E3804BD8}" presName="sp" presStyleCnt="0"/>
      <dgm:spPr/>
    </dgm:pt>
    <dgm:pt modelId="{7AE16B05-D2DE-C746-8EE6-6D0CF2E7AEEB}" type="pres">
      <dgm:prSet presAssocID="{106180B6-F366-D541-9D5B-4CA1CA419DC6}" presName="composite" presStyleCnt="0"/>
      <dgm:spPr/>
    </dgm:pt>
    <dgm:pt modelId="{6A99F1E1-D9D8-394C-8627-34F1C1959198}" type="pres">
      <dgm:prSet presAssocID="{106180B6-F366-D541-9D5B-4CA1CA419DC6}" presName="parentText" presStyleLbl="alignNode1" presStyleIdx="2" presStyleCnt="3">
        <dgm:presLayoutVars>
          <dgm:chMax val="1"/>
          <dgm:bulletEnabled val="1"/>
        </dgm:presLayoutVars>
      </dgm:prSet>
      <dgm:spPr/>
    </dgm:pt>
    <dgm:pt modelId="{F8CD7B8F-7951-774B-B050-B388C8BC7E48}" type="pres">
      <dgm:prSet presAssocID="{106180B6-F366-D541-9D5B-4CA1CA419DC6}" presName="descendantText" presStyleLbl="alignAcc1" presStyleIdx="2" presStyleCnt="3">
        <dgm:presLayoutVars>
          <dgm:bulletEnabled val="1"/>
        </dgm:presLayoutVars>
      </dgm:prSet>
      <dgm:spPr/>
    </dgm:pt>
  </dgm:ptLst>
  <dgm:cxnLst>
    <dgm:cxn modelId="{8F811409-C504-864A-AA18-53EF47DC9205}" srcId="{16A746C5-B657-4645-BFBE-35A4E5A77237}" destId="{04FE6BDD-52BC-144A-A606-7321152D91E6}" srcOrd="0" destOrd="0" parTransId="{DD3EE43F-49E9-7A48-A2F3-E167CFA3A63F}" sibTransId="{FB5A8751-40ED-524E-B01A-96A15A71D78E}"/>
    <dgm:cxn modelId="{FDC46B11-C1F1-714E-A0B7-69D926E0852A}" srcId="{04D10AF1-3A04-E346-971D-D528AC6FD65A}" destId="{678B7EC9-3D2B-1545-8044-624C0E0E0A0A}" srcOrd="1" destOrd="0" parTransId="{85F39E5E-1A13-2948-849B-A6317825D6B9}" sibTransId="{4E855DC4-EBD3-494E-ADE2-7D10E3804BD8}"/>
    <dgm:cxn modelId="{115C8B19-E490-2743-AE82-FF8885F7E459}" type="presOf" srcId="{04FE6BDD-52BC-144A-A606-7321152D91E6}" destId="{52476D9D-09B5-794D-A6C5-6F93D597974D}" srcOrd="0" destOrd="0" presId="urn:microsoft.com/office/officeart/2005/8/layout/chevron2"/>
    <dgm:cxn modelId="{AF075920-17F8-9442-BA47-83FA45FBDEED}" srcId="{678B7EC9-3D2B-1545-8044-624C0E0E0A0A}" destId="{BE118933-83A3-D645-84AD-B9CDA1946338}" srcOrd="0" destOrd="0" parTransId="{0CB4E885-98A4-8946-A6C0-B1EE7810AF8B}" sibTransId="{8BF3F215-1F77-F349-B260-219B20FE4A5A}"/>
    <dgm:cxn modelId="{E92A1B52-C542-A54B-B163-EB14A502E4C3}" type="presOf" srcId="{BE118933-83A3-D645-84AD-B9CDA1946338}" destId="{B553E941-27A6-7647-BF3B-8A6BA0895E95}" srcOrd="0" destOrd="0" presId="urn:microsoft.com/office/officeart/2005/8/layout/chevron2"/>
    <dgm:cxn modelId="{D395835B-865E-9F41-9A69-6ECC0563FDC7}" srcId="{04D10AF1-3A04-E346-971D-D528AC6FD65A}" destId="{16A746C5-B657-4645-BFBE-35A4E5A77237}" srcOrd="0" destOrd="0" parTransId="{0EF40B69-6D3F-B24E-9945-555AC5BC3650}" sibTransId="{EF5391AC-6824-0747-B1D2-77AFAD4097BF}"/>
    <dgm:cxn modelId="{CD8EF469-7357-4A44-BE4A-10C052A26E83}" type="presOf" srcId="{04D10AF1-3A04-E346-971D-D528AC6FD65A}" destId="{63FDE29E-2B14-B14B-A1AE-779AEAACEB16}" srcOrd="0" destOrd="0" presId="urn:microsoft.com/office/officeart/2005/8/layout/chevron2"/>
    <dgm:cxn modelId="{7D32EE7A-FA50-264D-8960-38A4DB71E6D5}" type="presOf" srcId="{106180B6-F366-D541-9D5B-4CA1CA419DC6}" destId="{6A99F1E1-D9D8-394C-8627-34F1C1959198}" srcOrd="0" destOrd="0" presId="urn:microsoft.com/office/officeart/2005/8/layout/chevron2"/>
    <dgm:cxn modelId="{20504A9A-6C06-944F-8484-9F61AAB003BE}" type="presOf" srcId="{16A746C5-B657-4645-BFBE-35A4E5A77237}" destId="{75B36DC5-137B-3144-8F03-59731D417644}" srcOrd="0" destOrd="0" presId="urn:microsoft.com/office/officeart/2005/8/layout/chevron2"/>
    <dgm:cxn modelId="{712650A7-1EDD-7C4C-8AB4-A42A1C8ADC38}" type="presOf" srcId="{678B7EC9-3D2B-1545-8044-624C0E0E0A0A}" destId="{85560701-A669-714C-A7C8-C59F8AFFE9DD}" srcOrd="0" destOrd="0" presId="urn:microsoft.com/office/officeart/2005/8/layout/chevron2"/>
    <dgm:cxn modelId="{772EB4AF-AB39-ED4A-85E6-31E0E61A41F8}" srcId="{04D10AF1-3A04-E346-971D-D528AC6FD65A}" destId="{106180B6-F366-D541-9D5B-4CA1CA419DC6}" srcOrd="2" destOrd="0" parTransId="{8C6BF2D7-3A93-1B4B-843E-44536858DEB7}" sibTransId="{1C6A56A3-77FC-9441-B4DA-8315EDA8E6D3}"/>
    <dgm:cxn modelId="{06E296CD-B111-B645-901B-3BF4BF140B13}" type="presOf" srcId="{6B8368D4-B240-3D40-AB62-F7EA21822031}" destId="{F8CD7B8F-7951-774B-B050-B388C8BC7E48}" srcOrd="0" destOrd="0" presId="urn:microsoft.com/office/officeart/2005/8/layout/chevron2"/>
    <dgm:cxn modelId="{5255DEF4-A902-774E-A43A-E05208871881}" srcId="{106180B6-F366-D541-9D5B-4CA1CA419DC6}" destId="{6B8368D4-B240-3D40-AB62-F7EA21822031}" srcOrd="0" destOrd="0" parTransId="{658997B5-3B9B-DC42-AEC4-5825780205B8}" sibTransId="{E07B0D5D-ADF8-BA48-87FB-F5797823BAF9}"/>
    <dgm:cxn modelId="{67F5731E-697F-FD46-B528-DF08BF52504E}" type="presParOf" srcId="{63FDE29E-2B14-B14B-A1AE-779AEAACEB16}" destId="{0781E332-33B2-CD4F-B617-C9F992402B69}" srcOrd="0" destOrd="0" presId="urn:microsoft.com/office/officeart/2005/8/layout/chevron2"/>
    <dgm:cxn modelId="{FADB1499-8F16-0F44-AA1F-0F1ACD18A1A2}" type="presParOf" srcId="{0781E332-33B2-CD4F-B617-C9F992402B69}" destId="{75B36DC5-137B-3144-8F03-59731D417644}" srcOrd="0" destOrd="0" presId="urn:microsoft.com/office/officeart/2005/8/layout/chevron2"/>
    <dgm:cxn modelId="{BAA034DA-53C7-9746-BEAA-FDA2FD273B35}" type="presParOf" srcId="{0781E332-33B2-CD4F-B617-C9F992402B69}" destId="{52476D9D-09B5-794D-A6C5-6F93D597974D}" srcOrd="1" destOrd="0" presId="urn:microsoft.com/office/officeart/2005/8/layout/chevron2"/>
    <dgm:cxn modelId="{DC462AA3-5797-554B-96FE-A34ED74E897E}" type="presParOf" srcId="{63FDE29E-2B14-B14B-A1AE-779AEAACEB16}" destId="{74A7FF3E-CF31-3A4A-A00A-A1F6BE4A8FA7}" srcOrd="1" destOrd="0" presId="urn:microsoft.com/office/officeart/2005/8/layout/chevron2"/>
    <dgm:cxn modelId="{44BAA75B-E570-3A40-B3E4-505FA69171BC}" type="presParOf" srcId="{63FDE29E-2B14-B14B-A1AE-779AEAACEB16}" destId="{DE03A486-19C5-8A4E-AD59-9647578E9FB0}" srcOrd="2" destOrd="0" presId="urn:microsoft.com/office/officeart/2005/8/layout/chevron2"/>
    <dgm:cxn modelId="{2759F757-9A67-344E-BA88-CF8605D90615}" type="presParOf" srcId="{DE03A486-19C5-8A4E-AD59-9647578E9FB0}" destId="{85560701-A669-714C-A7C8-C59F8AFFE9DD}" srcOrd="0" destOrd="0" presId="urn:microsoft.com/office/officeart/2005/8/layout/chevron2"/>
    <dgm:cxn modelId="{612A2E25-80F0-FB45-B43E-49EF6490A0D2}" type="presParOf" srcId="{DE03A486-19C5-8A4E-AD59-9647578E9FB0}" destId="{B553E941-27A6-7647-BF3B-8A6BA0895E95}" srcOrd="1" destOrd="0" presId="urn:microsoft.com/office/officeart/2005/8/layout/chevron2"/>
    <dgm:cxn modelId="{81AF237D-B65D-F943-9B26-3BD18B762D12}" type="presParOf" srcId="{63FDE29E-2B14-B14B-A1AE-779AEAACEB16}" destId="{1E8F5C02-6163-FC45-B5A5-6FACEAE20265}" srcOrd="3" destOrd="0" presId="urn:microsoft.com/office/officeart/2005/8/layout/chevron2"/>
    <dgm:cxn modelId="{D2277A42-02F1-CE49-8F75-91C627A9E0F3}" type="presParOf" srcId="{63FDE29E-2B14-B14B-A1AE-779AEAACEB16}" destId="{7AE16B05-D2DE-C746-8EE6-6D0CF2E7AEEB}" srcOrd="4" destOrd="0" presId="urn:microsoft.com/office/officeart/2005/8/layout/chevron2"/>
    <dgm:cxn modelId="{6DFC1A5C-E911-484F-8B8A-E1A8EB8351BD}" type="presParOf" srcId="{7AE16B05-D2DE-C746-8EE6-6D0CF2E7AEEB}" destId="{6A99F1E1-D9D8-394C-8627-34F1C1959198}" srcOrd="0" destOrd="0" presId="urn:microsoft.com/office/officeart/2005/8/layout/chevron2"/>
    <dgm:cxn modelId="{ED25D5F5-AB3A-2E46-A54A-BED63E3DA4FF}" type="presParOf" srcId="{7AE16B05-D2DE-C746-8EE6-6D0CF2E7AEEB}" destId="{F8CD7B8F-7951-774B-B050-B388C8BC7E48}" srcOrd="1" destOrd="0" presId="urn:microsoft.com/office/officeart/2005/8/layout/chevron2"/>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7FCC69B2-3389-A749-8980-9A15516802CF}" type="doc">
      <dgm:prSet loTypeId="urn:microsoft.com/office/officeart/2005/8/layout/chevron2" loCatId="list" qsTypeId="urn:microsoft.com/office/officeart/2005/8/quickstyle/simple5" qsCatId="simple" csTypeId="urn:microsoft.com/office/officeart/2005/8/colors/accent3_3" csCatId="accent3" phldr="1"/>
      <dgm:spPr/>
      <dgm:t>
        <a:bodyPr/>
        <a:lstStyle/>
        <a:p>
          <a:endParaRPr lang="es-ES"/>
        </a:p>
      </dgm:t>
    </dgm:pt>
    <dgm:pt modelId="{1D8CC6D7-5FE9-DE47-8E21-47A3A9E1FF0D}">
      <dgm:prSet custT="1"/>
      <dgm:spPr/>
      <dgm:t>
        <a:bodyPr/>
        <a:lstStyle/>
        <a:p>
          <a:r>
            <a:rPr lang="es-CO" sz="1400" dirty="0"/>
            <a:t>Municipio Carmen del Darién</a:t>
          </a:r>
        </a:p>
      </dgm:t>
    </dgm:pt>
    <dgm:pt modelId="{46CEAEBA-17DB-1241-BFA9-7C39331B163F}" type="parTrans" cxnId="{E46554C9-3209-304E-8867-63940272D6D7}">
      <dgm:prSet/>
      <dgm:spPr/>
      <dgm:t>
        <a:bodyPr/>
        <a:lstStyle/>
        <a:p>
          <a:endParaRPr lang="es-ES"/>
        </a:p>
      </dgm:t>
    </dgm:pt>
    <dgm:pt modelId="{3DF3C773-1D05-EA4D-AF5E-EB784F4D3661}" type="sibTrans" cxnId="{E46554C9-3209-304E-8867-63940272D6D7}">
      <dgm:prSet/>
      <dgm:spPr/>
      <dgm:t>
        <a:bodyPr/>
        <a:lstStyle/>
        <a:p>
          <a:endParaRPr lang="es-ES"/>
        </a:p>
      </dgm:t>
    </dgm:pt>
    <dgm:pt modelId="{33C28BE2-A81E-9E43-B107-85C0E737E2E0}">
      <dgm:prSet custT="1"/>
      <dgm:spPr/>
      <dgm:t>
        <a:bodyPr/>
        <a:lstStyle/>
        <a:p>
          <a:pPr algn="just"/>
          <a:r>
            <a:rPr lang="es-ES" sz="1400" kern="1200" dirty="0">
              <a:solidFill>
                <a:prstClr val="white">
                  <a:lumMod val="50000"/>
                </a:prstClr>
              </a:solidFill>
              <a:latin typeface="Calibri" panose="020F0502020204030204"/>
              <a:ea typeface="+mn-ea"/>
              <a:cs typeface="+mn-cs"/>
            </a:rPr>
            <a:t>Las obras de mantenimiento y limpieza del rio </a:t>
          </a:r>
          <a:r>
            <a:rPr lang="es-ES" sz="1400" kern="1200" dirty="0" err="1">
              <a:solidFill>
                <a:prstClr val="white">
                  <a:lumMod val="50000"/>
                </a:prstClr>
              </a:solidFill>
              <a:latin typeface="Calibri" panose="020F0502020204030204"/>
              <a:ea typeface="+mn-ea"/>
              <a:cs typeface="+mn-cs"/>
            </a:rPr>
            <a:t>Jiguamiando</a:t>
          </a:r>
          <a:r>
            <a:rPr lang="es-ES" sz="1400" kern="1200" dirty="0">
              <a:solidFill>
                <a:prstClr val="white">
                  <a:lumMod val="50000"/>
                </a:prstClr>
              </a:solidFill>
              <a:latin typeface="Calibri" panose="020F0502020204030204"/>
              <a:ea typeface="+mn-ea"/>
              <a:cs typeface="+mn-cs"/>
            </a:rPr>
            <a:t> para recuperar la transitabilidad interrumpida por emergencia a finales del mes de abril, terminaron el 30 de septiembre de 2020 con una inversión alrededor de $93,15 millones.</a:t>
          </a:r>
          <a:endParaRPr lang="es-CO" sz="1400" kern="1200" dirty="0">
            <a:solidFill>
              <a:prstClr val="white">
                <a:lumMod val="50000"/>
              </a:prstClr>
            </a:solidFill>
            <a:latin typeface="Calibri" panose="020F0502020204030204"/>
            <a:ea typeface="+mn-ea"/>
            <a:cs typeface="+mn-cs"/>
          </a:endParaRPr>
        </a:p>
      </dgm:t>
    </dgm:pt>
    <dgm:pt modelId="{4FAC0C97-9B83-9C47-8424-06D998ADBE3E}" type="parTrans" cxnId="{CFC7CDED-2545-FA41-811F-61284C78E653}">
      <dgm:prSet/>
      <dgm:spPr/>
      <dgm:t>
        <a:bodyPr/>
        <a:lstStyle/>
        <a:p>
          <a:endParaRPr lang="es-ES"/>
        </a:p>
      </dgm:t>
    </dgm:pt>
    <dgm:pt modelId="{74A9BBE8-D251-2E40-9DA0-76C4FD8062D2}" type="sibTrans" cxnId="{CFC7CDED-2545-FA41-811F-61284C78E653}">
      <dgm:prSet/>
      <dgm:spPr/>
      <dgm:t>
        <a:bodyPr/>
        <a:lstStyle/>
        <a:p>
          <a:endParaRPr lang="es-ES"/>
        </a:p>
      </dgm:t>
    </dgm:pt>
    <dgm:pt modelId="{3565A276-8408-D84A-B428-0D3E6488568E}">
      <dgm:prSet custT="1"/>
      <dgm:spPr/>
      <dgm:t>
        <a:bodyPr/>
        <a:lstStyle/>
        <a:p>
          <a:r>
            <a:rPr lang="es-CO" sz="1400" dirty="0"/>
            <a:t>Municipio de Riosucio </a:t>
          </a:r>
        </a:p>
      </dgm:t>
    </dgm:pt>
    <dgm:pt modelId="{E498A6D4-D9B7-104D-9785-623D8F4FF2B9}" type="parTrans" cxnId="{64D86EAF-931D-7344-ACEE-10C6D221A427}">
      <dgm:prSet/>
      <dgm:spPr/>
      <dgm:t>
        <a:bodyPr/>
        <a:lstStyle/>
        <a:p>
          <a:endParaRPr lang="es-ES"/>
        </a:p>
      </dgm:t>
    </dgm:pt>
    <dgm:pt modelId="{0AA84B79-B39D-E344-9451-0D6B21301C8B}" type="sibTrans" cxnId="{64D86EAF-931D-7344-ACEE-10C6D221A427}">
      <dgm:prSet/>
      <dgm:spPr/>
      <dgm:t>
        <a:bodyPr/>
        <a:lstStyle/>
        <a:p>
          <a:endParaRPr lang="es-ES"/>
        </a:p>
      </dgm:t>
    </dgm:pt>
    <dgm:pt modelId="{8F529114-9E87-7241-9331-2416290BAC66}">
      <dgm:prSet custT="1"/>
      <dgm:spPr/>
      <dgm:t>
        <a:bodyPr/>
        <a:lstStyle/>
        <a:p>
          <a:pPr marL="114300" lvl="1" indent="-114300" algn="just" defTabSz="622300">
            <a:lnSpc>
              <a:spcPct val="90000"/>
            </a:lnSpc>
            <a:spcBef>
              <a:spcPct val="0"/>
            </a:spcBef>
            <a:spcAft>
              <a:spcPct val="15000"/>
            </a:spcAft>
            <a:buChar char="•"/>
          </a:pPr>
          <a:r>
            <a:rPr lang="es-ES" sz="1400" kern="1200" dirty="0">
              <a:solidFill>
                <a:prstClr val="white">
                  <a:lumMod val="50000"/>
                </a:prstClr>
              </a:solidFill>
              <a:latin typeface="Calibri" panose="020F0502020204030204"/>
              <a:ea typeface="+mn-ea"/>
              <a:cs typeface="+mn-cs"/>
            </a:rPr>
            <a:t>Mantenimiento y limpieza Rio </a:t>
          </a:r>
          <a:r>
            <a:rPr lang="es-ES" sz="1400" kern="1200" dirty="0" err="1">
              <a:solidFill>
                <a:prstClr val="white">
                  <a:lumMod val="50000"/>
                </a:prstClr>
              </a:solidFill>
              <a:latin typeface="Calibri" panose="020F0502020204030204"/>
              <a:ea typeface="+mn-ea"/>
              <a:cs typeface="+mn-cs"/>
            </a:rPr>
            <a:t>Chintadó</a:t>
          </a:r>
          <a:r>
            <a:rPr lang="es-ES" sz="1400" kern="1200" dirty="0">
              <a:solidFill>
                <a:prstClr val="white">
                  <a:lumMod val="50000"/>
                </a:prstClr>
              </a:solidFill>
              <a:latin typeface="Calibri" panose="020F0502020204030204"/>
              <a:ea typeface="+mn-ea"/>
              <a:cs typeface="+mn-cs"/>
            </a:rPr>
            <a:t> las obras terminaron el 30 de septiembre de 2020, con una inversión alrededor de $103,6 millones de pesos.</a:t>
          </a:r>
          <a:endParaRPr lang="es-CO" sz="1400" kern="1200" dirty="0">
            <a:solidFill>
              <a:prstClr val="white">
                <a:lumMod val="50000"/>
              </a:prstClr>
            </a:solidFill>
            <a:latin typeface="Calibri" panose="020F0502020204030204"/>
            <a:ea typeface="+mn-ea"/>
            <a:cs typeface="+mn-cs"/>
          </a:endParaRPr>
        </a:p>
      </dgm:t>
    </dgm:pt>
    <dgm:pt modelId="{81704254-8DD3-6149-9E92-5E3D4911B94A}" type="parTrans" cxnId="{62E7E4E3-515C-3541-8595-2E757839F5AD}">
      <dgm:prSet/>
      <dgm:spPr/>
      <dgm:t>
        <a:bodyPr/>
        <a:lstStyle/>
        <a:p>
          <a:endParaRPr lang="es-ES"/>
        </a:p>
      </dgm:t>
    </dgm:pt>
    <dgm:pt modelId="{8184CC72-6896-784D-96FA-8B4B1AFEC2BA}" type="sibTrans" cxnId="{62E7E4E3-515C-3541-8595-2E757839F5AD}">
      <dgm:prSet/>
      <dgm:spPr/>
      <dgm:t>
        <a:bodyPr/>
        <a:lstStyle/>
        <a:p>
          <a:endParaRPr lang="es-ES"/>
        </a:p>
      </dgm:t>
    </dgm:pt>
    <dgm:pt modelId="{306EE555-9435-A845-876F-C9C0C14B7393}">
      <dgm:prSet custT="1"/>
      <dgm:spPr/>
      <dgm:t>
        <a:bodyPr/>
        <a:lstStyle/>
        <a:p>
          <a:r>
            <a:rPr lang="es-CO" sz="1400" dirty="0"/>
            <a:t>Municipio Francisco Pizarro</a:t>
          </a:r>
        </a:p>
      </dgm:t>
    </dgm:pt>
    <dgm:pt modelId="{460A5087-582F-3D43-87CE-2193483F1356}" type="parTrans" cxnId="{0887E91E-77B5-FE4D-9C58-A7D3B58CF493}">
      <dgm:prSet/>
      <dgm:spPr/>
      <dgm:t>
        <a:bodyPr/>
        <a:lstStyle/>
        <a:p>
          <a:endParaRPr lang="es-ES"/>
        </a:p>
      </dgm:t>
    </dgm:pt>
    <dgm:pt modelId="{90F82D31-850C-AA4A-B2B0-3FEE7D5DC4E1}" type="sibTrans" cxnId="{0887E91E-77B5-FE4D-9C58-A7D3B58CF493}">
      <dgm:prSet/>
      <dgm:spPr/>
      <dgm:t>
        <a:bodyPr/>
        <a:lstStyle/>
        <a:p>
          <a:endParaRPr lang="es-ES"/>
        </a:p>
      </dgm:t>
    </dgm:pt>
    <dgm:pt modelId="{C1C5B8AD-7197-9847-9024-F3835CC4777D}">
      <dgm:prSet custT="1"/>
      <dgm:spPr/>
      <dgm:t>
        <a:bodyPr/>
        <a:lstStyle/>
        <a:p>
          <a:r>
            <a:rPr lang="es-CO" sz="1400" dirty="0"/>
            <a:t>Municipio de Puerto Asís</a:t>
          </a:r>
          <a:endParaRPr lang="es-CO" sz="1300" dirty="0"/>
        </a:p>
      </dgm:t>
    </dgm:pt>
    <dgm:pt modelId="{4B9E1E92-6B5C-1347-8FE2-02CDB1106378}" type="parTrans" cxnId="{4223B270-B70A-2F4C-9B6F-DCF099A0A384}">
      <dgm:prSet/>
      <dgm:spPr/>
      <dgm:t>
        <a:bodyPr/>
        <a:lstStyle/>
        <a:p>
          <a:endParaRPr lang="es-ES"/>
        </a:p>
      </dgm:t>
    </dgm:pt>
    <dgm:pt modelId="{93592DF4-7CFF-AC43-92CD-9CA9CCD1B6B0}" type="sibTrans" cxnId="{4223B270-B70A-2F4C-9B6F-DCF099A0A384}">
      <dgm:prSet/>
      <dgm:spPr/>
      <dgm:t>
        <a:bodyPr/>
        <a:lstStyle/>
        <a:p>
          <a:endParaRPr lang="es-ES"/>
        </a:p>
      </dgm:t>
    </dgm:pt>
    <dgm:pt modelId="{E8428824-652B-8741-84D4-63433927D491}">
      <dgm:prSet custT="1"/>
      <dgm:spPr/>
      <dgm:t>
        <a:bodyPr/>
        <a:lstStyle/>
        <a:p>
          <a:pPr marL="114300" lvl="1" indent="-114300" algn="just" defTabSz="622300">
            <a:lnSpc>
              <a:spcPct val="90000"/>
            </a:lnSpc>
            <a:spcBef>
              <a:spcPct val="0"/>
            </a:spcBef>
            <a:spcAft>
              <a:spcPct val="15000"/>
            </a:spcAft>
            <a:buChar char="•"/>
          </a:pPr>
          <a:r>
            <a:rPr lang="es-ES" sz="1600" kern="1200" dirty="0">
              <a:solidFill>
                <a:prstClr val="white">
                  <a:lumMod val="50000"/>
                </a:prstClr>
              </a:solidFill>
              <a:latin typeface="Calibri" panose="020F0502020204030204"/>
              <a:ea typeface="+mn-ea"/>
              <a:cs typeface="+mn-cs"/>
            </a:rPr>
            <a:t>Obras de mantenimiento del muelle La Esmeralda ($276.896.634) finalizó el 15 de enero de 2020. </a:t>
          </a:r>
          <a:endParaRPr lang="es-CO" sz="1600" kern="1200" dirty="0">
            <a:solidFill>
              <a:prstClr val="white">
                <a:lumMod val="50000"/>
              </a:prstClr>
            </a:solidFill>
            <a:latin typeface="Calibri" panose="020F0502020204030204"/>
            <a:ea typeface="+mn-ea"/>
            <a:cs typeface="+mn-cs"/>
          </a:endParaRPr>
        </a:p>
      </dgm:t>
    </dgm:pt>
    <dgm:pt modelId="{9C571F2D-A9E5-0C4E-A4CB-12D973D789DF}" type="parTrans" cxnId="{B24630E3-062B-9447-8241-686208C38912}">
      <dgm:prSet/>
      <dgm:spPr/>
      <dgm:t>
        <a:bodyPr/>
        <a:lstStyle/>
        <a:p>
          <a:endParaRPr lang="es-ES"/>
        </a:p>
      </dgm:t>
    </dgm:pt>
    <dgm:pt modelId="{1DA49F8D-6000-BA45-B01C-D90A808291D7}" type="sibTrans" cxnId="{B24630E3-062B-9447-8241-686208C38912}">
      <dgm:prSet/>
      <dgm:spPr/>
      <dgm:t>
        <a:bodyPr/>
        <a:lstStyle/>
        <a:p>
          <a:endParaRPr lang="es-ES"/>
        </a:p>
      </dgm:t>
    </dgm:pt>
    <dgm:pt modelId="{08FC65A0-6F13-DE4F-BAE0-B69665AF4FDB}">
      <dgm:prSet custT="1"/>
      <dgm:spPr/>
      <dgm:t>
        <a:bodyPr/>
        <a:lstStyle/>
        <a:p>
          <a:pPr marL="114300" lvl="1" indent="-114300" algn="just" defTabSz="622300">
            <a:lnSpc>
              <a:spcPct val="90000"/>
            </a:lnSpc>
            <a:spcBef>
              <a:spcPct val="0"/>
            </a:spcBef>
            <a:spcAft>
              <a:spcPct val="15000"/>
            </a:spcAft>
            <a:buChar char="•"/>
          </a:pPr>
          <a:r>
            <a:rPr lang="es-ES" sz="1600" kern="1200" dirty="0">
              <a:solidFill>
                <a:prstClr val="white">
                  <a:lumMod val="50000"/>
                </a:prstClr>
              </a:solidFill>
              <a:latin typeface="Calibri" panose="020F0502020204030204"/>
              <a:ea typeface="+mn-ea"/>
              <a:cs typeface="+mn-cs"/>
            </a:rPr>
            <a:t>Se suscribió convenio 1043 de 2020 con el municipio de Francisco Pizarro con una aporte del Invías por valor $545,15 millones, se adelanta contratación de interventoría por valor de $154,84 millones.</a:t>
          </a:r>
          <a:endParaRPr lang="es-CO" sz="1600" kern="1200" dirty="0">
            <a:solidFill>
              <a:prstClr val="white">
                <a:lumMod val="50000"/>
              </a:prstClr>
            </a:solidFill>
            <a:latin typeface="Calibri" panose="020F0502020204030204"/>
            <a:ea typeface="+mn-ea"/>
            <a:cs typeface="+mn-cs"/>
          </a:endParaRPr>
        </a:p>
      </dgm:t>
    </dgm:pt>
    <dgm:pt modelId="{3923B36D-32A6-3842-952A-E26997E09BC9}" type="parTrans" cxnId="{C41D0C5D-D157-0B4A-A04D-4A5F50CBE5EC}">
      <dgm:prSet/>
      <dgm:spPr/>
      <dgm:t>
        <a:bodyPr/>
        <a:lstStyle/>
        <a:p>
          <a:endParaRPr lang="es-ES"/>
        </a:p>
      </dgm:t>
    </dgm:pt>
    <dgm:pt modelId="{924995A4-24DB-C445-BE85-D34585A7EC7D}" type="sibTrans" cxnId="{C41D0C5D-D157-0B4A-A04D-4A5F50CBE5EC}">
      <dgm:prSet/>
      <dgm:spPr/>
      <dgm:t>
        <a:bodyPr/>
        <a:lstStyle/>
        <a:p>
          <a:endParaRPr lang="es-ES"/>
        </a:p>
      </dgm:t>
    </dgm:pt>
    <dgm:pt modelId="{03A4C91D-5D6D-5746-8976-93E145CAD62D}">
      <dgm:prSet custT="1"/>
      <dgm:spPr/>
      <dgm:t>
        <a:bodyPr/>
        <a:lstStyle/>
        <a:p>
          <a:pPr marL="114300" lvl="1" indent="-114300" algn="just" defTabSz="622300">
            <a:lnSpc>
              <a:spcPct val="90000"/>
            </a:lnSpc>
            <a:spcBef>
              <a:spcPct val="0"/>
            </a:spcBef>
            <a:spcAft>
              <a:spcPct val="15000"/>
            </a:spcAft>
            <a:buChar char="•"/>
          </a:pPr>
          <a:r>
            <a:rPr lang="es-ES" sz="1600" kern="1200" dirty="0">
              <a:solidFill>
                <a:prstClr val="white">
                  <a:lumMod val="50000"/>
                </a:prstClr>
              </a:solidFill>
              <a:latin typeface="Calibri" panose="020F0502020204030204"/>
              <a:ea typeface="+mn-ea"/>
              <a:cs typeface="+mn-cs"/>
            </a:rPr>
            <a:t>Se adelanta proceso de contratación del dragado de mantenimiento de acceso al muelle La Esmeralda por valor de $400 millones  incluido interventoría.</a:t>
          </a:r>
          <a:r>
            <a:rPr lang="es-CO" sz="1600" kern="1200" dirty="0">
              <a:solidFill>
                <a:prstClr val="white">
                  <a:lumMod val="50000"/>
                </a:prstClr>
              </a:solidFill>
              <a:latin typeface="Calibri" panose="020F0502020204030204"/>
              <a:ea typeface="+mn-ea"/>
              <a:cs typeface="+mn-cs"/>
            </a:rPr>
            <a:t> </a:t>
          </a:r>
          <a:endParaRPr lang="es-ES" sz="1600" kern="1200" dirty="0">
            <a:solidFill>
              <a:prstClr val="white">
                <a:lumMod val="50000"/>
              </a:prstClr>
            </a:solidFill>
            <a:latin typeface="Calibri" panose="020F0502020204030204"/>
            <a:ea typeface="+mn-ea"/>
            <a:cs typeface="+mn-cs"/>
          </a:endParaRPr>
        </a:p>
      </dgm:t>
    </dgm:pt>
    <dgm:pt modelId="{7AD80ABE-AA86-D641-8D38-3DB2E8E7C24A}" type="parTrans" cxnId="{C11D1367-8486-624C-8BC7-59912D572A87}">
      <dgm:prSet/>
      <dgm:spPr/>
      <dgm:t>
        <a:bodyPr/>
        <a:lstStyle/>
        <a:p>
          <a:endParaRPr lang="es-ES"/>
        </a:p>
      </dgm:t>
    </dgm:pt>
    <dgm:pt modelId="{3AB358EE-0EDA-2241-A098-22A30C51416E}" type="sibTrans" cxnId="{C11D1367-8486-624C-8BC7-59912D572A87}">
      <dgm:prSet/>
      <dgm:spPr/>
      <dgm:t>
        <a:bodyPr/>
        <a:lstStyle/>
        <a:p>
          <a:endParaRPr lang="es-ES"/>
        </a:p>
      </dgm:t>
    </dgm:pt>
    <dgm:pt modelId="{F64E0913-5407-154F-B8A0-C34B54917143}">
      <dgm:prSet custT="1"/>
      <dgm:spPr/>
      <dgm:t>
        <a:bodyPr/>
        <a:lstStyle/>
        <a:p>
          <a:pPr algn="just"/>
          <a:r>
            <a:rPr lang="es-ES" sz="1400" kern="1200" dirty="0">
              <a:solidFill>
                <a:prstClr val="white">
                  <a:lumMod val="50000"/>
                </a:prstClr>
              </a:solidFill>
              <a:latin typeface="Calibri" panose="020F0502020204030204"/>
              <a:ea typeface="+mn-ea"/>
              <a:cs typeface="+mn-cs"/>
            </a:rPr>
            <a:t>Se suscribió contrato de obra 1260 de 2020 para de intervención de mayor alcance por valor de $758 millones y se suscribió contrato de interventoría 1320 de 2020 por valor $129,012 millones. </a:t>
          </a:r>
        </a:p>
      </dgm:t>
    </dgm:pt>
    <dgm:pt modelId="{CD8AFEED-6578-2242-85E8-85C3428D43AB}" type="parTrans" cxnId="{F8957211-FAAD-C048-8648-2386C74DC50B}">
      <dgm:prSet/>
      <dgm:spPr/>
      <dgm:t>
        <a:bodyPr/>
        <a:lstStyle/>
        <a:p>
          <a:endParaRPr lang="es-ES"/>
        </a:p>
      </dgm:t>
    </dgm:pt>
    <dgm:pt modelId="{E6D0A07A-E507-F84C-A803-74B3DB980DC3}" type="sibTrans" cxnId="{F8957211-FAAD-C048-8648-2386C74DC50B}">
      <dgm:prSet/>
      <dgm:spPr/>
      <dgm:t>
        <a:bodyPr/>
        <a:lstStyle/>
        <a:p>
          <a:endParaRPr lang="es-ES"/>
        </a:p>
      </dgm:t>
    </dgm:pt>
    <dgm:pt modelId="{4A2DA119-224E-104D-AF79-D8140529F3F6}">
      <dgm:prSet custT="1"/>
      <dgm:spPr/>
      <dgm:t>
        <a:bodyPr/>
        <a:lstStyle/>
        <a:p>
          <a:pPr algn="just"/>
          <a:r>
            <a:rPr lang="es-ES" sz="1400" kern="1200" dirty="0">
              <a:solidFill>
                <a:prstClr val="white">
                  <a:lumMod val="50000"/>
                </a:prstClr>
              </a:solidFill>
              <a:latin typeface="Calibri" panose="020F0502020204030204"/>
              <a:ea typeface="+mn-ea"/>
              <a:cs typeface="+mn-cs"/>
            </a:rPr>
            <a:t>Construcción de Muelle </a:t>
          </a:r>
          <a:r>
            <a:rPr lang="es-ES" sz="1400" kern="1200" dirty="0" err="1">
              <a:solidFill>
                <a:prstClr val="white">
                  <a:lumMod val="50000"/>
                </a:prstClr>
              </a:solidFill>
              <a:latin typeface="Calibri" panose="020F0502020204030204"/>
              <a:ea typeface="+mn-ea"/>
              <a:cs typeface="+mn-cs"/>
            </a:rPr>
            <a:t>Curbaradó</a:t>
          </a:r>
          <a:r>
            <a:rPr lang="es-ES" sz="1400" kern="1200" dirty="0">
              <a:solidFill>
                <a:prstClr val="white">
                  <a:lumMod val="50000"/>
                </a:prstClr>
              </a:solidFill>
              <a:latin typeface="Calibri" panose="020F0502020204030204"/>
              <a:ea typeface="+mn-ea"/>
              <a:cs typeface="+mn-cs"/>
            </a:rPr>
            <a:t>: Muelle Flotante y pasarelas de accesos, con una inversión de $1.542 millones, finalizó el 15 de junio de 2020.</a:t>
          </a:r>
        </a:p>
      </dgm:t>
    </dgm:pt>
    <dgm:pt modelId="{611A5791-CD2A-064D-BFBD-D35D95898A09}" type="parTrans" cxnId="{98AD28DE-0B1C-304C-BD51-72D7A0D29320}">
      <dgm:prSet/>
      <dgm:spPr/>
      <dgm:t>
        <a:bodyPr/>
        <a:lstStyle/>
        <a:p>
          <a:endParaRPr lang="es-ES"/>
        </a:p>
      </dgm:t>
    </dgm:pt>
    <dgm:pt modelId="{A9D135E7-D94D-564F-B1F7-D27960E8984B}" type="sibTrans" cxnId="{98AD28DE-0B1C-304C-BD51-72D7A0D29320}">
      <dgm:prSet/>
      <dgm:spPr/>
      <dgm:t>
        <a:bodyPr/>
        <a:lstStyle/>
        <a:p>
          <a:endParaRPr lang="es-ES"/>
        </a:p>
      </dgm:t>
    </dgm:pt>
    <dgm:pt modelId="{322D7E66-658F-9642-BFAE-517D62FF083C}">
      <dgm:prSet custT="1"/>
      <dgm:spPr/>
      <dgm:t>
        <a:bodyPr/>
        <a:lstStyle/>
        <a:p>
          <a:pPr marL="114300" lvl="1" indent="-114300" algn="just" defTabSz="622300">
            <a:lnSpc>
              <a:spcPct val="90000"/>
            </a:lnSpc>
            <a:spcBef>
              <a:spcPct val="0"/>
            </a:spcBef>
            <a:spcAft>
              <a:spcPct val="15000"/>
            </a:spcAft>
            <a:buChar char="•"/>
          </a:pPr>
          <a:r>
            <a:rPr lang="es-ES" sz="1400" kern="1200" dirty="0">
              <a:solidFill>
                <a:prstClr val="white">
                  <a:lumMod val="50000"/>
                </a:prstClr>
              </a:solidFill>
              <a:latin typeface="Calibri" panose="020F0502020204030204"/>
              <a:ea typeface="+mn-ea"/>
              <a:cs typeface="+mn-cs"/>
            </a:rPr>
            <a:t>Se suscribió contrato de obra 1257 de 2020 por valor de $660,9 millones y se suscribió contrato de interventoría 1319 de 2020 por valor $121,21 millones. Orden de inicio 20 de noviembre, se encuentra en ejecución.</a:t>
          </a:r>
          <a:endParaRPr lang="es-CO" sz="1400" kern="1200" dirty="0">
            <a:solidFill>
              <a:prstClr val="white">
                <a:lumMod val="50000"/>
              </a:prstClr>
            </a:solidFill>
            <a:latin typeface="Calibri" panose="020F0502020204030204"/>
            <a:ea typeface="+mn-ea"/>
            <a:cs typeface="+mn-cs"/>
          </a:endParaRPr>
        </a:p>
      </dgm:t>
    </dgm:pt>
    <dgm:pt modelId="{7DCFB0A4-FB68-534D-82AC-7E14222CD838}" type="parTrans" cxnId="{2D17828C-63F9-7F45-B924-837FB7524A07}">
      <dgm:prSet/>
      <dgm:spPr/>
      <dgm:t>
        <a:bodyPr/>
        <a:lstStyle/>
        <a:p>
          <a:endParaRPr lang="es-ES"/>
        </a:p>
      </dgm:t>
    </dgm:pt>
    <dgm:pt modelId="{724BD24C-B641-FF40-98BC-D45AE06EA529}" type="sibTrans" cxnId="{2D17828C-63F9-7F45-B924-837FB7524A07}">
      <dgm:prSet/>
      <dgm:spPr/>
      <dgm:t>
        <a:bodyPr/>
        <a:lstStyle/>
        <a:p>
          <a:endParaRPr lang="es-ES"/>
        </a:p>
      </dgm:t>
    </dgm:pt>
    <dgm:pt modelId="{5D62FD90-3A0E-5A45-80B2-9E74A17C959E}" type="pres">
      <dgm:prSet presAssocID="{7FCC69B2-3389-A749-8980-9A15516802CF}" presName="linearFlow" presStyleCnt="0">
        <dgm:presLayoutVars>
          <dgm:dir/>
          <dgm:animLvl val="lvl"/>
          <dgm:resizeHandles val="exact"/>
        </dgm:presLayoutVars>
      </dgm:prSet>
      <dgm:spPr/>
    </dgm:pt>
    <dgm:pt modelId="{E573DA4B-BEE5-5743-A927-97FA6C609E80}" type="pres">
      <dgm:prSet presAssocID="{1D8CC6D7-5FE9-DE47-8E21-47A3A9E1FF0D}" presName="composite" presStyleCnt="0"/>
      <dgm:spPr/>
    </dgm:pt>
    <dgm:pt modelId="{D546AB77-4D68-9E49-8E9A-E84034C71858}" type="pres">
      <dgm:prSet presAssocID="{1D8CC6D7-5FE9-DE47-8E21-47A3A9E1FF0D}" presName="parentText" presStyleLbl="alignNode1" presStyleIdx="0" presStyleCnt="4">
        <dgm:presLayoutVars>
          <dgm:chMax val="1"/>
          <dgm:bulletEnabled val="1"/>
        </dgm:presLayoutVars>
      </dgm:prSet>
      <dgm:spPr/>
    </dgm:pt>
    <dgm:pt modelId="{380C1126-F0D3-FB47-AC49-7DAEDA06D2F5}" type="pres">
      <dgm:prSet presAssocID="{1D8CC6D7-5FE9-DE47-8E21-47A3A9E1FF0D}" presName="descendantText" presStyleLbl="alignAcc1" presStyleIdx="0" presStyleCnt="4" custScaleY="135217">
        <dgm:presLayoutVars>
          <dgm:bulletEnabled val="1"/>
        </dgm:presLayoutVars>
      </dgm:prSet>
      <dgm:spPr/>
    </dgm:pt>
    <dgm:pt modelId="{D431F476-E193-484E-BF26-F8A1B0C0E69D}" type="pres">
      <dgm:prSet presAssocID="{3DF3C773-1D05-EA4D-AF5E-EB784F4D3661}" presName="sp" presStyleCnt="0"/>
      <dgm:spPr/>
    </dgm:pt>
    <dgm:pt modelId="{D7DAE17E-52D0-674E-B85F-6ABBC3771C9F}" type="pres">
      <dgm:prSet presAssocID="{3565A276-8408-D84A-B428-0D3E6488568E}" presName="composite" presStyleCnt="0"/>
      <dgm:spPr/>
    </dgm:pt>
    <dgm:pt modelId="{7730EFA2-2993-2F40-B243-6E6F7CBDFEA4}" type="pres">
      <dgm:prSet presAssocID="{3565A276-8408-D84A-B428-0D3E6488568E}" presName="parentText" presStyleLbl="alignNode1" presStyleIdx="1" presStyleCnt="4">
        <dgm:presLayoutVars>
          <dgm:chMax val="1"/>
          <dgm:bulletEnabled val="1"/>
        </dgm:presLayoutVars>
      </dgm:prSet>
      <dgm:spPr/>
    </dgm:pt>
    <dgm:pt modelId="{C9E02084-6FD2-7040-89AC-CC850FE8063E}" type="pres">
      <dgm:prSet presAssocID="{3565A276-8408-D84A-B428-0D3E6488568E}" presName="descendantText" presStyleLbl="alignAcc1" presStyleIdx="1" presStyleCnt="4">
        <dgm:presLayoutVars>
          <dgm:bulletEnabled val="1"/>
        </dgm:presLayoutVars>
      </dgm:prSet>
      <dgm:spPr/>
    </dgm:pt>
    <dgm:pt modelId="{55F0384E-823A-1043-9DF8-4DC32F65091E}" type="pres">
      <dgm:prSet presAssocID="{0AA84B79-B39D-E344-9451-0D6B21301C8B}" presName="sp" presStyleCnt="0"/>
      <dgm:spPr/>
    </dgm:pt>
    <dgm:pt modelId="{BAA1D108-7ACC-E047-AB15-0CA25798D8A7}" type="pres">
      <dgm:prSet presAssocID="{306EE555-9435-A845-876F-C9C0C14B7393}" presName="composite" presStyleCnt="0"/>
      <dgm:spPr/>
    </dgm:pt>
    <dgm:pt modelId="{8B149883-C87C-4E48-BC0A-6810831C729D}" type="pres">
      <dgm:prSet presAssocID="{306EE555-9435-A845-876F-C9C0C14B7393}" presName="parentText" presStyleLbl="alignNode1" presStyleIdx="2" presStyleCnt="4">
        <dgm:presLayoutVars>
          <dgm:chMax val="1"/>
          <dgm:bulletEnabled val="1"/>
        </dgm:presLayoutVars>
      </dgm:prSet>
      <dgm:spPr/>
    </dgm:pt>
    <dgm:pt modelId="{34EBD005-268B-9E4F-AEE3-6E3D93326895}" type="pres">
      <dgm:prSet presAssocID="{306EE555-9435-A845-876F-C9C0C14B7393}" presName="descendantText" presStyleLbl="alignAcc1" presStyleIdx="2" presStyleCnt="4">
        <dgm:presLayoutVars>
          <dgm:bulletEnabled val="1"/>
        </dgm:presLayoutVars>
      </dgm:prSet>
      <dgm:spPr/>
    </dgm:pt>
    <dgm:pt modelId="{2DEA8985-55C4-9942-8235-3EA99AF29B61}" type="pres">
      <dgm:prSet presAssocID="{90F82D31-850C-AA4A-B2B0-3FEE7D5DC4E1}" presName="sp" presStyleCnt="0"/>
      <dgm:spPr/>
    </dgm:pt>
    <dgm:pt modelId="{185C64FC-B24F-ED46-8F41-B019F02EF024}" type="pres">
      <dgm:prSet presAssocID="{C1C5B8AD-7197-9847-9024-F3835CC4777D}" presName="composite" presStyleCnt="0"/>
      <dgm:spPr/>
    </dgm:pt>
    <dgm:pt modelId="{F3CC1EA4-A1F9-F643-B06D-69BD095A02FB}" type="pres">
      <dgm:prSet presAssocID="{C1C5B8AD-7197-9847-9024-F3835CC4777D}" presName="parentText" presStyleLbl="alignNode1" presStyleIdx="3" presStyleCnt="4">
        <dgm:presLayoutVars>
          <dgm:chMax val="1"/>
          <dgm:bulletEnabled val="1"/>
        </dgm:presLayoutVars>
      </dgm:prSet>
      <dgm:spPr/>
    </dgm:pt>
    <dgm:pt modelId="{3ED0E637-8C46-7642-B8AB-F3B2F85807FB}" type="pres">
      <dgm:prSet presAssocID="{C1C5B8AD-7197-9847-9024-F3835CC4777D}" presName="descendantText" presStyleLbl="alignAcc1" presStyleIdx="3" presStyleCnt="4">
        <dgm:presLayoutVars>
          <dgm:bulletEnabled val="1"/>
        </dgm:presLayoutVars>
      </dgm:prSet>
      <dgm:spPr/>
    </dgm:pt>
  </dgm:ptLst>
  <dgm:cxnLst>
    <dgm:cxn modelId="{27DA620F-70AD-4441-9DBE-BDA757730D3C}" type="presOf" srcId="{03A4C91D-5D6D-5746-8976-93E145CAD62D}" destId="{3ED0E637-8C46-7642-B8AB-F3B2F85807FB}" srcOrd="0" destOrd="1" presId="urn:microsoft.com/office/officeart/2005/8/layout/chevron2"/>
    <dgm:cxn modelId="{F8957211-FAAD-C048-8648-2386C74DC50B}" srcId="{1D8CC6D7-5FE9-DE47-8E21-47A3A9E1FF0D}" destId="{F64E0913-5407-154F-B8A0-C34B54917143}" srcOrd="1" destOrd="0" parTransId="{CD8AFEED-6578-2242-85E8-85C3428D43AB}" sibTransId="{E6D0A07A-E507-F84C-A803-74B3DB980DC3}"/>
    <dgm:cxn modelId="{0887E91E-77B5-FE4D-9C58-A7D3B58CF493}" srcId="{7FCC69B2-3389-A749-8980-9A15516802CF}" destId="{306EE555-9435-A845-876F-C9C0C14B7393}" srcOrd="2" destOrd="0" parTransId="{460A5087-582F-3D43-87CE-2193483F1356}" sibTransId="{90F82D31-850C-AA4A-B2B0-3FEE7D5DC4E1}"/>
    <dgm:cxn modelId="{CDD86752-364A-EA43-8DCC-030647035B79}" type="presOf" srcId="{1D8CC6D7-5FE9-DE47-8E21-47A3A9E1FF0D}" destId="{D546AB77-4D68-9E49-8E9A-E84034C71858}" srcOrd="0" destOrd="0" presId="urn:microsoft.com/office/officeart/2005/8/layout/chevron2"/>
    <dgm:cxn modelId="{AF32CC57-8C4F-7748-964E-35BA9C502161}" type="presOf" srcId="{306EE555-9435-A845-876F-C9C0C14B7393}" destId="{8B149883-C87C-4E48-BC0A-6810831C729D}" srcOrd="0" destOrd="0" presId="urn:microsoft.com/office/officeart/2005/8/layout/chevron2"/>
    <dgm:cxn modelId="{C41D0C5D-D157-0B4A-A04D-4A5F50CBE5EC}" srcId="{306EE555-9435-A845-876F-C9C0C14B7393}" destId="{08FC65A0-6F13-DE4F-BAE0-B69665AF4FDB}" srcOrd="0" destOrd="0" parTransId="{3923B36D-32A6-3842-952A-E26997E09BC9}" sibTransId="{924995A4-24DB-C445-BE85-D34585A7EC7D}"/>
    <dgm:cxn modelId="{C11D1367-8486-624C-8BC7-59912D572A87}" srcId="{C1C5B8AD-7197-9847-9024-F3835CC4777D}" destId="{03A4C91D-5D6D-5746-8976-93E145CAD62D}" srcOrd="1" destOrd="0" parTransId="{7AD80ABE-AA86-D641-8D38-3DB2E8E7C24A}" sibTransId="{3AB358EE-0EDA-2241-A098-22A30C51416E}"/>
    <dgm:cxn modelId="{46A3ED6B-3491-C64C-84F2-E938A350B118}" type="presOf" srcId="{E8428824-652B-8741-84D4-63433927D491}" destId="{3ED0E637-8C46-7642-B8AB-F3B2F85807FB}" srcOrd="0" destOrd="0" presId="urn:microsoft.com/office/officeart/2005/8/layout/chevron2"/>
    <dgm:cxn modelId="{CC5EB66F-24A5-A44D-AFA7-C20485A1E929}" type="presOf" srcId="{08FC65A0-6F13-DE4F-BAE0-B69665AF4FDB}" destId="{34EBD005-268B-9E4F-AEE3-6E3D93326895}" srcOrd="0" destOrd="0" presId="urn:microsoft.com/office/officeart/2005/8/layout/chevron2"/>
    <dgm:cxn modelId="{4223B270-B70A-2F4C-9B6F-DCF099A0A384}" srcId="{7FCC69B2-3389-A749-8980-9A15516802CF}" destId="{C1C5B8AD-7197-9847-9024-F3835CC4777D}" srcOrd="3" destOrd="0" parTransId="{4B9E1E92-6B5C-1347-8FE2-02CDB1106378}" sibTransId="{93592DF4-7CFF-AC43-92CD-9CA9CCD1B6B0}"/>
    <dgm:cxn modelId="{C0D83786-92A6-D441-847C-00C4B9107091}" type="presOf" srcId="{322D7E66-658F-9642-BFAE-517D62FF083C}" destId="{C9E02084-6FD2-7040-89AC-CC850FE8063E}" srcOrd="0" destOrd="1" presId="urn:microsoft.com/office/officeart/2005/8/layout/chevron2"/>
    <dgm:cxn modelId="{2D17828C-63F9-7F45-B924-837FB7524A07}" srcId="{3565A276-8408-D84A-B428-0D3E6488568E}" destId="{322D7E66-658F-9642-BFAE-517D62FF083C}" srcOrd="1" destOrd="0" parTransId="{7DCFB0A4-FB68-534D-82AC-7E14222CD838}" sibTransId="{724BD24C-B641-FF40-98BC-D45AE06EA529}"/>
    <dgm:cxn modelId="{42DD7E8D-05DD-EA4D-BD8C-12EDF6261676}" type="presOf" srcId="{7FCC69B2-3389-A749-8980-9A15516802CF}" destId="{5D62FD90-3A0E-5A45-80B2-9E74A17C959E}" srcOrd="0" destOrd="0" presId="urn:microsoft.com/office/officeart/2005/8/layout/chevron2"/>
    <dgm:cxn modelId="{64D86EAF-931D-7344-ACEE-10C6D221A427}" srcId="{7FCC69B2-3389-A749-8980-9A15516802CF}" destId="{3565A276-8408-D84A-B428-0D3E6488568E}" srcOrd="1" destOrd="0" parTransId="{E498A6D4-D9B7-104D-9785-623D8F4FF2B9}" sibTransId="{0AA84B79-B39D-E344-9451-0D6B21301C8B}"/>
    <dgm:cxn modelId="{3D4693C2-AB00-EF4D-A731-1F261C869AED}" type="presOf" srcId="{C1C5B8AD-7197-9847-9024-F3835CC4777D}" destId="{F3CC1EA4-A1F9-F643-B06D-69BD095A02FB}" srcOrd="0" destOrd="0" presId="urn:microsoft.com/office/officeart/2005/8/layout/chevron2"/>
    <dgm:cxn modelId="{1392C3C5-10D4-4248-BFEF-D5531FA62812}" type="presOf" srcId="{33C28BE2-A81E-9E43-B107-85C0E737E2E0}" destId="{380C1126-F0D3-FB47-AC49-7DAEDA06D2F5}" srcOrd="0" destOrd="0" presId="urn:microsoft.com/office/officeart/2005/8/layout/chevron2"/>
    <dgm:cxn modelId="{E46554C9-3209-304E-8867-63940272D6D7}" srcId="{7FCC69B2-3389-A749-8980-9A15516802CF}" destId="{1D8CC6D7-5FE9-DE47-8E21-47A3A9E1FF0D}" srcOrd="0" destOrd="0" parTransId="{46CEAEBA-17DB-1241-BFA9-7C39331B163F}" sibTransId="{3DF3C773-1D05-EA4D-AF5E-EB784F4D3661}"/>
    <dgm:cxn modelId="{2B9F7FC9-2AC3-B942-B997-9233033DB399}" type="presOf" srcId="{3565A276-8408-D84A-B428-0D3E6488568E}" destId="{7730EFA2-2993-2F40-B243-6E6F7CBDFEA4}" srcOrd="0" destOrd="0" presId="urn:microsoft.com/office/officeart/2005/8/layout/chevron2"/>
    <dgm:cxn modelId="{81B11FCA-62D3-D240-914E-13A33402C28F}" type="presOf" srcId="{8F529114-9E87-7241-9331-2416290BAC66}" destId="{C9E02084-6FD2-7040-89AC-CC850FE8063E}" srcOrd="0" destOrd="0" presId="urn:microsoft.com/office/officeart/2005/8/layout/chevron2"/>
    <dgm:cxn modelId="{A9BA54D0-F63C-7441-9529-C5274CF6DBF8}" type="presOf" srcId="{4A2DA119-224E-104D-AF79-D8140529F3F6}" destId="{380C1126-F0D3-FB47-AC49-7DAEDA06D2F5}" srcOrd="0" destOrd="2" presId="urn:microsoft.com/office/officeart/2005/8/layout/chevron2"/>
    <dgm:cxn modelId="{98AD28DE-0B1C-304C-BD51-72D7A0D29320}" srcId="{1D8CC6D7-5FE9-DE47-8E21-47A3A9E1FF0D}" destId="{4A2DA119-224E-104D-AF79-D8140529F3F6}" srcOrd="2" destOrd="0" parTransId="{611A5791-CD2A-064D-BFBD-D35D95898A09}" sibTransId="{A9D135E7-D94D-564F-B1F7-D27960E8984B}"/>
    <dgm:cxn modelId="{0E089CDF-4475-7B47-90AF-353BB6BFE95E}" type="presOf" srcId="{F64E0913-5407-154F-B8A0-C34B54917143}" destId="{380C1126-F0D3-FB47-AC49-7DAEDA06D2F5}" srcOrd="0" destOrd="1" presId="urn:microsoft.com/office/officeart/2005/8/layout/chevron2"/>
    <dgm:cxn modelId="{B24630E3-062B-9447-8241-686208C38912}" srcId="{C1C5B8AD-7197-9847-9024-F3835CC4777D}" destId="{E8428824-652B-8741-84D4-63433927D491}" srcOrd="0" destOrd="0" parTransId="{9C571F2D-A9E5-0C4E-A4CB-12D973D789DF}" sibTransId="{1DA49F8D-6000-BA45-B01C-D90A808291D7}"/>
    <dgm:cxn modelId="{62E7E4E3-515C-3541-8595-2E757839F5AD}" srcId="{3565A276-8408-D84A-B428-0D3E6488568E}" destId="{8F529114-9E87-7241-9331-2416290BAC66}" srcOrd="0" destOrd="0" parTransId="{81704254-8DD3-6149-9E92-5E3D4911B94A}" sibTransId="{8184CC72-6896-784D-96FA-8B4B1AFEC2BA}"/>
    <dgm:cxn modelId="{CFC7CDED-2545-FA41-811F-61284C78E653}" srcId="{1D8CC6D7-5FE9-DE47-8E21-47A3A9E1FF0D}" destId="{33C28BE2-A81E-9E43-B107-85C0E737E2E0}" srcOrd="0" destOrd="0" parTransId="{4FAC0C97-9B83-9C47-8424-06D998ADBE3E}" sibTransId="{74A9BBE8-D251-2E40-9DA0-76C4FD8062D2}"/>
    <dgm:cxn modelId="{6F775EFD-8D54-6348-BF26-D8EDA09DEA2B}" type="presParOf" srcId="{5D62FD90-3A0E-5A45-80B2-9E74A17C959E}" destId="{E573DA4B-BEE5-5743-A927-97FA6C609E80}" srcOrd="0" destOrd="0" presId="urn:microsoft.com/office/officeart/2005/8/layout/chevron2"/>
    <dgm:cxn modelId="{A9825989-D26A-A84D-B162-833231F77890}" type="presParOf" srcId="{E573DA4B-BEE5-5743-A927-97FA6C609E80}" destId="{D546AB77-4D68-9E49-8E9A-E84034C71858}" srcOrd="0" destOrd="0" presId="urn:microsoft.com/office/officeart/2005/8/layout/chevron2"/>
    <dgm:cxn modelId="{67F7B41D-BF0A-0340-A88A-9FEC2629A24F}" type="presParOf" srcId="{E573DA4B-BEE5-5743-A927-97FA6C609E80}" destId="{380C1126-F0D3-FB47-AC49-7DAEDA06D2F5}" srcOrd="1" destOrd="0" presId="urn:microsoft.com/office/officeart/2005/8/layout/chevron2"/>
    <dgm:cxn modelId="{67DF6A57-ACB6-CC4B-87A7-FDF2EFE6329F}" type="presParOf" srcId="{5D62FD90-3A0E-5A45-80B2-9E74A17C959E}" destId="{D431F476-E193-484E-BF26-F8A1B0C0E69D}" srcOrd="1" destOrd="0" presId="urn:microsoft.com/office/officeart/2005/8/layout/chevron2"/>
    <dgm:cxn modelId="{A2BC9400-6F4E-E041-8C39-090ED7663D79}" type="presParOf" srcId="{5D62FD90-3A0E-5A45-80B2-9E74A17C959E}" destId="{D7DAE17E-52D0-674E-B85F-6ABBC3771C9F}" srcOrd="2" destOrd="0" presId="urn:microsoft.com/office/officeart/2005/8/layout/chevron2"/>
    <dgm:cxn modelId="{CDAE7B34-6041-134F-9697-4F8CAF2A57AC}" type="presParOf" srcId="{D7DAE17E-52D0-674E-B85F-6ABBC3771C9F}" destId="{7730EFA2-2993-2F40-B243-6E6F7CBDFEA4}" srcOrd="0" destOrd="0" presId="urn:microsoft.com/office/officeart/2005/8/layout/chevron2"/>
    <dgm:cxn modelId="{3C6B4F5E-CBBF-EC4A-9E7E-338C620B0EEB}" type="presParOf" srcId="{D7DAE17E-52D0-674E-B85F-6ABBC3771C9F}" destId="{C9E02084-6FD2-7040-89AC-CC850FE8063E}" srcOrd="1" destOrd="0" presId="urn:microsoft.com/office/officeart/2005/8/layout/chevron2"/>
    <dgm:cxn modelId="{3CBA1BAE-77D4-0640-B5CC-4412800824B1}" type="presParOf" srcId="{5D62FD90-3A0E-5A45-80B2-9E74A17C959E}" destId="{55F0384E-823A-1043-9DF8-4DC32F65091E}" srcOrd="3" destOrd="0" presId="urn:microsoft.com/office/officeart/2005/8/layout/chevron2"/>
    <dgm:cxn modelId="{50B8D967-4479-1C4C-8754-2E2DA2A1EB02}" type="presParOf" srcId="{5D62FD90-3A0E-5A45-80B2-9E74A17C959E}" destId="{BAA1D108-7ACC-E047-AB15-0CA25798D8A7}" srcOrd="4" destOrd="0" presId="urn:microsoft.com/office/officeart/2005/8/layout/chevron2"/>
    <dgm:cxn modelId="{84EBDB8E-CA6A-734E-A02A-055397B819D6}" type="presParOf" srcId="{BAA1D108-7ACC-E047-AB15-0CA25798D8A7}" destId="{8B149883-C87C-4E48-BC0A-6810831C729D}" srcOrd="0" destOrd="0" presId="urn:microsoft.com/office/officeart/2005/8/layout/chevron2"/>
    <dgm:cxn modelId="{50F3978D-E9A8-7845-B4B5-554C859EB19F}" type="presParOf" srcId="{BAA1D108-7ACC-E047-AB15-0CA25798D8A7}" destId="{34EBD005-268B-9E4F-AEE3-6E3D93326895}" srcOrd="1" destOrd="0" presId="urn:microsoft.com/office/officeart/2005/8/layout/chevron2"/>
    <dgm:cxn modelId="{E7E79B34-C928-6C49-BD41-FADBD4FA136D}" type="presParOf" srcId="{5D62FD90-3A0E-5A45-80B2-9E74A17C959E}" destId="{2DEA8985-55C4-9942-8235-3EA99AF29B61}" srcOrd="5" destOrd="0" presId="urn:microsoft.com/office/officeart/2005/8/layout/chevron2"/>
    <dgm:cxn modelId="{5EB402DA-D7C7-6646-8922-B89CCDC99169}" type="presParOf" srcId="{5D62FD90-3A0E-5A45-80B2-9E74A17C959E}" destId="{185C64FC-B24F-ED46-8F41-B019F02EF024}" srcOrd="6" destOrd="0" presId="urn:microsoft.com/office/officeart/2005/8/layout/chevron2"/>
    <dgm:cxn modelId="{3CC4DD2E-679D-2D41-9A13-729B4E03EC4B}" type="presParOf" srcId="{185C64FC-B24F-ED46-8F41-B019F02EF024}" destId="{F3CC1EA4-A1F9-F643-B06D-69BD095A02FB}" srcOrd="0" destOrd="0" presId="urn:microsoft.com/office/officeart/2005/8/layout/chevron2"/>
    <dgm:cxn modelId="{905373E3-EAE0-4A43-AEFB-D31A29277D42}" type="presParOf" srcId="{185C64FC-B24F-ED46-8F41-B019F02EF024}" destId="{3ED0E637-8C46-7642-B8AB-F3B2F85807FB}" srcOrd="1" destOrd="0" presId="urn:microsoft.com/office/officeart/2005/8/layout/chevro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7FCC69B2-3389-A749-8980-9A15516802CF}" type="doc">
      <dgm:prSet loTypeId="urn:microsoft.com/office/officeart/2005/8/layout/chevron2" loCatId="list" qsTypeId="urn:microsoft.com/office/officeart/2005/8/quickstyle/simple5" qsCatId="simple" csTypeId="urn:microsoft.com/office/officeart/2005/8/colors/accent3_3" csCatId="accent3" phldr="1"/>
      <dgm:spPr/>
      <dgm:t>
        <a:bodyPr/>
        <a:lstStyle/>
        <a:p>
          <a:endParaRPr lang="es-ES"/>
        </a:p>
      </dgm:t>
    </dgm:pt>
    <dgm:pt modelId="{1D8CC6D7-5FE9-DE47-8E21-47A3A9E1FF0D}">
      <dgm:prSet custT="1"/>
      <dgm:spPr/>
      <dgm:t>
        <a:bodyPr/>
        <a:lstStyle/>
        <a:p>
          <a:r>
            <a:rPr lang="es-CO" sz="1400" dirty="0"/>
            <a:t>Municipio Carmen del Darién</a:t>
          </a:r>
        </a:p>
      </dgm:t>
    </dgm:pt>
    <dgm:pt modelId="{46CEAEBA-17DB-1241-BFA9-7C39331B163F}" type="parTrans" cxnId="{E46554C9-3209-304E-8867-63940272D6D7}">
      <dgm:prSet/>
      <dgm:spPr/>
      <dgm:t>
        <a:bodyPr/>
        <a:lstStyle/>
        <a:p>
          <a:endParaRPr lang="es-ES"/>
        </a:p>
      </dgm:t>
    </dgm:pt>
    <dgm:pt modelId="{3DF3C773-1D05-EA4D-AF5E-EB784F4D3661}" type="sibTrans" cxnId="{E46554C9-3209-304E-8867-63940272D6D7}">
      <dgm:prSet/>
      <dgm:spPr/>
      <dgm:t>
        <a:bodyPr/>
        <a:lstStyle/>
        <a:p>
          <a:endParaRPr lang="es-ES"/>
        </a:p>
      </dgm:t>
    </dgm:pt>
    <dgm:pt modelId="{33C28BE2-A81E-9E43-B107-85C0E737E2E0}">
      <dgm:prSet custT="1"/>
      <dgm:spPr/>
      <dgm:t>
        <a:bodyPr/>
        <a:lstStyle/>
        <a:p>
          <a:pPr algn="just"/>
          <a:r>
            <a:rPr lang="es-ES" sz="1500" kern="1200" dirty="0">
              <a:solidFill>
                <a:prstClr val="white">
                  <a:lumMod val="50000"/>
                </a:prstClr>
              </a:solidFill>
              <a:latin typeface="Calibri" panose="020F0502020204030204"/>
              <a:ea typeface="+mn-ea"/>
              <a:cs typeface="+mn-cs"/>
            </a:rPr>
            <a:t>Las obras de mantenimiento y limpieza del rio </a:t>
          </a:r>
          <a:r>
            <a:rPr lang="es-ES" sz="1500" kern="1200" dirty="0" err="1">
              <a:solidFill>
                <a:prstClr val="white">
                  <a:lumMod val="50000"/>
                </a:prstClr>
              </a:solidFill>
              <a:latin typeface="Calibri" panose="020F0502020204030204"/>
              <a:ea typeface="+mn-ea"/>
              <a:cs typeface="+mn-cs"/>
            </a:rPr>
            <a:t>Jiguamiandó</a:t>
          </a:r>
          <a:r>
            <a:rPr lang="es-ES" sz="1500" kern="1200" dirty="0">
              <a:solidFill>
                <a:prstClr val="white">
                  <a:lumMod val="50000"/>
                </a:prstClr>
              </a:solidFill>
              <a:latin typeface="Calibri" panose="020F0502020204030204"/>
              <a:ea typeface="+mn-ea"/>
              <a:cs typeface="+mn-cs"/>
            </a:rPr>
            <a:t> (contrato de obra 1260 de 2020), se encuentra ejecución, se realizó el ajuste a los diseños y los levantamientos </a:t>
          </a:r>
          <a:r>
            <a:rPr lang="es-ES" sz="1500" kern="1200" dirty="0" err="1">
              <a:solidFill>
                <a:prstClr val="white">
                  <a:lumMod val="50000"/>
                </a:prstClr>
              </a:solidFill>
              <a:latin typeface="Calibri" panose="020F0502020204030204"/>
              <a:ea typeface="+mn-ea"/>
              <a:cs typeface="+mn-cs"/>
            </a:rPr>
            <a:t>topobatimétricos</a:t>
          </a:r>
          <a:r>
            <a:rPr lang="es-ES" sz="1500" kern="1200" dirty="0">
              <a:solidFill>
                <a:prstClr val="white">
                  <a:lumMod val="50000"/>
                </a:prstClr>
              </a:solidFill>
              <a:latin typeface="Calibri" panose="020F0502020204030204"/>
              <a:ea typeface="+mn-ea"/>
              <a:cs typeface="+mn-cs"/>
            </a:rPr>
            <a:t>. Fue necesario prorrogar el contrato hasta el 17 de julio de 2021. Avance: 88%.</a:t>
          </a:r>
          <a:endParaRPr lang="es-CO" sz="1500" kern="1200" dirty="0">
            <a:solidFill>
              <a:prstClr val="white">
                <a:lumMod val="50000"/>
              </a:prstClr>
            </a:solidFill>
            <a:latin typeface="Calibri" panose="020F0502020204030204"/>
            <a:ea typeface="+mn-ea"/>
            <a:cs typeface="+mn-cs"/>
          </a:endParaRPr>
        </a:p>
      </dgm:t>
    </dgm:pt>
    <dgm:pt modelId="{4FAC0C97-9B83-9C47-8424-06D998ADBE3E}" type="parTrans" cxnId="{CFC7CDED-2545-FA41-811F-61284C78E653}">
      <dgm:prSet/>
      <dgm:spPr/>
      <dgm:t>
        <a:bodyPr/>
        <a:lstStyle/>
        <a:p>
          <a:endParaRPr lang="es-ES"/>
        </a:p>
      </dgm:t>
    </dgm:pt>
    <dgm:pt modelId="{74A9BBE8-D251-2E40-9DA0-76C4FD8062D2}" type="sibTrans" cxnId="{CFC7CDED-2545-FA41-811F-61284C78E653}">
      <dgm:prSet/>
      <dgm:spPr/>
      <dgm:t>
        <a:bodyPr/>
        <a:lstStyle/>
        <a:p>
          <a:endParaRPr lang="es-ES"/>
        </a:p>
      </dgm:t>
    </dgm:pt>
    <dgm:pt modelId="{3565A276-8408-D84A-B428-0D3E6488568E}">
      <dgm:prSet custT="1"/>
      <dgm:spPr/>
      <dgm:t>
        <a:bodyPr/>
        <a:lstStyle/>
        <a:p>
          <a:r>
            <a:rPr lang="es-CO" sz="1400" dirty="0"/>
            <a:t>Municipio de Riosucio </a:t>
          </a:r>
        </a:p>
      </dgm:t>
    </dgm:pt>
    <dgm:pt modelId="{E498A6D4-D9B7-104D-9785-623D8F4FF2B9}" type="parTrans" cxnId="{64D86EAF-931D-7344-ACEE-10C6D221A427}">
      <dgm:prSet/>
      <dgm:spPr/>
      <dgm:t>
        <a:bodyPr/>
        <a:lstStyle/>
        <a:p>
          <a:endParaRPr lang="es-ES"/>
        </a:p>
      </dgm:t>
    </dgm:pt>
    <dgm:pt modelId="{0AA84B79-B39D-E344-9451-0D6B21301C8B}" type="sibTrans" cxnId="{64D86EAF-931D-7344-ACEE-10C6D221A427}">
      <dgm:prSet/>
      <dgm:spPr/>
      <dgm:t>
        <a:bodyPr/>
        <a:lstStyle/>
        <a:p>
          <a:endParaRPr lang="es-ES"/>
        </a:p>
      </dgm:t>
    </dgm:pt>
    <dgm:pt modelId="{8F529114-9E87-7241-9331-2416290BAC66}">
      <dgm:prSet custT="1"/>
      <dgm:spPr/>
      <dgm:t>
        <a:bodyPr/>
        <a:lstStyle/>
        <a:p>
          <a:pPr marL="114300" lvl="1" indent="-114300" algn="just" defTabSz="622300">
            <a:lnSpc>
              <a:spcPct val="90000"/>
            </a:lnSpc>
            <a:spcBef>
              <a:spcPct val="0"/>
            </a:spcBef>
            <a:spcAft>
              <a:spcPct val="15000"/>
            </a:spcAft>
            <a:buChar char="•"/>
          </a:pPr>
          <a:r>
            <a:rPr lang="es-ES" sz="1400" kern="1200" dirty="0">
              <a:solidFill>
                <a:prstClr val="white">
                  <a:lumMod val="50000"/>
                </a:prstClr>
              </a:solidFill>
              <a:latin typeface="Calibri" panose="020F0502020204030204"/>
              <a:ea typeface="+mn-ea"/>
              <a:cs typeface="+mn-cs"/>
            </a:rPr>
            <a:t>Mantenimiento y limpieza Rio </a:t>
          </a:r>
          <a:r>
            <a:rPr lang="es-ES" sz="1400" kern="1200" dirty="0" err="1">
              <a:solidFill>
                <a:prstClr val="white">
                  <a:lumMod val="50000"/>
                </a:prstClr>
              </a:solidFill>
              <a:latin typeface="Calibri" panose="020F0502020204030204"/>
              <a:ea typeface="+mn-ea"/>
              <a:cs typeface="+mn-cs"/>
            </a:rPr>
            <a:t>Chintadó</a:t>
          </a:r>
          <a:r>
            <a:rPr lang="es-ES" sz="1400" kern="1200" dirty="0">
              <a:solidFill>
                <a:prstClr val="white">
                  <a:lumMod val="50000"/>
                </a:prstClr>
              </a:solidFill>
              <a:latin typeface="Calibri" panose="020F0502020204030204"/>
              <a:ea typeface="+mn-ea"/>
              <a:cs typeface="+mn-cs"/>
            </a:rPr>
            <a:t> (contrato de obra 1257 de 2020) terminó el 03 de junio de 2021. Avance: 100%.</a:t>
          </a:r>
          <a:endParaRPr lang="es-CO" sz="1400" kern="1200" dirty="0">
            <a:solidFill>
              <a:prstClr val="white">
                <a:lumMod val="50000"/>
              </a:prstClr>
            </a:solidFill>
            <a:latin typeface="Calibri" panose="020F0502020204030204"/>
            <a:ea typeface="+mn-ea"/>
            <a:cs typeface="+mn-cs"/>
          </a:endParaRPr>
        </a:p>
      </dgm:t>
    </dgm:pt>
    <dgm:pt modelId="{81704254-8DD3-6149-9E92-5E3D4911B94A}" type="parTrans" cxnId="{62E7E4E3-515C-3541-8595-2E757839F5AD}">
      <dgm:prSet/>
      <dgm:spPr/>
      <dgm:t>
        <a:bodyPr/>
        <a:lstStyle/>
        <a:p>
          <a:endParaRPr lang="es-ES"/>
        </a:p>
      </dgm:t>
    </dgm:pt>
    <dgm:pt modelId="{8184CC72-6896-784D-96FA-8B4B1AFEC2BA}" type="sibTrans" cxnId="{62E7E4E3-515C-3541-8595-2E757839F5AD}">
      <dgm:prSet/>
      <dgm:spPr/>
      <dgm:t>
        <a:bodyPr/>
        <a:lstStyle/>
        <a:p>
          <a:endParaRPr lang="es-ES"/>
        </a:p>
      </dgm:t>
    </dgm:pt>
    <dgm:pt modelId="{306EE555-9435-A845-876F-C9C0C14B7393}">
      <dgm:prSet custT="1"/>
      <dgm:spPr/>
      <dgm:t>
        <a:bodyPr/>
        <a:lstStyle/>
        <a:p>
          <a:r>
            <a:rPr lang="es-CO" sz="1400" dirty="0"/>
            <a:t>Municipio Francisco Pizarro</a:t>
          </a:r>
        </a:p>
      </dgm:t>
    </dgm:pt>
    <dgm:pt modelId="{460A5087-582F-3D43-87CE-2193483F1356}" type="parTrans" cxnId="{0887E91E-77B5-FE4D-9C58-A7D3B58CF493}">
      <dgm:prSet/>
      <dgm:spPr/>
      <dgm:t>
        <a:bodyPr/>
        <a:lstStyle/>
        <a:p>
          <a:endParaRPr lang="es-ES"/>
        </a:p>
      </dgm:t>
    </dgm:pt>
    <dgm:pt modelId="{90F82D31-850C-AA4A-B2B0-3FEE7D5DC4E1}" type="sibTrans" cxnId="{0887E91E-77B5-FE4D-9C58-A7D3B58CF493}">
      <dgm:prSet/>
      <dgm:spPr/>
      <dgm:t>
        <a:bodyPr/>
        <a:lstStyle/>
        <a:p>
          <a:endParaRPr lang="es-ES"/>
        </a:p>
      </dgm:t>
    </dgm:pt>
    <dgm:pt modelId="{C1C5B8AD-7197-9847-9024-F3835CC4777D}">
      <dgm:prSet custT="1"/>
      <dgm:spPr/>
      <dgm:t>
        <a:bodyPr/>
        <a:lstStyle/>
        <a:p>
          <a:r>
            <a:rPr lang="es-CO" sz="1400" dirty="0"/>
            <a:t>Municipio de Puerto Asís</a:t>
          </a:r>
          <a:endParaRPr lang="es-CO" sz="1300" dirty="0"/>
        </a:p>
      </dgm:t>
    </dgm:pt>
    <dgm:pt modelId="{4B9E1E92-6B5C-1347-8FE2-02CDB1106378}" type="parTrans" cxnId="{4223B270-B70A-2F4C-9B6F-DCF099A0A384}">
      <dgm:prSet/>
      <dgm:spPr/>
      <dgm:t>
        <a:bodyPr/>
        <a:lstStyle/>
        <a:p>
          <a:endParaRPr lang="es-ES"/>
        </a:p>
      </dgm:t>
    </dgm:pt>
    <dgm:pt modelId="{93592DF4-7CFF-AC43-92CD-9CA9CCD1B6B0}" type="sibTrans" cxnId="{4223B270-B70A-2F4C-9B6F-DCF099A0A384}">
      <dgm:prSet/>
      <dgm:spPr/>
      <dgm:t>
        <a:bodyPr/>
        <a:lstStyle/>
        <a:p>
          <a:endParaRPr lang="es-ES"/>
        </a:p>
      </dgm:t>
    </dgm:pt>
    <dgm:pt modelId="{E8428824-652B-8741-84D4-63433927D491}">
      <dgm:prSet custT="1"/>
      <dgm:spPr/>
      <dgm:t>
        <a:bodyPr/>
        <a:lstStyle/>
        <a:p>
          <a:pPr marL="114300" lvl="1" indent="-114300" algn="just" defTabSz="622300">
            <a:lnSpc>
              <a:spcPct val="90000"/>
            </a:lnSpc>
            <a:spcBef>
              <a:spcPct val="0"/>
            </a:spcBef>
            <a:spcAft>
              <a:spcPct val="15000"/>
            </a:spcAft>
            <a:buChar char="•"/>
          </a:pPr>
          <a:r>
            <a:rPr lang="es-ES" sz="900" kern="1200" dirty="0">
              <a:solidFill>
                <a:prstClr val="white">
                  <a:lumMod val="50000"/>
                </a:prstClr>
              </a:solidFill>
              <a:latin typeface="Calibri" panose="020F0502020204030204"/>
              <a:ea typeface="+mn-ea"/>
              <a:cs typeface="+mn-cs"/>
            </a:rPr>
            <a:t>Obras de mantenimiento del muelle La Esmeralda, contrato 1405 de 2020 se encuentra suspendido hasta el 15 de julio por niveles altos del río Putumayo, se requiere prorroga de 43 días.</a:t>
          </a:r>
          <a:endParaRPr lang="es-CO" sz="900" kern="1200" dirty="0">
            <a:solidFill>
              <a:prstClr val="white">
                <a:lumMod val="50000"/>
              </a:prstClr>
            </a:solidFill>
            <a:latin typeface="Calibri" panose="020F0502020204030204"/>
            <a:ea typeface="+mn-ea"/>
            <a:cs typeface="+mn-cs"/>
          </a:endParaRPr>
        </a:p>
      </dgm:t>
    </dgm:pt>
    <dgm:pt modelId="{9C571F2D-A9E5-0C4E-A4CB-12D973D789DF}" type="parTrans" cxnId="{B24630E3-062B-9447-8241-686208C38912}">
      <dgm:prSet/>
      <dgm:spPr/>
      <dgm:t>
        <a:bodyPr/>
        <a:lstStyle/>
        <a:p>
          <a:endParaRPr lang="es-ES"/>
        </a:p>
      </dgm:t>
    </dgm:pt>
    <dgm:pt modelId="{1DA49F8D-6000-BA45-B01C-D90A808291D7}" type="sibTrans" cxnId="{B24630E3-062B-9447-8241-686208C38912}">
      <dgm:prSet/>
      <dgm:spPr/>
      <dgm:t>
        <a:bodyPr/>
        <a:lstStyle/>
        <a:p>
          <a:endParaRPr lang="es-ES"/>
        </a:p>
      </dgm:t>
    </dgm:pt>
    <dgm:pt modelId="{08FC65A0-6F13-DE4F-BAE0-B69665AF4FDB}">
      <dgm:prSet custT="1"/>
      <dgm:spPr/>
      <dgm:t>
        <a:bodyPr/>
        <a:lstStyle/>
        <a:p>
          <a:pPr marL="114300" lvl="1" indent="-114300" algn="just" defTabSz="622300">
            <a:lnSpc>
              <a:spcPct val="90000"/>
            </a:lnSpc>
            <a:spcBef>
              <a:spcPct val="0"/>
            </a:spcBef>
            <a:spcAft>
              <a:spcPct val="15000"/>
            </a:spcAft>
            <a:buChar char="•"/>
          </a:pPr>
          <a:r>
            <a:rPr lang="es-ES" sz="1400" kern="1200" dirty="0">
              <a:solidFill>
                <a:prstClr val="white">
                  <a:lumMod val="50000"/>
                </a:prstClr>
              </a:solidFill>
              <a:latin typeface="Calibri" panose="020F0502020204030204"/>
              <a:ea typeface="+mn-ea"/>
              <a:cs typeface="+mn-cs"/>
            </a:rPr>
            <a:t>Dragado y mantenimiento de tres esteros: Se finalizó la etapa de estudios y se determinó mayores cantidades de obras, por lo que se adicionó el convenio en 468 millones y prórroga del convenio e interventoría hasta el 31 de agosto de 2021. Se prorrogó suspensión del contrato derivado de obra e interventoría hasta el 19/07/2021, mientras se resuelven inconformidades de las comunidades por compromisos que no les ha cumplido.</a:t>
          </a:r>
          <a:endParaRPr lang="es-CO" sz="1400" kern="1200" dirty="0">
            <a:solidFill>
              <a:prstClr val="white">
                <a:lumMod val="50000"/>
              </a:prstClr>
            </a:solidFill>
            <a:latin typeface="Calibri" panose="020F0502020204030204"/>
            <a:ea typeface="+mn-ea"/>
            <a:cs typeface="+mn-cs"/>
          </a:endParaRPr>
        </a:p>
      </dgm:t>
    </dgm:pt>
    <dgm:pt modelId="{3923B36D-32A6-3842-952A-E26997E09BC9}" type="parTrans" cxnId="{C41D0C5D-D157-0B4A-A04D-4A5F50CBE5EC}">
      <dgm:prSet/>
      <dgm:spPr/>
      <dgm:t>
        <a:bodyPr/>
        <a:lstStyle/>
        <a:p>
          <a:endParaRPr lang="es-ES"/>
        </a:p>
      </dgm:t>
    </dgm:pt>
    <dgm:pt modelId="{924995A4-24DB-C445-BE85-D34585A7EC7D}" type="sibTrans" cxnId="{C41D0C5D-D157-0B4A-A04D-4A5F50CBE5EC}">
      <dgm:prSet/>
      <dgm:spPr/>
      <dgm:t>
        <a:bodyPr/>
        <a:lstStyle/>
        <a:p>
          <a:endParaRPr lang="es-ES"/>
        </a:p>
      </dgm:t>
    </dgm:pt>
    <dgm:pt modelId="{C1F3EB9B-DFBC-B744-99F7-1690CB1972C6}">
      <dgm:prSet custT="1"/>
      <dgm:spPr/>
      <dgm:t>
        <a:bodyPr/>
        <a:lstStyle/>
        <a:p>
          <a:pPr marL="114300" lvl="1" indent="-114300" algn="just" defTabSz="622300">
            <a:lnSpc>
              <a:spcPct val="90000"/>
            </a:lnSpc>
            <a:spcBef>
              <a:spcPct val="0"/>
            </a:spcBef>
            <a:spcAft>
              <a:spcPct val="15000"/>
            </a:spcAft>
            <a:buChar char="•"/>
          </a:pPr>
          <a:r>
            <a:rPr lang="es-ES" sz="900" kern="1200" dirty="0">
              <a:solidFill>
                <a:prstClr val="white">
                  <a:lumMod val="50000"/>
                </a:prstClr>
              </a:solidFill>
              <a:latin typeface="Calibri" panose="020F0502020204030204"/>
              <a:ea typeface="+mn-ea"/>
              <a:cs typeface="+mn-cs"/>
            </a:rPr>
            <a:t>Construcción de muelles, comunidades indígenas de Piñuña Blanco y Buenavista: </a:t>
          </a:r>
        </a:p>
      </dgm:t>
    </dgm:pt>
    <dgm:pt modelId="{F306EB0B-1750-5640-99CD-BC1777061559}" type="parTrans" cxnId="{7CDDA078-02EE-9C49-930A-6459A9BB8692}">
      <dgm:prSet/>
      <dgm:spPr/>
      <dgm:t>
        <a:bodyPr/>
        <a:lstStyle/>
        <a:p>
          <a:endParaRPr lang="es-ES"/>
        </a:p>
      </dgm:t>
    </dgm:pt>
    <dgm:pt modelId="{3CF500CE-B67D-9743-9A31-ACA544AC1454}" type="sibTrans" cxnId="{7CDDA078-02EE-9C49-930A-6459A9BB8692}">
      <dgm:prSet/>
      <dgm:spPr/>
      <dgm:t>
        <a:bodyPr/>
        <a:lstStyle/>
        <a:p>
          <a:endParaRPr lang="es-ES"/>
        </a:p>
      </dgm:t>
    </dgm:pt>
    <dgm:pt modelId="{5E986478-8277-A246-B876-9A8A9E685F44}">
      <dgm:prSet custT="1"/>
      <dgm:spPr/>
      <dgm:t>
        <a:bodyPr/>
        <a:lstStyle/>
        <a:p>
          <a:pPr marL="114300" lvl="1" indent="-114300" algn="just" defTabSz="622300">
            <a:lnSpc>
              <a:spcPct val="90000"/>
            </a:lnSpc>
            <a:spcBef>
              <a:spcPct val="0"/>
            </a:spcBef>
            <a:spcAft>
              <a:spcPct val="15000"/>
            </a:spcAft>
            <a:buChar char="•"/>
          </a:pPr>
          <a:r>
            <a:rPr lang="es-ES" sz="900" kern="1200" dirty="0">
              <a:solidFill>
                <a:prstClr val="white">
                  <a:lumMod val="50000"/>
                </a:prstClr>
              </a:solidFill>
              <a:latin typeface="Calibri" panose="020F0502020204030204"/>
              <a:ea typeface="+mn-ea"/>
              <a:cs typeface="+mn-cs"/>
            </a:rPr>
            <a:t>Contrato 1822/2020, por valor de $ 5.842.582.508 de los cuales se asignaron a estos dos muelles la suma de $ 2.571.763.476  y contrato de interventoría No. 2053/2020, por valor de $ 1.475.214.541, de los cuales se asignaron a los dos muelles la suma de $ 327.825.454. Actualmente, se adelanta la fase de estudios y diseños. Así mismo, se adelantan las gestiones con el Ministerio del Interior conceptúo que no se requiere consulta previa. El contrato se inició el 03 de marzo de 2021 y fecha de terminación el 01 de octubre de 2021. El contrato se encuentra suspendido hasta el 09 de agosto de 2021.</a:t>
          </a:r>
        </a:p>
      </dgm:t>
    </dgm:pt>
    <dgm:pt modelId="{7FFFD39A-F703-4547-AEFF-0BCA134AA5F3}" type="parTrans" cxnId="{C09FA8A5-9E78-014C-9C71-5388E5B5BCA9}">
      <dgm:prSet/>
      <dgm:spPr/>
      <dgm:t>
        <a:bodyPr/>
        <a:lstStyle/>
        <a:p>
          <a:endParaRPr lang="es-ES"/>
        </a:p>
      </dgm:t>
    </dgm:pt>
    <dgm:pt modelId="{B7885CDD-401B-F645-95FA-AB0CCDAE2DC4}" type="sibTrans" cxnId="{C09FA8A5-9E78-014C-9C71-5388E5B5BCA9}">
      <dgm:prSet/>
      <dgm:spPr/>
      <dgm:t>
        <a:bodyPr/>
        <a:lstStyle/>
        <a:p>
          <a:endParaRPr lang="es-ES"/>
        </a:p>
      </dgm:t>
    </dgm:pt>
    <dgm:pt modelId="{5D62FD90-3A0E-5A45-80B2-9E74A17C959E}" type="pres">
      <dgm:prSet presAssocID="{7FCC69B2-3389-A749-8980-9A15516802CF}" presName="linearFlow" presStyleCnt="0">
        <dgm:presLayoutVars>
          <dgm:dir/>
          <dgm:animLvl val="lvl"/>
          <dgm:resizeHandles val="exact"/>
        </dgm:presLayoutVars>
      </dgm:prSet>
      <dgm:spPr/>
    </dgm:pt>
    <dgm:pt modelId="{E573DA4B-BEE5-5743-A927-97FA6C609E80}" type="pres">
      <dgm:prSet presAssocID="{1D8CC6D7-5FE9-DE47-8E21-47A3A9E1FF0D}" presName="composite" presStyleCnt="0"/>
      <dgm:spPr/>
    </dgm:pt>
    <dgm:pt modelId="{D546AB77-4D68-9E49-8E9A-E84034C71858}" type="pres">
      <dgm:prSet presAssocID="{1D8CC6D7-5FE9-DE47-8E21-47A3A9E1FF0D}" presName="parentText" presStyleLbl="alignNode1" presStyleIdx="0" presStyleCnt="4">
        <dgm:presLayoutVars>
          <dgm:chMax val="1"/>
          <dgm:bulletEnabled val="1"/>
        </dgm:presLayoutVars>
      </dgm:prSet>
      <dgm:spPr/>
    </dgm:pt>
    <dgm:pt modelId="{380C1126-F0D3-FB47-AC49-7DAEDA06D2F5}" type="pres">
      <dgm:prSet presAssocID="{1D8CC6D7-5FE9-DE47-8E21-47A3A9E1FF0D}" presName="descendantText" presStyleLbl="alignAcc1" presStyleIdx="0" presStyleCnt="4" custScaleY="135217">
        <dgm:presLayoutVars>
          <dgm:bulletEnabled val="1"/>
        </dgm:presLayoutVars>
      </dgm:prSet>
      <dgm:spPr/>
    </dgm:pt>
    <dgm:pt modelId="{D431F476-E193-484E-BF26-F8A1B0C0E69D}" type="pres">
      <dgm:prSet presAssocID="{3DF3C773-1D05-EA4D-AF5E-EB784F4D3661}" presName="sp" presStyleCnt="0"/>
      <dgm:spPr/>
    </dgm:pt>
    <dgm:pt modelId="{D7DAE17E-52D0-674E-B85F-6ABBC3771C9F}" type="pres">
      <dgm:prSet presAssocID="{3565A276-8408-D84A-B428-0D3E6488568E}" presName="composite" presStyleCnt="0"/>
      <dgm:spPr/>
    </dgm:pt>
    <dgm:pt modelId="{7730EFA2-2993-2F40-B243-6E6F7CBDFEA4}" type="pres">
      <dgm:prSet presAssocID="{3565A276-8408-D84A-B428-0D3E6488568E}" presName="parentText" presStyleLbl="alignNode1" presStyleIdx="1" presStyleCnt="4">
        <dgm:presLayoutVars>
          <dgm:chMax val="1"/>
          <dgm:bulletEnabled val="1"/>
        </dgm:presLayoutVars>
      </dgm:prSet>
      <dgm:spPr/>
    </dgm:pt>
    <dgm:pt modelId="{C9E02084-6FD2-7040-89AC-CC850FE8063E}" type="pres">
      <dgm:prSet presAssocID="{3565A276-8408-D84A-B428-0D3E6488568E}" presName="descendantText" presStyleLbl="alignAcc1" presStyleIdx="1" presStyleCnt="4">
        <dgm:presLayoutVars>
          <dgm:bulletEnabled val="1"/>
        </dgm:presLayoutVars>
      </dgm:prSet>
      <dgm:spPr/>
    </dgm:pt>
    <dgm:pt modelId="{55F0384E-823A-1043-9DF8-4DC32F65091E}" type="pres">
      <dgm:prSet presAssocID="{0AA84B79-B39D-E344-9451-0D6B21301C8B}" presName="sp" presStyleCnt="0"/>
      <dgm:spPr/>
    </dgm:pt>
    <dgm:pt modelId="{BAA1D108-7ACC-E047-AB15-0CA25798D8A7}" type="pres">
      <dgm:prSet presAssocID="{306EE555-9435-A845-876F-C9C0C14B7393}" presName="composite" presStyleCnt="0"/>
      <dgm:spPr/>
    </dgm:pt>
    <dgm:pt modelId="{8B149883-C87C-4E48-BC0A-6810831C729D}" type="pres">
      <dgm:prSet presAssocID="{306EE555-9435-A845-876F-C9C0C14B7393}" presName="parentText" presStyleLbl="alignNode1" presStyleIdx="2" presStyleCnt="4">
        <dgm:presLayoutVars>
          <dgm:chMax val="1"/>
          <dgm:bulletEnabled val="1"/>
        </dgm:presLayoutVars>
      </dgm:prSet>
      <dgm:spPr/>
    </dgm:pt>
    <dgm:pt modelId="{34EBD005-268B-9E4F-AEE3-6E3D93326895}" type="pres">
      <dgm:prSet presAssocID="{306EE555-9435-A845-876F-C9C0C14B7393}" presName="descendantText" presStyleLbl="alignAcc1" presStyleIdx="2" presStyleCnt="4">
        <dgm:presLayoutVars>
          <dgm:bulletEnabled val="1"/>
        </dgm:presLayoutVars>
      </dgm:prSet>
      <dgm:spPr/>
    </dgm:pt>
    <dgm:pt modelId="{2DEA8985-55C4-9942-8235-3EA99AF29B61}" type="pres">
      <dgm:prSet presAssocID="{90F82D31-850C-AA4A-B2B0-3FEE7D5DC4E1}" presName="sp" presStyleCnt="0"/>
      <dgm:spPr/>
    </dgm:pt>
    <dgm:pt modelId="{185C64FC-B24F-ED46-8F41-B019F02EF024}" type="pres">
      <dgm:prSet presAssocID="{C1C5B8AD-7197-9847-9024-F3835CC4777D}" presName="composite" presStyleCnt="0"/>
      <dgm:spPr/>
    </dgm:pt>
    <dgm:pt modelId="{F3CC1EA4-A1F9-F643-B06D-69BD095A02FB}" type="pres">
      <dgm:prSet presAssocID="{C1C5B8AD-7197-9847-9024-F3835CC4777D}" presName="parentText" presStyleLbl="alignNode1" presStyleIdx="3" presStyleCnt="4">
        <dgm:presLayoutVars>
          <dgm:chMax val="1"/>
          <dgm:bulletEnabled val="1"/>
        </dgm:presLayoutVars>
      </dgm:prSet>
      <dgm:spPr/>
    </dgm:pt>
    <dgm:pt modelId="{3ED0E637-8C46-7642-B8AB-F3B2F85807FB}" type="pres">
      <dgm:prSet presAssocID="{C1C5B8AD-7197-9847-9024-F3835CC4777D}" presName="descendantText" presStyleLbl="alignAcc1" presStyleIdx="3" presStyleCnt="4">
        <dgm:presLayoutVars>
          <dgm:bulletEnabled val="1"/>
        </dgm:presLayoutVars>
      </dgm:prSet>
      <dgm:spPr/>
    </dgm:pt>
  </dgm:ptLst>
  <dgm:cxnLst>
    <dgm:cxn modelId="{0887E91E-77B5-FE4D-9C58-A7D3B58CF493}" srcId="{7FCC69B2-3389-A749-8980-9A15516802CF}" destId="{306EE555-9435-A845-876F-C9C0C14B7393}" srcOrd="2" destOrd="0" parTransId="{460A5087-582F-3D43-87CE-2193483F1356}" sibTransId="{90F82D31-850C-AA4A-B2B0-3FEE7D5DC4E1}"/>
    <dgm:cxn modelId="{33EBCE47-661D-1743-BD63-787A14524577}" type="presOf" srcId="{C1F3EB9B-DFBC-B744-99F7-1690CB1972C6}" destId="{3ED0E637-8C46-7642-B8AB-F3B2F85807FB}" srcOrd="0" destOrd="1" presId="urn:microsoft.com/office/officeart/2005/8/layout/chevron2"/>
    <dgm:cxn modelId="{CDD86752-364A-EA43-8DCC-030647035B79}" type="presOf" srcId="{1D8CC6D7-5FE9-DE47-8E21-47A3A9E1FF0D}" destId="{D546AB77-4D68-9E49-8E9A-E84034C71858}" srcOrd="0" destOrd="0" presId="urn:microsoft.com/office/officeart/2005/8/layout/chevron2"/>
    <dgm:cxn modelId="{AF32CC57-8C4F-7748-964E-35BA9C502161}" type="presOf" srcId="{306EE555-9435-A845-876F-C9C0C14B7393}" destId="{8B149883-C87C-4E48-BC0A-6810831C729D}" srcOrd="0" destOrd="0" presId="urn:microsoft.com/office/officeart/2005/8/layout/chevron2"/>
    <dgm:cxn modelId="{C41D0C5D-D157-0B4A-A04D-4A5F50CBE5EC}" srcId="{306EE555-9435-A845-876F-C9C0C14B7393}" destId="{08FC65A0-6F13-DE4F-BAE0-B69665AF4FDB}" srcOrd="0" destOrd="0" parTransId="{3923B36D-32A6-3842-952A-E26997E09BC9}" sibTransId="{924995A4-24DB-C445-BE85-D34585A7EC7D}"/>
    <dgm:cxn modelId="{46A3ED6B-3491-C64C-84F2-E938A350B118}" type="presOf" srcId="{E8428824-652B-8741-84D4-63433927D491}" destId="{3ED0E637-8C46-7642-B8AB-F3B2F85807FB}" srcOrd="0" destOrd="0" presId="urn:microsoft.com/office/officeart/2005/8/layout/chevron2"/>
    <dgm:cxn modelId="{CC5EB66F-24A5-A44D-AFA7-C20485A1E929}" type="presOf" srcId="{08FC65A0-6F13-DE4F-BAE0-B69665AF4FDB}" destId="{34EBD005-268B-9E4F-AEE3-6E3D93326895}" srcOrd="0" destOrd="0" presId="urn:microsoft.com/office/officeart/2005/8/layout/chevron2"/>
    <dgm:cxn modelId="{4223B270-B70A-2F4C-9B6F-DCF099A0A384}" srcId="{7FCC69B2-3389-A749-8980-9A15516802CF}" destId="{C1C5B8AD-7197-9847-9024-F3835CC4777D}" srcOrd="3" destOrd="0" parTransId="{4B9E1E92-6B5C-1347-8FE2-02CDB1106378}" sibTransId="{93592DF4-7CFF-AC43-92CD-9CA9CCD1B6B0}"/>
    <dgm:cxn modelId="{4A617573-FF07-764D-AD59-0D683CC0CBBD}" type="presOf" srcId="{5E986478-8277-A246-B876-9A8A9E685F44}" destId="{3ED0E637-8C46-7642-B8AB-F3B2F85807FB}" srcOrd="0" destOrd="2" presId="urn:microsoft.com/office/officeart/2005/8/layout/chevron2"/>
    <dgm:cxn modelId="{7CDDA078-02EE-9C49-930A-6459A9BB8692}" srcId="{C1C5B8AD-7197-9847-9024-F3835CC4777D}" destId="{C1F3EB9B-DFBC-B744-99F7-1690CB1972C6}" srcOrd="1" destOrd="0" parTransId="{F306EB0B-1750-5640-99CD-BC1777061559}" sibTransId="{3CF500CE-B67D-9743-9A31-ACA544AC1454}"/>
    <dgm:cxn modelId="{42DD7E8D-05DD-EA4D-BD8C-12EDF6261676}" type="presOf" srcId="{7FCC69B2-3389-A749-8980-9A15516802CF}" destId="{5D62FD90-3A0E-5A45-80B2-9E74A17C959E}" srcOrd="0" destOrd="0" presId="urn:microsoft.com/office/officeart/2005/8/layout/chevron2"/>
    <dgm:cxn modelId="{C09FA8A5-9E78-014C-9C71-5388E5B5BCA9}" srcId="{C1C5B8AD-7197-9847-9024-F3835CC4777D}" destId="{5E986478-8277-A246-B876-9A8A9E685F44}" srcOrd="2" destOrd="0" parTransId="{7FFFD39A-F703-4547-AEFF-0BCA134AA5F3}" sibTransId="{B7885CDD-401B-F645-95FA-AB0CCDAE2DC4}"/>
    <dgm:cxn modelId="{64D86EAF-931D-7344-ACEE-10C6D221A427}" srcId="{7FCC69B2-3389-A749-8980-9A15516802CF}" destId="{3565A276-8408-D84A-B428-0D3E6488568E}" srcOrd="1" destOrd="0" parTransId="{E498A6D4-D9B7-104D-9785-623D8F4FF2B9}" sibTransId="{0AA84B79-B39D-E344-9451-0D6B21301C8B}"/>
    <dgm:cxn modelId="{3D4693C2-AB00-EF4D-A731-1F261C869AED}" type="presOf" srcId="{C1C5B8AD-7197-9847-9024-F3835CC4777D}" destId="{F3CC1EA4-A1F9-F643-B06D-69BD095A02FB}" srcOrd="0" destOrd="0" presId="urn:microsoft.com/office/officeart/2005/8/layout/chevron2"/>
    <dgm:cxn modelId="{1392C3C5-10D4-4248-BFEF-D5531FA62812}" type="presOf" srcId="{33C28BE2-A81E-9E43-B107-85C0E737E2E0}" destId="{380C1126-F0D3-FB47-AC49-7DAEDA06D2F5}" srcOrd="0" destOrd="0" presId="urn:microsoft.com/office/officeart/2005/8/layout/chevron2"/>
    <dgm:cxn modelId="{E46554C9-3209-304E-8867-63940272D6D7}" srcId="{7FCC69B2-3389-A749-8980-9A15516802CF}" destId="{1D8CC6D7-5FE9-DE47-8E21-47A3A9E1FF0D}" srcOrd="0" destOrd="0" parTransId="{46CEAEBA-17DB-1241-BFA9-7C39331B163F}" sibTransId="{3DF3C773-1D05-EA4D-AF5E-EB784F4D3661}"/>
    <dgm:cxn modelId="{2B9F7FC9-2AC3-B942-B997-9233033DB399}" type="presOf" srcId="{3565A276-8408-D84A-B428-0D3E6488568E}" destId="{7730EFA2-2993-2F40-B243-6E6F7CBDFEA4}" srcOrd="0" destOrd="0" presId="urn:microsoft.com/office/officeart/2005/8/layout/chevron2"/>
    <dgm:cxn modelId="{81B11FCA-62D3-D240-914E-13A33402C28F}" type="presOf" srcId="{8F529114-9E87-7241-9331-2416290BAC66}" destId="{C9E02084-6FD2-7040-89AC-CC850FE8063E}" srcOrd="0" destOrd="0" presId="urn:microsoft.com/office/officeart/2005/8/layout/chevron2"/>
    <dgm:cxn modelId="{B24630E3-062B-9447-8241-686208C38912}" srcId="{C1C5B8AD-7197-9847-9024-F3835CC4777D}" destId="{E8428824-652B-8741-84D4-63433927D491}" srcOrd="0" destOrd="0" parTransId="{9C571F2D-A9E5-0C4E-A4CB-12D973D789DF}" sibTransId="{1DA49F8D-6000-BA45-B01C-D90A808291D7}"/>
    <dgm:cxn modelId="{62E7E4E3-515C-3541-8595-2E757839F5AD}" srcId="{3565A276-8408-D84A-B428-0D3E6488568E}" destId="{8F529114-9E87-7241-9331-2416290BAC66}" srcOrd="0" destOrd="0" parTransId="{81704254-8DD3-6149-9E92-5E3D4911B94A}" sibTransId="{8184CC72-6896-784D-96FA-8B4B1AFEC2BA}"/>
    <dgm:cxn modelId="{CFC7CDED-2545-FA41-811F-61284C78E653}" srcId="{1D8CC6D7-5FE9-DE47-8E21-47A3A9E1FF0D}" destId="{33C28BE2-A81E-9E43-B107-85C0E737E2E0}" srcOrd="0" destOrd="0" parTransId="{4FAC0C97-9B83-9C47-8424-06D998ADBE3E}" sibTransId="{74A9BBE8-D251-2E40-9DA0-76C4FD8062D2}"/>
    <dgm:cxn modelId="{6F775EFD-8D54-6348-BF26-D8EDA09DEA2B}" type="presParOf" srcId="{5D62FD90-3A0E-5A45-80B2-9E74A17C959E}" destId="{E573DA4B-BEE5-5743-A927-97FA6C609E80}" srcOrd="0" destOrd="0" presId="urn:microsoft.com/office/officeart/2005/8/layout/chevron2"/>
    <dgm:cxn modelId="{A9825989-D26A-A84D-B162-833231F77890}" type="presParOf" srcId="{E573DA4B-BEE5-5743-A927-97FA6C609E80}" destId="{D546AB77-4D68-9E49-8E9A-E84034C71858}" srcOrd="0" destOrd="0" presId="urn:microsoft.com/office/officeart/2005/8/layout/chevron2"/>
    <dgm:cxn modelId="{67F7B41D-BF0A-0340-A88A-9FEC2629A24F}" type="presParOf" srcId="{E573DA4B-BEE5-5743-A927-97FA6C609E80}" destId="{380C1126-F0D3-FB47-AC49-7DAEDA06D2F5}" srcOrd="1" destOrd="0" presId="urn:microsoft.com/office/officeart/2005/8/layout/chevron2"/>
    <dgm:cxn modelId="{67DF6A57-ACB6-CC4B-87A7-FDF2EFE6329F}" type="presParOf" srcId="{5D62FD90-3A0E-5A45-80B2-9E74A17C959E}" destId="{D431F476-E193-484E-BF26-F8A1B0C0E69D}" srcOrd="1" destOrd="0" presId="urn:microsoft.com/office/officeart/2005/8/layout/chevron2"/>
    <dgm:cxn modelId="{A2BC9400-6F4E-E041-8C39-090ED7663D79}" type="presParOf" srcId="{5D62FD90-3A0E-5A45-80B2-9E74A17C959E}" destId="{D7DAE17E-52D0-674E-B85F-6ABBC3771C9F}" srcOrd="2" destOrd="0" presId="urn:microsoft.com/office/officeart/2005/8/layout/chevron2"/>
    <dgm:cxn modelId="{CDAE7B34-6041-134F-9697-4F8CAF2A57AC}" type="presParOf" srcId="{D7DAE17E-52D0-674E-B85F-6ABBC3771C9F}" destId="{7730EFA2-2993-2F40-B243-6E6F7CBDFEA4}" srcOrd="0" destOrd="0" presId="urn:microsoft.com/office/officeart/2005/8/layout/chevron2"/>
    <dgm:cxn modelId="{3C6B4F5E-CBBF-EC4A-9E7E-338C620B0EEB}" type="presParOf" srcId="{D7DAE17E-52D0-674E-B85F-6ABBC3771C9F}" destId="{C9E02084-6FD2-7040-89AC-CC850FE8063E}" srcOrd="1" destOrd="0" presId="urn:microsoft.com/office/officeart/2005/8/layout/chevron2"/>
    <dgm:cxn modelId="{3CBA1BAE-77D4-0640-B5CC-4412800824B1}" type="presParOf" srcId="{5D62FD90-3A0E-5A45-80B2-9E74A17C959E}" destId="{55F0384E-823A-1043-9DF8-4DC32F65091E}" srcOrd="3" destOrd="0" presId="urn:microsoft.com/office/officeart/2005/8/layout/chevron2"/>
    <dgm:cxn modelId="{50B8D967-4479-1C4C-8754-2E2DA2A1EB02}" type="presParOf" srcId="{5D62FD90-3A0E-5A45-80B2-9E74A17C959E}" destId="{BAA1D108-7ACC-E047-AB15-0CA25798D8A7}" srcOrd="4" destOrd="0" presId="urn:microsoft.com/office/officeart/2005/8/layout/chevron2"/>
    <dgm:cxn modelId="{84EBDB8E-CA6A-734E-A02A-055397B819D6}" type="presParOf" srcId="{BAA1D108-7ACC-E047-AB15-0CA25798D8A7}" destId="{8B149883-C87C-4E48-BC0A-6810831C729D}" srcOrd="0" destOrd="0" presId="urn:microsoft.com/office/officeart/2005/8/layout/chevron2"/>
    <dgm:cxn modelId="{50F3978D-E9A8-7845-B4B5-554C859EB19F}" type="presParOf" srcId="{BAA1D108-7ACC-E047-AB15-0CA25798D8A7}" destId="{34EBD005-268B-9E4F-AEE3-6E3D93326895}" srcOrd="1" destOrd="0" presId="urn:microsoft.com/office/officeart/2005/8/layout/chevron2"/>
    <dgm:cxn modelId="{E7E79B34-C928-6C49-BD41-FADBD4FA136D}" type="presParOf" srcId="{5D62FD90-3A0E-5A45-80B2-9E74A17C959E}" destId="{2DEA8985-55C4-9942-8235-3EA99AF29B61}" srcOrd="5" destOrd="0" presId="urn:microsoft.com/office/officeart/2005/8/layout/chevron2"/>
    <dgm:cxn modelId="{5EB402DA-D7C7-6646-8922-B89CCDC99169}" type="presParOf" srcId="{5D62FD90-3A0E-5A45-80B2-9E74A17C959E}" destId="{185C64FC-B24F-ED46-8F41-B019F02EF024}" srcOrd="6" destOrd="0" presId="urn:microsoft.com/office/officeart/2005/8/layout/chevron2"/>
    <dgm:cxn modelId="{3CC4DD2E-679D-2D41-9A13-729B4E03EC4B}" type="presParOf" srcId="{185C64FC-B24F-ED46-8F41-B019F02EF024}" destId="{F3CC1EA4-A1F9-F643-B06D-69BD095A02FB}" srcOrd="0" destOrd="0" presId="urn:microsoft.com/office/officeart/2005/8/layout/chevron2"/>
    <dgm:cxn modelId="{905373E3-EAE0-4A43-AEFB-D31A29277D42}" type="presParOf" srcId="{185C64FC-B24F-ED46-8F41-B019F02EF024}" destId="{3ED0E637-8C46-7642-B8AB-F3B2F85807FB}" srcOrd="1" destOrd="0" presId="urn:microsoft.com/office/officeart/2005/8/layout/chevro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7FCC69B2-3389-A749-8980-9A15516802CF}" type="doc">
      <dgm:prSet loTypeId="urn:microsoft.com/office/officeart/2005/8/layout/chevron2" loCatId="list" qsTypeId="urn:microsoft.com/office/officeart/2005/8/quickstyle/simple5" qsCatId="simple" csTypeId="urn:microsoft.com/office/officeart/2005/8/colors/accent3_3" csCatId="accent3" phldr="1"/>
      <dgm:spPr/>
      <dgm:t>
        <a:bodyPr/>
        <a:lstStyle/>
        <a:p>
          <a:endParaRPr lang="es-ES"/>
        </a:p>
      </dgm:t>
    </dgm:pt>
    <dgm:pt modelId="{1D8CC6D7-5FE9-DE47-8E21-47A3A9E1FF0D}">
      <dgm:prSet custT="1"/>
      <dgm:spPr/>
      <dgm:t>
        <a:bodyPr/>
        <a:lstStyle/>
        <a:p>
          <a:r>
            <a:rPr lang="es-CO" sz="1400" dirty="0"/>
            <a:t>Municipio Bojayá y </a:t>
          </a:r>
          <a:r>
            <a:rPr lang="es-CO" sz="1400" dirty="0" err="1"/>
            <a:t>Sipí</a:t>
          </a:r>
          <a:endParaRPr lang="es-CO" sz="1400" dirty="0"/>
        </a:p>
      </dgm:t>
    </dgm:pt>
    <dgm:pt modelId="{46CEAEBA-17DB-1241-BFA9-7C39331B163F}" type="parTrans" cxnId="{E46554C9-3209-304E-8867-63940272D6D7}">
      <dgm:prSet/>
      <dgm:spPr/>
      <dgm:t>
        <a:bodyPr/>
        <a:lstStyle/>
        <a:p>
          <a:endParaRPr lang="es-ES"/>
        </a:p>
      </dgm:t>
    </dgm:pt>
    <dgm:pt modelId="{3DF3C773-1D05-EA4D-AF5E-EB784F4D3661}" type="sibTrans" cxnId="{E46554C9-3209-304E-8867-63940272D6D7}">
      <dgm:prSet/>
      <dgm:spPr/>
      <dgm:t>
        <a:bodyPr/>
        <a:lstStyle/>
        <a:p>
          <a:endParaRPr lang="es-ES"/>
        </a:p>
      </dgm:t>
    </dgm:pt>
    <dgm:pt modelId="{33C28BE2-A81E-9E43-B107-85C0E737E2E0}">
      <dgm:prSet custT="1"/>
      <dgm:spPr/>
      <dgm:t>
        <a:bodyPr/>
        <a:lstStyle/>
        <a:p>
          <a:pPr algn="just"/>
          <a:r>
            <a:rPr lang="es-ES" sz="1500" kern="1200" dirty="0">
              <a:solidFill>
                <a:prstClr val="white">
                  <a:lumMod val="50000"/>
                </a:prstClr>
              </a:solidFill>
              <a:latin typeface="Calibri" panose="020F0502020204030204"/>
              <a:ea typeface="+mn-ea"/>
              <a:cs typeface="+mn-cs"/>
            </a:rPr>
            <a:t>Contrato de obra No. 1814/2020  por valor de $6.263.750.355 de los cuales se asignaron para el muelle de </a:t>
          </a:r>
          <a:r>
            <a:rPr lang="es-ES" sz="1500" kern="1200" dirty="0" err="1">
              <a:solidFill>
                <a:prstClr val="white">
                  <a:lumMod val="50000"/>
                </a:prstClr>
              </a:solidFill>
              <a:latin typeface="Calibri" panose="020F0502020204030204"/>
              <a:ea typeface="+mn-ea"/>
              <a:cs typeface="+mn-cs"/>
            </a:rPr>
            <a:t>Bojayá</a:t>
          </a:r>
          <a:r>
            <a:rPr lang="es-ES" sz="1500" kern="1200" dirty="0">
              <a:solidFill>
                <a:prstClr val="white">
                  <a:lumMod val="50000"/>
                </a:prstClr>
              </a:solidFill>
              <a:latin typeface="Calibri" panose="020F0502020204030204"/>
              <a:ea typeface="+mn-ea"/>
              <a:cs typeface="+mn-cs"/>
            </a:rPr>
            <a:t> y muelle de SIPI el valor de $ 2.505.500.142 y contrato de interventoría No. 2053/2020, por valor de $1.475.214.541, de los cuales se le asignaron a estos dos muelles $327.825.454. Actualmente, se adelanta la fase de estudios y diseños para la implantación de los muelles en los sitios seleccionados. El contrato se inició el 03 de marzo de 2021 y fecha de terminación el 01 de octubre de 2021. El contrato se encuentra suspendido hasta el 09 de agosto de 2021</a:t>
          </a:r>
          <a:endParaRPr lang="es-CO" sz="1500" kern="1200" dirty="0">
            <a:solidFill>
              <a:prstClr val="white">
                <a:lumMod val="50000"/>
              </a:prstClr>
            </a:solidFill>
            <a:latin typeface="Calibri" panose="020F0502020204030204"/>
            <a:ea typeface="+mn-ea"/>
            <a:cs typeface="+mn-cs"/>
          </a:endParaRPr>
        </a:p>
      </dgm:t>
    </dgm:pt>
    <dgm:pt modelId="{4FAC0C97-9B83-9C47-8424-06D998ADBE3E}" type="parTrans" cxnId="{CFC7CDED-2545-FA41-811F-61284C78E653}">
      <dgm:prSet/>
      <dgm:spPr/>
      <dgm:t>
        <a:bodyPr/>
        <a:lstStyle/>
        <a:p>
          <a:endParaRPr lang="es-ES"/>
        </a:p>
      </dgm:t>
    </dgm:pt>
    <dgm:pt modelId="{74A9BBE8-D251-2E40-9DA0-76C4FD8062D2}" type="sibTrans" cxnId="{CFC7CDED-2545-FA41-811F-61284C78E653}">
      <dgm:prSet/>
      <dgm:spPr/>
      <dgm:t>
        <a:bodyPr/>
        <a:lstStyle/>
        <a:p>
          <a:endParaRPr lang="es-ES"/>
        </a:p>
      </dgm:t>
    </dgm:pt>
    <dgm:pt modelId="{C1C5B8AD-7197-9847-9024-F3835CC4777D}">
      <dgm:prSet custT="1"/>
      <dgm:spPr/>
      <dgm:t>
        <a:bodyPr/>
        <a:lstStyle/>
        <a:p>
          <a:r>
            <a:rPr lang="es-CO" sz="1400" dirty="0"/>
            <a:t>Municipio Santa Bárbara de </a:t>
          </a:r>
          <a:r>
            <a:rPr lang="es-CO" sz="1400" dirty="0" err="1"/>
            <a:t>Iscuande</a:t>
          </a:r>
          <a:endParaRPr lang="es-CO" sz="1300" dirty="0"/>
        </a:p>
      </dgm:t>
    </dgm:pt>
    <dgm:pt modelId="{4B9E1E92-6B5C-1347-8FE2-02CDB1106378}" type="parTrans" cxnId="{4223B270-B70A-2F4C-9B6F-DCF099A0A384}">
      <dgm:prSet/>
      <dgm:spPr/>
      <dgm:t>
        <a:bodyPr/>
        <a:lstStyle/>
        <a:p>
          <a:endParaRPr lang="es-ES"/>
        </a:p>
      </dgm:t>
    </dgm:pt>
    <dgm:pt modelId="{93592DF4-7CFF-AC43-92CD-9CA9CCD1B6B0}" type="sibTrans" cxnId="{4223B270-B70A-2F4C-9B6F-DCF099A0A384}">
      <dgm:prSet/>
      <dgm:spPr/>
      <dgm:t>
        <a:bodyPr/>
        <a:lstStyle/>
        <a:p>
          <a:endParaRPr lang="es-ES"/>
        </a:p>
      </dgm:t>
    </dgm:pt>
    <dgm:pt modelId="{E8428824-652B-8741-84D4-63433927D491}">
      <dgm:prSet custT="1"/>
      <dgm:spPr/>
      <dgm:t>
        <a:bodyPr/>
        <a:lstStyle/>
        <a:p>
          <a:pPr marL="114300" lvl="1" indent="-114300" algn="just" defTabSz="622300">
            <a:lnSpc>
              <a:spcPct val="90000"/>
            </a:lnSpc>
            <a:spcBef>
              <a:spcPct val="0"/>
            </a:spcBef>
            <a:spcAft>
              <a:spcPct val="15000"/>
            </a:spcAft>
            <a:buChar char="•"/>
          </a:pPr>
          <a:r>
            <a:rPr lang="es-ES" sz="1500" kern="1200" dirty="0">
              <a:solidFill>
                <a:prstClr val="white">
                  <a:lumMod val="50000"/>
                </a:prstClr>
              </a:solidFill>
              <a:latin typeface="Calibri" panose="020F0502020204030204"/>
              <a:ea typeface="+mn-ea"/>
              <a:cs typeface="+mn-cs"/>
            </a:rPr>
            <a:t>Obras de protección: Contrato 2421 de 2019, Contrato en ejecución, con un avance del 70%. El contrato de obra se adicionó por valor de $513,76 millones y el contrato de interventoría se adicionó en $116 millones, prórroga de tres meses hasta el 09/08/2021. Las obras se encuentran suspendidas hasta el 05 de julio de 2021 por niveles altos del río </a:t>
          </a:r>
          <a:r>
            <a:rPr lang="es-ES" sz="1500" kern="1200" dirty="0" err="1">
              <a:solidFill>
                <a:prstClr val="white">
                  <a:lumMod val="50000"/>
                </a:prstClr>
              </a:solidFill>
              <a:latin typeface="Calibri" panose="020F0502020204030204"/>
              <a:ea typeface="+mn-ea"/>
              <a:cs typeface="+mn-cs"/>
            </a:rPr>
            <a:t>Iscuandé</a:t>
          </a:r>
          <a:r>
            <a:rPr lang="es-ES" sz="1500" kern="1200" dirty="0">
              <a:solidFill>
                <a:prstClr val="white">
                  <a:lumMod val="50000"/>
                </a:prstClr>
              </a:solidFill>
              <a:latin typeface="Calibri" panose="020F0502020204030204"/>
              <a:ea typeface="+mn-ea"/>
              <a:cs typeface="+mn-cs"/>
            </a:rPr>
            <a:t>.</a:t>
          </a:r>
          <a:endParaRPr lang="es-CO" sz="1500" kern="1200" dirty="0">
            <a:solidFill>
              <a:prstClr val="white">
                <a:lumMod val="50000"/>
              </a:prstClr>
            </a:solidFill>
            <a:latin typeface="Calibri" panose="020F0502020204030204"/>
            <a:ea typeface="+mn-ea"/>
            <a:cs typeface="+mn-cs"/>
          </a:endParaRPr>
        </a:p>
      </dgm:t>
    </dgm:pt>
    <dgm:pt modelId="{9C571F2D-A9E5-0C4E-A4CB-12D973D789DF}" type="parTrans" cxnId="{B24630E3-062B-9447-8241-686208C38912}">
      <dgm:prSet/>
      <dgm:spPr/>
      <dgm:t>
        <a:bodyPr/>
        <a:lstStyle/>
        <a:p>
          <a:endParaRPr lang="es-ES"/>
        </a:p>
      </dgm:t>
    </dgm:pt>
    <dgm:pt modelId="{1DA49F8D-6000-BA45-B01C-D90A808291D7}" type="sibTrans" cxnId="{B24630E3-062B-9447-8241-686208C38912}">
      <dgm:prSet/>
      <dgm:spPr/>
      <dgm:t>
        <a:bodyPr/>
        <a:lstStyle/>
        <a:p>
          <a:endParaRPr lang="es-ES"/>
        </a:p>
      </dgm:t>
    </dgm:pt>
    <dgm:pt modelId="{5D62FD90-3A0E-5A45-80B2-9E74A17C959E}" type="pres">
      <dgm:prSet presAssocID="{7FCC69B2-3389-A749-8980-9A15516802CF}" presName="linearFlow" presStyleCnt="0">
        <dgm:presLayoutVars>
          <dgm:dir/>
          <dgm:animLvl val="lvl"/>
          <dgm:resizeHandles val="exact"/>
        </dgm:presLayoutVars>
      </dgm:prSet>
      <dgm:spPr/>
    </dgm:pt>
    <dgm:pt modelId="{E573DA4B-BEE5-5743-A927-97FA6C609E80}" type="pres">
      <dgm:prSet presAssocID="{1D8CC6D7-5FE9-DE47-8E21-47A3A9E1FF0D}" presName="composite" presStyleCnt="0"/>
      <dgm:spPr/>
    </dgm:pt>
    <dgm:pt modelId="{D546AB77-4D68-9E49-8E9A-E84034C71858}" type="pres">
      <dgm:prSet presAssocID="{1D8CC6D7-5FE9-DE47-8E21-47A3A9E1FF0D}" presName="parentText" presStyleLbl="alignNode1" presStyleIdx="0" presStyleCnt="2">
        <dgm:presLayoutVars>
          <dgm:chMax val="1"/>
          <dgm:bulletEnabled val="1"/>
        </dgm:presLayoutVars>
      </dgm:prSet>
      <dgm:spPr/>
    </dgm:pt>
    <dgm:pt modelId="{380C1126-F0D3-FB47-AC49-7DAEDA06D2F5}" type="pres">
      <dgm:prSet presAssocID="{1D8CC6D7-5FE9-DE47-8E21-47A3A9E1FF0D}" presName="descendantText" presStyleLbl="alignAcc1" presStyleIdx="0" presStyleCnt="2" custScaleY="135217">
        <dgm:presLayoutVars>
          <dgm:bulletEnabled val="1"/>
        </dgm:presLayoutVars>
      </dgm:prSet>
      <dgm:spPr/>
    </dgm:pt>
    <dgm:pt modelId="{D431F476-E193-484E-BF26-F8A1B0C0E69D}" type="pres">
      <dgm:prSet presAssocID="{3DF3C773-1D05-EA4D-AF5E-EB784F4D3661}" presName="sp" presStyleCnt="0"/>
      <dgm:spPr/>
    </dgm:pt>
    <dgm:pt modelId="{185C64FC-B24F-ED46-8F41-B019F02EF024}" type="pres">
      <dgm:prSet presAssocID="{C1C5B8AD-7197-9847-9024-F3835CC4777D}" presName="composite" presStyleCnt="0"/>
      <dgm:spPr/>
    </dgm:pt>
    <dgm:pt modelId="{F3CC1EA4-A1F9-F643-B06D-69BD095A02FB}" type="pres">
      <dgm:prSet presAssocID="{C1C5B8AD-7197-9847-9024-F3835CC4777D}" presName="parentText" presStyleLbl="alignNode1" presStyleIdx="1" presStyleCnt="2">
        <dgm:presLayoutVars>
          <dgm:chMax val="1"/>
          <dgm:bulletEnabled val="1"/>
        </dgm:presLayoutVars>
      </dgm:prSet>
      <dgm:spPr/>
    </dgm:pt>
    <dgm:pt modelId="{3ED0E637-8C46-7642-B8AB-F3B2F85807FB}" type="pres">
      <dgm:prSet presAssocID="{C1C5B8AD-7197-9847-9024-F3835CC4777D}" presName="descendantText" presStyleLbl="alignAcc1" presStyleIdx="1" presStyleCnt="2">
        <dgm:presLayoutVars>
          <dgm:bulletEnabled val="1"/>
        </dgm:presLayoutVars>
      </dgm:prSet>
      <dgm:spPr/>
    </dgm:pt>
  </dgm:ptLst>
  <dgm:cxnLst>
    <dgm:cxn modelId="{CDD86752-364A-EA43-8DCC-030647035B79}" type="presOf" srcId="{1D8CC6D7-5FE9-DE47-8E21-47A3A9E1FF0D}" destId="{D546AB77-4D68-9E49-8E9A-E84034C71858}" srcOrd="0" destOrd="0" presId="urn:microsoft.com/office/officeart/2005/8/layout/chevron2"/>
    <dgm:cxn modelId="{46A3ED6B-3491-C64C-84F2-E938A350B118}" type="presOf" srcId="{E8428824-652B-8741-84D4-63433927D491}" destId="{3ED0E637-8C46-7642-B8AB-F3B2F85807FB}" srcOrd="0" destOrd="0" presId="urn:microsoft.com/office/officeart/2005/8/layout/chevron2"/>
    <dgm:cxn modelId="{4223B270-B70A-2F4C-9B6F-DCF099A0A384}" srcId="{7FCC69B2-3389-A749-8980-9A15516802CF}" destId="{C1C5B8AD-7197-9847-9024-F3835CC4777D}" srcOrd="1" destOrd="0" parTransId="{4B9E1E92-6B5C-1347-8FE2-02CDB1106378}" sibTransId="{93592DF4-7CFF-AC43-92CD-9CA9CCD1B6B0}"/>
    <dgm:cxn modelId="{42DD7E8D-05DD-EA4D-BD8C-12EDF6261676}" type="presOf" srcId="{7FCC69B2-3389-A749-8980-9A15516802CF}" destId="{5D62FD90-3A0E-5A45-80B2-9E74A17C959E}" srcOrd="0" destOrd="0" presId="urn:microsoft.com/office/officeart/2005/8/layout/chevron2"/>
    <dgm:cxn modelId="{3D4693C2-AB00-EF4D-A731-1F261C869AED}" type="presOf" srcId="{C1C5B8AD-7197-9847-9024-F3835CC4777D}" destId="{F3CC1EA4-A1F9-F643-B06D-69BD095A02FB}" srcOrd="0" destOrd="0" presId="urn:microsoft.com/office/officeart/2005/8/layout/chevron2"/>
    <dgm:cxn modelId="{1392C3C5-10D4-4248-BFEF-D5531FA62812}" type="presOf" srcId="{33C28BE2-A81E-9E43-B107-85C0E737E2E0}" destId="{380C1126-F0D3-FB47-AC49-7DAEDA06D2F5}" srcOrd="0" destOrd="0" presId="urn:microsoft.com/office/officeart/2005/8/layout/chevron2"/>
    <dgm:cxn modelId="{E46554C9-3209-304E-8867-63940272D6D7}" srcId="{7FCC69B2-3389-A749-8980-9A15516802CF}" destId="{1D8CC6D7-5FE9-DE47-8E21-47A3A9E1FF0D}" srcOrd="0" destOrd="0" parTransId="{46CEAEBA-17DB-1241-BFA9-7C39331B163F}" sibTransId="{3DF3C773-1D05-EA4D-AF5E-EB784F4D3661}"/>
    <dgm:cxn modelId="{B24630E3-062B-9447-8241-686208C38912}" srcId="{C1C5B8AD-7197-9847-9024-F3835CC4777D}" destId="{E8428824-652B-8741-84D4-63433927D491}" srcOrd="0" destOrd="0" parTransId="{9C571F2D-A9E5-0C4E-A4CB-12D973D789DF}" sibTransId="{1DA49F8D-6000-BA45-B01C-D90A808291D7}"/>
    <dgm:cxn modelId="{CFC7CDED-2545-FA41-811F-61284C78E653}" srcId="{1D8CC6D7-5FE9-DE47-8E21-47A3A9E1FF0D}" destId="{33C28BE2-A81E-9E43-B107-85C0E737E2E0}" srcOrd="0" destOrd="0" parTransId="{4FAC0C97-9B83-9C47-8424-06D998ADBE3E}" sibTransId="{74A9BBE8-D251-2E40-9DA0-76C4FD8062D2}"/>
    <dgm:cxn modelId="{6F775EFD-8D54-6348-BF26-D8EDA09DEA2B}" type="presParOf" srcId="{5D62FD90-3A0E-5A45-80B2-9E74A17C959E}" destId="{E573DA4B-BEE5-5743-A927-97FA6C609E80}" srcOrd="0" destOrd="0" presId="urn:microsoft.com/office/officeart/2005/8/layout/chevron2"/>
    <dgm:cxn modelId="{A9825989-D26A-A84D-B162-833231F77890}" type="presParOf" srcId="{E573DA4B-BEE5-5743-A927-97FA6C609E80}" destId="{D546AB77-4D68-9E49-8E9A-E84034C71858}" srcOrd="0" destOrd="0" presId="urn:microsoft.com/office/officeart/2005/8/layout/chevron2"/>
    <dgm:cxn modelId="{67F7B41D-BF0A-0340-A88A-9FEC2629A24F}" type="presParOf" srcId="{E573DA4B-BEE5-5743-A927-97FA6C609E80}" destId="{380C1126-F0D3-FB47-AC49-7DAEDA06D2F5}" srcOrd="1" destOrd="0" presId="urn:microsoft.com/office/officeart/2005/8/layout/chevron2"/>
    <dgm:cxn modelId="{67DF6A57-ACB6-CC4B-87A7-FDF2EFE6329F}" type="presParOf" srcId="{5D62FD90-3A0E-5A45-80B2-9E74A17C959E}" destId="{D431F476-E193-484E-BF26-F8A1B0C0E69D}" srcOrd="1" destOrd="0" presId="urn:microsoft.com/office/officeart/2005/8/layout/chevron2"/>
    <dgm:cxn modelId="{5EB402DA-D7C7-6646-8922-B89CCDC99169}" type="presParOf" srcId="{5D62FD90-3A0E-5A45-80B2-9E74A17C959E}" destId="{185C64FC-B24F-ED46-8F41-B019F02EF024}" srcOrd="2" destOrd="0" presId="urn:microsoft.com/office/officeart/2005/8/layout/chevron2"/>
    <dgm:cxn modelId="{3CC4DD2E-679D-2D41-9A13-729B4E03EC4B}" type="presParOf" srcId="{185C64FC-B24F-ED46-8F41-B019F02EF024}" destId="{F3CC1EA4-A1F9-F643-B06D-69BD095A02FB}" srcOrd="0" destOrd="0" presId="urn:microsoft.com/office/officeart/2005/8/layout/chevron2"/>
    <dgm:cxn modelId="{905373E3-EAE0-4A43-AEFB-D31A29277D42}" type="presParOf" srcId="{185C64FC-B24F-ED46-8F41-B019F02EF024}" destId="{3ED0E637-8C46-7642-B8AB-F3B2F85807FB}" srcOrd="1" destOrd="0" presId="urn:microsoft.com/office/officeart/2005/8/layout/chevro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C4FAC02-9169-5E48-AA29-74BAAAD6BCF3}">
      <dsp:nvSpPr>
        <dsp:cNvPr id="0" name=""/>
        <dsp:cNvSpPr/>
      </dsp:nvSpPr>
      <dsp:spPr>
        <a:xfrm rot="5400000">
          <a:off x="-164555" y="166029"/>
          <a:ext cx="1097035" cy="767924"/>
        </a:xfrm>
        <a:prstGeom prst="chevron">
          <a:avLst/>
        </a:prstGeom>
        <a:solidFill>
          <a:schemeClr val="accent3">
            <a:shade val="80000"/>
            <a:hueOff val="0"/>
            <a:satOff val="0"/>
            <a:lumOff val="0"/>
            <a:alphaOff val="0"/>
          </a:schemeClr>
        </a:solidFill>
        <a:ln w="12700" cap="flat" cmpd="sng" algn="ctr">
          <a:solidFill>
            <a:schemeClr val="accent3">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marL="0" lvl="0" indent="0" algn="ctr" defTabSz="488950">
            <a:lnSpc>
              <a:spcPct val="90000"/>
            </a:lnSpc>
            <a:spcBef>
              <a:spcPct val="0"/>
            </a:spcBef>
            <a:spcAft>
              <a:spcPct val="35000"/>
            </a:spcAft>
            <a:buNone/>
          </a:pPr>
          <a:r>
            <a:rPr lang="es-CO" sz="1100" kern="1200" dirty="0"/>
            <a:t>Municipio Puerto Leguízamo</a:t>
          </a:r>
        </a:p>
      </dsp:txBody>
      <dsp:txXfrm rot="-5400000">
        <a:off x="1" y="385435"/>
        <a:ext cx="767924" cy="329111"/>
      </dsp:txXfrm>
    </dsp:sp>
    <dsp:sp modelId="{BE3B7D10-19A7-5447-8953-34D74674F184}">
      <dsp:nvSpPr>
        <dsp:cNvPr id="0" name=""/>
        <dsp:cNvSpPr/>
      </dsp:nvSpPr>
      <dsp:spPr>
        <a:xfrm rot="5400000">
          <a:off x="4508882" y="-3740958"/>
          <a:ext cx="713447" cy="8195364"/>
        </a:xfrm>
        <a:prstGeom prst="round2SameRect">
          <a:avLst/>
        </a:prstGeom>
        <a:solidFill>
          <a:schemeClr val="lt1">
            <a:alpha val="90000"/>
            <a:hueOff val="0"/>
            <a:satOff val="0"/>
            <a:lumOff val="0"/>
            <a:alphaOff val="0"/>
          </a:schemeClr>
        </a:solidFill>
        <a:ln w="12700" cap="flat" cmpd="sng" algn="ctr">
          <a:solidFill>
            <a:schemeClr val="accent3">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99568" tIns="8890" rIns="8890" bIns="8890" numCol="1" spcCol="1270" anchor="ctr" anchorCtr="0">
          <a:noAutofit/>
        </a:bodyPr>
        <a:lstStyle/>
        <a:p>
          <a:pPr marL="114300" lvl="1" indent="-114300" algn="just" defTabSz="622300">
            <a:lnSpc>
              <a:spcPct val="90000"/>
            </a:lnSpc>
            <a:spcBef>
              <a:spcPct val="0"/>
            </a:spcBef>
            <a:spcAft>
              <a:spcPct val="15000"/>
            </a:spcAft>
            <a:buChar char="•"/>
          </a:pPr>
          <a:r>
            <a:rPr lang="es-ES" sz="1400" kern="1200" dirty="0">
              <a:solidFill>
                <a:schemeClr val="bg1">
                  <a:lumMod val="50000"/>
                </a:schemeClr>
              </a:solidFill>
              <a:latin typeface="+mn-lt"/>
              <a:ea typeface="+mn-ea"/>
              <a:cs typeface="+mn-cs"/>
            </a:rPr>
            <a:t>Construcción muelle de </a:t>
          </a:r>
          <a:r>
            <a:rPr lang="es-ES" sz="1400" kern="1200" dirty="0" err="1">
              <a:solidFill>
                <a:schemeClr val="bg1">
                  <a:lumMod val="50000"/>
                </a:schemeClr>
              </a:solidFill>
              <a:latin typeface="+mn-lt"/>
              <a:ea typeface="+mn-ea"/>
              <a:cs typeface="+mn-cs"/>
            </a:rPr>
            <a:t>Piñuña</a:t>
          </a:r>
          <a:r>
            <a:rPr lang="es-ES" sz="1400" kern="1200" dirty="0">
              <a:solidFill>
                <a:schemeClr val="bg1">
                  <a:lumMod val="50000"/>
                </a:schemeClr>
              </a:solidFill>
              <a:latin typeface="+mn-lt"/>
              <a:ea typeface="+mn-ea"/>
              <a:cs typeface="+mn-cs"/>
            </a:rPr>
            <a:t> Negro, con una asignación total de $671.743.101. Se ejecutó con recursos de 2018 y finalizó el 3 de abril de 2019.</a:t>
          </a:r>
          <a:endParaRPr lang="es-CO" sz="1400" kern="1200" dirty="0">
            <a:solidFill>
              <a:schemeClr val="bg1">
                <a:lumMod val="50000"/>
              </a:schemeClr>
            </a:solidFill>
            <a:latin typeface="+mn-lt"/>
            <a:ea typeface="+mn-ea"/>
            <a:cs typeface="+mn-cs"/>
          </a:endParaRPr>
        </a:p>
      </dsp:txBody>
      <dsp:txXfrm rot="-5400000">
        <a:off x="767924" y="34828"/>
        <a:ext cx="8160536" cy="643791"/>
      </dsp:txXfrm>
    </dsp:sp>
    <dsp:sp modelId="{01F20A1D-2110-224C-8AB7-ABE720B8C7B9}">
      <dsp:nvSpPr>
        <dsp:cNvPr id="0" name=""/>
        <dsp:cNvSpPr/>
      </dsp:nvSpPr>
      <dsp:spPr>
        <a:xfrm rot="5400000">
          <a:off x="-164555" y="1059506"/>
          <a:ext cx="1097035" cy="767924"/>
        </a:xfrm>
        <a:prstGeom prst="chevron">
          <a:avLst/>
        </a:prstGeom>
        <a:solidFill>
          <a:schemeClr val="accent3">
            <a:shade val="80000"/>
            <a:hueOff val="0"/>
            <a:satOff val="0"/>
            <a:lumOff val="9546"/>
            <a:alphaOff val="0"/>
          </a:schemeClr>
        </a:solidFill>
        <a:ln w="12700" cap="flat" cmpd="sng" algn="ctr">
          <a:solidFill>
            <a:schemeClr val="accent3">
              <a:shade val="80000"/>
              <a:hueOff val="0"/>
              <a:satOff val="0"/>
              <a:lumOff val="9546"/>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marL="0" lvl="0" indent="0" algn="ctr" defTabSz="488950">
            <a:lnSpc>
              <a:spcPct val="90000"/>
            </a:lnSpc>
            <a:spcBef>
              <a:spcPct val="0"/>
            </a:spcBef>
            <a:spcAft>
              <a:spcPct val="35000"/>
            </a:spcAft>
            <a:buNone/>
          </a:pPr>
          <a:r>
            <a:rPr lang="es-CO" sz="1100" kern="1200" dirty="0"/>
            <a:t>Municipio Alto Baudó</a:t>
          </a:r>
        </a:p>
      </dsp:txBody>
      <dsp:txXfrm rot="-5400000">
        <a:off x="1" y="1278912"/>
        <a:ext cx="767924" cy="329111"/>
      </dsp:txXfrm>
    </dsp:sp>
    <dsp:sp modelId="{357C46D1-2934-4842-B510-2BC136289168}">
      <dsp:nvSpPr>
        <dsp:cNvPr id="0" name=""/>
        <dsp:cNvSpPr/>
      </dsp:nvSpPr>
      <dsp:spPr>
        <a:xfrm rot="5400000">
          <a:off x="4509070" y="-2846194"/>
          <a:ext cx="713073" cy="8195364"/>
        </a:xfrm>
        <a:prstGeom prst="round2SameRect">
          <a:avLst/>
        </a:prstGeom>
        <a:solidFill>
          <a:schemeClr val="lt1">
            <a:alpha val="90000"/>
            <a:hueOff val="0"/>
            <a:satOff val="0"/>
            <a:lumOff val="0"/>
            <a:alphaOff val="0"/>
          </a:schemeClr>
        </a:solidFill>
        <a:ln w="12700" cap="flat" cmpd="sng" algn="ctr">
          <a:solidFill>
            <a:schemeClr val="accent3">
              <a:shade val="80000"/>
              <a:hueOff val="0"/>
              <a:satOff val="0"/>
              <a:lumOff val="9546"/>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99568" tIns="8890" rIns="8890" bIns="8890" numCol="1" spcCol="1270" anchor="ctr" anchorCtr="0">
          <a:noAutofit/>
        </a:bodyPr>
        <a:lstStyle/>
        <a:p>
          <a:pPr marL="228600" lvl="1" indent="-228600" algn="just" defTabSz="889000">
            <a:lnSpc>
              <a:spcPct val="90000"/>
            </a:lnSpc>
            <a:spcBef>
              <a:spcPct val="0"/>
            </a:spcBef>
            <a:spcAft>
              <a:spcPct val="15000"/>
            </a:spcAft>
            <a:buChar char="•"/>
          </a:pPr>
          <a:r>
            <a:rPr lang="es-CO" sz="1400" kern="1200" dirty="0">
              <a:solidFill>
                <a:prstClr val="white">
                  <a:lumMod val="50000"/>
                </a:prstClr>
              </a:solidFill>
              <a:latin typeface="Calibri" panose="020F0502020204030204"/>
              <a:ea typeface="+mn-ea"/>
              <a:cs typeface="+mn-cs"/>
            </a:rPr>
            <a:t>Muelle Pie de Pató (Muelle flotante incluye pasarelas de acceso), finalizó el 31 de Octubre de 2019, con una inversión de  $1.192.159.325.</a:t>
          </a:r>
        </a:p>
      </dsp:txBody>
      <dsp:txXfrm rot="-5400000">
        <a:off x="767925" y="929760"/>
        <a:ext cx="8160555" cy="643455"/>
      </dsp:txXfrm>
    </dsp:sp>
    <dsp:sp modelId="{0B08EAC1-FD78-2140-A3F6-0070B7E28856}">
      <dsp:nvSpPr>
        <dsp:cNvPr id="0" name=""/>
        <dsp:cNvSpPr/>
      </dsp:nvSpPr>
      <dsp:spPr>
        <a:xfrm rot="5400000">
          <a:off x="-164555" y="1952983"/>
          <a:ext cx="1097035" cy="767924"/>
        </a:xfrm>
        <a:prstGeom prst="chevron">
          <a:avLst/>
        </a:prstGeom>
        <a:solidFill>
          <a:schemeClr val="accent3">
            <a:shade val="80000"/>
            <a:hueOff val="0"/>
            <a:satOff val="0"/>
            <a:lumOff val="19092"/>
            <a:alphaOff val="0"/>
          </a:schemeClr>
        </a:solidFill>
        <a:ln w="12700" cap="flat" cmpd="sng" algn="ctr">
          <a:solidFill>
            <a:schemeClr val="accent3">
              <a:shade val="80000"/>
              <a:hueOff val="0"/>
              <a:satOff val="0"/>
              <a:lumOff val="19092"/>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marL="0" lvl="0" indent="0" algn="ctr" defTabSz="488950">
            <a:lnSpc>
              <a:spcPct val="90000"/>
            </a:lnSpc>
            <a:spcBef>
              <a:spcPct val="0"/>
            </a:spcBef>
            <a:spcAft>
              <a:spcPct val="35000"/>
            </a:spcAft>
            <a:buNone/>
          </a:pPr>
          <a:r>
            <a:rPr lang="es-CO" sz="1100" kern="1200" dirty="0"/>
            <a:t>Municipio Cabuyaro</a:t>
          </a:r>
        </a:p>
      </dsp:txBody>
      <dsp:txXfrm rot="-5400000">
        <a:off x="1" y="2172389"/>
        <a:ext cx="767924" cy="329111"/>
      </dsp:txXfrm>
    </dsp:sp>
    <dsp:sp modelId="{B897ED02-A94F-3047-9452-2486CAF35979}">
      <dsp:nvSpPr>
        <dsp:cNvPr id="0" name=""/>
        <dsp:cNvSpPr/>
      </dsp:nvSpPr>
      <dsp:spPr>
        <a:xfrm rot="5400000">
          <a:off x="4509070" y="-1952717"/>
          <a:ext cx="713073" cy="8195364"/>
        </a:xfrm>
        <a:prstGeom prst="round2SameRect">
          <a:avLst/>
        </a:prstGeom>
        <a:solidFill>
          <a:schemeClr val="lt1">
            <a:alpha val="90000"/>
            <a:hueOff val="0"/>
            <a:satOff val="0"/>
            <a:lumOff val="0"/>
            <a:alphaOff val="0"/>
          </a:schemeClr>
        </a:solidFill>
        <a:ln w="12700" cap="flat" cmpd="sng" algn="ctr">
          <a:solidFill>
            <a:schemeClr val="accent3">
              <a:shade val="80000"/>
              <a:hueOff val="0"/>
              <a:satOff val="0"/>
              <a:lumOff val="19092"/>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99568" tIns="8890" rIns="8890" bIns="8890" numCol="1" spcCol="1270" anchor="ctr" anchorCtr="0">
          <a:noAutofit/>
        </a:bodyPr>
        <a:lstStyle/>
        <a:p>
          <a:pPr marL="228600" lvl="1" indent="-228600" algn="just" defTabSz="889000">
            <a:lnSpc>
              <a:spcPct val="90000"/>
            </a:lnSpc>
            <a:spcBef>
              <a:spcPct val="0"/>
            </a:spcBef>
            <a:spcAft>
              <a:spcPct val="15000"/>
            </a:spcAft>
            <a:buChar char="•"/>
          </a:pPr>
          <a:r>
            <a:rPr lang="es-CO" sz="1400" kern="1200" dirty="0">
              <a:solidFill>
                <a:prstClr val="white">
                  <a:lumMod val="50000"/>
                </a:prstClr>
              </a:solidFill>
              <a:latin typeface="Calibri" panose="020F0502020204030204"/>
              <a:ea typeface="+mn-ea"/>
              <a:cs typeface="+mn-cs"/>
            </a:rPr>
            <a:t>Mantenimiento y estabilización de Orilla en el muelle de Cabuyaro, finalizó el 4 de abril de 2019, con una inversión $931.840.416 con recursos de 2018. </a:t>
          </a:r>
        </a:p>
      </dsp:txBody>
      <dsp:txXfrm rot="-5400000">
        <a:off x="767925" y="1823237"/>
        <a:ext cx="8160555" cy="643455"/>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5B36DC5-137B-3144-8F03-59731D417644}">
      <dsp:nvSpPr>
        <dsp:cNvPr id="0" name=""/>
        <dsp:cNvSpPr/>
      </dsp:nvSpPr>
      <dsp:spPr>
        <a:xfrm rot="5400000">
          <a:off x="-164555" y="166029"/>
          <a:ext cx="1097035" cy="767924"/>
        </a:xfrm>
        <a:prstGeom prst="chevron">
          <a:avLst/>
        </a:prstGeom>
        <a:solidFill>
          <a:schemeClr val="accent3">
            <a:shade val="80000"/>
            <a:hueOff val="0"/>
            <a:satOff val="0"/>
            <a:lumOff val="0"/>
            <a:alphaOff val="0"/>
          </a:schemeClr>
        </a:solidFill>
        <a:ln w="12700" cap="flat" cmpd="sng" algn="ctr">
          <a:solidFill>
            <a:schemeClr val="accent3">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marL="0" lvl="0" indent="0" algn="ctr" defTabSz="488950">
            <a:lnSpc>
              <a:spcPct val="90000"/>
            </a:lnSpc>
            <a:spcBef>
              <a:spcPct val="0"/>
            </a:spcBef>
            <a:spcAft>
              <a:spcPct val="35000"/>
            </a:spcAft>
            <a:buNone/>
          </a:pPr>
          <a:r>
            <a:rPr lang="es-CO" sz="1100" kern="1200" dirty="0"/>
            <a:t>Municipio de Quibdó</a:t>
          </a:r>
        </a:p>
      </dsp:txBody>
      <dsp:txXfrm rot="-5400000">
        <a:off x="1" y="385435"/>
        <a:ext cx="767924" cy="329111"/>
      </dsp:txXfrm>
    </dsp:sp>
    <dsp:sp modelId="{52476D9D-09B5-794D-A6C5-6F93D597974D}">
      <dsp:nvSpPr>
        <dsp:cNvPr id="0" name=""/>
        <dsp:cNvSpPr/>
      </dsp:nvSpPr>
      <dsp:spPr>
        <a:xfrm rot="5400000">
          <a:off x="4509070" y="-3739671"/>
          <a:ext cx="713073" cy="8195364"/>
        </a:xfrm>
        <a:prstGeom prst="round2SameRect">
          <a:avLst/>
        </a:prstGeom>
        <a:solidFill>
          <a:schemeClr val="lt1">
            <a:alpha val="90000"/>
            <a:hueOff val="0"/>
            <a:satOff val="0"/>
            <a:lumOff val="0"/>
            <a:alphaOff val="0"/>
          </a:schemeClr>
        </a:solidFill>
        <a:ln w="12700" cap="flat" cmpd="sng" algn="ctr">
          <a:solidFill>
            <a:schemeClr val="accent3">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99568" tIns="8890" rIns="8890" bIns="8890" numCol="1" spcCol="1270" anchor="ctr" anchorCtr="0">
          <a:noAutofit/>
        </a:bodyPr>
        <a:lstStyle/>
        <a:p>
          <a:pPr marL="228600" lvl="1" indent="-228600" algn="just" defTabSz="889000">
            <a:lnSpc>
              <a:spcPct val="90000"/>
            </a:lnSpc>
            <a:spcBef>
              <a:spcPct val="0"/>
            </a:spcBef>
            <a:spcAft>
              <a:spcPct val="15000"/>
            </a:spcAft>
            <a:buChar char="•"/>
          </a:pPr>
          <a:r>
            <a:rPr lang="es-CO" sz="1400" kern="1200" dirty="0">
              <a:solidFill>
                <a:prstClr val="white">
                  <a:lumMod val="50000"/>
                </a:prstClr>
              </a:solidFill>
              <a:latin typeface="Calibri" panose="020F0502020204030204"/>
              <a:ea typeface="+mn-ea"/>
              <a:cs typeface="+mn-cs"/>
            </a:rPr>
            <a:t>Construcción Malecón Quibdó (Incluye obras de protección, recuperación de espacio Público, ciclovías y Parques) tuvo una inversión de $12.823.484.934. Incluye recursos vigencia 2018.</a:t>
          </a:r>
        </a:p>
      </dsp:txBody>
      <dsp:txXfrm rot="-5400000">
        <a:off x="767925" y="36283"/>
        <a:ext cx="8160555" cy="643455"/>
      </dsp:txXfrm>
    </dsp:sp>
    <dsp:sp modelId="{85560701-A669-714C-A7C8-C59F8AFFE9DD}">
      <dsp:nvSpPr>
        <dsp:cNvPr id="0" name=""/>
        <dsp:cNvSpPr/>
      </dsp:nvSpPr>
      <dsp:spPr>
        <a:xfrm rot="5400000">
          <a:off x="-164555" y="1059506"/>
          <a:ext cx="1097035" cy="767924"/>
        </a:xfrm>
        <a:prstGeom prst="chevron">
          <a:avLst/>
        </a:prstGeom>
        <a:solidFill>
          <a:schemeClr val="accent3">
            <a:shade val="80000"/>
            <a:hueOff val="0"/>
            <a:satOff val="0"/>
            <a:lumOff val="9546"/>
            <a:alphaOff val="0"/>
          </a:schemeClr>
        </a:solidFill>
        <a:ln w="12700" cap="flat" cmpd="sng" algn="ctr">
          <a:solidFill>
            <a:schemeClr val="accent3">
              <a:shade val="80000"/>
              <a:hueOff val="0"/>
              <a:satOff val="0"/>
              <a:lumOff val="9546"/>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marL="0" lvl="0" indent="0" algn="ctr" defTabSz="488950">
            <a:lnSpc>
              <a:spcPct val="90000"/>
            </a:lnSpc>
            <a:spcBef>
              <a:spcPct val="0"/>
            </a:spcBef>
            <a:spcAft>
              <a:spcPct val="35000"/>
            </a:spcAft>
            <a:buNone/>
          </a:pPr>
          <a:r>
            <a:rPr lang="es-CO" sz="1100" kern="1200" dirty="0"/>
            <a:t>Municipio Carmen del Darién</a:t>
          </a:r>
        </a:p>
      </dsp:txBody>
      <dsp:txXfrm rot="-5400000">
        <a:off x="1" y="1278912"/>
        <a:ext cx="767924" cy="329111"/>
      </dsp:txXfrm>
    </dsp:sp>
    <dsp:sp modelId="{B553E941-27A6-7647-BF3B-8A6BA0895E95}">
      <dsp:nvSpPr>
        <dsp:cNvPr id="0" name=""/>
        <dsp:cNvSpPr/>
      </dsp:nvSpPr>
      <dsp:spPr>
        <a:xfrm rot="5400000">
          <a:off x="4508882" y="-2846006"/>
          <a:ext cx="713447" cy="8195364"/>
        </a:xfrm>
        <a:prstGeom prst="round2SameRect">
          <a:avLst/>
        </a:prstGeom>
        <a:solidFill>
          <a:schemeClr val="lt1">
            <a:alpha val="90000"/>
            <a:hueOff val="0"/>
            <a:satOff val="0"/>
            <a:lumOff val="0"/>
            <a:alphaOff val="0"/>
          </a:schemeClr>
        </a:solidFill>
        <a:ln w="12700" cap="flat" cmpd="sng" algn="ctr">
          <a:solidFill>
            <a:schemeClr val="accent3">
              <a:shade val="80000"/>
              <a:hueOff val="0"/>
              <a:satOff val="0"/>
              <a:lumOff val="9546"/>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99568" tIns="8890" rIns="8890" bIns="8890" numCol="1" spcCol="1270" anchor="ctr" anchorCtr="0">
          <a:noAutofit/>
        </a:bodyPr>
        <a:lstStyle/>
        <a:p>
          <a:pPr marL="114300" lvl="1" indent="-114300" algn="l" defTabSz="622300">
            <a:lnSpc>
              <a:spcPct val="90000"/>
            </a:lnSpc>
            <a:spcBef>
              <a:spcPct val="0"/>
            </a:spcBef>
            <a:spcAft>
              <a:spcPct val="15000"/>
            </a:spcAft>
            <a:buChar char="•"/>
          </a:pPr>
          <a:r>
            <a:rPr lang="es-CO" sz="1400" kern="1200" dirty="0">
              <a:solidFill>
                <a:prstClr val="white">
                  <a:lumMod val="50000"/>
                </a:prstClr>
              </a:solidFill>
              <a:latin typeface="Calibri" panose="020F0502020204030204"/>
              <a:ea typeface="+mn-ea"/>
              <a:cs typeface="+mn-cs"/>
            </a:rPr>
            <a:t>Mantenimiento Río Jiguamiandó (Destronque y Limpieza) con una inversión de  $962.970.660, </a:t>
          </a:r>
          <a:r>
            <a:rPr lang="es-ES" sz="1400" kern="1200" dirty="0">
              <a:solidFill>
                <a:prstClr val="white">
                  <a:lumMod val="50000"/>
                </a:prstClr>
              </a:solidFill>
              <a:latin typeface="Calibri" panose="020F0502020204030204"/>
              <a:ea typeface="+mn-ea"/>
              <a:cs typeface="+mn-cs"/>
            </a:rPr>
            <a:t>terminó el 15 de diciembre de 2019</a:t>
          </a:r>
          <a:r>
            <a:rPr lang="es-ES" sz="1400" b="0" kern="1200" dirty="0">
              <a:latin typeface="Calibri" panose="020F0502020204030204"/>
              <a:ea typeface="+mn-ea"/>
              <a:cs typeface="+mn-cs"/>
            </a:rPr>
            <a:t>.</a:t>
          </a:r>
          <a:endParaRPr lang="es-CO" sz="1400" b="0" kern="1200" dirty="0">
            <a:latin typeface="Calibri" panose="020F0502020204030204"/>
            <a:ea typeface="+mn-ea"/>
            <a:cs typeface="+mn-cs"/>
          </a:endParaRPr>
        </a:p>
      </dsp:txBody>
      <dsp:txXfrm rot="-5400000">
        <a:off x="767924" y="929780"/>
        <a:ext cx="8160536" cy="643791"/>
      </dsp:txXfrm>
    </dsp:sp>
    <dsp:sp modelId="{6A99F1E1-D9D8-394C-8627-34F1C1959198}">
      <dsp:nvSpPr>
        <dsp:cNvPr id="0" name=""/>
        <dsp:cNvSpPr/>
      </dsp:nvSpPr>
      <dsp:spPr>
        <a:xfrm rot="5400000">
          <a:off x="-164555" y="1952983"/>
          <a:ext cx="1097035" cy="767924"/>
        </a:xfrm>
        <a:prstGeom prst="chevron">
          <a:avLst/>
        </a:prstGeom>
        <a:solidFill>
          <a:schemeClr val="accent3">
            <a:shade val="80000"/>
            <a:hueOff val="0"/>
            <a:satOff val="0"/>
            <a:lumOff val="19092"/>
            <a:alphaOff val="0"/>
          </a:schemeClr>
        </a:solidFill>
        <a:ln w="12700" cap="flat" cmpd="sng" algn="ctr">
          <a:solidFill>
            <a:schemeClr val="accent3">
              <a:shade val="80000"/>
              <a:hueOff val="0"/>
              <a:satOff val="0"/>
              <a:lumOff val="19092"/>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marL="0" lvl="0" indent="0" algn="ctr" defTabSz="488950">
            <a:lnSpc>
              <a:spcPct val="90000"/>
            </a:lnSpc>
            <a:spcBef>
              <a:spcPct val="0"/>
            </a:spcBef>
            <a:spcAft>
              <a:spcPct val="35000"/>
            </a:spcAft>
            <a:buNone/>
          </a:pPr>
          <a:r>
            <a:rPr lang="es-ES" sz="1100" kern="1200" dirty="0"/>
            <a:t>Municipio de Santa Bárbara De </a:t>
          </a:r>
          <a:r>
            <a:rPr lang="es-ES" sz="1100" kern="1200" dirty="0" err="1"/>
            <a:t>Iscuandé</a:t>
          </a:r>
          <a:endParaRPr lang="es-CO" sz="1100" kern="1200" dirty="0"/>
        </a:p>
      </dsp:txBody>
      <dsp:txXfrm rot="-5400000">
        <a:off x="1" y="2172389"/>
        <a:ext cx="767924" cy="329111"/>
      </dsp:txXfrm>
    </dsp:sp>
    <dsp:sp modelId="{F8CD7B8F-7951-774B-B050-B388C8BC7E48}">
      <dsp:nvSpPr>
        <dsp:cNvPr id="0" name=""/>
        <dsp:cNvSpPr/>
      </dsp:nvSpPr>
      <dsp:spPr>
        <a:xfrm rot="5400000">
          <a:off x="4509070" y="-1952717"/>
          <a:ext cx="713073" cy="8195364"/>
        </a:xfrm>
        <a:prstGeom prst="round2SameRect">
          <a:avLst/>
        </a:prstGeom>
        <a:solidFill>
          <a:schemeClr val="lt1">
            <a:alpha val="90000"/>
            <a:hueOff val="0"/>
            <a:satOff val="0"/>
            <a:lumOff val="0"/>
            <a:alphaOff val="0"/>
          </a:schemeClr>
        </a:solidFill>
        <a:ln w="12700" cap="flat" cmpd="sng" algn="ctr">
          <a:solidFill>
            <a:schemeClr val="accent3">
              <a:shade val="80000"/>
              <a:hueOff val="0"/>
              <a:satOff val="0"/>
              <a:lumOff val="19092"/>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99568" tIns="8890" rIns="8890" bIns="8890" numCol="1" spcCol="1270" anchor="ctr" anchorCtr="0">
          <a:noAutofit/>
        </a:bodyPr>
        <a:lstStyle/>
        <a:p>
          <a:pPr marL="228600" lvl="1" indent="-228600" algn="l" defTabSz="889000">
            <a:lnSpc>
              <a:spcPct val="90000"/>
            </a:lnSpc>
            <a:spcBef>
              <a:spcPct val="0"/>
            </a:spcBef>
            <a:spcAft>
              <a:spcPct val="15000"/>
            </a:spcAft>
            <a:buChar char="•"/>
          </a:pPr>
          <a:r>
            <a:rPr lang="es-ES" sz="1400" kern="1200" dirty="0">
              <a:solidFill>
                <a:prstClr val="white">
                  <a:lumMod val="50000"/>
                </a:prstClr>
              </a:solidFill>
              <a:latin typeface="Calibri" panose="020F0502020204030204"/>
              <a:ea typeface="+mn-ea"/>
              <a:cs typeface="+mn-cs"/>
            </a:rPr>
            <a:t>Construcción obras de protección contra la erosión causada por el rio </a:t>
          </a:r>
          <a:r>
            <a:rPr lang="es-ES" sz="1400" kern="1200" dirty="0" err="1">
              <a:solidFill>
                <a:prstClr val="white">
                  <a:lumMod val="50000"/>
                </a:prstClr>
              </a:solidFill>
              <a:latin typeface="Calibri" panose="020F0502020204030204"/>
              <a:ea typeface="+mn-ea"/>
              <a:cs typeface="+mn-cs"/>
            </a:rPr>
            <a:t>Iscuandé</a:t>
          </a:r>
          <a:r>
            <a:rPr lang="es-ES" sz="1400" kern="1200" dirty="0">
              <a:solidFill>
                <a:prstClr val="white">
                  <a:lumMod val="50000"/>
                </a:prstClr>
              </a:solidFill>
              <a:latin typeface="Calibri" panose="020F0502020204030204"/>
              <a:ea typeface="+mn-ea"/>
              <a:cs typeface="+mn-cs"/>
            </a:rPr>
            <a:t>, tiene vigencias futuras por valor de $477.872.965, se prevé la adjudicación para el 29 de noviembre 2019, con un plazo de 5 meses de ejecución. </a:t>
          </a:r>
          <a:endParaRPr lang="es-CO" sz="1400" kern="1200" dirty="0">
            <a:solidFill>
              <a:prstClr val="white">
                <a:lumMod val="50000"/>
              </a:prstClr>
            </a:solidFill>
            <a:latin typeface="Calibri" panose="020F0502020204030204"/>
            <a:ea typeface="+mn-ea"/>
            <a:cs typeface="+mn-cs"/>
          </a:endParaRPr>
        </a:p>
      </dsp:txBody>
      <dsp:txXfrm rot="-5400000">
        <a:off x="767925" y="1823237"/>
        <a:ext cx="8160555" cy="643455"/>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546AB77-4D68-9E49-8E9A-E84034C71858}">
      <dsp:nvSpPr>
        <dsp:cNvPr id="0" name=""/>
        <dsp:cNvSpPr/>
      </dsp:nvSpPr>
      <dsp:spPr>
        <a:xfrm rot="5400000">
          <a:off x="-204011" y="363834"/>
          <a:ext cx="1360079" cy="952055"/>
        </a:xfrm>
        <a:prstGeom prst="chevron">
          <a:avLst/>
        </a:prstGeom>
        <a:gradFill rotWithShape="0">
          <a:gsLst>
            <a:gs pos="0">
              <a:schemeClr val="accent3">
                <a:shade val="80000"/>
                <a:hueOff val="0"/>
                <a:satOff val="0"/>
                <a:lumOff val="0"/>
                <a:alphaOff val="0"/>
                <a:satMod val="103000"/>
                <a:lumMod val="102000"/>
                <a:tint val="94000"/>
              </a:schemeClr>
            </a:gs>
            <a:gs pos="50000">
              <a:schemeClr val="accent3">
                <a:shade val="80000"/>
                <a:hueOff val="0"/>
                <a:satOff val="0"/>
                <a:lumOff val="0"/>
                <a:alphaOff val="0"/>
                <a:satMod val="110000"/>
                <a:lumMod val="100000"/>
                <a:shade val="100000"/>
              </a:schemeClr>
            </a:gs>
            <a:gs pos="100000">
              <a:schemeClr val="accent3">
                <a:shade val="80000"/>
                <a:hueOff val="0"/>
                <a:satOff val="0"/>
                <a:lumOff val="0"/>
                <a:alphaOff val="0"/>
                <a:lumMod val="99000"/>
                <a:satMod val="120000"/>
                <a:shade val="78000"/>
              </a:schemeClr>
            </a:gs>
          </a:gsLst>
          <a:lin ang="5400000" scaled="0"/>
        </a:gradFill>
        <a:ln w="6350" cap="flat" cmpd="sng" algn="ctr">
          <a:solidFill>
            <a:schemeClr val="accent3">
              <a:shade val="80000"/>
              <a:hueOff val="0"/>
              <a:satOff val="0"/>
              <a:lumOff val="0"/>
              <a:alphaOff val="0"/>
            </a:schemeClr>
          </a:solidFill>
          <a:prstDash val="solid"/>
          <a:miter lim="800000"/>
        </a:ln>
        <a:effectLst>
          <a:outerShdw blurRad="57150" dist="19050" dir="5400000" algn="ctr" rotWithShape="0">
            <a:srgbClr val="000000">
              <a:alpha val="63000"/>
            </a:srgbClr>
          </a:outerShdw>
        </a:effectLst>
      </dsp:spPr>
      <dsp:style>
        <a:lnRef idx="1">
          <a:scrgbClr r="0" g="0" b="0"/>
        </a:lnRef>
        <a:fillRef idx="3">
          <a:scrgbClr r="0" g="0" b="0"/>
        </a:fillRef>
        <a:effectRef idx="3">
          <a:scrgbClr r="0" g="0" b="0"/>
        </a:effectRef>
        <a:fontRef idx="minor">
          <a:schemeClr val="lt1"/>
        </a:fontRef>
      </dsp:style>
      <dsp:txBody>
        <a:bodyPr spcFirstLastPara="0" vert="horz" wrap="square" lIns="8890" tIns="8890" rIns="8890" bIns="8890" numCol="1" spcCol="1270" anchor="ctr" anchorCtr="0">
          <a:noAutofit/>
        </a:bodyPr>
        <a:lstStyle/>
        <a:p>
          <a:pPr marL="0" lvl="0" indent="0" algn="ctr" defTabSz="622300">
            <a:lnSpc>
              <a:spcPct val="90000"/>
            </a:lnSpc>
            <a:spcBef>
              <a:spcPct val="0"/>
            </a:spcBef>
            <a:spcAft>
              <a:spcPct val="35000"/>
            </a:spcAft>
            <a:buNone/>
          </a:pPr>
          <a:r>
            <a:rPr lang="es-CO" sz="1400" kern="1200" dirty="0"/>
            <a:t>Municipio Carmen del Darién</a:t>
          </a:r>
        </a:p>
      </dsp:txBody>
      <dsp:txXfrm rot="-5400000">
        <a:off x="2" y="635850"/>
        <a:ext cx="952055" cy="408024"/>
      </dsp:txXfrm>
    </dsp:sp>
    <dsp:sp modelId="{380C1126-F0D3-FB47-AC49-7DAEDA06D2F5}">
      <dsp:nvSpPr>
        <dsp:cNvPr id="0" name=""/>
        <dsp:cNvSpPr/>
      </dsp:nvSpPr>
      <dsp:spPr>
        <a:xfrm rot="5400000">
          <a:off x="4881819" y="-3925691"/>
          <a:ext cx="1196016" cy="9055544"/>
        </a:xfrm>
        <a:prstGeom prst="round2SameRect">
          <a:avLst/>
        </a:prstGeom>
        <a:solidFill>
          <a:schemeClr val="lt1">
            <a:alpha val="90000"/>
            <a:hueOff val="0"/>
            <a:satOff val="0"/>
            <a:lumOff val="0"/>
            <a:alphaOff val="0"/>
          </a:schemeClr>
        </a:solidFill>
        <a:ln w="6350" cap="flat" cmpd="sng" algn="ctr">
          <a:solidFill>
            <a:schemeClr val="accent3">
              <a:shade val="80000"/>
              <a:hueOff val="0"/>
              <a:satOff val="0"/>
              <a:lumOff val="0"/>
              <a:alphaOff val="0"/>
            </a:schemeClr>
          </a:solidFill>
          <a:prstDash val="solid"/>
          <a:miter lim="800000"/>
        </a:ln>
        <a:effectLst/>
      </dsp:spPr>
      <dsp:style>
        <a:lnRef idx="1">
          <a:scrgbClr r="0" g="0" b="0"/>
        </a:lnRef>
        <a:fillRef idx="1">
          <a:scrgbClr r="0" g="0" b="0"/>
        </a:fillRef>
        <a:effectRef idx="2">
          <a:scrgbClr r="0" g="0" b="0"/>
        </a:effectRef>
        <a:fontRef idx="minor"/>
      </dsp:style>
      <dsp:txBody>
        <a:bodyPr spcFirstLastPara="0" vert="horz" wrap="square" lIns="99568" tIns="8890" rIns="8890" bIns="8890" numCol="1" spcCol="1270" anchor="ctr" anchorCtr="0">
          <a:noAutofit/>
        </a:bodyPr>
        <a:lstStyle/>
        <a:p>
          <a:pPr marL="114300" lvl="1" indent="-114300" algn="just" defTabSz="622300">
            <a:lnSpc>
              <a:spcPct val="90000"/>
            </a:lnSpc>
            <a:spcBef>
              <a:spcPct val="0"/>
            </a:spcBef>
            <a:spcAft>
              <a:spcPct val="15000"/>
            </a:spcAft>
            <a:buChar char="•"/>
          </a:pPr>
          <a:r>
            <a:rPr lang="es-ES" sz="1400" kern="1200" dirty="0">
              <a:solidFill>
                <a:prstClr val="white">
                  <a:lumMod val="50000"/>
                </a:prstClr>
              </a:solidFill>
              <a:latin typeface="Calibri" panose="020F0502020204030204"/>
              <a:ea typeface="+mn-ea"/>
              <a:cs typeface="+mn-cs"/>
            </a:rPr>
            <a:t>Las obras de mantenimiento y limpieza del rio </a:t>
          </a:r>
          <a:r>
            <a:rPr lang="es-ES" sz="1400" kern="1200" dirty="0" err="1">
              <a:solidFill>
                <a:prstClr val="white">
                  <a:lumMod val="50000"/>
                </a:prstClr>
              </a:solidFill>
              <a:latin typeface="Calibri" panose="020F0502020204030204"/>
              <a:ea typeface="+mn-ea"/>
              <a:cs typeface="+mn-cs"/>
            </a:rPr>
            <a:t>Jiguamiando</a:t>
          </a:r>
          <a:r>
            <a:rPr lang="es-ES" sz="1400" kern="1200" dirty="0">
              <a:solidFill>
                <a:prstClr val="white">
                  <a:lumMod val="50000"/>
                </a:prstClr>
              </a:solidFill>
              <a:latin typeface="Calibri" panose="020F0502020204030204"/>
              <a:ea typeface="+mn-ea"/>
              <a:cs typeface="+mn-cs"/>
            </a:rPr>
            <a:t> para recuperar la transitabilidad interrumpida por emergencia a finales del mes de abril, terminaron el 30 de septiembre de 2020 con una inversión alrededor de $93,15 millones.</a:t>
          </a:r>
          <a:endParaRPr lang="es-CO" sz="1400" kern="1200" dirty="0">
            <a:solidFill>
              <a:prstClr val="white">
                <a:lumMod val="50000"/>
              </a:prstClr>
            </a:solidFill>
            <a:latin typeface="Calibri" panose="020F0502020204030204"/>
            <a:ea typeface="+mn-ea"/>
            <a:cs typeface="+mn-cs"/>
          </a:endParaRPr>
        </a:p>
        <a:p>
          <a:pPr marL="114300" lvl="1" indent="-114300" algn="just" defTabSz="622300">
            <a:lnSpc>
              <a:spcPct val="90000"/>
            </a:lnSpc>
            <a:spcBef>
              <a:spcPct val="0"/>
            </a:spcBef>
            <a:spcAft>
              <a:spcPct val="15000"/>
            </a:spcAft>
            <a:buChar char="•"/>
          </a:pPr>
          <a:r>
            <a:rPr lang="es-ES" sz="1400" kern="1200" dirty="0">
              <a:solidFill>
                <a:prstClr val="white">
                  <a:lumMod val="50000"/>
                </a:prstClr>
              </a:solidFill>
              <a:latin typeface="Calibri" panose="020F0502020204030204"/>
              <a:ea typeface="+mn-ea"/>
              <a:cs typeface="+mn-cs"/>
            </a:rPr>
            <a:t>Se suscribió contrato de obra 1260 de 2020 para de intervención de mayor alcance por valor de $758 millones y se suscribió contrato de interventoría 1320 de 2020 por valor $129,012 millones. </a:t>
          </a:r>
        </a:p>
        <a:p>
          <a:pPr marL="114300" lvl="1" indent="-114300" algn="just" defTabSz="622300">
            <a:lnSpc>
              <a:spcPct val="90000"/>
            </a:lnSpc>
            <a:spcBef>
              <a:spcPct val="0"/>
            </a:spcBef>
            <a:spcAft>
              <a:spcPct val="15000"/>
            </a:spcAft>
            <a:buChar char="•"/>
          </a:pPr>
          <a:r>
            <a:rPr lang="es-ES" sz="1400" kern="1200" dirty="0">
              <a:solidFill>
                <a:prstClr val="white">
                  <a:lumMod val="50000"/>
                </a:prstClr>
              </a:solidFill>
              <a:latin typeface="Calibri" panose="020F0502020204030204"/>
              <a:ea typeface="+mn-ea"/>
              <a:cs typeface="+mn-cs"/>
            </a:rPr>
            <a:t>Construcción de Muelle </a:t>
          </a:r>
          <a:r>
            <a:rPr lang="es-ES" sz="1400" kern="1200" dirty="0" err="1">
              <a:solidFill>
                <a:prstClr val="white">
                  <a:lumMod val="50000"/>
                </a:prstClr>
              </a:solidFill>
              <a:latin typeface="Calibri" panose="020F0502020204030204"/>
              <a:ea typeface="+mn-ea"/>
              <a:cs typeface="+mn-cs"/>
            </a:rPr>
            <a:t>Curbaradó</a:t>
          </a:r>
          <a:r>
            <a:rPr lang="es-ES" sz="1400" kern="1200" dirty="0">
              <a:solidFill>
                <a:prstClr val="white">
                  <a:lumMod val="50000"/>
                </a:prstClr>
              </a:solidFill>
              <a:latin typeface="Calibri" panose="020F0502020204030204"/>
              <a:ea typeface="+mn-ea"/>
              <a:cs typeface="+mn-cs"/>
            </a:rPr>
            <a:t>: Muelle Flotante y pasarelas de accesos, con una inversión de $1.542 millones, finalizó el 15 de junio de 2020.</a:t>
          </a:r>
        </a:p>
      </dsp:txBody>
      <dsp:txXfrm rot="-5400000">
        <a:off x="952056" y="62457"/>
        <a:ext cx="8997159" cy="1079246"/>
      </dsp:txXfrm>
    </dsp:sp>
    <dsp:sp modelId="{7730EFA2-2993-2F40-B243-6E6F7CBDFEA4}">
      <dsp:nvSpPr>
        <dsp:cNvPr id="0" name=""/>
        <dsp:cNvSpPr/>
      </dsp:nvSpPr>
      <dsp:spPr>
        <a:xfrm rot="5400000">
          <a:off x="-204011" y="1583331"/>
          <a:ext cx="1360079" cy="952055"/>
        </a:xfrm>
        <a:prstGeom prst="chevron">
          <a:avLst/>
        </a:prstGeom>
        <a:gradFill rotWithShape="0">
          <a:gsLst>
            <a:gs pos="0">
              <a:schemeClr val="accent3">
                <a:shade val="80000"/>
                <a:hueOff val="0"/>
                <a:satOff val="0"/>
                <a:lumOff val="6364"/>
                <a:alphaOff val="0"/>
                <a:satMod val="103000"/>
                <a:lumMod val="102000"/>
                <a:tint val="94000"/>
              </a:schemeClr>
            </a:gs>
            <a:gs pos="50000">
              <a:schemeClr val="accent3">
                <a:shade val="80000"/>
                <a:hueOff val="0"/>
                <a:satOff val="0"/>
                <a:lumOff val="6364"/>
                <a:alphaOff val="0"/>
                <a:satMod val="110000"/>
                <a:lumMod val="100000"/>
                <a:shade val="100000"/>
              </a:schemeClr>
            </a:gs>
            <a:gs pos="100000">
              <a:schemeClr val="accent3">
                <a:shade val="80000"/>
                <a:hueOff val="0"/>
                <a:satOff val="0"/>
                <a:lumOff val="6364"/>
                <a:alphaOff val="0"/>
                <a:lumMod val="99000"/>
                <a:satMod val="120000"/>
                <a:shade val="78000"/>
              </a:schemeClr>
            </a:gs>
          </a:gsLst>
          <a:lin ang="5400000" scaled="0"/>
        </a:gradFill>
        <a:ln w="6350" cap="flat" cmpd="sng" algn="ctr">
          <a:solidFill>
            <a:schemeClr val="accent3">
              <a:shade val="80000"/>
              <a:hueOff val="0"/>
              <a:satOff val="0"/>
              <a:lumOff val="6364"/>
              <a:alphaOff val="0"/>
            </a:schemeClr>
          </a:solidFill>
          <a:prstDash val="solid"/>
          <a:miter lim="800000"/>
        </a:ln>
        <a:effectLst>
          <a:outerShdw blurRad="57150" dist="19050" dir="5400000" algn="ctr" rotWithShape="0">
            <a:srgbClr val="000000">
              <a:alpha val="63000"/>
            </a:srgbClr>
          </a:outerShdw>
        </a:effectLst>
      </dsp:spPr>
      <dsp:style>
        <a:lnRef idx="1">
          <a:scrgbClr r="0" g="0" b="0"/>
        </a:lnRef>
        <a:fillRef idx="3">
          <a:scrgbClr r="0" g="0" b="0"/>
        </a:fillRef>
        <a:effectRef idx="3">
          <a:scrgbClr r="0" g="0" b="0"/>
        </a:effectRef>
        <a:fontRef idx="minor">
          <a:schemeClr val="lt1"/>
        </a:fontRef>
      </dsp:style>
      <dsp:txBody>
        <a:bodyPr spcFirstLastPara="0" vert="horz" wrap="square" lIns="8890" tIns="8890" rIns="8890" bIns="8890" numCol="1" spcCol="1270" anchor="ctr" anchorCtr="0">
          <a:noAutofit/>
        </a:bodyPr>
        <a:lstStyle/>
        <a:p>
          <a:pPr marL="0" lvl="0" indent="0" algn="ctr" defTabSz="622300">
            <a:lnSpc>
              <a:spcPct val="90000"/>
            </a:lnSpc>
            <a:spcBef>
              <a:spcPct val="0"/>
            </a:spcBef>
            <a:spcAft>
              <a:spcPct val="35000"/>
            </a:spcAft>
            <a:buNone/>
          </a:pPr>
          <a:r>
            <a:rPr lang="es-CO" sz="1400" kern="1200" dirty="0"/>
            <a:t>Municipio de Riosucio </a:t>
          </a:r>
        </a:p>
      </dsp:txBody>
      <dsp:txXfrm rot="-5400000">
        <a:off x="2" y="1855347"/>
        <a:ext cx="952055" cy="408024"/>
      </dsp:txXfrm>
    </dsp:sp>
    <dsp:sp modelId="{C9E02084-6FD2-7040-89AC-CC850FE8063E}">
      <dsp:nvSpPr>
        <dsp:cNvPr id="0" name=""/>
        <dsp:cNvSpPr/>
      </dsp:nvSpPr>
      <dsp:spPr>
        <a:xfrm rot="5400000">
          <a:off x="5037801" y="-2706427"/>
          <a:ext cx="884051" cy="9055544"/>
        </a:xfrm>
        <a:prstGeom prst="round2SameRect">
          <a:avLst/>
        </a:prstGeom>
        <a:solidFill>
          <a:schemeClr val="lt1">
            <a:alpha val="90000"/>
            <a:hueOff val="0"/>
            <a:satOff val="0"/>
            <a:lumOff val="0"/>
            <a:alphaOff val="0"/>
          </a:schemeClr>
        </a:solidFill>
        <a:ln w="6350" cap="flat" cmpd="sng" algn="ctr">
          <a:solidFill>
            <a:schemeClr val="accent3">
              <a:shade val="80000"/>
              <a:hueOff val="0"/>
              <a:satOff val="0"/>
              <a:lumOff val="6364"/>
              <a:alphaOff val="0"/>
            </a:schemeClr>
          </a:solidFill>
          <a:prstDash val="solid"/>
          <a:miter lim="800000"/>
        </a:ln>
        <a:effectLst/>
      </dsp:spPr>
      <dsp:style>
        <a:lnRef idx="1">
          <a:scrgbClr r="0" g="0" b="0"/>
        </a:lnRef>
        <a:fillRef idx="1">
          <a:scrgbClr r="0" g="0" b="0"/>
        </a:fillRef>
        <a:effectRef idx="2">
          <a:scrgbClr r="0" g="0" b="0"/>
        </a:effectRef>
        <a:fontRef idx="minor"/>
      </dsp:style>
      <dsp:txBody>
        <a:bodyPr spcFirstLastPara="0" vert="horz" wrap="square" lIns="99568" tIns="8890" rIns="8890" bIns="8890" numCol="1" spcCol="1270" anchor="ctr" anchorCtr="0">
          <a:noAutofit/>
        </a:bodyPr>
        <a:lstStyle/>
        <a:p>
          <a:pPr marL="114300" lvl="1" indent="-114300" algn="just" defTabSz="622300">
            <a:lnSpc>
              <a:spcPct val="90000"/>
            </a:lnSpc>
            <a:spcBef>
              <a:spcPct val="0"/>
            </a:spcBef>
            <a:spcAft>
              <a:spcPct val="15000"/>
            </a:spcAft>
            <a:buChar char="•"/>
          </a:pPr>
          <a:r>
            <a:rPr lang="es-ES" sz="1400" kern="1200" dirty="0">
              <a:solidFill>
                <a:prstClr val="white">
                  <a:lumMod val="50000"/>
                </a:prstClr>
              </a:solidFill>
              <a:latin typeface="Calibri" panose="020F0502020204030204"/>
              <a:ea typeface="+mn-ea"/>
              <a:cs typeface="+mn-cs"/>
            </a:rPr>
            <a:t>Mantenimiento y limpieza Rio </a:t>
          </a:r>
          <a:r>
            <a:rPr lang="es-ES" sz="1400" kern="1200" dirty="0" err="1">
              <a:solidFill>
                <a:prstClr val="white">
                  <a:lumMod val="50000"/>
                </a:prstClr>
              </a:solidFill>
              <a:latin typeface="Calibri" panose="020F0502020204030204"/>
              <a:ea typeface="+mn-ea"/>
              <a:cs typeface="+mn-cs"/>
            </a:rPr>
            <a:t>Chintadó</a:t>
          </a:r>
          <a:r>
            <a:rPr lang="es-ES" sz="1400" kern="1200" dirty="0">
              <a:solidFill>
                <a:prstClr val="white">
                  <a:lumMod val="50000"/>
                </a:prstClr>
              </a:solidFill>
              <a:latin typeface="Calibri" panose="020F0502020204030204"/>
              <a:ea typeface="+mn-ea"/>
              <a:cs typeface="+mn-cs"/>
            </a:rPr>
            <a:t> las obras terminaron el 30 de septiembre de 2020, con una inversión alrededor de $103,6 millones de pesos.</a:t>
          </a:r>
          <a:endParaRPr lang="es-CO" sz="1400" kern="1200" dirty="0">
            <a:solidFill>
              <a:prstClr val="white">
                <a:lumMod val="50000"/>
              </a:prstClr>
            </a:solidFill>
            <a:latin typeface="Calibri" panose="020F0502020204030204"/>
            <a:ea typeface="+mn-ea"/>
            <a:cs typeface="+mn-cs"/>
          </a:endParaRPr>
        </a:p>
        <a:p>
          <a:pPr marL="114300" lvl="1" indent="-114300" algn="just" defTabSz="622300">
            <a:lnSpc>
              <a:spcPct val="90000"/>
            </a:lnSpc>
            <a:spcBef>
              <a:spcPct val="0"/>
            </a:spcBef>
            <a:spcAft>
              <a:spcPct val="15000"/>
            </a:spcAft>
            <a:buChar char="•"/>
          </a:pPr>
          <a:r>
            <a:rPr lang="es-ES" sz="1400" kern="1200" dirty="0">
              <a:solidFill>
                <a:prstClr val="white">
                  <a:lumMod val="50000"/>
                </a:prstClr>
              </a:solidFill>
              <a:latin typeface="Calibri" panose="020F0502020204030204"/>
              <a:ea typeface="+mn-ea"/>
              <a:cs typeface="+mn-cs"/>
            </a:rPr>
            <a:t>Se suscribió contrato de obra 1257 de 2020 por valor de $660,9 millones y se suscribió contrato de interventoría 1319 de 2020 por valor $121,21 millones. Orden de inicio 20 de noviembre, se encuentra en ejecución.</a:t>
          </a:r>
          <a:endParaRPr lang="es-CO" sz="1400" kern="1200" dirty="0">
            <a:solidFill>
              <a:prstClr val="white">
                <a:lumMod val="50000"/>
              </a:prstClr>
            </a:solidFill>
            <a:latin typeface="Calibri" panose="020F0502020204030204"/>
            <a:ea typeface="+mn-ea"/>
            <a:cs typeface="+mn-cs"/>
          </a:endParaRPr>
        </a:p>
      </dsp:txBody>
      <dsp:txXfrm rot="-5400000">
        <a:off x="952055" y="1422475"/>
        <a:ext cx="9012388" cy="797739"/>
      </dsp:txXfrm>
    </dsp:sp>
    <dsp:sp modelId="{8B149883-C87C-4E48-BC0A-6810831C729D}">
      <dsp:nvSpPr>
        <dsp:cNvPr id="0" name=""/>
        <dsp:cNvSpPr/>
      </dsp:nvSpPr>
      <dsp:spPr>
        <a:xfrm rot="5400000">
          <a:off x="-204011" y="2802827"/>
          <a:ext cx="1360079" cy="952055"/>
        </a:xfrm>
        <a:prstGeom prst="chevron">
          <a:avLst/>
        </a:prstGeom>
        <a:gradFill rotWithShape="0">
          <a:gsLst>
            <a:gs pos="0">
              <a:schemeClr val="accent3">
                <a:shade val="80000"/>
                <a:hueOff val="0"/>
                <a:satOff val="0"/>
                <a:lumOff val="12728"/>
                <a:alphaOff val="0"/>
                <a:satMod val="103000"/>
                <a:lumMod val="102000"/>
                <a:tint val="94000"/>
              </a:schemeClr>
            </a:gs>
            <a:gs pos="50000">
              <a:schemeClr val="accent3">
                <a:shade val="80000"/>
                <a:hueOff val="0"/>
                <a:satOff val="0"/>
                <a:lumOff val="12728"/>
                <a:alphaOff val="0"/>
                <a:satMod val="110000"/>
                <a:lumMod val="100000"/>
                <a:shade val="100000"/>
              </a:schemeClr>
            </a:gs>
            <a:gs pos="100000">
              <a:schemeClr val="accent3">
                <a:shade val="80000"/>
                <a:hueOff val="0"/>
                <a:satOff val="0"/>
                <a:lumOff val="12728"/>
                <a:alphaOff val="0"/>
                <a:lumMod val="99000"/>
                <a:satMod val="120000"/>
                <a:shade val="78000"/>
              </a:schemeClr>
            </a:gs>
          </a:gsLst>
          <a:lin ang="5400000" scaled="0"/>
        </a:gradFill>
        <a:ln w="6350" cap="flat" cmpd="sng" algn="ctr">
          <a:solidFill>
            <a:schemeClr val="accent3">
              <a:shade val="80000"/>
              <a:hueOff val="0"/>
              <a:satOff val="0"/>
              <a:lumOff val="12728"/>
              <a:alphaOff val="0"/>
            </a:schemeClr>
          </a:solidFill>
          <a:prstDash val="solid"/>
          <a:miter lim="800000"/>
        </a:ln>
        <a:effectLst>
          <a:outerShdw blurRad="57150" dist="19050" dir="5400000" algn="ctr" rotWithShape="0">
            <a:srgbClr val="000000">
              <a:alpha val="63000"/>
            </a:srgbClr>
          </a:outerShdw>
        </a:effectLst>
      </dsp:spPr>
      <dsp:style>
        <a:lnRef idx="1">
          <a:scrgbClr r="0" g="0" b="0"/>
        </a:lnRef>
        <a:fillRef idx="3">
          <a:scrgbClr r="0" g="0" b="0"/>
        </a:fillRef>
        <a:effectRef idx="3">
          <a:scrgbClr r="0" g="0" b="0"/>
        </a:effectRef>
        <a:fontRef idx="minor">
          <a:schemeClr val="lt1"/>
        </a:fontRef>
      </dsp:style>
      <dsp:txBody>
        <a:bodyPr spcFirstLastPara="0" vert="horz" wrap="square" lIns="8890" tIns="8890" rIns="8890" bIns="8890" numCol="1" spcCol="1270" anchor="ctr" anchorCtr="0">
          <a:noAutofit/>
        </a:bodyPr>
        <a:lstStyle/>
        <a:p>
          <a:pPr marL="0" lvl="0" indent="0" algn="ctr" defTabSz="622300">
            <a:lnSpc>
              <a:spcPct val="90000"/>
            </a:lnSpc>
            <a:spcBef>
              <a:spcPct val="0"/>
            </a:spcBef>
            <a:spcAft>
              <a:spcPct val="35000"/>
            </a:spcAft>
            <a:buNone/>
          </a:pPr>
          <a:r>
            <a:rPr lang="es-CO" sz="1400" kern="1200" dirty="0"/>
            <a:t>Municipio Francisco Pizarro</a:t>
          </a:r>
        </a:p>
      </dsp:txBody>
      <dsp:txXfrm rot="-5400000">
        <a:off x="2" y="3074843"/>
        <a:ext cx="952055" cy="408024"/>
      </dsp:txXfrm>
    </dsp:sp>
    <dsp:sp modelId="{34EBD005-268B-9E4F-AEE3-6E3D93326895}">
      <dsp:nvSpPr>
        <dsp:cNvPr id="0" name=""/>
        <dsp:cNvSpPr/>
      </dsp:nvSpPr>
      <dsp:spPr>
        <a:xfrm rot="5400000">
          <a:off x="5037801" y="-1486930"/>
          <a:ext cx="884051" cy="9055544"/>
        </a:xfrm>
        <a:prstGeom prst="round2SameRect">
          <a:avLst/>
        </a:prstGeom>
        <a:solidFill>
          <a:schemeClr val="lt1">
            <a:alpha val="90000"/>
            <a:hueOff val="0"/>
            <a:satOff val="0"/>
            <a:lumOff val="0"/>
            <a:alphaOff val="0"/>
          </a:schemeClr>
        </a:solidFill>
        <a:ln w="6350" cap="flat" cmpd="sng" algn="ctr">
          <a:solidFill>
            <a:schemeClr val="accent3">
              <a:shade val="80000"/>
              <a:hueOff val="0"/>
              <a:satOff val="0"/>
              <a:lumOff val="12728"/>
              <a:alphaOff val="0"/>
            </a:schemeClr>
          </a:solidFill>
          <a:prstDash val="solid"/>
          <a:miter lim="800000"/>
        </a:ln>
        <a:effectLst/>
      </dsp:spPr>
      <dsp:style>
        <a:lnRef idx="1">
          <a:scrgbClr r="0" g="0" b="0"/>
        </a:lnRef>
        <a:fillRef idx="1">
          <a:scrgbClr r="0" g="0" b="0"/>
        </a:fillRef>
        <a:effectRef idx="2">
          <a:scrgbClr r="0" g="0" b="0"/>
        </a:effectRef>
        <a:fontRef idx="minor"/>
      </dsp:style>
      <dsp:txBody>
        <a:bodyPr spcFirstLastPara="0" vert="horz" wrap="square" lIns="113792" tIns="10160" rIns="10160" bIns="10160" numCol="1" spcCol="1270" anchor="ctr" anchorCtr="0">
          <a:noAutofit/>
        </a:bodyPr>
        <a:lstStyle/>
        <a:p>
          <a:pPr marL="114300" lvl="1" indent="-114300" algn="just" defTabSz="622300">
            <a:lnSpc>
              <a:spcPct val="90000"/>
            </a:lnSpc>
            <a:spcBef>
              <a:spcPct val="0"/>
            </a:spcBef>
            <a:spcAft>
              <a:spcPct val="15000"/>
            </a:spcAft>
            <a:buChar char="•"/>
          </a:pPr>
          <a:r>
            <a:rPr lang="es-ES" sz="1600" kern="1200" dirty="0">
              <a:solidFill>
                <a:prstClr val="white">
                  <a:lumMod val="50000"/>
                </a:prstClr>
              </a:solidFill>
              <a:latin typeface="Calibri" panose="020F0502020204030204"/>
              <a:ea typeface="+mn-ea"/>
              <a:cs typeface="+mn-cs"/>
            </a:rPr>
            <a:t>Se suscribió convenio 1043 de 2020 con el municipio de Francisco Pizarro con una aporte del Invías por valor $545,15 millones, se adelanta contratación de interventoría por valor de $154,84 millones.</a:t>
          </a:r>
          <a:endParaRPr lang="es-CO" sz="1600" kern="1200" dirty="0">
            <a:solidFill>
              <a:prstClr val="white">
                <a:lumMod val="50000"/>
              </a:prstClr>
            </a:solidFill>
            <a:latin typeface="Calibri" panose="020F0502020204030204"/>
            <a:ea typeface="+mn-ea"/>
            <a:cs typeface="+mn-cs"/>
          </a:endParaRPr>
        </a:p>
      </dsp:txBody>
      <dsp:txXfrm rot="-5400000">
        <a:off x="952055" y="2641972"/>
        <a:ext cx="9012388" cy="797739"/>
      </dsp:txXfrm>
    </dsp:sp>
    <dsp:sp modelId="{F3CC1EA4-A1F9-F643-B06D-69BD095A02FB}">
      <dsp:nvSpPr>
        <dsp:cNvPr id="0" name=""/>
        <dsp:cNvSpPr/>
      </dsp:nvSpPr>
      <dsp:spPr>
        <a:xfrm rot="5400000">
          <a:off x="-204011" y="4022323"/>
          <a:ext cx="1360079" cy="952055"/>
        </a:xfrm>
        <a:prstGeom prst="chevron">
          <a:avLst/>
        </a:prstGeom>
        <a:gradFill rotWithShape="0">
          <a:gsLst>
            <a:gs pos="0">
              <a:schemeClr val="accent3">
                <a:shade val="80000"/>
                <a:hueOff val="0"/>
                <a:satOff val="0"/>
                <a:lumOff val="19092"/>
                <a:alphaOff val="0"/>
                <a:satMod val="103000"/>
                <a:lumMod val="102000"/>
                <a:tint val="94000"/>
              </a:schemeClr>
            </a:gs>
            <a:gs pos="50000">
              <a:schemeClr val="accent3">
                <a:shade val="80000"/>
                <a:hueOff val="0"/>
                <a:satOff val="0"/>
                <a:lumOff val="19092"/>
                <a:alphaOff val="0"/>
                <a:satMod val="110000"/>
                <a:lumMod val="100000"/>
                <a:shade val="100000"/>
              </a:schemeClr>
            </a:gs>
            <a:gs pos="100000">
              <a:schemeClr val="accent3">
                <a:shade val="80000"/>
                <a:hueOff val="0"/>
                <a:satOff val="0"/>
                <a:lumOff val="19092"/>
                <a:alphaOff val="0"/>
                <a:lumMod val="99000"/>
                <a:satMod val="120000"/>
                <a:shade val="78000"/>
              </a:schemeClr>
            </a:gs>
          </a:gsLst>
          <a:lin ang="5400000" scaled="0"/>
        </a:gradFill>
        <a:ln w="6350" cap="flat" cmpd="sng" algn="ctr">
          <a:solidFill>
            <a:schemeClr val="accent3">
              <a:shade val="80000"/>
              <a:hueOff val="0"/>
              <a:satOff val="0"/>
              <a:lumOff val="19092"/>
              <a:alphaOff val="0"/>
            </a:schemeClr>
          </a:solidFill>
          <a:prstDash val="solid"/>
          <a:miter lim="800000"/>
        </a:ln>
        <a:effectLst>
          <a:outerShdw blurRad="57150" dist="19050" dir="5400000" algn="ctr" rotWithShape="0">
            <a:srgbClr val="000000">
              <a:alpha val="63000"/>
            </a:srgbClr>
          </a:outerShdw>
        </a:effectLst>
      </dsp:spPr>
      <dsp:style>
        <a:lnRef idx="1">
          <a:scrgbClr r="0" g="0" b="0"/>
        </a:lnRef>
        <a:fillRef idx="3">
          <a:scrgbClr r="0" g="0" b="0"/>
        </a:fillRef>
        <a:effectRef idx="3">
          <a:scrgbClr r="0" g="0" b="0"/>
        </a:effectRef>
        <a:fontRef idx="minor">
          <a:schemeClr val="lt1"/>
        </a:fontRef>
      </dsp:style>
      <dsp:txBody>
        <a:bodyPr spcFirstLastPara="0" vert="horz" wrap="square" lIns="8890" tIns="8890" rIns="8890" bIns="8890" numCol="1" spcCol="1270" anchor="ctr" anchorCtr="0">
          <a:noAutofit/>
        </a:bodyPr>
        <a:lstStyle/>
        <a:p>
          <a:pPr marL="0" lvl="0" indent="0" algn="ctr" defTabSz="622300">
            <a:lnSpc>
              <a:spcPct val="90000"/>
            </a:lnSpc>
            <a:spcBef>
              <a:spcPct val="0"/>
            </a:spcBef>
            <a:spcAft>
              <a:spcPct val="35000"/>
            </a:spcAft>
            <a:buNone/>
          </a:pPr>
          <a:r>
            <a:rPr lang="es-CO" sz="1400" kern="1200" dirty="0"/>
            <a:t>Municipio de Puerto Asís</a:t>
          </a:r>
          <a:endParaRPr lang="es-CO" sz="1300" kern="1200" dirty="0"/>
        </a:p>
      </dsp:txBody>
      <dsp:txXfrm rot="-5400000">
        <a:off x="2" y="4294339"/>
        <a:ext cx="952055" cy="408024"/>
      </dsp:txXfrm>
    </dsp:sp>
    <dsp:sp modelId="{3ED0E637-8C46-7642-B8AB-F3B2F85807FB}">
      <dsp:nvSpPr>
        <dsp:cNvPr id="0" name=""/>
        <dsp:cNvSpPr/>
      </dsp:nvSpPr>
      <dsp:spPr>
        <a:xfrm rot="5400000">
          <a:off x="5037801" y="-267434"/>
          <a:ext cx="884051" cy="9055544"/>
        </a:xfrm>
        <a:prstGeom prst="round2SameRect">
          <a:avLst/>
        </a:prstGeom>
        <a:solidFill>
          <a:schemeClr val="lt1">
            <a:alpha val="90000"/>
            <a:hueOff val="0"/>
            <a:satOff val="0"/>
            <a:lumOff val="0"/>
            <a:alphaOff val="0"/>
          </a:schemeClr>
        </a:solidFill>
        <a:ln w="6350" cap="flat" cmpd="sng" algn="ctr">
          <a:solidFill>
            <a:schemeClr val="accent3">
              <a:shade val="80000"/>
              <a:hueOff val="0"/>
              <a:satOff val="0"/>
              <a:lumOff val="19092"/>
              <a:alphaOff val="0"/>
            </a:schemeClr>
          </a:solidFill>
          <a:prstDash val="solid"/>
          <a:miter lim="800000"/>
        </a:ln>
        <a:effectLst/>
      </dsp:spPr>
      <dsp:style>
        <a:lnRef idx="1">
          <a:scrgbClr r="0" g="0" b="0"/>
        </a:lnRef>
        <a:fillRef idx="1">
          <a:scrgbClr r="0" g="0" b="0"/>
        </a:fillRef>
        <a:effectRef idx="2">
          <a:scrgbClr r="0" g="0" b="0"/>
        </a:effectRef>
        <a:fontRef idx="minor"/>
      </dsp:style>
      <dsp:txBody>
        <a:bodyPr spcFirstLastPara="0" vert="horz" wrap="square" lIns="113792" tIns="10160" rIns="10160" bIns="10160" numCol="1" spcCol="1270" anchor="ctr" anchorCtr="0">
          <a:noAutofit/>
        </a:bodyPr>
        <a:lstStyle/>
        <a:p>
          <a:pPr marL="114300" lvl="1" indent="-114300" algn="just" defTabSz="622300">
            <a:lnSpc>
              <a:spcPct val="90000"/>
            </a:lnSpc>
            <a:spcBef>
              <a:spcPct val="0"/>
            </a:spcBef>
            <a:spcAft>
              <a:spcPct val="15000"/>
            </a:spcAft>
            <a:buChar char="•"/>
          </a:pPr>
          <a:r>
            <a:rPr lang="es-ES" sz="1600" kern="1200" dirty="0">
              <a:solidFill>
                <a:prstClr val="white">
                  <a:lumMod val="50000"/>
                </a:prstClr>
              </a:solidFill>
              <a:latin typeface="Calibri" panose="020F0502020204030204"/>
              <a:ea typeface="+mn-ea"/>
              <a:cs typeface="+mn-cs"/>
            </a:rPr>
            <a:t>Obras de mantenimiento del muelle La Esmeralda ($276.896.634) finalizó el 15 de enero de 2020. </a:t>
          </a:r>
          <a:endParaRPr lang="es-CO" sz="1600" kern="1200" dirty="0">
            <a:solidFill>
              <a:prstClr val="white">
                <a:lumMod val="50000"/>
              </a:prstClr>
            </a:solidFill>
            <a:latin typeface="Calibri" panose="020F0502020204030204"/>
            <a:ea typeface="+mn-ea"/>
            <a:cs typeface="+mn-cs"/>
          </a:endParaRPr>
        </a:p>
        <a:p>
          <a:pPr marL="114300" lvl="1" indent="-114300" algn="just" defTabSz="622300">
            <a:lnSpc>
              <a:spcPct val="90000"/>
            </a:lnSpc>
            <a:spcBef>
              <a:spcPct val="0"/>
            </a:spcBef>
            <a:spcAft>
              <a:spcPct val="15000"/>
            </a:spcAft>
            <a:buChar char="•"/>
          </a:pPr>
          <a:r>
            <a:rPr lang="es-ES" sz="1600" kern="1200" dirty="0">
              <a:solidFill>
                <a:prstClr val="white">
                  <a:lumMod val="50000"/>
                </a:prstClr>
              </a:solidFill>
              <a:latin typeface="Calibri" panose="020F0502020204030204"/>
              <a:ea typeface="+mn-ea"/>
              <a:cs typeface="+mn-cs"/>
            </a:rPr>
            <a:t>Se adelanta proceso de contratación del dragado de mantenimiento de acceso al muelle La Esmeralda por valor de $400 millones  incluido interventoría.</a:t>
          </a:r>
          <a:r>
            <a:rPr lang="es-CO" sz="1600" kern="1200" dirty="0">
              <a:solidFill>
                <a:prstClr val="white">
                  <a:lumMod val="50000"/>
                </a:prstClr>
              </a:solidFill>
              <a:latin typeface="Calibri" panose="020F0502020204030204"/>
              <a:ea typeface="+mn-ea"/>
              <a:cs typeface="+mn-cs"/>
            </a:rPr>
            <a:t> </a:t>
          </a:r>
          <a:endParaRPr lang="es-ES" sz="1600" kern="1200" dirty="0">
            <a:solidFill>
              <a:prstClr val="white">
                <a:lumMod val="50000"/>
              </a:prstClr>
            </a:solidFill>
            <a:latin typeface="Calibri" panose="020F0502020204030204"/>
            <a:ea typeface="+mn-ea"/>
            <a:cs typeface="+mn-cs"/>
          </a:endParaRPr>
        </a:p>
      </dsp:txBody>
      <dsp:txXfrm rot="-5400000">
        <a:off x="952055" y="3861468"/>
        <a:ext cx="9012388" cy="797739"/>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546AB77-4D68-9E49-8E9A-E84034C71858}">
      <dsp:nvSpPr>
        <dsp:cNvPr id="0" name=""/>
        <dsp:cNvSpPr/>
      </dsp:nvSpPr>
      <dsp:spPr>
        <a:xfrm rot="5400000">
          <a:off x="-204011" y="363834"/>
          <a:ext cx="1360079" cy="952055"/>
        </a:xfrm>
        <a:prstGeom prst="chevron">
          <a:avLst/>
        </a:prstGeom>
        <a:gradFill rotWithShape="0">
          <a:gsLst>
            <a:gs pos="0">
              <a:schemeClr val="accent3">
                <a:shade val="80000"/>
                <a:hueOff val="0"/>
                <a:satOff val="0"/>
                <a:lumOff val="0"/>
                <a:alphaOff val="0"/>
                <a:satMod val="103000"/>
                <a:lumMod val="102000"/>
                <a:tint val="94000"/>
              </a:schemeClr>
            </a:gs>
            <a:gs pos="50000">
              <a:schemeClr val="accent3">
                <a:shade val="80000"/>
                <a:hueOff val="0"/>
                <a:satOff val="0"/>
                <a:lumOff val="0"/>
                <a:alphaOff val="0"/>
                <a:satMod val="110000"/>
                <a:lumMod val="100000"/>
                <a:shade val="100000"/>
              </a:schemeClr>
            </a:gs>
            <a:gs pos="100000">
              <a:schemeClr val="accent3">
                <a:shade val="80000"/>
                <a:hueOff val="0"/>
                <a:satOff val="0"/>
                <a:lumOff val="0"/>
                <a:alphaOff val="0"/>
                <a:lumMod val="99000"/>
                <a:satMod val="120000"/>
                <a:shade val="78000"/>
              </a:schemeClr>
            </a:gs>
          </a:gsLst>
          <a:lin ang="5400000" scaled="0"/>
        </a:gradFill>
        <a:ln w="6350" cap="flat" cmpd="sng" algn="ctr">
          <a:solidFill>
            <a:schemeClr val="accent3">
              <a:shade val="80000"/>
              <a:hueOff val="0"/>
              <a:satOff val="0"/>
              <a:lumOff val="0"/>
              <a:alphaOff val="0"/>
            </a:schemeClr>
          </a:solidFill>
          <a:prstDash val="solid"/>
          <a:miter lim="800000"/>
        </a:ln>
        <a:effectLst>
          <a:outerShdw blurRad="57150" dist="19050" dir="5400000" algn="ctr" rotWithShape="0">
            <a:srgbClr val="000000">
              <a:alpha val="63000"/>
            </a:srgbClr>
          </a:outerShdw>
        </a:effectLst>
      </dsp:spPr>
      <dsp:style>
        <a:lnRef idx="1">
          <a:scrgbClr r="0" g="0" b="0"/>
        </a:lnRef>
        <a:fillRef idx="3">
          <a:scrgbClr r="0" g="0" b="0"/>
        </a:fillRef>
        <a:effectRef idx="3">
          <a:scrgbClr r="0" g="0" b="0"/>
        </a:effectRef>
        <a:fontRef idx="minor">
          <a:schemeClr val="lt1"/>
        </a:fontRef>
      </dsp:style>
      <dsp:txBody>
        <a:bodyPr spcFirstLastPara="0" vert="horz" wrap="square" lIns="8890" tIns="8890" rIns="8890" bIns="8890" numCol="1" spcCol="1270" anchor="ctr" anchorCtr="0">
          <a:noAutofit/>
        </a:bodyPr>
        <a:lstStyle/>
        <a:p>
          <a:pPr marL="0" lvl="0" indent="0" algn="ctr" defTabSz="622300">
            <a:lnSpc>
              <a:spcPct val="90000"/>
            </a:lnSpc>
            <a:spcBef>
              <a:spcPct val="0"/>
            </a:spcBef>
            <a:spcAft>
              <a:spcPct val="35000"/>
            </a:spcAft>
            <a:buNone/>
          </a:pPr>
          <a:r>
            <a:rPr lang="es-CO" sz="1400" kern="1200" dirty="0"/>
            <a:t>Municipio Carmen del Darién</a:t>
          </a:r>
        </a:p>
      </dsp:txBody>
      <dsp:txXfrm rot="-5400000">
        <a:off x="2" y="635850"/>
        <a:ext cx="952055" cy="408024"/>
      </dsp:txXfrm>
    </dsp:sp>
    <dsp:sp modelId="{380C1126-F0D3-FB47-AC49-7DAEDA06D2F5}">
      <dsp:nvSpPr>
        <dsp:cNvPr id="0" name=""/>
        <dsp:cNvSpPr/>
      </dsp:nvSpPr>
      <dsp:spPr>
        <a:xfrm rot="5400000">
          <a:off x="4881819" y="-3925691"/>
          <a:ext cx="1196016" cy="9055544"/>
        </a:xfrm>
        <a:prstGeom prst="round2SameRect">
          <a:avLst/>
        </a:prstGeom>
        <a:solidFill>
          <a:schemeClr val="lt1">
            <a:alpha val="90000"/>
            <a:hueOff val="0"/>
            <a:satOff val="0"/>
            <a:lumOff val="0"/>
            <a:alphaOff val="0"/>
          </a:schemeClr>
        </a:solidFill>
        <a:ln w="6350" cap="flat" cmpd="sng" algn="ctr">
          <a:solidFill>
            <a:schemeClr val="accent3">
              <a:shade val="80000"/>
              <a:hueOff val="0"/>
              <a:satOff val="0"/>
              <a:lumOff val="0"/>
              <a:alphaOff val="0"/>
            </a:schemeClr>
          </a:solidFill>
          <a:prstDash val="solid"/>
          <a:miter lim="800000"/>
        </a:ln>
        <a:effectLst/>
      </dsp:spPr>
      <dsp:style>
        <a:lnRef idx="1">
          <a:scrgbClr r="0" g="0" b="0"/>
        </a:lnRef>
        <a:fillRef idx="1">
          <a:scrgbClr r="0" g="0" b="0"/>
        </a:fillRef>
        <a:effectRef idx="2">
          <a:scrgbClr r="0" g="0" b="0"/>
        </a:effectRef>
        <a:fontRef idx="minor"/>
      </dsp:style>
      <dsp:txBody>
        <a:bodyPr spcFirstLastPara="0" vert="horz" wrap="square" lIns="106680" tIns="9525" rIns="9525" bIns="9525" numCol="1" spcCol="1270" anchor="ctr" anchorCtr="0">
          <a:noAutofit/>
        </a:bodyPr>
        <a:lstStyle/>
        <a:p>
          <a:pPr marL="114300" lvl="1" indent="-114300" algn="just" defTabSz="666750">
            <a:lnSpc>
              <a:spcPct val="90000"/>
            </a:lnSpc>
            <a:spcBef>
              <a:spcPct val="0"/>
            </a:spcBef>
            <a:spcAft>
              <a:spcPct val="15000"/>
            </a:spcAft>
            <a:buChar char="•"/>
          </a:pPr>
          <a:r>
            <a:rPr lang="es-ES" sz="1500" kern="1200" dirty="0">
              <a:solidFill>
                <a:prstClr val="white">
                  <a:lumMod val="50000"/>
                </a:prstClr>
              </a:solidFill>
              <a:latin typeface="Calibri" panose="020F0502020204030204"/>
              <a:ea typeface="+mn-ea"/>
              <a:cs typeface="+mn-cs"/>
            </a:rPr>
            <a:t>Las obras de mantenimiento y limpieza del rio </a:t>
          </a:r>
          <a:r>
            <a:rPr lang="es-ES" sz="1500" kern="1200" dirty="0" err="1">
              <a:solidFill>
                <a:prstClr val="white">
                  <a:lumMod val="50000"/>
                </a:prstClr>
              </a:solidFill>
              <a:latin typeface="Calibri" panose="020F0502020204030204"/>
              <a:ea typeface="+mn-ea"/>
              <a:cs typeface="+mn-cs"/>
            </a:rPr>
            <a:t>Jiguamiandó</a:t>
          </a:r>
          <a:r>
            <a:rPr lang="es-ES" sz="1500" kern="1200" dirty="0">
              <a:solidFill>
                <a:prstClr val="white">
                  <a:lumMod val="50000"/>
                </a:prstClr>
              </a:solidFill>
              <a:latin typeface="Calibri" panose="020F0502020204030204"/>
              <a:ea typeface="+mn-ea"/>
              <a:cs typeface="+mn-cs"/>
            </a:rPr>
            <a:t> (contrato de obra 1260 de 2020), se encuentra ejecución, se realizó el ajuste a los diseños y los levantamientos </a:t>
          </a:r>
          <a:r>
            <a:rPr lang="es-ES" sz="1500" kern="1200" dirty="0" err="1">
              <a:solidFill>
                <a:prstClr val="white">
                  <a:lumMod val="50000"/>
                </a:prstClr>
              </a:solidFill>
              <a:latin typeface="Calibri" panose="020F0502020204030204"/>
              <a:ea typeface="+mn-ea"/>
              <a:cs typeface="+mn-cs"/>
            </a:rPr>
            <a:t>topobatimétricos</a:t>
          </a:r>
          <a:r>
            <a:rPr lang="es-ES" sz="1500" kern="1200" dirty="0">
              <a:solidFill>
                <a:prstClr val="white">
                  <a:lumMod val="50000"/>
                </a:prstClr>
              </a:solidFill>
              <a:latin typeface="Calibri" panose="020F0502020204030204"/>
              <a:ea typeface="+mn-ea"/>
              <a:cs typeface="+mn-cs"/>
            </a:rPr>
            <a:t>. Fue necesario prorrogar el contrato hasta el 17 de julio de 2021. Avance: 88%.</a:t>
          </a:r>
          <a:endParaRPr lang="es-CO" sz="1500" kern="1200" dirty="0">
            <a:solidFill>
              <a:prstClr val="white">
                <a:lumMod val="50000"/>
              </a:prstClr>
            </a:solidFill>
            <a:latin typeface="Calibri" panose="020F0502020204030204"/>
            <a:ea typeface="+mn-ea"/>
            <a:cs typeface="+mn-cs"/>
          </a:endParaRPr>
        </a:p>
      </dsp:txBody>
      <dsp:txXfrm rot="-5400000">
        <a:off x="952056" y="62457"/>
        <a:ext cx="8997159" cy="1079246"/>
      </dsp:txXfrm>
    </dsp:sp>
    <dsp:sp modelId="{7730EFA2-2993-2F40-B243-6E6F7CBDFEA4}">
      <dsp:nvSpPr>
        <dsp:cNvPr id="0" name=""/>
        <dsp:cNvSpPr/>
      </dsp:nvSpPr>
      <dsp:spPr>
        <a:xfrm rot="5400000">
          <a:off x="-204011" y="1583331"/>
          <a:ext cx="1360079" cy="952055"/>
        </a:xfrm>
        <a:prstGeom prst="chevron">
          <a:avLst/>
        </a:prstGeom>
        <a:gradFill rotWithShape="0">
          <a:gsLst>
            <a:gs pos="0">
              <a:schemeClr val="accent3">
                <a:shade val="80000"/>
                <a:hueOff val="0"/>
                <a:satOff val="0"/>
                <a:lumOff val="6364"/>
                <a:alphaOff val="0"/>
                <a:satMod val="103000"/>
                <a:lumMod val="102000"/>
                <a:tint val="94000"/>
              </a:schemeClr>
            </a:gs>
            <a:gs pos="50000">
              <a:schemeClr val="accent3">
                <a:shade val="80000"/>
                <a:hueOff val="0"/>
                <a:satOff val="0"/>
                <a:lumOff val="6364"/>
                <a:alphaOff val="0"/>
                <a:satMod val="110000"/>
                <a:lumMod val="100000"/>
                <a:shade val="100000"/>
              </a:schemeClr>
            </a:gs>
            <a:gs pos="100000">
              <a:schemeClr val="accent3">
                <a:shade val="80000"/>
                <a:hueOff val="0"/>
                <a:satOff val="0"/>
                <a:lumOff val="6364"/>
                <a:alphaOff val="0"/>
                <a:lumMod val="99000"/>
                <a:satMod val="120000"/>
                <a:shade val="78000"/>
              </a:schemeClr>
            </a:gs>
          </a:gsLst>
          <a:lin ang="5400000" scaled="0"/>
        </a:gradFill>
        <a:ln w="6350" cap="flat" cmpd="sng" algn="ctr">
          <a:solidFill>
            <a:schemeClr val="accent3">
              <a:shade val="80000"/>
              <a:hueOff val="0"/>
              <a:satOff val="0"/>
              <a:lumOff val="6364"/>
              <a:alphaOff val="0"/>
            </a:schemeClr>
          </a:solidFill>
          <a:prstDash val="solid"/>
          <a:miter lim="800000"/>
        </a:ln>
        <a:effectLst>
          <a:outerShdw blurRad="57150" dist="19050" dir="5400000" algn="ctr" rotWithShape="0">
            <a:srgbClr val="000000">
              <a:alpha val="63000"/>
            </a:srgbClr>
          </a:outerShdw>
        </a:effectLst>
      </dsp:spPr>
      <dsp:style>
        <a:lnRef idx="1">
          <a:scrgbClr r="0" g="0" b="0"/>
        </a:lnRef>
        <a:fillRef idx="3">
          <a:scrgbClr r="0" g="0" b="0"/>
        </a:fillRef>
        <a:effectRef idx="3">
          <a:scrgbClr r="0" g="0" b="0"/>
        </a:effectRef>
        <a:fontRef idx="minor">
          <a:schemeClr val="lt1"/>
        </a:fontRef>
      </dsp:style>
      <dsp:txBody>
        <a:bodyPr spcFirstLastPara="0" vert="horz" wrap="square" lIns="8890" tIns="8890" rIns="8890" bIns="8890" numCol="1" spcCol="1270" anchor="ctr" anchorCtr="0">
          <a:noAutofit/>
        </a:bodyPr>
        <a:lstStyle/>
        <a:p>
          <a:pPr marL="0" lvl="0" indent="0" algn="ctr" defTabSz="622300">
            <a:lnSpc>
              <a:spcPct val="90000"/>
            </a:lnSpc>
            <a:spcBef>
              <a:spcPct val="0"/>
            </a:spcBef>
            <a:spcAft>
              <a:spcPct val="35000"/>
            </a:spcAft>
            <a:buNone/>
          </a:pPr>
          <a:r>
            <a:rPr lang="es-CO" sz="1400" kern="1200" dirty="0"/>
            <a:t>Municipio de Riosucio </a:t>
          </a:r>
        </a:p>
      </dsp:txBody>
      <dsp:txXfrm rot="-5400000">
        <a:off x="2" y="1855347"/>
        <a:ext cx="952055" cy="408024"/>
      </dsp:txXfrm>
    </dsp:sp>
    <dsp:sp modelId="{C9E02084-6FD2-7040-89AC-CC850FE8063E}">
      <dsp:nvSpPr>
        <dsp:cNvPr id="0" name=""/>
        <dsp:cNvSpPr/>
      </dsp:nvSpPr>
      <dsp:spPr>
        <a:xfrm rot="5400000">
          <a:off x="5037801" y="-2706427"/>
          <a:ext cx="884051" cy="9055544"/>
        </a:xfrm>
        <a:prstGeom prst="round2SameRect">
          <a:avLst/>
        </a:prstGeom>
        <a:solidFill>
          <a:schemeClr val="lt1">
            <a:alpha val="90000"/>
            <a:hueOff val="0"/>
            <a:satOff val="0"/>
            <a:lumOff val="0"/>
            <a:alphaOff val="0"/>
          </a:schemeClr>
        </a:solidFill>
        <a:ln w="6350" cap="flat" cmpd="sng" algn="ctr">
          <a:solidFill>
            <a:schemeClr val="accent3">
              <a:shade val="80000"/>
              <a:hueOff val="0"/>
              <a:satOff val="0"/>
              <a:lumOff val="6364"/>
              <a:alphaOff val="0"/>
            </a:schemeClr>
          </a:solidFill>
          <a:prstDash val="solid"/>
          <a:miter lim="800000"/>
        </a:ln>
        <a:effectLst/>
      </dsp:spPr>
      <dsp:style>
        <a:lnRef idx="1">
          <a:scrgbClr r="0" g="0" b="0"/>
        </a:lnRef>
        <a:fillRef idx="1">
          <a:scrgbClr r="0" g="0" b="0"/>
        </a:fillRef>
        <a:effectRef idx="2">
          <a:scrgbClr r="0" g="0" b="0"/>
        </a:effectRef>
        <a:fontRef idx="minor"/>
      </dsp:style>
      <dsp:txBody>
        <a:bodyPr spcFirstLastPara="0" vert="horz" wrap="square" lIns="99568" tIns="8890" rIns="8890" bIns="8890" numCol="1" spcCol="1270" anchor="ctr" anchorCtr="0">
          <a:noAutofit/>
        </a:bodyPr>
        <a:lstStyle/>
        <a:p>
          <a:pPr marL="114300" lvl="1" indent="-114300" algn="just" defTabSz="622300">
            <a:lnSpc>
              <a:spcPct val="90000"/>
            </a:lnSpc>
            <a:spcBef>
              <a:spcPct val="0"/>
            </a:spcBef>
            <a:spcAft>
              <a:spcPct val="15000"/>
            </a:spcAft>
            <a:buChar char="•"/>
          </a:pPr>
          <a:r>
            <a:rPr lang="es-ES" sz="1400" kern="1200" dirty="0">
              <a:solidFill>
                <a:prstClr val="white">
                  <a:lumMod val="50000"/>
                </a:prstClr>
              </a:solidFill>
              <a:latin typeface="Calibri" panose="020F0502020204030204"/>
              <a:ea typeface="+mn-ea"/>
              <a:cs typeface="+mn-cs"/>
            </a:rPr>
            <a:t>Mantenimiento y limpieza Rio </a:t>
          </a:r>
          <a:r>
            <a:rPr lang="es-ES" sz="1400" kern="1200" dirty="0" err="1">
              <a:solidFill>
                <a:prstClr val="white">
                  <a:lumMod val="50000"/>
                </a:prstClr>
              </a:solidFill>
              <a:latin typeface="Calibri" panose="020F0502020204030204"/>
              <a:ea typeface="+mn-ea"/>
              <a:cs typeface="+mn-cs"/>
            </a:rPr>
            <a:t>Chintadó</a:t>
          </a:r>
          <a:r>
            <a:rPr lang="es-ES" sz="1400" kern="1200" dirty="0">
              <a:solidFill>
                <a:prstClr val="white">
                  <a:lumMod val="50000"/>
                </a:prstClr>
              </a:solidFill>
              <a:latin typeface="Calibri" panose="020F0502020204030204"/>
              <a:ea typeface="+mn-ea"/>
              <a:cs typeface="+mn-cs"/>
            </a:rPr>
            <a:t> (contrato de obra 1257 de 2020) terminó el 03 de junio de 2021. Avance: 100%.</a:t>
          </a:r>
          <a:endParaRPr lang="es-CO" sz="1400" kern="1200" dirty="0">
            <a:solidFill>
              <a:prstClr val="white">
                <a:lumMod val="50000"/>
              </a:prstClr>
            </a:solidFill>
            <a:latin typeface="Calibri" panose="020F0502020204030204"/>
            <a:ea typeface="+mn-ea"/>
            <a:cs typeface="+mn-cs"/>
          </a:endParaRPr>
        </a:p>
      </dsp:txBody>
      <dsp:txXfrm rot="-5400000">
        <a:off x="952055" y="1422475"/>
        <a:ext cx="9012388" cy="797739"/>
      </dsp:txXfrm>
    </dsp:sp>
    <dsp:sp modelId="{8B149883-C87C-4E48-BC0A-6810831C729D}">
      <dsp:nvSpPr>
        <dsp:cNvPr id="0" name=""/>
        <dsp:cNvSpPr/>
      </dsp:nvSpPr>
      <dsp:spPr>
        <a:xfrm rot="5400000">
          <a:off x="-204011" y="2802827"/>
          <a:ext cx="1360079" cy="952055"/>
        </a:xfrm>
        <a:prstGeom prst="chevron">
          <a:avLst/>
        </a:prstGeom>
        <a:gradFill rotWithShape="0">
          <a:gsLst>
            <a:gs pos="0">
              <a:schemeClr val="accent3">
                <a:shade val="80000"/>
                <a:hueOff val="0"/>
                <a:satOff val="0"/>
                <a:lumOff val="12728"/>
                <a:alphaOff val="0"/>
                <a:satMod val="103000"/>
                <a:lumMod val="102000"/>
                <a:tint val="94000"/>
              </a:schemeClr>
            </a:gs>
            <a:gs pos="50000">
              <a:schemeClr val="accent3">
                <a:shade val="80000"/>
                <a:hueOff val="0"/>
                <a:satOff val="0"/>
                <a:lumOff val="12728"/>
                <a:alphaOff val="0"/>
                <a:satMod val="110000"/>
                <a:lumMod val="100000"/>
                <a:shade val="100000"/>
              </a:schemeClr>
            </a:gs>
            <a:gs pos="100000">
              <a:schemeClr val="accent3">
                <a:shade val="80000"/>
                <a:hueOff val="0"/>
                <a:satOff val="0"/>
                <a:lumOff val="12728"/>
                <a:alphaOff val="0"/>
                <a:lumMod val="99000"/>
                <a:satMod val="120000"/>
                <a:shade val="78000"/>
              </a:schemeClr>
            </a:gs>
          </a:gsLst>
          <a:lin ang="5400000" scaled="0"/>
        </a:gradFill>
        <a:ln w="6350" cap="flat" cmpd="sng" algn="ctr">
          <a:solidFill>
            <a:schemeClr val="accent3">
              <a:shade val="80000"/>
              <a:hueOff val="0"/>
              <a:satOff val="0"/>
              <a:lumOff val="12728"/>
              <a:alphaOff val="0"/>
            </a:schemeClr>
          </a:solidFill>
          <a:prstDash val="solid"/>
          <a:miter lim="800000"/>
        </a:ln>
        <a:effectLst>
          <a:outerShdw blurRad="57150" dist="19050" dir="5400000" algn="ctr" rotWithShape="0">
            <a:srgbClr val="000000">
              <a:alpha val="63000"/>
            </a:srgbClr>
          </a:outerShdw>
        </a:effectLst>
      </dsp:spPr>
      <dsp:style>
        <a:lnRef idx="1">
          <a:scrgbClr r="0" g="0" b="0"/>
        </a:lnRef>
        <a:fillRef idx="3">
          <a:scrgbClr r="0" g="0" b="0"/>
        </a:fillRef>
        <a:effectRef idx="3">
          <a:scrgbClr r="0" g="0" b="0"/>
        </a:effectRef>
        <a:fontRef idx="minor">
          <a:schemeClr val="lt1"/>
        </a:fontRef>
      </dsp:style>
      <dsp:txBody>
        <a:bodyPr spcFirstLastPara="0" vert="horz" wrap="square" lIns="8890" tIns="8890" rIns="8890" bIns="8890" numCol="1" spcCol="1270" anchor="ctr" anchorCtr="0">
          <a:noAutofit/>
        </a:bodyPr>
        <a:lstStyle/>
        <a:p>
          <a:pPr marL="0" lvl="0" indent="0" algn="ctr" defTabSz="622300">
            <a:lnSpc>
              <a:spcPct val="90000"/>
            </a:lnSpc>
            <a:spcBef>
              <a:spcPct val="0"/>
            </a:spcBef>
            <a:spcAft>
              <a:spcPct val="35000"/>
            </a:spcAft>
            <a:buNone/>
          </a:pPr>
          <a:r>
            <a:rPr lang="es-CO" sz="1400" kern="1200" dirty="0"/>
            <a:t>Municipio Francisco Pizarro</a:t>
          </a:r>
        </a:p>
      </dsp:txBody>
      <dsp:txXfrm rot="-5400000">
        <a:off x="2" y="3074843"/>
        <a:ext cx="952055" cy="408024"/>
      </dsp:txXfrm>
    </dsp:sp>
    <dsp:sp modelId="{34EBD005-268B-9E4F-AEE3-6E3D93326895}">
      <dsp:nvSpPr>
        <dsp:cNvPr id="0" name=""/>
        <dsp:cNvSpPr/>
      </dsp:nvSpPr>
      <dsp:spPr>
        <a:xfrm rot="5400000">
          <a:off x="5037801" y="-1486930"/>
          <a:ext cx="884051" cy="9055544"/>
        </a:xfrm>
        <a:prstGeom prst="round2SameRect">
          <a:avLst/>
        </a:prstGeom>
        <a:solidFill>
          <a:schemeClr val="lt1">
            <a:alpha val="90000"/>
            <a:hueOff val="0"/>
            <a:satOff val="0"/>
            <a:lumOff val="0"/>
            <a:alphaOff val="0"/>
          </a:schemeClr>
        </a:solidFill>
        <a:ln w="6350" cap="flat" cmpd="sng" algn="ctr">
          <a:solidFill>
            <a:schemeClr val="accent3">
              <a:shade val="80000"/>
              <a:hueOff val="0"/>
              <a:satOff val="0"/>
              <a:lumOff val="12728"/>
              <a:alphaOff val="0"/>
            </a:schemeClr>
          </a:solidFill>
          <a:prstDash val="solid"/>
          <a:miter lim="800000"/>
        </a:ln>
        <a:effectLst/>
      </dsp:spPr>
      <dsp:style>
        <a:lnRef idx="1">
          <a:scrgbClr r="0" g="0" b="0"/>
        </a:lnRef>
        <a:fillRef idx="1">
          <a:scrgbClr r="0" g="0" b="0"/>
        </a:fillRef>
        <a:effectRef idx="2">
          <a:scrgbClr r="0" g="0" b="0"/>
        </a:effectRef>
        <a:fontRef idx="minor"/>
      </dsp:style>
      <dsp:txBody>
        <a:bodyPr spcFirstLastPara="0" vert="horz" wrap="square" lIns="99568" tIns="8890" rIns="8890" bIns="8890" numCol="1" spcCol="1270" anchor="ctr" anchorCtr="0">
          <a:noAutofit/>
        </a:bodyPr>
        <a:lstStyle/>
        <a:p>
          <a:pPr marL="114300" lvl="1" indent="-114300" algn="just" defTabSz="622300">
            <a:lnSpc>
              <a:spcPct val="90000"/>
            </a:lnSpc>
            <a:spcBef>
              <a:spcPct val="0"/>
            </a:spcBef>
            <a:spcAft>
              <a:spcPct val="15000"/>
            </a:spcAft>
            <a:buChar char="•"/>
          </a:pPr>
          <a:r>
            <a:rPr lang="es-ES" sz="1400" kern="1200" dirty="0">
              <a:solidFill>
                <a:prstClr val="white">
                  <a:lumMod val="50000"/>
                </a:prstClr>
              </a:solidFill>
              <a:latin typeface="Calibri" panose="020F0502020204030204"/>
              <a:ea typeface="+mn-ea"/>
              <a:cs typeface="+mn-cs"/>
            </a:rPr>
            <a:t>Dragado y mantenimiento de tres esteros: Se finalizó la etapa de estudios y se determinó mayores cantidades de obras, por lo que se adicionó el convenio en 468 millones y prórroga del convenio e interventoría hasta el 31 de agosto de 2021. Se prorrogó suspensión del contrato derivado de obra e interventoría hasta el 19/07/2021, mientras se resuelven inconformidades de las comunidades por compromisos que no les ha cumplido.</a:t>
          </a:r>
          <a:endParaRPr lang="es-CO" sz="1400" kern="1200" dirty="0">
            <a:solidFill>
              <a:prstClr val="white">
                <a:lumMod val="50000"/>
              </a:prstClr>
            </a:solidFill>
            <a:latin typeface="Calibri" panose="020F0502020204030204"/>
            <a:ea typeface="+mn-ea"/>
            <a:cs typeface="+mn-cs"/>
          </a:endParaRPr>
        </a:p>
      </dsp:txBody>
      <dsp:txXfrm rot="-5400000">
        <a:off x="952055" y="2641972"/>
        <a:ext cx="9012388" cy="797739"/>
      </dsp:txXfrm>
    </dsp:sp>
    <dsp:sp modelId="{F3CC1EA4-A1F9-F643-B06D-69BD095A02FB}">
      <dsp:nvSpPr>
        <dsp:cNvPr id="0" name=""/>
        <dsp:cNvSpPr/>
      </dsp:nvSpPr>
      <dsp:spPr>
        <a:xfrm rot="5400000">
          <a:off x="-204011" y="4022323"/>
          <a:ext cx="1360079" cy="952055"/>
        </a:xfrm>
        <a:prstGeom prst="chevron">
          <a:avLst/>
        </a:prstGeom>
        <a:gradFill rotWithShape="0">
          <a:gsLst>
            <a:gs pos="0">
              <a:schemeClr val="accent3">
                <a:shade val="80000"/>
                <a:hueOff val="0"/>
                <a:satOff val="0"/>
                <a:lumOff val="19092"/>
                <a:alphaOff val="0"/>
                <a:satMod val="103000"/>
                <a:lumMod val="102000"/>
                <a:tint val="94000"/>
              </a:schemeClr>
            </a:gs>
            <a:gs pos="50000">
              <a:schemeClr val="accent3">
                <a:shade val="80000"/>
                <a:hueOff val="0"/>
                <a:satOff val="0"/>
                <a:lumOff val="19092"/>
                <a:alphaOff val="0"/>
                <a:satMod val="110000"/>
                <a:lumMod val="100000"/>
                <a:shade val="100000"/>
              </a:schemeClr>
            </a:gs>
            <a:gs pos="100000">
              <a:schemeClr val="accent3">
                <a:shade val="80000"/>
                <a:hueOff val="0"/>
                <a:satOff val="0"/>
                <a:lumOff val="19092"/>
                <a:alphaOff val="0"/>
                <a:lumMod val="99000"/>
                <a:satMod val="120000"/>
                <a:shade val="78000"/>
              </a:schemeClr>
            </a:gs>
          </a:gsLst>
          <a:lin ang="5400000" scaled="0"/>
        </a:gradFill>
        <a:ln w="6350" cap="flat" cmpd="sng" algn="ctr">
          <a:solidFill>
            <a:schemeClr val="accent3">
              <a:shade val="80000"/>
              <a:hueOff val="0"/>
              <a:satOff val="0"/>
              <a:lumOff val="19092"/>
              <a:alphaOff val="0"/>
            </a:schemeClr>
          </a:solidFill>
          <a:prstDash val="solid"/>
          <a:miter lim="800000"/>
        </a:ln>
        <a:effectLst>
          <a:outerShdw blurRad="57150" dist="19050" dir="5400000" algn="ctr" rotWithShape="0">
            <a:srgbClr val="000000">
              <a:alpha val="63000"/>
            </a:srgbClr>
          </a:outerShdw>
        </a:effectLst>
      </dsp:spPr>
      <dsp:style>
        <a:lnRef idx="1">
          <a:scrgbClr r="0" g="0" b="0"/>
        </a:lnRef>
        <a:fillRef idx="3">
          <a:scrgbClr r="0" g="0" b="0"/>
        </a:fillRef>
        <a:effectRef idx="3">
          <a:scrgbClr r="0" g="0" b="0"/>
        </a:effectRef>
        <a:fontRef idx="minor">
          <a:schemeClr val="lt1"/>
        </a:fontRef>
      </dsp:style>
      <dsp:txBody>
        <a:bodyPr spcFirstLastPara="0" vert="horz" wrap="square" lIns="8890" tIns="8890" rIns="8890" bIns="8890" numCol="1" spcCol="1270" anchor="ctr" anchorCtr="0">
          <a:noAutofit/>
        </a:bodyPr>
        <a:lstStyle/>
        <a:p>
          <a:pPr marL="0" lvl="0" indent="0" algn="ctr" defTabSz="622300">
            <a:lnSpc>
              <a:spcPct val="90000"/>
            </a:lnSpc>
            <a:spcBef>
              <a:spcPct val="0"/>
            </a:spcBef>
            <a:spcAft>
              <a:spcPct val="35000"/>
            </a:spcAft>
            <a:buNone/>
          </a:pPr>
          <a:r>
            <a:rPr lang="es-CO" sz="1400" kern="1200" dirty="0"/>
            <a:t>Municipio de Puerto Asís</a:t>
          </a:r>
          <a:endParaRPr lang="es-CO" sz="1300" kern="1200" dirty="0"/>
        </a:p>
      </dsp:txBody>
      <dsp:txXfrm rot="-5400000">
        <a:off x="2" y="4294339"/>
        <a:ext cx="952055" cy="408024"/>
      </dsp:txXfrm>
    </dsp:sp>
    <dsp:sp modelId="{3ED0E637-8C46-7642-B8AB-F3B2F85807FB}">
      <dsp:nvSpPr>
        <dsp:cNvPr id="0" name=""/>
        <dsp:cNvSpPr/>
      </dsp:nvSpPr>
      <dsp:spPr>
        <a:xfrm rot="5400000">
          <a:off x="5037801" y="-267434"/>
          <a:ext cx="884051" cy="9055544"/>
        </a:xfrm>
        <a:prstGeom prst="round2SameRect">
          <a:avLst/>
        </a:prstGeom>
        <a:solidFill>
          <a:schemeClr val="lt1">
            <a:alpha val="90000"/>
            <a:hueOff val="0"/>
            <a:satOff val="0"/>
            <a:lumOff val="0"/>
            <a:alphaOff val="0"/>
          </a:schemeClr>
        </a:solidFill>
        <a:ln w="6350" cap="flat" cmpd="sng" algn="ctr">
          <a:solidFill>
            <a:schemeClr val="accent3">
              <a:shade val="80000"/>
              <a:hueOff val="0"/>
              <a:satOff val="0"/>
              <a:lumOff val="19092"/>
              <a:alphaOff val="0"/>
            </a:schemeClr>
          </a:solidFill>
          <a:prstDash val="solid"/>
          <a:miter lim="800000"/>
        </a:ln>
        <a:effectLst/>
      </dsp:spPr>
      <dsp:style>
        <a:lnRef idx="1">
          <a:scrgbClr r="0" g="0" b="0"/>
        </a:lnRef>
        <a:fillRef idx="1">
          <a:scrgbClr r="0" g="0" b="0"/>
        </a:fillRef>
        <a:effectRef idx="2">
          <a:scrgbClr r="0" g="0" b="0"/>
        </a:effectRef>
        <a:fontRef idx="minor"/>
      </dsp:style>
      <dsp:txBody>
        <a:bodyPr spcFirstLastPara="0" vert="horz" wrap="square" lIns="64008" tIns="5715" rIns="5715" bIns="5715" numCol="1" spcCol="1270" anchor="ctr" anchorCtr="0">
          <a:noAutofit/>
        </a:bodyPr>
        <a:lstStyle/>
        <a:p>
          <a:pPr marL="114300" lvl="1" indent="-114300" algn="just" defTabSz="622300">
            <a:lnSpc>
              <a:spcPct val="90000"/>
            </a:lnSpc>
            <a:spcBef>
              <a:spcPct val="0"/>
            </a:spcBef>
            <a:spcAft>
              <a:spcPct val="15000"/>
            </a:spcAft>
            <a:buChar char="•"/>
          </a:pPr>
          <a:r>
            <a:rPr lang="es-ES" sz="900" kern="1200" dirty="0">
              <a:solidFill>
                <a:prstClr val="white">
                  <a:lumMod val="50000"/>
                </a:prstClr>
              </a:solidFill>
              <a:latin typeface="Calibri" panose="020F0502020204030204"/>
              <a:ea typeface="+mn-ea"/>
              <a:cs typeface="+mn-cs"/>
            </a:rPr>
            <a:t>Obras de mantenimiento del muelle La Esmeralda, contrato 1405 de 2020 se encuentra suspendido hasta el 15 de julio por niveles altos del río Putumayo, se requiere prorroga de 43 días.</a:t>
          </a:r>
          <a:endParaRPr lang="es-CO" sz="900" kern="1200" dirty="0">
            <a:solidFill>
              <a:prstClr val="white">
                <a:lumMod val="50000"/>
              </a:prstClr>
            </a:solidFill>
            <a:latin typeface="Calibri" panose="020F0502020204030204"/>
            <a:ea typeface="+mn-ea"/>
            <a:cs typeface="+mn-cs"/>
          </a:endParaRPr>
        </a:p>
        <a:p>
          <a:pPr marL="114300" lvl="1" indent="-114300" algn="just" defTabSz="622300">
            <a:lnSpc>
              <a:spcPct val="90000"/>
            </a:lnSpc>
            <a:spcBef>
              <a:spcPct val="0"/>
            </a:spcBef>
            <a:spcAft>
              <a:spcPct val="15000"/>
            </a:spcAft>
            <a:buChar char="•"/>
          </a:pPr>
          <a:r>
            <a:rPr lang="es-ES" sz="900" kern="1200" dirty="0">
              <a:solidFill>
                <a:prstClr val="white">
                  <a:lumMod val="50000"/>
                </a:prstClr>
              </a:solidFill>
              <a:latin typeface="Calibri" panose="020F0502020204030204"/>
              <a:ea typeface="+mn-ea"/>
              <a:cs typeface="+mn-cs"/>
            </a:rPr>
            <a:t>Construcción de muelles, comunidades indígenas de Piñuña Blanco y Buenavista: </a:t>
          </a:r>
        </a:p>
        <a:p>
          <a:pPr marL="114300" lvl="1" indent="-114300" algn="just" defTabSz="622300">
            <a:lnSpc>
              <a:spcPct val="90000"/>
            </a:lnSpc>
            <a:spcBef>
              <a:spcPct val="0"/>
            </a:spcBef>
            <a:spcAft>
              <a:spcPct val="15000"/>
            </a:spcAft>
            <a:buChar char="•"/>
          </a:pPr>
          <a:r>
            <a:rPr lang="es-ES" sz="900" kern="1200" dirty="0">
              <a:solidFill>
                <a:prstClr val="white">
                  <a:lumMod val="50000"/>
                </a:prstClr>
              </a:solidFill>
              <a:latin typeface="Calibri" panose="020F0502020204030204"/>
              <a:ea typeface="+mn-ea"/>
              <a:cs typeface="+mn-cs"/>
            </a:rPr>
            <a:t>Contrato 1822/2020, por valor de $ 5.842.582.508 de los cuales se asignaron a estos dos muelles la suma de $ 2.571.763.476  y contrato de interventoría No. 2053/2020, por valor de $ 1.475.214.541, de los cuales se asignaron a los dos muelles la suma de $ 327.825.454. Actualmente, se adelanta la fase de estudios y diseños. Así mismo, se adelantan las gestiones con el Ministerio del Interior conceptúo que no se requiere consulta previa. El contrato se inició el 03 de marzo de 2021 y fecha de terminación el 01 de octubre de 2021. El contrato se encuentra suspendido hasta el 09 de agosto de 2021.</a:t>
          </a:r>
        </a:p>
      </dsp:txBody>
      <dsp:txXfrm rot="-5400000">
        <a:off x="952055" y="3861468"/>
        <a:ext cx="9012388" cy="797739"/>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546AB77-4D68-9E49-8E9A-E84034C71858}">
      <dsp:nvSpPr>
        <dsp:cNvPr id="0" name=""/>
        <dsp:cNvSpPr/>
      </dsp:nvSpPr>
      <dsp:spPr>
        <a:xfrm rot="5400000">
          <a:off x="-386407" y="682146"/>
          <a:ext cx="2576049" cy="1803234"/>
        </a:xfrm>
        <a:prstGeom prst="chevron">
          <a:avLst/>
        </a:prstGeom>
        <a:gradFill rotWithShape="0">
          <a:gsLst>
            <a:gs pos="0">
              <a:schemeClr val="accent3">
                <a:shade val="80000"/>
                <a:hueOff val="0"/>
                <a:satOff val="0"/>
                <a:lumOff val="0"/>
                <a:alphaOff val="0"/>
                <a:satMod val="103000"/>
                <a:lumMod val="102000"/>
                <a:tint val="94000"/>
              </a:schemeClr>
            </a:gs>
            <a:gs pos="50000">
              <a:schemeClr val="accent3">
                <a:shade val="80000"/>
                <a:hueOff val="0"/>
                <a:satOff val="0"/>
                <a:lumOff val="0"/>
                <a:alphaOff val="0"/>
                <a:satMod val="110000"/>
                <a:lumMod val="100000"/>
                <a:shade val="100000"/>
              </a:schemeClr>
            </a:gs>
            <a:gs pos="100000">
              <a:schemeClr val="accent3">
                <a:shade val="80000"/>
                <a:hueOff val="0"/>
                <a:satOff val="0"/>
                <a:lumOff val="0"/>
                <a:alphaOff val="0"/>
                <a:lumMod val="99000"/>
                <a:satMod val="120000"/>
                <a:shade val="78000"/>
              </a:schemeClr>
            </a:gs>
          </a:gsLst>
          <a:lin ang="5400000" scaled="0"/>
        </a:gradFill>
        <a:ln w="6350" cap="flat" cmpd="sng" algn="ctr">
          <a:solidFill>
            <a:schemeClr val="accent3">
              <a:shade val="80000"/>
              <a:hueOff val="0"/>
              <a:satOff val="0"/>
              <a:lumOff val="0"/>
              <a:alphaOff val="0"/>
            </a:schemeClr>
          </a:solidFill>
          <a:prstDash val="solid"/>
          <a:miter lim="800000"/>
        </a:ln>
        <a:effectLst>
          <a:outerShdw blurRad="57150" dist="19050" dir="5400000" algn="ctr" rotWithShape="0">
            <a:srgbClr val="000000">
              <a:alpha val="63000"/>
            </a:srgbClr>
          </a:outerShdw>
        </a:effectLst>
      </dsp:spPr>
      <dsp:style>
        <a:lnRef idx="1">
          <a:scrgbClr r="0" g="0" b="0"/>
        </a:lnRef>
        <a:fillRef idx="3">
          <a:scrgbClr r="0" g="0" b="0"/>
        </a:fillRef>
        <a:effectRef idx="3">
          <a:scrgbClr r="0" g="0" b="0"/>
        </a:effectRef>
        <a:fontRef idx="minor">
          <a:schemeClr val="lt1"/>
        </a:fontRef>
      </dsp:style>
      <dsp:txBody>
        <a:bodyPr spcFirstLastPara="0" vert="horz" wrap="square" lIns="8890" tIns="8890" rIns="8890" bIns="8890" numCol="1" spcCol="1270" anchor="ctr" anchorCtr="0">
          <a:noAutofit/>
        </a:bodyPr>
        <a:lstStyle/>
        <a:p>
          <a:pPr marL="0" lvl="0" indent="0" algn="ctr" defTabSz="622300">
            <a:lnSpc>
              <a:spcPct val="90000"/>
            </a:lnSpc>
            <a:spcBef>
              <a:spcPct val="0"/>
            </a:spcBef>
            <a:spcAft>
              <a:spcPct val="35000"/>
            </a:spcAft>
            <a:buNone/>
          </a:pPr>
          <a:r>
            <a:rPr lang="es-CO" sz="1400" kern="1200" dirty="0"/>
            <a:t>Municipio Bojayá y </a:t>
          </a:r>
          <a:r>
            <a:rPr lang="es-CO" sz="1400" kern="1200" dirty="0" err="1"/>
            <a:t>Sipí</a:t>
          </a:r>
          <a:endParaRPr lang="es-CO" sz="1400" kern="1200" dirty="0"/>
        </a:p>
      </dsp:txBody>
      <dsp:txXfrm rot="-5400000">
        <a:off x="1" y="1197355"/>
        <a:ext cx="1803234" cy="772815"/>
      </dsp:txXfrm>
    </dsp:sp>
    <dsp:sp modelId="{380C1126-F0D3-FB47-AC49-7DAEDA06D2F5}">
      <dsp:nvSpPr>
        <dsp:cNvPr id="0" name=""/>
        <dsp:cNvSpPr/>
      </dsp:nvSpPr>
      <dsp:spPr>
        <a:xfrm rot="5400000">
          <a:off x="4773358" y="-2969227"/>
          <a:ext cx="2264116" cy="8204365"/>
        </a:xfrm>
        <a:prstGeom prst="round2SameRect">
          <a:avLst/>
        </a:prstGeom>
        <a:solidFill>
          <a:schemeClr val="lt1">
            <a:alpha val="90000"/>
            <a:hueOff val="0"/>
            <a:satOff val="0"/>
            <a:lumOff val="0"/>
            <a:alphaOff val="0"/>
          </a:schemeClr>
        </a:solidFill>
        <a:ln w="6350" cap="flat" cmpd="sng" algn="ctr">
          <a:solidFill>
            <a:schemeClr val="accent3">
              <a:shade val="80000"/>
              <a:hueOff val="0"/>
              <a:satOff val="0"/>
              <a:lumOff val="0"/>
              <a:alphaOff val="0"/>
            </a:schemeClr>
          </a:solidFill>
          <a:prstDash val="solid"/>
          <a:miter lim="800000"/>
        </a:ln>
        <a:effectLst/>
      </dsp:spPr>
      <dsp:style>
        <a:lnRef idx="1">
          <a:scrgbClr r="0" g="0" b="0"/>
        </a:lnRef>
        <a:fillRef idx="1">
          <a:scrgbClr r="0" g="0" b="0"/>
        </a:fillRef>
        <a:effectRef idx="2">
          <a:scrgbClr r="0" g="0" b="0"/>
        </a:effectRef>
        <a:fontRef idx="minor"/>
      </dsp:style>
      <dsp:txBody>
        <a:bodyPr spcFirstLastPara="0" vert="horz" wrap="square" lIns="106680" tIns="9525" rIns="9525" bIns="9525" numCol="1" spcCol="1270" anchor="ctr" anchorCtr="0">
          <a:noAutofit/>
        </a:bodyPr>
        <a:lstStyle/>
        <a:p>
          <a:pPr marL="114300" lvl="1" indent="-114300" algn="just" defTabSz="666750">
            <a:lnSpc>
              <a:spcPct val="90000"/>
            </a:lnSpc>
            <a:spcBef>
              <a:spcPct val="0"/>
            </a:spcBef>
            <a:spcAft>
              <a:spcPct val="15000"/>
            </a:spcAft>
            <a:buChar char="•"/>
          </a:pPr>
          <a:r>
            <a:rPr lang="es-ES" sz="1500" kern="1200" dirty="0">
              <a:solidFill>
                <a:prstClr val="white">
                  <a:lumMod val="50000"/>
                </a:prstClr>
              </a:solidFill>
              <a:latin typeface="Calibri" panose="020F0502020204030204"/>
              <a:ea typeface="+mn-ea"/>
              <a:cs typeface="+mn-cs"/>
            </a:rPr>
            <a:t>Contrato de obra No. 1814/2020  por valor de $6.263.750.355 de los cuales se asignaron para el muelle de </a:t>
          </a:r>
          <a:r>
            <a:rPr lang="es-ES" sz="1500" kern="1200" dirty="0" err="1">
              <a:solidFill>
                <a:prstClr val="white">
                  <a:lumMod val="50000"/>
                </a:prstClr>
              </a:solidFill>
              <a:latin typeface="Calibri" panose="020F0502020204030204"/>
              <a:ea typeface="+mn-ea"/>
              <a:cs typeface="+mn-cs"/>
            </a:rPr>
            <a:t>Bojayá</a:t>
          </a:r>
          <a:r>
            <a:rPr lang="es-ES" sz="1500" kern="1200" dirty="0">
              <a:solidFill>
                <a:prstClr val="white">
                  <a:lumMod val="50000"/>
                </a:prstClr>
              </a:solidFill>
              <a:latin typeface="Calibri" panose="020F0502020204030204"/>
              <a:ea typeface="+mn-ea"/>
              <a:cs typeface="+mn-cs"/>
            </a:rPr>
            <a:t> y muelle de SIPI el valor de $ 2.505.500.142 y contrato de interventoría No. 2053/2020, por valor de $1.475.214.541, de los cuales se le asignaron a estos dos muelles $327.825.454. Actualmente, se adelanta la fase de estudios y diseños para la implantación de los muelles en los sitios seleccionados. El contrato se inició el 03 de marzo de 2021 y fecha de terminación el 01 de octubre de 2021. El contrato se encuentra suspendido hasta el 09 de agosto de 2021</a:t>
          </a:r>
          <a:endParaRPr lang="es-CO" sz="1500" kern="1200" dirty="0">
            <a:solidFill>
              <a:prstClr val="white">
                <a:lumMod val="50000"/>
              </a:prstClr>
            </a:solidFill>
            <a:latin typeface="Calibri" panose="020F0502020204030204"/>
            <a:ea typeface="+mn-ea"/>
            <a:cs typeface="+mn-cs"/>
          </a:endParaRPr>
        </a:p>
      </dsp:txBody>
      <dsp:txXfrm rot="-5400000">
        <a:off x="1803234" y="111422"/>
        <a:ext cx="8093840" cy="2043066"/>
      </dsp:txXfrm>
    </dsp:sp>
    <dsp:sp modelId="{F3CC1EA4-A1F9-F643-B06D-69BD095A02FB}">
      <dsp:nvSpPr>
        <dsp:cNvPr id="0" name=""/>
        <dsp:cNvSpPr/>
      </dsp:nvSpPr>
      <dsp:spPr>
        <a:xfrm rot="5400000">
          <a:off x="-386407" y="2991925"/>
          <a:ext cx="2576049" cy="1803234"/>
        </a:xfrm>
        <a:prstGeom prst="chevron">
          <a:avLst/>
        </a:prstGeom>
        <a:gradFill rotWithShape="0">
          <a:gsLst>
            <a:gs pos="0">
              <a:schemeClr val="accent3">
                <a:shade val="80000"/>
                <a:hueOff val="0"/>
                <a:satOff val="0"/>
                <a:lumOff val="19092"/>
                <a:alphaOff val="0"/>
                <a:satMod val="103000"/>
                <a:lumMod val="102000"/>
                <a:tint val="94000"/>
              </a:schemeClr>
            </a:gs>
            <a:gs pos="50000">
              <a:schemeClr val="accent3">
                <a:shade val="80000"/>
                <a:hueOff val="0"/>
                <a:satOff val="0"/>
                <a:lumOff val="19092"/>
                <a:alphaOff val="0"/>
                <a:satMod val="110000"/>
                <a:lumMod val="100000"/>
                <a:shade val="100000"/>
              </a:schemeClr>
            </a:gs>
            <a:gs pos="100000">
              <a:schemeClr val="accent3">
                <a:shade val="80000"/>
                <a:hueOff val="0"/>
                <a:satOff val="0"/>
                <a:lumOff val="19092"/>
                <a:alphaOff val="0"/>
                <a:lumMod val="99000"/>
                <a:satMod val="120000"/>
                <a:shade val="78000"/>
              </a:schemeClr>
            </a:gs>
          </a:gsLst>
          <a:lin ang="5400000" scaled="0"/>
        </a:gradFill>
        <a:ln w="6350" cap="flat" cmpd="sng" algn="ctr">
          <a:solidFill>
            <a:schemeClr val="accent3">
              <a:shade val="80000"/>
              <a:hueOff val="0"/>
              <a:satOff val="0"/>
              <a:lumOff val="19092"/>
              <a:alphaOff val="0"/>
            </a:schemeClr>
          </a:solidFill>
          <a:prstDash val="solid"/>
          <a:miter lim="800000"/>
        </a:ln>
        <a:effectLst>
          <a:outerShdw blurRad="57150" dist="19050" dir="5400000" algn="ctr" rotWithShape="0">
            <a:srgbClr val="000000">
              <a:alpha val="63000"/>
            </a:srgbClr>
          </a:outerShdw>
        </a:effectLst>
      </dsp:spPr>
      <dsp:style>
        <a:lnRef idx="1">
          <a:scrgbClr r="0" g="0" b="0"/>
        </a:lnRef>
        <a:fillRef idx="3">
          <a:scrgbClr r="0" g="0" b="0"/>
        </a:fillRef>
        <a:effectRef idx="3">
          <a:scrgbClr r="0" g="0" b="0"/>
        </a:effectRef>
        <a:fontRef idx="minor">
          <a:schemeClr val="lt1"/>
        </a:fontRef>
      </dsp:style>
      <dsp:txBody>
        <a:bodyPr spcFirstLastPara="0" vert="horz" wrap="square" lIns="8890" tIns="8890" rIns="8890" bIns="8890" numCol="1" spcCol="1270" anchor="ctr" anchorCtr="0">
          <a:noAutofit/>
        </a:bodyPr>
        <a:lstStyle/>
        <a:p>
          <a:pPr marL="0" lvl="0" indent="0" algn="ctr" defTabSz="622300">
            <a:lnSpc>
              <a:spcPct val="90000"/>
            </a:lnSpc>
            <a:spcBef>
              <a:spcPct val="0"/>
            </a:spcBef>
            <a:spcAft>
              <a:spcPct val="35000"/>
            </a:spcAft>
            <a:buNone/>
          </a:pPr>
          <a:r>
            <a:rPr lang="es-CO" sz="1400" kern="1200" dirty="0"/>
            <a:t>Municipio Santa Bárbara de </a:t>
          </a:r>
          <a:r>
            <a:rPr lang="es-CO" sz="1400" kern="1200" dirty="0" err="1"/>
            <a:t>Iscuande</a:t>
          </a:r>
          <a:endParaRPr lang="es-CO" sz="1300" kern="1200" dirty="0"/>
        </a:p>
      </dsp:txBody>
      <dsp:txXfrm rot="-5400000">
        <a:off x="1" y="3507134"/>
        <a:ext cx="1803234" cy="772815"/>
      </dsp:txXfrm>
    </dsp:sp>
    <dsp:sp modelId="{3ED0E637-8C46-7642-B8AB-F3B2F85807FB}">
      <dsp:nvSpPr>
        <dsp:cNvPr id="0" name=""/>
        <dsp:cNvSpPr/>
      </dsp:nvSpPr>
      <dsp:spPr>
        <a:xfrm rot="5400000">
          <a:off x="5068201" y="-659449"/>
          <a:ext cx="1674431" cy="8204365"/>
        </a:xfrm>
        <a:prstGeom prst="round2SameRect">
          <a:avLst/>
        </a:prstGeom>
        <a:solidFill>
          <a:schemeClr val="lt1">
            <a:alpha val="90000"/>
            <a:hueOff val="0"/>
            <a:satOff val="0"/>
            <a:lumOff val="0"/>
            <a:alphaOff val="0"/>
          </a:schemeClr>
        </a:solidFill>
        <a:ln w="6350" cap="flat" cmpd="sng" algn="ctr">
          <a:solidFill>
            <a:schemeClr val="accent3">
              <a:shade val="80000"/>
              <a:hueOff val="0"/>
              <a:satOff val="0"/>
              <a:lumOff val="19092"/>
              <a:alphaOff val="0"/>
            </a:schemeClr>
          </a:solidFill>
          <a:prstDash val="solid"/>
          <a:miter lim="800000"/>
        </a:ln>
        <a:effectLst/>
      </dsp:spPr>
      <dsp:style>
        <a:lnRef idx="1">
          <a:scrgbClr r="0" g="0" b="0"/>
        </a:lnRef>
        <a:fillRef idx="1">
          <a:scrgbClr r="0" g="0" b="0"/>
        </a:fillRef>
        <a:effectRef idx="2">
          <a:scrgbClr r="0" g="0" b="0"/>
        </a:effectRef>
        <a:fontRef idx="minor"/>
      </dsp:style>
      <dsp:txBody>
        <a:bodyPr spcFirstLastPara="0" vert="horz" wrap="square" lIns="106680" tIns="9525" rIns="9525" bIns="9525" numCol="1" spcCol="1270" anchor="ctr" anchorCtr="0">
          <a:noAutofit/>
        </a:bodyPr>
        <a:lstStyle/>
        <a:p>
          <a:pPr marL="114300" lvl="1" indent="-114300" algn="just" defTabSz="622300">
            <a:lnSpc>
              <a:spcPct val="90000"/>
            </a:lnSpc>
            <a:spcBef>
              <a:spcPct val="0"/>
            </a:spcBef>
            <a:spcAft>
              <a:spcPct val="15000"/>
            </a:spcAft>
            <a:buChar char="•"/>
          </a:pPr>
          <a:r>
            <a:rPr lang="es-ES" sz="1500" kern="1200" dirty="0">
              <a:solidFill>
                <a:prstClr val="white">
                  <a:lumMod val="50000"/>
                </a:prstClr>
              </a:solidFill>
              <a:latin typeface="Calibri" panose="020F0502020204030204"/>
              <a:ea typeface="+mn-ea"/>
              <a:cs typeface="+mn-cs"/>
            </a:rPr>
            <a:t>Obras de protección: Contrato 2421 de 2019, Contrato en ejecución, con un avance del 70%. El contrato de obra se adicionó por valor de $513,76 millones y el contrato de interventoría se adicionó en $116 millones, prórroga de tres meses hasta el 09/08/2021. Las obras se encuentran suspendidas hasta el 05 de julio de 2021 por niveles altos del río </a:t>
          </a:r>
          <a:r>
            <a:rPr lang="es-ES" sz="1500" kern="1200" dirty="0" err="1">
              <a:solidFill>
                <a:prstClr val="white">
                  <a:lumMod val="50000"/>
                </a:prstClr>
              </a:solidFill>
              <a:latin typeface="Calibri" panose="020F0502020204030204"/>
              <a:ea typeface="+mn-ea"/>
              <a:cs typeface="+mn-cs"/>
            </a:rPr>
            <a:t>Iscuandé</a:t>
          </a:r>
          <a:r>
            <a:rPr lang="es-ES" sz="1500" kern="1200" dirty="0">
              <a:solidFill>
                <a:prstClr val="white">
                  <a:lumMod val="50000"/>
                </a:prstClr>
              </a:solidFill>
              <a:latin typeface="Calibri" panose="020F0502020204030204"/>
              <a:ea typeface="+mn-ea"/>
              <a:cs typeface="+mn-cs"/>
            </a:rPr>
            <a:t>.</a:t>
          </a:r>
          <a:endParaRPr lang="es-CO" sz="1500" kern="1200" dirty="0">
            <a:solidFill>
              <a:prstClr val="white">
                <a:lumMod val="50000"/>
              </a:prstClr>
            </a:solidFill>
            <a:latin typeface="Calibri" panose="020F0502020204030204"/>
            <a:ea typeface="+mn-ea"/>
            <a:cs typeface="+mn-cs"/>
          </a:endParaRPr>
        </a:p>
      </dsp:txBody>
      <dsp:txXfrm rot="-5400000">
        <a:off x="1803235" y="2687256"/>
        <a:ext cx="8122626" cy="1510953"/>
      </dsp:txXfrm>
    </dsp:sp>
  </dsp:spTree>
</dsp:drawing>
</file>

<file path=ppt/diagrams/layout1.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drawing1.xml><?xml version="1.0" encoding="utf-8"?>
<c:userShapes xmlns:c="http://schemas.openxmlformats.org/drawingml/2006/chart">
  <cdr:relSizeAnchor xmlns:cdr="http://schemas.openxmlformats.org/drawingml/2006/chartDrawing">
    <cdr:from>
      <cdr:x>0.19162</cdr:x>
      <cdr:y>0.28571</cdr:y>
    </cdr:from>
    <cdr:to>
      <cdr:x>0.65969</cdr:x>
      <cdr:y>0.49507</cdr:y>
    </cdr:to>
    <cdr:sp macro="" textlink="">
      <cdr:nvSpPr>
        <cdr:cNvPr id="2" name="CuadroTexto 1"/>
        <cdr:cNvSpPr txBox="1"/>
      </cdr:nvSpPr>
      <cdr:spPr>
        <a:xfrm xmlns:a="http://schemas.openxmlformats.org/drawingml/2006/main">
          <a:off x="726282" y="828675"/>
          <a:ext cx="1774032" cy="607219"/>
        </a:xfrm>
        <a:prstGeom xmlns:a="http://schemas.openxmlformats.org/drawingml/2006/main" prst="rect">
          <a:avLst/>
        </a:prstGeom>
      </cdr:spPr>
      <cdr:txBody>
        <a:bodyPr xmlns:a="http://schemas.openxmlformats.org/drawingml/2006/main" vertOverflow="clip" wrap="square" rtlCol="0" anchor="ctr"/>
        <a:lstStyle xmlns:a="http://schemas.openxmlformats.org/drawingml/2006/main"/>
        <a:p xmlns:a="http://schemas.openxmlformats.org/drawingml/2006/main">
          <a:pPr algn="ctr"/>
          <a:fld id="{300E252E-B030-4821-ACAA-5ED4983C66CC}" type="TxLink">
            <a:rPr lang="en-US" sz="3000" b="0" i="0" u="none" strike="noStrike">
              <a:solidFill>
                <a:schemeClr val="accent1">
                  <a:lumMod val="75000"/>
                </a:schemeClr>
              </a:solidFill>
              <a:latin typeface="Impact" panose="020B0806030902050204" pitchFamily="34" charset="0"/>
              <a:cs typeface="Calibri"/>
            </a:rPr>
            <a:pPr algn="ctr"/>
            <a:t>1722%</a:t>
          </a:fld>
          <a:endParaRPr lang="es-CO" sz="3000">
            <a:solidFill>
              <a:schemeClr val="accent1">
                <a:lumMod val="75000"/>
              </a:schemeClr>
            </a:solidFill>
            <a:latin typeface="Impact" panose="020B0806030902050204" pitchFamily="34" charset="0"/>
          </a:endParaRPr>
        </a:p>
      </cdr:txBody>
    </cdr:sp>
  </cdr:relSizeAnchor>
</c:userShapes>
</file>

<file path=ppt/drawings/drawing2.xml><?xml version="1.0" encoding="utf-8"?>
<c:userShapes xmlns:c="http://schemas.openxmlformats.org/drawingml/2006/chart">
  <cdr:relSizeAnchor xmlns:cdr="http://schemas.openxmlformats.org/drawingml/2006/chartDrawing">
    <cdr:from>
      <cdr:x>0.42531</cdr:x>
      <cdr:y>0.35733</cdr:y>
    </cdr:from>
    <cdr:to>
      <cdr:x>0.66049</cdr:x>
      <cdr:y>0.52664</cdr:y>
    </cdr:to>
    <cdr:sp macro="" textlink="">
      <cdr:nvSpPr>
        <cdr:cNvPr id="2" name="CuadroTexto 3">
          <a:extLst xmlns:a="http://schemas.openxmlformats.org/drawingml/2006/main">
            <a:ext uri="{FF2B5EF4-FFF2-40B4-BE49-F238E27FC236}">
              <a16:creationId xmlns:a16="http://schemas.microsoft.com/office/drawing/2014/main" id="{00000000-0008-0000-0000-000004000000}"/>
            </a:ext>
          </a:extLst>
        </cdr:cNvPr>
        <cdr:cNvSpPr txBox="1"/>
      </cdr:nvSpPr>
      <cdr:spPr>
        <a:xfrm xmlns:a="http://schemas.openxmlformats.org/drawingml/2006/main">
          <a:off x="1708193" y="1072113"/>
          <a:ext cx="944571" cy="507994"/>
        </a:xfrm>
        <a:prstGeom xmlns:a="http://schemas.openxmlformats.org/drawingml/2006/main" prst="rect">
          <a:avLst/>
        </a:prstGeom>
        <a:noFill xmlns:a="http://schemas.openxmlformats.org/drawingml/2006/main"/>
        <a:ln xmlns:a="http://schemas.openxmlformats.org/drawingml/2006/main" w="9525" cmpd="sng">
          <a:noFill/>
        </a:ln>
      </cdr:spPr>
      <cdr:style>
        <a:lnRef xmlns:a="http://schemas.openxmlformats.org/drawingml/2006/main" idx="0">
          <a:scrgbClr r="0" g="0" b="0"/>
        </a:lnRef>
        <a:fillRef xmlns:a="http://schemas.openxmlformats.org/drawingml/2006/main" idx="0">
          <a:scrgbClr r="0" g="0" b="0"/>
        </a:fillRef>
        <a:effectRef xmlns:a="http://schemas.openxmlformats.org/drawingml/2006/main" idx="0">
          <a:scrgbClr r="0" g="0" b="0"/>
        </a:effectRef>
        <a:fontRef xmlns:a="http://schemas.openxmlformats.org/drawingml/2006/main" idx="minor">
          <a:schemeClr val="dk1"/>
        </a:fontRef>
      </cdr:style>
      <cdr:txBody>
        <a:bodyPr xmlns:a="http://schemas.openxmlformats.org/drawingml/2006/main" wrap="square" rtlCol="0" anchor="t"/>
        <a:lstStyle xmlns:a="http://schemas.openxmlformats.org/drawingml/2006/main">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xmlns:a="http://schemas.openxmlformats.org/drawingml/2006/main">
          <a:fld id="{2A010D8C-4221-46D4-A65A-9783AFE6C7EE}" type="TxLink">
            <a:rPr lang="en-US" sz="3000" b="0" i="0" u="none" strike="noStrike">
              <a:solidFill>
                <a:srgbClr val="3366CC"/>
              </a:solidFill>
              <a:latin typeface="Impact" panose="020B0806030902050204" pitchFamily="34" charset="0"/>
              <a:cs typeface="Calibri"/>
            </a:rPr>
            <a:pPr/>
            <a:t>67%</a:t>
          </a:fld>
          <a:endParaRPr lang="es-CO" sz="3000" dirty="0">
            <a:solidFill>
              <a:srgbClr val="3366CC"/>
            </a:solidFill>
            <a:latin typeface="Impact" panose="020B0806030902050204" pitchFamily="34" charset="0"/>
          </a:endParaRPr>
        </a:p>
      </cdr:txBody>
    </cdr:sp>
  </cdr:relSizeAnchor>
</c:userShapes>
</file>

<file path=ppt/drawings/drawing3.xml><?xml version="1.0" encoding="utf-8"?>
<c:userShapes xmlns:c="http://schemas.openxmlformats.org/drawingml/2006/chart">
  <cdr:relSizeAnchor xmlns:cdr="http://schemas.openxmlformats.org/drawingml/2006/chartDrawing">
    <cdr:from>
      <cdr:x>0.37247</cdr:x>
      <cdr:y>0.3494</cdr:y>
    </cdr:from>
    <cdr:to>
      <cdr:x>0.65182</cdr:x>
      <cdr:y>0.51693</cdr:y>
    </cdr:to>
    <cdr:sp macro="" textlink="">
      <cdr:nvSpPr>
        <cdr:cNvPr id="2" name="CuadroTexto 3">
          <a:extLst xmlns:a="http://schemas.openxmlformats.org/drawingml/2006/main">
            <a:ext uri="{FF2B5EF4-FFF2-40B4-BE49-F238E27FC236}">
              <a16:creationId xmlns:a16="http://schemas.microsoft.com/office/drawing/2014/main" id="{74799884-B2AF-2D4C-8720-92F73E6F05AC}"/>
            </a:ext>
          </a:extLst>
        </cdr:cNvPr>
        <cdr:cNvSpPr txBox="1"/>
      </cdr:nvSpPr>
      <cdr:spPr>
        <a:xfrm xmlns:a="http://schemas.openxmlformats.org/drawingml/2006/main">
          <a:off x="1259464" y="1059415"/>
          <a:ext cx="944572" cy="507993"/>
        </a:xfrm>
        <a:prstGeom xmlns:a="http://schemas.openxmlformats.org/drawingml/2006/main" prst="rect">
          <a:avLst/>
        </a:prstGeom>
        <a:noFill xmlns:a="http://schemas.openxmlformats.org/drawingml/2006/main"/>
        <a:ln xmlns:a="http://schemas.openxmlformats.org/drawingml/2006/main" w="9525" cmpd="sng">
          <a:noFill/>
        </a:ln>
      </cdr:spPr>
      <cdr:style>
        <a:lnRef xmlns:a="http://schemas.openxmlformats.org/drawingml/2006/main" idx="0">
          <a:scrgbClr r="0" g="0" b="0"/>
        </a:lnRef>
        <a:fillRef xmlns:a="http://schemas.openxmlformats.org/drawingml/2006/main" idx="0">
          <a:scrgbClr r="0" g="0" b="0"/>
        </a:fillRef>
        <a:effectRef xmlns:a="http://schemas.openxmlformats.org/drawingml/2006/main" idx="0">
          <a:scrgbClr r="0" g="0" b="0"/>
        </a:effectRef>
        <a:fontRef xmlns:a="http://schemas.openxmlformats.org/drawingml/2006/main" idx="minor">
          <a:schemeClr val="dk1"/>
        </a:fontRef>
      </cdr:style>
      <cdr:txBody>
        <a:bodyPr xmlns:a="http://schemas.openxmlformats.org/drawingml/2006/main" wrap="square" rtlCol="0" anchor="t"/>
        <a:lstStyle xmlns:a="http://schemas.openxmlformats.org/drawingml/2006/main">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xmlns:a="http://schemas.openxmlformats.org/drawingml/2006/main">
          <a:r>
            <a:rPr lang="es-CO" sz="3000" dirty="0">
              <a:solidFill>
                <a:srgbClr val="3366CC"/>
              </a:solidFill>
              <a:latin typeface="Impact" panose="020B0806030902050204" pitchFamily="34" charset="0"/>
            </a:rPr>
            <a:t>14%</a:t>
          </a:r>
        </a:p>
      </cdr:txBody>
    </cdr:sp>
  </cdr:relSizeAnchor>
</c:userShapes>
</file>

<file path=ppt/drawings/drawing4.xml><?xml version="1.0" encoding="utf-8"?>
<c:userShapes xmlns:c="http://schemas.openxmlformats.org/drawingml/2006/chart">
  <cdr:relSizeAnchor xmlns:cdr="http://schemas.openxmlformats.org/drawingml/2006/chartDrawing">
    <cdr:from>
      <cdr:x>0.39674</cdr:x>
      <cdr:y>0.35107</cdr:y>
    </cdr:from>
    <cdr:to>
      <cdr:x>0.68623</cdr:x>
      <cdr:y>0.53184</cdr:y>
    </cdr:to>
    <cdr:sp macro="" textlink="">
      <cdr:nvSpPr>
        <cdr:cNvPr id="2" name="CuadroTexto 17">
          <a:extLst xmlns:a="http://schemas.openxmlformats.org/drawingml/2006/main">
            <a:ext uri="{FF2B5EF4-FFF2-40B4-BE49-F238E27FC236}">
              <a16:creationId xmlns:a16="http://schemas.microsoft.com/office/drawing/2014/main" id="{00000000-0008-0000-0000-000012000000}"/>
            </a:ext>
          </a:extLst>
        </cdr:cNvPr>
        <cdr:cNvSpPr txBox="1"/>
      </cdr:nvSpPr>
      <cdr:spPr>
        <a:xfrm xmlns:a="http://schemas.openxmlformats.org/drawingml/2006/main">
          <a:off x="1373012" y="1086776"/>
          <a:ext cx="1001872" cy="559593"/>
        </a:xfrm>
        <a:prstGeom xmlns:a="http://schemas.openxmlformats.org/drawingml/2006/main" prst="rect">
          <a:avLst/>
        </a:prstGeom>
        <a:noFill xmlns:a="http://schemas.openxmlformats.org/drawingml/2006/main"/>
        <a:ln xmlns:a="http://schemas.openxmlformats.org/drawingml/2006/main" w="9525" cmpd="sng">
          <a:noFill/>
        </a:ln>
      </cdr:spPr>
      <cdr:style>
        <a:lnRef xmlns:a="http://schemas.openxmlformats.org/drawingml/2006/main" idx="0">
          <a:scrgbClr r="0" g="0" b="0"/>
        </a:lnRef>
        <a:fillRef xmlns:a="http://schemas.openxmlformats.org/drawingml/2006/main" idx="0">
          <a:scrgbClr r="0" g="0" b="0"/>
        </a:fillRef>
        <a:effectRef xmlns:a="http://schemas.openxmlformats.org/drawingml/2006/main" idx="0">
          <a:scrgbClr r="0" g="0" b="0"/>
        </a:effectRef>
        <a:fontRef xmlns:a="http://schemas.openxmlformats.org/drawingml/2006/main" idx="minor">
          <a:schemeClr val="dk1"/>
        </a:fontRef>
      </cdr:style>
      <cdr:txBody>
        <a:bodyPr xmlns:a="http://schemas.openxmlformats.org/drawingml/2006/main" wrap="square" rtlCol="0" anchor="t"/>
        <a:lstStyle xmlns:a="http://schemas.openxmlformats.org/drawingml/2006/main">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xmlns:a="http://schemas.openxmlformats.org/drawingml/2006/main">
          <a:fld id="{A66D0797-618B-42A4-955A-92C9C83C5E8D}" type="TxLink">
            <a:rPr lang="en-US" sz="3000" b="0" i="0" u="none" strike="noStrike">
              <a:solidFill>
                <a:srgbClr val="00B050"/>
              </a:solidFill>
              <a:latin typeface="Impact" panose="020B0806030902050204" pitchFamily="34" charset="0"/>
              <a:cs typeface="Calibri"/>
            </a:rPr>
            <a:pPr/>
            <a:t>36%</a:t>
          </a:fld>
          <a:endParaRPr lang="es-CO" sz="3000" dirty="0">
            <a:solidFill>
              <a:srgbClr val="00B050"/>
            </a:solidFill>
            <a:latin typeface="Impact" panose="020B0806030902050204" pitchFamily="34" charset="0"/>
          </a:endParaRPr>
        </a:p>
      </cdr:txBody>
    </cdr:sp>
  </cdr:relSizeAnchor>
</c:userShapes>
</file>

<file path=ppt/drawings/drawing5.xml><?xml version="1.0" encoding="utf-8"?>
<c:userShapes xmlns:c="http://schemas.openxmlformats.org/drawingml/2006/chart">
  <cdr:relSizeAnchor xmlns:cdr="http://schemas.openxmlformats.org/drawingml/2006/chartDrawing">
    <cdr:from>
      <cdr:x>0.42863</cdr:x>
      <cdr:y>0.39266</cdr:y>
    </cdr:from>
    <cdr:to>
      <cdr:x>0.59926</cdr:x>
      <cdr:y>0.6081</cdr:y>
    </cdr:to>
    <cdr:sp macro="" textlink="">
      <cdr:nvSpPr>
        <cdr:cNvPr id="2" name="CuadroTexto 18">
          <a:extLst xmlns:a="http://schemas.openxmlformats.org/drawingml/2006/main">
            <a:ext uri="{FF2B5EF4-FFF2-40B4-BE49-F238E27FC236}">
              <a16:creationId xmlns:a16="http://schemas.microsoft.com/office/drawing/2014/main" id="{00000000-0008-0000-0000-000013000000}"/>
            </a:ext>
          </a:extLst>
        </cdr:cNvPr>
        <cdr:cNvSpPr txBox="1"/>
      </cdr:nvSpPr>
      <cdr:spPr>
        <a:xfrm xmlns:a="http://schemas.openxmlformats.org/drawingml/2006/main">
          <a:off x="2402681" y="1215232"/>
          <a:ext cx="956468" cy="666750"/>
        </a:xfrm>
        <a:prstGeom xmlns:a="http://schemas.openxmlformats.org/drawingml/2006/main" prst="rect">
          <a:avLst/>
        </a:prstGeom>
        <a:noFill xmlns:a="http://schemas.openxmlformats.org/drawingml/2006/main"/>
        <a:ln xmlns:a="http://schemas.openxmlformats.org/drawingml/2006/main" w="9525" cmpd="sng">
          <a:noFill/>
        </a:ln>
      </cdr:spPr>
      <cdr:style>
        <a:lnRef xmlns:a="http://schemas.openxmlformats.org/drawingml/2006/main" idx="0">
          <a:scrgbClr r="0" g="0" b="0"/>
        </a:lnRef>
        <a:fillRef xmlns:a="http://schemas.openxmlformats.org/drawingml/2006/main" idx="0">
          <a:scrgbClr r="0" g="0" b="0"/>
        </a:fillRef>
        <a:effectRef xmlns:a="http://schemas.openxmlformats.org/drawingml/2006/main" idx="0">
          <a:scrgbClr r="0" g="0" b="0"/>
        </a:effectRef>
        <a:fontRef xmlns:a="http://schemas.openxmlformats.org/drawingml/2006/main" idx="minor">
          <a:schemeClr val="dk1"/>
        </a:fontRef>
      </cdr:style>
      <cdr:txBody>
        <a:bodyPr xmlns:a="http://schemas.openxmlformats.org/drawingml/2006/main" wrap="square" rtlCol="0" anchor="t"/>
        <a:lstStyle xmlns:a="http://schemas.openxmlformats.org/drawingml/2006/main">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xmlns:a="http://schemas.openxmlformats.org/drawingml/2006/main">
          <a:fld id="{E45911C8-5AB7-4904-9C17-DD92E9395961}" type="TxLink">
            <a:rPr lang="en-US" sz="3000" b="0" i="0" u="none" strike="noStrike">
              <a:solidFill>
                <a:schemeClr val="accent3"/>
              </a:solidFill>
              <a:latin typeface="Impact" panose="020B0806030902050204" pitchFamily="34" charset="0"/>
              <a:cs typeface="Calibri"/>
            </a:rPr>
            <a:pPr/>
            <a:t>48%</a:t>
          </a:fld>
          <a:endParaRPr lang="es-CO" sz="3000">
            <a:solidFill>
              <a:schemeClr val="accent3"/>
            </a:solidFill>
            <a:latin typeface="Impact" panose="020B0806030902050204" pitchFamily="34" charset="0"/>
          </a:endParaRPr>
        </a:p>
      </cdr:txBody>
    </cdr:sp>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s-CO" dirty="0"/>
          </a:p>
        </p:txBody>
      </p:sp>
      <p:sp>
        <p:nvSpPr>
          <p:cNvPr id="3" name="Marcador de fecha 2"/>
          <p:cNvSpPr>
            <a:spLocks noGrp="1"/>
          </p:cNvSpPr>
          <p:nvPr>
            <p:ph type="dt" idx="1"/>
          </p:nvPr>
        </p:nvSpPr>
        <p:spPr>
          <a:xfrm>
            <a:off x="3970338" y="0"/>
            <a:ext cx="3038475" cy="466725"/>
          </a:xfrm>
          <a:prstGeom prst="rect">
            <a:avLst/>
          </a:prstGeom>
        </p:spPr>
        <p:txBody>
          <a:bodyPr vert="horz" lIns="91440" tIns="45720" rIns="91440" bIns="45720" rtlCol="0"/>
          <a:lstStyle>
            <a:lvl1pPr algn="r">
              <a:defRPr sz="1200"/>
            </a:lvl1pPr>
          </a:lstStyle>
          <a:p>
            <a:fld id="{5FF145B0-74FC-4BD9-9B7E-3789D29CE0CD}" type="datetimeFigureOut">
              <a:rPr lang="es-CO" smtClean="0"/>
              <a:t>4/08/21</a:t>
            </a:fld>
            <a:endParaRPr lang="es-CO" dirty="0"/>
          </a:p>
        </p:txBody>
      </p:sp>
      <p:sp>
        <p:nvSpPr>
          <p:cNvPr id="4" name="Marcador de imagen de diapositiva 3"/>
          <p:cNvSpPr>
            <a:spLocks noGrp="1" noRot="1" noChangeAspect="1"/>
          </p:cNvSpPr>
          <p:nvPr>
            <p:ph type="sldImg" idx="2"/>
          </p:nvPr>
        </p:nvSpPr>
        <p:spPr>
          <a:xfrm>
            <a:off x="717550" y="1162050"/>
            <a:ext cx="5575300" cy="3136900"/>
          </a:xfrm>
          <a:prstGeom prst="rect">
            <a:avLst/>
          </a:prstGeom>
          <a:noFill/>
          <a:ln w="12700">
            <a:solidFill>
              <a:prstClr val="black"/>
            </a:solidFill>
          </a:ln>
        </p:spPr>
        <p:txBody>
          <a:bodyPr vert="horz" lIns="91440" tIns="45720" rIns="91440" bIns="45720" rtlCol="0" anchor="ctr"/>
          <a:lstStyle/>
          <a:p>
            <a:endParaRPr lang="es-CO" dirty="0"/>
          </a:p>
        </p:txBody>
      </p:sp>
      <p:sp>
        <p:nvSpPr>
          <p:cNvPr id="5" name="Marcador de notas 4"/>
          <p:cNvSpPr>
            <a:spLocks noGrp="1"/>
          </p:cNvSpPr>
          <p:nvPr>
            <p:ph type="body" sz="quarter" idx="3"/>
          </p:nvPr>
        </p:nvSpPr>
        <p:spPr>
          <a:xfrm>
            <a:off x="701675" y="4473575"/>
            <a:ext cx="5607050" cy="3660775"/>
          </a:xfrm>
          <a:prstGeom prst="rect">
            <a:avLst/>
          </a:prstGeom>
        </p:spPr>
        <p:txBody>
          <a:bodyPr vert="horz" lIns="91440" tIns="45720" rIns="91440" bIns="45720" rtlCol="0"/>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6" name="Marcador de pie de página 5"/>
          <p:cNvSpPr>
            <a:spLocks noGrp="1"/>
          </p:cNvSpPr>
          <p:nvPr>
            <p:ph type="ftr" sz="quarter" idx="4"/>
          </p:nvPr>
        </p:nvSpPr>
        <p:spPr>
          <a:xfrm>
            <a:off x="0" y="8829675"/>
            <a:ext cx="3038475" cy="466725"/>
          </a:xfrm>
          <a:prstGeom prst="rect">
            <a:avLst/>
          </a:prstGeom>
        </p:spPr>
        <p:txBody>
          <a:bodyPr vert="horz" lIns="91440" tIns="45720" rIns="91440" bIns="45720" rtlCol="0" anchor="b"/>
          <a:lstStyle>
            <a:lvl1pPr algn="l">
              <a:defRPr sz="1200"/>
            </a:lvl1pPr>
          </a:lstStyle>
          <a:p>
            <a:endParaRPr lang="es-CO" dirty="0"/>
          </a:p>
        </p:txBody>
      </p:sp>
      <p:sp>
        <p:nvSpPr>
          <p:cNvPr id="7" name="Marcador de número de diapositiva 6"/>
          <p:cNvSpPr>
            <a:spLocks noGrp="1"/>
          </p:cNvSpPr>
          <p:nvPr>
            <p:ph type="sldNum" sz="quarter" idx="5"/>
          </p:nvPr>
        </p:nvSpPr>
        <p:spPr>
          <a:xfrm>
            <a:off x="3970338" y="8829675"/>
            <a:ext cx="3038475" cy="466725"/>
          </a:xfrm>
          <a:prstGeom prst="rect">
            <a:avLst/>
          </a:prstGeom>
        </p:spPr>
        <p:txBody>
          <a:bodyPr vert="horz" lIns="91440" tIns="45720" rIns="91440" bIns="45720" rtlCol="0" anchor="b"/>
          <a:lstStyle>
            <a:lvl1pPr algn="r">
              <a:defRPr sz="1200"/>
            </a:lvl1pPr>
          </a:lstStyle>
          <a:p>
            <a:fld id="{CF090E4C-AA53-4B2D-8A27-1845B199F207}" type="slidenum">
              <a:rPr lang="es-CO" smtClean="0"/>
              <a:t>‹Nº›</a:t>
            </a:fld>
            <a:endParaRPr lang="es-CO" dirty="0"/>
          </a:p>
        </p:txBody>
      </p:sp>
    </p:spTree>
    <p:extLst>
      <p:ext uri="{BB962C8B-B14F-4D97-AF65-F5344CB8AC3E}">
        <p14:creationId xmlns:p14="http://schemas.microsoft.com/office/powerpoint/2010/main" val="239777574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1524000" y="1122363"/>
            <a:ext cx="9144000" cy="2387600"/>
          </a:xfrm>
        </p:spPr>
        <p:txBody>
          <a:bodyPr anchor="b"/>
          <a:lstStyle>
            <a:lvl1pPr algn="ctr">
              <a:defRPr sz="6000"/>
            </a:lvl1pPr>
          </a:lstStyle>
          <a:p>
            <a:r>
              <a:rPr lang="es-ES"/>
              <a:t>Haga clic para modificar el estilo de título del patrón</a:t>
            </a:r>
            <a:endParaRPr lang="es-CO"/>
          </a:p>
        </p:txBody>
      </p:sp>
      <p:sp>
        <p:nvSpPr>
          <p:cNvPr id="3" name="Subtítulo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endParaRPr lang="es-CO"/>
          </a:p>
        </p:txBody>
      </p:sp>
      <p:sp>
        <p:nvSpPr>
          <p:cNvPr id="4" name="Marcador de fecha 3"/>
          <p:cNvSpPr>
            <a:spLocks noGrp="1"/>
          </p:cNvSpPr>
          <p:nvPr>
            <p:ph type="dt" sz="half" idx="10"/>
          </p:nvPr>
        </p:nvSpPr>
        <p:spPr/>
        <p:txBody>
          <a:bodyPr/>
          <a:lstStyle/>
          <a:p>
            <a:fld id="{FDAE4024-67FF-48FC-9A7E-9FC686D07AA7}" type="datetimeFigureOut">
              <a:rPr lang="es-CO" smtClean="0"/>
              <a:t>4/08/21</a:t>
            </a:fld>
            <a:endParaRPr lang="es-CO" dirty="0"/>
          </a:p>
        </p:txBody>
      </p:sp>
      <p:sp>
        <p:nvSpPr>
          <p:cNvPr id="5" name="Marcador de pie de página 4"/>
          <p:cNvSpPr>
            <a:spLocks noGrp="1"/>
          </p:cNvSpPr>
          <p:nvPr>
            <p:ph type="ftr" sz="quarter" idx="11"/>
          </p:nvPr>
        </p:nvSpPr>
        <p:spPr/>
        <p:txBody>
          <a:bodyPr/>
          <a:lstStyle/>
          <a:p>
            <a:endParaRPr lang="es-CO" dirty="0"/>
          </a:p>
        </p:txBody>
      </p:sp>
    </p:spTree>
    <p:extLst>
      <p:ext uri="{BB962C8B-B14F-4D97-AF65-F5344CB8AC3E}">
        <p14:creationId xmlns:p14="http://schemas.microsoft.com/office/powerpoint/2010/main" val="110392025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En blanco">
    <p:spTree>
      <p:nvGrpSpPr>
        <p:cNvPr id="1" name=""/>
        <p:cNvGrpSpPr/>
        <p:nvPr/>
      </p:nvGrpSpPr>
      <p:grpSpPr>
        <a:xfrm>
          <a:off x="0" y="0"/>
          <a:ext cx="0" cy="0"/>
          <a:chOff x="0" y="0"/>
          <a:chExt cx="0" cy="0"/>
        </a:xfrm>
      </p:grpSpPr>
      <p:sp>
        <p:nvSpPr>
          <p:cNvPr id="2" name="Marcador de fecha 1"/>
          <p:cNvSpPr>
            <a:spLocks noGrp="1"/>
          </p:cNvSpPr>
          <p:nvPr>
            <p:ph type="dt" sz="half" idx="10"/>
          </p:nvPr>
        </p:nvSpPr>
        <p:spPr/>
        <p:txBody>
          <a:bodyPr/>
          <a:lstStyle/>
          <a:p>
            <a:fld id="{FDAE4024-67FF-48FC-9A7E-9FC686D07AA7}" type="datetimeFigureOut">
              <a:rPr lang="es-CO" smtClean="0"/>
              <a:t>4/08/21</a:t>
            </a:fld>
            <a:endParaRPr lang="es-CO" dirty="0"/>
          </a:p>
        </p:txBody>
      </p:sp>
      <p:sp>
        <p:nvSpPr>
          <p:cNvPr id="3" name="Marcador de pie de página 2"/>
          <p:cNvSpPr>
            <a:spLocks noGrp="1"/>
          </p:cNvSpPr>
          <p:nvPr>
            <p:ph type="ftr" sz="quarter" idx="11"/>
          </p:nvPr>
        </p:nvSpPr>
        <p:spPr/>
        <p:txBody>
          <a:bodyPr/>
          <a:lstStyle/>
          <a:p>
            <a:endParaRPr lang="es-CO" dirty="0"/>
          </a:p>
        </p:txBody>
      </p:sp>
      <p:sp>
        <p:nvSpPr>
          <p:cNvPr id="4" name="Marcador de número de diapositiva 3"/>
          <p:cNvSpPr>
            <a:spLocks noGrp="1"/>
          </p:cNvSpPr>
          <p:nvPr>
            <p:ph type="sldNum" sz="quarter" idx="12"/>
          </p:nvPr>
        </p:nvSpPr>
        <p:spPr/>
        <p:txBody>
          <a:bodyPr/>
          <a:lstStyle/>
          <a:p>
            <a:fld id="{C8D901C0-2586-44BD-BCDE-6F6997B4D43D}" type="slidenum">
              <a:rPr lang="es-CO" smtClean="0"/>
              <a:t>‹Nº›</a:t>
            </a:fld>
            <a:endParaRPr lang="es-CO" dirty="0"/>
          </a:p>
        </p:txBody>
      </p:sp>
      <p:sp>
        <p:nvSpPr>
          <p:cNvPr id="5" name="Título 1">
            <a:extLst>
              <a:ext uri="{FF2B5EF4-FFF2-40B4-BE49-F238E27FC236}">
                <a16:creationId xmlns:a16="http://schemas.microsoft.com/office/drawing/2014/main" id="{D559DB2F-1A3B-4F5C-A0CB-55F68DB382A6}"/>
              </a:ext>
            </a:extLst>
          </p:cNvPr>
          <p:cNvSpPr>
            <a:spLocks noGrp="1"/>
          </p:cNvSpPr>
          <p:nvPr>
            <p:ph type="ctrTitle"/>
          </p:nvPr>
        </p:nvSpPr>
        <p:spPr>
          <a:xfrm>
            <a:off x="1524000" y="1122363"/>
            <a:ext cx="9144000" cy="2387600"/>
          </a:xfrm>
        </p:spPr>
        <p:txBody>
          <a:bodyPr anchor="b"/>
          <a:lstStyle>
            <a:lvl1pPr algn="ctr">
              <a:defRPr sz="6000"/>
            </a:lvl1pPr>
          </a:lstStyle>
          <a:p>
            <a:r>
              <a:rPr lang="es-ES"/>
              <a:t>Haga clic para modificar el estilo de título del patrón</a:t>
            </a:r>
            <a:endParaRPr lang="es-CO"/>
          </a:p>
        </p:txBody>
      </p:sp>
      <p:sp>
        <p:nvSpPr>
          <p:cNvPr id="6" name="Subtítulo 2">
            <a:extLst>
              <a:ext uri="{FF2B5EF4-FFF2-40B4-BE49-F238E27FC236}">
                <a16:creationId xmlns:a16="http://schemas.microsoft.com/office/drawing/2014/main" id="{0432CB84-C211-4B00-A442-8C0E8922F7FD}"/>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endParaRPr lang="es-CO"/>
          </a:p>
        </p:txBody>
      </p:sp>
      <p:sp>
        <p:nvSpPr>
          <p:cNvPr id="7" name="Marcador de fecha 3">
            <a:extLst>
              <a:ext uri="{FF2B5EF4-FFF2-40B4-BE49-F238E27FC236}">
                <a16:creationId xmlns:a16="http://schemas.microsoft.com/office/drawing/2014/main" id="{8E13D75C-1402-4FB1-A541-D8036A56B286}"/>
              </a:ext>
            </a:extLst>
          </p:cNvPr>
          <p:cNvSpPr txBox="1">
            <a:spLocks/>
          </p:cNvSpPr>
          <p:nvPr userDrawn="1"/>
        </p:nvSpPr>
        <p:spPr>
          <a:xfrm>
            <a:off x="838200" y="6356350"/>
            <a:ext cx="2743200" cy="365125"/>
          </a:xfrm>
          <a:prstGeom prst="rect">
            <a:avLst/>
          </a:prstGeom>
        </p:spPr>
        <p:txBody>
          <a:bodyPr vert="horz" lIns="91440" tIns="45720" rIns="91440" bIns="45720" rtlCol="0" anchor="ctr"/>
          <a:lstStyle>
            <a:defPPr>
              <a:defRPr lang="es-CO"/>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FDAE4024-67FF-48FC-9A7E-9FC686D07AA7}" type="datetimeFigureOut">
              <a:rPr lang="es-CO" smtClean="0"/>
              <a:pPr/>
              <a:t>4/08/21</a:t>
            </a:fld>
            <a:endParaRPr lang="es-CO" dirty="0"/>
          </a:p>
        </p:txBody>
      </p:sp>
      <p:sp>
        <p:nvSpPr>
          <p:cNvPr id="8" name="Marcador de número de diapositiva 5">
            <a:extLst>
              <a:ext uri="{FF2B5EF4-FFF2-40B4-BE49-F238E27FC236}">
                <a16:creationId xmlns:a16="http://schemas.microsoft.com/office/drawing/2014/main" id="{F1AC329D-0E14-46BC-9BF7-16652B6CF4AB}"/>
              </a:ext>
            </a:extLst>
          </p:cNvPr>
          <p:cNvSpPr txBox="1">
            <a:spLocks/>
          </p:cNvSpPr>
          <p:nvPr userDrawn="1"/>
        </p:nvSpPr>
        <p:spPr>
          <a:xfrm>
            <a:off x="8610600" y="6356350"/>
            <a:ext cx="2743200" cy="365125"/>
          </a:xfrm>
          <a:prstGeom prst="rect">
            <a:avLst/>
          </a:prstGeom>
        </p:spPr>
        <p:txBody>
          <a:bodyPr vert="horz" lIns="91440" tIns="45720" rIns="91440" bIns="45720" rtlCol="0" anchor="ctr"/>
          <a:lstStyle>
            <a:defPPr>
              <a:defRPr lang="es-CO"/>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C8D901C0-2586-44BD-BCDE-6F6997B4D43D}" type="slidenum">
              <a:rPr lang="es-CO" smtClean="0"/>
              <a:pPr/>
              <a:t>‹Nº›</a:t>
            </a:fld>
            <a:endParaRPr lang="es-CO" dirty="0"/>
          </a:p>
        </p:txBody>
      </p:sp>
      <p:sp>
        <p:nvSpPr>
          <p:cNvPr id="9" name="Rectangle 3">
            <a:extLst>
              <a:ext uri="{FF2B5EF4-FFF2-40B4-BE49-F238E27FC236}">
                <a16:creationId xmlns:a16="http://schemas.microsoft.com/office/drawing/2014/main" id="{146DCBA7-EEBF-4E29-9109-AADDC673FDB5}"/>
              </a:ext>
            </a:extLst>
          </p:cNvPr>
          <p:cNvSpPr/>
          <p:nvPr userDrawn="1"/>
        </p:nvSpPr>
        <p:spPr>
          <a:xfrm>
            <a:off x="0" y="-26317"/>
            <a:ext cx="12221794" cy="5899216"/>
          </a:xfrm>
          <a:prstGeom prst="rect">
            <a:avLst/>
          </a:prstGeom>
          <a:gradFill flip="none" rotWithShape="1">
            <a:gsLst>
              <a:gs pos="0">
                <a:schemeClr val="accent3">
                  <a:lumMod val="0"/>
                  <a:lumOff val="100000"/>
                </a:schemeClr>
              </a:gs>
              <a:gs pos="43000">
                <a:schemeClr val="accent3">
                  <a:lumMod val="0"/>
                  <a:lumOff val="100000"/>
                </a:schemeClr>
              </a:gs>
              <a:gs pos="100000">
                <a:srgbClr val="E2ECFD"/>
              </a:gs>
            </a:gsLst>
            <a:path path="circle">
              <a:fillToRect l="50000" t="-80000" r="50000" b="18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ángulo 9">
            <a:extLst>
              <a:ext uri="{FF2B5EF4-FFF2-40B4-BE49-F238E27FC236}">
                <a16:creationId xmlns:a16="http://schemas.microsoft.com/office/drawing/2014/main" id="{3BC17705-C7B6-4D4E-AA06-B6D7269D47EE}"/>
              </a:ext>
            </a:extLst>
          </p:cNvPr>
          <p:cNvSpPr/>
          <p:nvPr userDrawn="1"/>
        </p:nvSpPr>
        <p:spPr>
          <a:xfrm>
            <a:off x="-13996" y="5878286"/>
            <a:ext cx="6697830" cy="979714"/>
          </a:xfrm>
          <a:prstGeom prst="rect">
            <a:avLst/>
          </a:prstGeom>
          <a:solidFill>
            <a:srgbClr val="018E6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pic>
        <p:nvPicPr>
          <p:cNvPr id="12" name="Imagen 11">
            <a:extLst>
              <a:ext uri="{FF2B5EF4-FFF2-40B4-BE49-F238E27FC236}">
                <a16:creationId xmlns:a16="http://schemas.microsoft.com/office/drawing/2014/main" id="{8C888592-37A0-4954-8B21-EDFAF4533688}"/>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818920" y="5936343"/>
            <a:ext cx="1980000" cy="858213"/>
          </a:xfrm>
          <a:prstGeom prst="rect">
            <a:avLst/>
          </a:prstGeom>
        </p:spPr>
      </p:pic>
    </p:spTree>
    <p:extLst>
      <p:ext uri="{BB962C8B-B14F-4D97-AF65-F5344CB8AC3E}">
        <p14:creationId xmlns:p14="http://schemas.microsoft.com/office/powerpoint/2010/main" val="885048130"/>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pattFill prst="pct5">
          <a:fgClr>
            <a:schemeClr val="bg1">
              <a:lumMod val="75000"/>
            </a:schemeClr>
          </a:fgClr>
          <a:bgClr>
            <a:schemeClr val="bg1"/>
          </a:bgClr>
        </a:pattFill>
        <a:effectLst/>
      </p:bgPr>
    </p:bg>
    <p:spTree>
      <p:nvGrpSpPr>
        <p:cNvPr id="1" name=""/>
        <p:cNvGrpSpPr/>
        <p:nvPr/>
      </p:nvGrpSpPr>
      <p:grpSpPr>
        <a:xfrm>
          <a:off x="0" y="0"/>
          <a:ext cx="0" cy="0"/>
          <a:chOff x="0" y="0"/>
          <a:chExt cx="0" cy="0"/>
        </a:xfrm>
      </p:grpSpPr>
      <p:sp>
        <p:nvSpPr>
          <p:cNvPr id="2" name="Marcador de título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ES"/>
              <a:t>Haga clic para modificar el estilo de título del patrón</a:t>
            </a:r>
            <a:endParaRPr lang="es-CO"/>
          </a:p>
        </p:txBody>
      </p:sp>
      <p:sp>
        <p:nvSpPr>
          <p:cNvPr id="3" name="Marcador de texto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Marcador de fecha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DAE4024-67FF-48FC-9A7E-9FC686D07AA7}" type="datetimeFigureOut">
              <a:rPr lang="es-CO" smtClean="0"/>
              <a:t>4/08/21</a:t>
            </a:fld>
            <a:endParaRPr lang="es-CO" dirty="0"/>
          </a:p>
        </p:txBody>
      </p:sp>
      <p:sp>
        <p:nvSpPr>
          <p:cNvPr id="5" name="Marcador de pie de página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CO" dirty="0"/>
          </a:p>
        </p:txBody>
      </p:sp>
      <p:sp>
        <p:nvSpPr>
          <p:cNvPr id="6" name="Marcador de número de diapositiva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8D901C0-2586-44BD-BCDE-6F6997B4D43D}" type="slidenum">
              <a:rPr lang="es-CO" smtClean="0"/>
              <a:t>‹Nº›</a:t>
            </a:fld>
            <a:endParaRPr lang="es-CO" dirty="0"/>
          </a:p>
        </p:txBody>
      </p:sp>
      <p:sp>
        <p:nvSpPr>
          <p:cNvPr id="7" name="Título 1"/>
          <p:cNvSpPr txBox="1">
            <a:spLocks/>
          </p:cNvSpPr>
          <p:nvPr userDrawn="1"/>
        </p:nvSpPr>
        <p:spPr>
          <a:xfrm>
            <a:off x="1524000" y="1122363"/>
            <a:ext cx="9144000" cy="2387600"/>
          </a:xfrm>
          <a:prstGeom prst="rect">
            <a:avLst/>
          </a:prstGeom>
        </p:spPr>
        <p:txBody>
          <a:bodyPr anchor="b"/>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s-ES" dirty="0"/>
              <a:t>Haga clic para modificar el estilo de título del patrón</a:t>
            </a:r>
            <a:endParaRPr lang="es-CO" dirty="0"/>
          </a:p>
        </p:txBody>
      </p:sp>
      <p:sp>
        <p:nvSpPr>
          <p:cNvPr id="8" name="Subtítulo 2"/>
          <p:cNvSpPr txBox="1">
            <a:spLocks/>
          </p:cNvSpPr>
          <p:nvPr userDrawn="1"/>
        </p:nvSpPr>
        <p:spPr>
          <a:xfrm>
            <a:off x="1524000" y="3602038"/>
            <a:ext cx="9144000" cy="1655762"/>
          </a:xfrm>
          <a:prstGeom prst="rect">
            <a:avLst/>
          </a:prstGeom>
        </p:spPr>
        <p:txBody>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es-ES" dirty="0"/>
              <a:t>Haga clic para modificar el estilo de subtítulo del patrón</a:t>
            </a:r>
            <a:endParaRPr lang="es-CO" dirty="0"/>
          </a:p>
        </p:txBody>
      </p:sp>
      <p:sp>
        <p:nvSpPr>
          <p:cNvPr id="9" name="Marcador de fecha 3"/>
          <p:cNvSpPr txBox="1">
            <a:spLocks/>
          </p:cNvSpPr>
          <p:nvPr userDrawn="1"/>
        </p:nvSpPr>
        <p:spPr>
          <a:xfrm>
            <a:off x="838200" y="6356350"/>
            <a:ext cx="2743200" cy="365125"/>
          </a:xfrm>
          <a:prstGeom prst="rect">
            <a:avLst/>
          </a:prstGeom>
        </p:spPr>
        <p:txBody>
          <a:bodyPr/>
          <a:lst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FDAE4024-67FF-48FC-9A7E-9FC686D07AA7}" type="datetimeFigureOut">
              <a:rPr lang="es-CO" smtClean="0"/>
              <a:pPr/>
              <a:t>4/08/21</a:t>
            </a:fld>
            <a:endParaRPr lang="es-CO" dirty="0"/>
          </a:p>
        </p:txBody>
      </p:sp>
      <p:sp>
        <p:nvSpPr>
          <p:cNvPr id="10" name="Marcador de número de diapositiva 5"/>
          <p:cNvSpPr txBox="1">
            <a:spLocks/>
          </p:cNvSpPr>
          <p:nvPr userDrawn="1"/>
        </p:nvSpPr>
        <p:spPr>
          <a:xfrm>
            <a:off x="8610600" y="6356350"/>
            <a:ext cx="2743200" cy="365125"/>
          </a:xfrm>
          <a:prstGeom prst="rect">
            <a:avLst/>
          </a:prstGeom>
        </p:spPr>
        <p:txBody>
          <a:bodyPr/>
          <a:lst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C8D901C0-2586-44BD-BCDE-6F6997B4D43D}" type="slidenum">
              <a:rPr lang="es-CO" smtClean="0"/>
              <a:pPr/>
              <a:t>‹Nº›</a:t>
            </a:fld>
            <a:endParaRPr lang="es-CO" dirty="0"/>
          </a:p>
        </p:txBody>
      </p:sp>
      <p:sp>
        <p:nvSpPr>
          <p:cNvPr id="16" name="Rectangle 3">
            <a:extLst>
              <a:ext uri="{FF2B5EF4-FFF2-40B4-BE49-F238E27FC236}">
                <a16:creationId xmlns:a16="http://schemas.microsoft.com/office/drawing/2014/main" id="{8AE807BE-CE2D-B546-BC18-E67592BAB455}"/>
              </a:ext>
            </a:extLst>
          </p:cNvPr>
          <p:cNvSpPr/>
          <p:nvPr userDrawn="1"/>
        </p:nvSpPr>
        <p:spPr>
          <a:xfrm>
            <a:off x="0" y="0"/>
            <a:ext cx="12192000" cy="6858000"/>
          </a:xfrm>
          <a:prstGeom prst="rect">
            <a:avLst/>
          </a:prstGeom>
          <a:gradFill flip="none" rotWithShape="1">
            <a:gsLst>
              <a:gs pos="0">
                <a:schemeClr val="accent3">
                  <a:lumMod val="0"/>
                  <a:lumOff val="100000"/>
                </a:schemeClr>
              </a:gs>
              <a:gs pos="43000">
                <a:schemeClr val="accent3">
                  <a:lumMod val="0"/>
                  <a:lumOff val="100000"/>
                </a:schemeClr>
              </a:gs>
              <a:gs pos="100000">
                <a:srgbClr val="E2ECFD"/>
              </a:gs>
            </a:gsLst>
            <a:path path="circle">
              <a:fillToRect l="50000" t="-80000" r="50000" b="18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4" name="Imagen 13"/>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9818920" y="5936343"/>
            <a:ext cx="1980000" cy="858213"/>
          </a:xfrm>
          <a:prstGeom prst="rect">
            <a:avLst/>
          </a:prstGeom>
        </p:spPr>
      </p:pic>
    </p:spTree>
    <p:extLst>
      <p:ext uri="{BB962C8B-B14F-4D97-AF65-F5344CB8AC3E}">
        <p14:creationId xmlns:p14="http://schemas.microsoft.com/office/powerpoint/2010/main" val="1466323108"/>
      </p:ext>
    </p:extLst>
  </p:cSld>
  <p:clrMap bg1="lt1" tx1="dk1" bg2="lt2" tx2="dk2" accent1="accent1" accent2="accent2" accent3="accent3" accent4="accent4" accent5="accent5" accent6="accent6" hlink="hlink" folHlink="folHlink"/>
  <p:sldLayoutIdLst>
    <p:sldLayoutId id="2147483649" r:id="rId1"/>
    <p:sldLayoutId id="2147483655" r:id="rId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png"/><Relationship Id="rId2" Type="http://schemas.microsoft.com/office/2014/relationships/chartEx" Target="../charts/chartEx1.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8" Type="http://schemas.openxmlformats.org/officeDocument/2006/relationships/diagramLayout" Target="../diagrams/layout2.xml"/><Relationship Id="rId3" Type="http://schemas.openxmlformats.org/officeDocument/2006/relationships/diagramLayout" Target="../diagrams/layout1.xml"/><Relationship Id="rId7" Type="http://schemas.openxmlformats.org/officeDocument/2006/relationships/diagramData" Target="../diagrams/data2.xml"/><Relationship Id="rId2" Type="http://schemas.openxmlformats.org/officeDocument/2006/relationships/diagramData" Target="../diagrams/data1.xml"/><Relationship Id="rId1" Type="http://schemas.openxmlformats.org/officeDocument/2006/relationships/slideLayout" Target="../slideLayouts/slideLayout1.xml"/><Relationship Id="rId6" Type="http://schemas.microsoft.com/office/2007/relationships/diagramDrawing" Target="../diagrams/drawing1.xml"/><Relationship Id="rId11" Type="http://schemas.microsoft.com/office/2007/relationships/diagramDrawing" Target="../diagrams/drawing2.xml"/><Relationship Id="rId5" Type="http://schemas.openxmlformats.org/officeDocument/2006/relationships/diagramColors" Target="../diagrams/colors1.xml"/><Relationship Id="rId10" Type="http://schemas.openxmlformats.org/officeDocument/2006/relationships/diagramColors" Target="../diagrams/colors2.xml"/><Relationship Id="rId4" Type="http://schemas.openxmlformats.org/officeDocument/2006/relationships/diagramQuickStyle" Target="../diagrams/quickStyle1.xml"/><Relationship Id="rId9" Type="http://schemas.openxmlformats.org/officeDocument/2006/relationships/diagramQuickStyle" Target="../diagrams/quickStyle2.xml"/></Relationships>
</file>

<file path=ppt/slides/_rels/slide14.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1.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5.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1.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16.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1.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2.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chart" Target="../charts/chart3.xml"/><Relationship Id="rId1" Type="http://schemas.openxmlformats.org/officeDocument/2006/relationships/slideLayout" Target="../slideLayouts/slideLayout1.xml"/><Relationship Id="rId5" Type="http://schemas.openxmlformats.org/officeDocument/2006/relationships/chart" Target="../charts/chart6.xml"/><Relationship Id="rId4" Type="http://schemas.openxmlformats.org/officeDocument/2006/relationships/chart" Target="../charts/chart5.xml"/></Relationships>
</file>

<file path=ppt/slides/_rels/slide6.xml.rels><?xml version="1.0" encoding="UTF-8" standalone="yes"?>
<Relationships xmlns="http://schemas.openxmlformats.org/package/2006/relationships"><Relationship Id="rId3" Type="http://schemas.openxmlformats.org/officeDocument/2006/relationships/chart" Target="../charts/chart8.xml"/><Relationship Id="rId2" Type="http://schemas.openxmlformats.org/officeDocument/2006/relationships/chart" Target="../charts/chart7.xml"/><Relationship Id="rId1" Type="http://schemas.openxmlformats.org/officeDocument/2006/relationships/slideLayout" Target="../slideLayouts/slideLayout1.xml"/><Relationship Id="rId4" Type="http://schemas.openxmlformats.org/officeDocument/2006/relationships/chart" Target="../charts/chart9.xml"/></Relationships>
</file>

<file path=ppt/slides/_rels/slide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chart" Target="../charts/chart11.xml"/><Relationship Id="rId2" Type="http://schemas.openxmlformats.org/officeDocument/2006/relationships/chart" Target="../charts/chart10.xml"/><Relationship Id="rId1" Type="http://schemas.openxmlformats.org/officeDocument/2006/relationships/slideLayout" Target="../slideLayouts/slideLayout1.xml"/><Relationship Id="rId4" Type="http://schemas.openxmlformats.org/officeDocument/2006/relationships/chart" Target="../charts/char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ángulo 2"/>
          <p:cNvSpPr/>
          <p:nvPr/>
        </p:nvSpPr>
        <p:spPr>
          <a:xfrm>
            <a:off x="15351" y="-46404"/>
            <a:ext cx="6080649" cy="6904404"/>
          </a:xfrm>
          <a:prstGeom prst="rect">
            <a:avLst/>
          </a:prstGeom>
          <a:solidFill>
            <a:srgbClr val="018E6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pic>
        <p:nvPicPr>
          <p:cNvPr id="16" name="Imagen 1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774412" y="1496178"/>
            <a:ext cx="5685312" cy="1077217"/>
          </a:xfrm>
          <a:prstGeom prst="rect">
            <a:avLst/>
          </a:prstGeom>
        </p:spPr>
      </p:pic>
      <p:sp>
        <p:nvSpPr>
          <p:cNvPr id="4" name="CuadroTexto 3">
            <a:extLst>
              <a:ext uri="{FF2B5EF4-FFF2-40B4-BE49-F238E27FC236}">
                <a16:creationId xmlns:a16="http://schemas.microsoft.com/office/drawing/2014/main" id="{1BD81448-2F8B-D04E-8638-2208679F5C0A}"/>
              </a:ext>
            </a:extLst>
          </p:cNvPr>
          <p:cNvSpPr txBox="1"/>
          <p:nvPr/>
        </p:nvSpPr>
        <p:spPr>
          <a:xfrm>
            <a:off x="6477000" y="2761112"/>
            <a:ext cx="5384800" cy="2554545"/>
          </a:xfrm>
          <a:prstGeom prst="rect">
            <a:avLst/>
          </a:prstGeom>
          <a:noFill/>
        </p:spPr>
        <p:txBody>
          <a:bodyPr wrap="square" rtlCol="0">
            <a:spAutoFit/>
          </a:bodyPr>
          <a:lstStyle/>
          <a:p>
            <a:pPr algn="just"/>
            <a:r>
              <a:rPr lang="es-CO" sz="3200" dirty="0">
                <a:solidFill>
                  <a:schemeClr val="accent1">
                    <a:lumMod val="75000"/>
                  </a:schemeClr>
                </a:solidFill>
                <a:latin typeface="Segoe UI Historic" panose="020B0502040204020203" pitchFamily="34" charset="0"/>
                <a:ea typeface="Segoe UI Historic" panose="020B0502040204020203" pitchFamily="34" charset="0"/>
                <a:cs typeface="Segoe UI Historic" panose="020B0502040204020203" pitchFamily="34" charset="0"/>
              </a:rPr>
              <a:t>Seguimiento Indicadores Plan Nacional de Desarrollo- PND- y Plan Marco de Implementación del Acuerdo de Paz – PMI-</a:t>
            </a:r>
          </a:p>
        </p:txBody>
      </p:sp>
      <p:sp>
        <p:nvSpPr>
          <p:cNvPr id="2" name="Rectángulo 1">
            <a:extLst>
              <a:ext uri="{FF2B5EF4-FFF2-40B4-BE49-F238E27FC236}">
                <a16:creationId xmlns:a16="http://schemas.microsoft.com/office/drawing/2014/main" id="{E88C36AE-BDF8-B841-B4F0-3B703CABE106}"/>
              </a:ext>
            </a:extLst>
          </p:cNvPr>
          <p:cNvSpPr/>
          <p:nvPr/>
        </p:nvSpPr>
        <p:spPr>
          <a:xfrm>
            <a:off x="6525604" y="5503374"/>
            <a:ext cx="3550972" cy="369332"/>
          </a:xfrm>
          <a:prstGeom prst="rect">
            <a:avLst/>
          </a:prstGeom>
        </p:spPr>
        <p:txBody>
          <a:bodyPr wrap="none">
            <a:spAutoFit/>
          </a:bodyPr>
          <a:lstStyle/>
          <a:p>
            <a:r>
              <a:rPr lang="es-CO" b="1" dirty="0">
                <a:solidFill>
                  <a:schemeClr val="accent1">
                    <a:lumMod val="75000"/>
                  </a:schemeClr>
                </a:solidFill>
                <a:latin typeface="Segoe UI Historic" panose="020B0502040204020203" pitchFamily="34" charset="0"/>
                <a:ea typeface="Segoe UI Historic" panose="020B0502040204020203" pitchFamily="34" charset="0"/>
                <a:cs typeface="Segoe UI Historic" panose="020B0502040204020203" pitchFamily="34" charset="0"/>
              </a:rPr>
              <a:t>Acumulado 2019 a junio de 2021</a:t>
            </a:r>
            <a:endParaRPr lang="es-CO" sz="4400" b="1" dirty="0">
              <a:solidFill>
                <a:schemeClr val="accent1">
                  <a:lumMod val="75000"/>
                </a:schemeClr>
              </a:solidFill>
              <a:latin typeface="Segoe UI Historic" panose="020B0502040204020203" pitchFamily="34" charset="0"/>
              <a:ea typeface="Segoe UI Historic" panose="020B0502040204020203" pitchFamily="34" charset="0"/>
              <a:cs typeface="Segoe UI Historic" panose="020B0502040204020203" pitchFamily="34" charset="0"/>
            </a:endParaRPr>
          </a:p>
        </p:txBody>
      </p:sp>
    </p:spTree>
    <p:extLst>
      <p:ext uri="{BB962C8B-B14F-4D97-AF65-F5344CB8AC3E}">
        <p14:creationId xmlns:p14="http://schemas.microsoft.com/office/powerpoint/2010/main" val="387656888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cx4="http://schemas.microsoft.com/office/drawing/2016/5/10/chartex">
        <mc:Choice Requires="cx4">
          <p:graphicFrame>
            <p:nvGraphicFramePr>
              <p:cNvPr id="77" name="Gráfico 76">
                <a:extLst>
                  <a:ext uri="{FF2B5EF4-FFF2-40B4-BE49-F238E27FC236}">
                    <a16:creationId xmlns:a16="http://schemas.microsoft.com/office/drawing/2014/main" id="{03096179-FDE1-C74B-88E4-02B132353B7E}"/>
                  </a:ext>
                </a:extLst>
              </p:cNvPr>
              <p:cNvGraphicFramePr/>
              <p:nvPr>
                <p:extLst>
                  <p:ext uri="{D42A27DB-BD31-4B8C-83A1-F6EECF244321}">
                    <p14:modId xmlns:p14="http://schemas.microsoft.com/office/powerpoint/2010/main" val="3103200998"/>
                  </p:ext>
                </p:extLst>
              </p:nvPr>
            </p:nvGraphicFramePr>
            <p:xfrm>
              <a:off x="1619642" y="17794"/>
              <a:ext cx="9112250" cy="6019800"/>
            </p:xfrm>
            <a:graphic>
              <a:graphicData uri="http://schemas.microsoft.com/office/drawing/2014/chartex">
                <cx:chart xmlns:cx="http://schemas.microsoft.com/office/drawing/2014/chartex" xmlns:r="http://schemas.openxmlformats.org/officeDocument/2006/relationships" r:id="rId2"/>
              </a:graphicData>
            </a:graphic>
          </p:graphicFrame>
        </mc:Choice>
        <mc:Fallback xmlns="">
          <p:pic>
            <p:nvPicPr>
              <p:cNvPr id="77" name="Gráfico 76">
                <a:extLst>
                  <a:ext uri="{FF2B5EF4-FFF2-40B4-BE49-F238E27FC236}">
                    <a16:creationId xmlns:a16="http://schemas.microsoft.com/office/drawing/2014/main" id="{03096179-FDE1-C74B-88E4-02B132353B7E}"/>
                  </a:ext>
                </a:extLst>
              </p:cNvPr>
              <p:cNvPicPr>
                <a:picLocks noGrp="1" noRot="1" noChangeAspect="1" noMove="1" noResize="1" noEditPoints="1" noAdjustHandles="1" noChangeArrowheads="1" noChangeShapeType="1"/>
              </p:cNvPicPr>
              <p:nvPr/>
            </p:nvPicPr>
            <p:blipFill>
              <a:blip r:embed="rId3"/>
              <a:stretch>
                <a:fillRect/>
              </a:stretch>
            </p:blipFill>
            <p:spPr>
              <a:xfrm>
                <a:off x="1619642" y="17794"/>
                <a:ext cx="9112250" cy="6019800"/>
              </a:xfrm>
              <a:prstGeom prst="rect">
                <a:avLst/>
              </a:prstGeom>
            </p:spPr>
          </p:pic>
        </mc:Fallback>
      </mc:AlternateContent>
      <p:sp>
        <p:nvSpPr>
          <p:cNvPr id="78" name="Freeform 10">
            <a:extLst>
              <a:ext uri="{FF2B5EF4-FFF2-40B4-BE49-F238E27FC236}">
                <a16:creationId xmlns:a16="http://schemas.microsoft.com/office/drawing/2014/main" id="{B307CB60-CC77-694A-B63C-7CBE0CD9A801}"/>
              </a:ext>
            </a:extLst>
          </p:cNvPr>
          <p:cNvSpPr>
            <a:spLocks noChangeArrowheads="1"/>
          </p:cNvSpPr>
          <p:nvPr/>
        </p:nvSpPr>
        <p:spPr bwMode="auto">
          <a:xfrm rot="167718">
            <a:off x="5970078" y="1210210"/>
            <a:ext cx="389924" cy="1011861"/>
          </a:xfrm>
          <a:custGeom>
            <a:avLst/>
            <a:gdLst>
              <a:gd name="T0" fmla="*/ 423 w 1536"/>
              <a:gd name="T1" fmla="*/ 1923 h 3459"/>
              <a:gd name="T2" fmla="*/ 335 w 1536"/>
              <a:gd name="T3" fmla="*/ 1809 h 3459"/>
              <a:gd name="T4" fmla="*/ 238 w 1536"/>
              <a:gd name="T5" fmla="*/ 1747 h 3459"/>
              <a:gd name="T6" fmla="*/ 150 w 1536"/>
              <a:gd name="T7" fmla="*/ 1553 h 3459"/>
              <a:gd name="T8" fmla="*/ 70 w 1536"/>
              <a:gd name="T9" fmla="*/ 1464 h 3459"/>
              <a:gd name="T10" fmla="*/ 264 w 1536"/>
              <a:gd name="T11" fmla="*/ 1385 h 3459"/>
              <a:gd name="T12" fmla="*/ 432 w 1536"/>
              <a:gd name="T13" fmla="*/ 1323 h 3459"/>
              <a:gd name="T14" fmla="*/ 264 w 1536"/>
              <a:gd name="T15" fmla="*/ 1085 h 3459"/>
              <a:gd name="T16" fmla="*/ 70 w 1536"/>
              <a:gd name="T17" fmla="*/ 856 h 3459"/>
              <a:gd name="T18" fmla="*/ 167 w 1536"/>
              <a:gd name="T19" fmla="*/ 644 h 3459"/>
              <a:gd name="T20" fmla="*/ 370 w 1536"/>
              <a:gd name="T21" fmla="*/ 494 h 3459"/>
              <a:gd name="T22" fmla="*/ 538 w 1536"/>
              <a:gd name="T23" fmla="*/ 379 h 3459"/>
              <a:gd name="T24" fmla="*/ 582 w 1536"/>
              <a:gd name="T25" fmla="*/ 212 h 3459"/>
              <a:gd name="T26" fmla="*/ 520 w 1536"/>
              <a:gd name="T27" fmla="*/ 88 h 3459"/>
              <a:gd name="T28" fmla="*/ 803 w 1536"/>
              <a:gd name="T29" fmla="*/ 0 h 3459"/>
              <a:gd name="T30" fmla="*/ 970 w 1536"/>
              <a:gd name="T31" fmla="*/ 79 h 3459"/>
              <a:gd name="T32" fmla="*/ 1103 w 1536"/>
              <a:gd name="T33" fmla="*/ 176 h 3459"/>
              <a:gd name="T34" fmla="*/ 1191 w 1536"/>
              <a:gd name="T35" fmla="*/ 309 h 3459"/>
              <a:gd name="T36" fmla="*/ 1156 w 1536"/>
              <a:gd name="T37" fmla="*/ 441 h 3459"/>
              <a:gd name="T38" fmla="*/ 1315 w 1536"/>
              <a:gd name="T39" fmla="*/ 450 h 3459"/>
              <a:gd name="T40" fmla="*/ 1535 w 1536"/>
              <a:gd name="T41" fmla="*/ 476 h 3459"/>
              <a:gd name="T42" fmla="*/ 1420 w 1536"/>
              <a:gd name="T43" fmla="*/ 653 h 3459"/>
              <a:gd name="T44" fmla="*/ 1376 w 1536"/>
              <a:gd name="T45" fmla="*/ 935 h 3459"/>
              <a:gd name="T46" fmla="*/ 1385 w 1536"/>
              <a:gd name="T47" fmla="*/ 1138 h 3459"/>
              <a:gd name="T48" fmla="*/ 1253 w 1536"/>
              <a:gd name="T49" fmla="*/ 1376 h 3459"/>
              <a:gd name="T50" fmla="*/ 1059 w 1536"/>
              <a:gd name="T51" fmla="*/ 1606 h 3459"/>
              <a:gd name="T52" fmla="*/ 979 w 1536"/>
              <a:gd name="T53" fmla="*/ 1809 h 3459"/>
              <a:gd name="T54" fmla="*/ 891 w 1536"/>
              <a:gd name="T55" fmla="*/ 1888 h 3459"/>
              <a:gd name="T56" fmla="*/ 882 w 1536"/>
              <a:gd name="T57" fmla="*/ 2109 h 3459"/>
              <a:gd name="T58" fmla="*/ 856 w 1536"/>
              <a:gd name="T59" fmla="*/ 2267 h 3459"/>
              <a:gd name="T60" fmla="*/ 785 w 1536"/>
              <a:gd name="T61" fmla="*/ 2409 h 3459"/>
              <a:gd name="T62" fmla="*/ 820 w 1536"/>
              <a:gd name="T63" fmla="*/ 2567 h 3459"/>
              <a:gd name="T64" fmla="*/ 900 w 1536"/>
              <a:gd name="T65" fmla="*/ 2726 h 3459"/>
              <a:gd name="T66" fmla="*/ 1014 w 1536"/>
              <a:gd name="T67" fmla="*/ 2629 h 3459"/>
              <a:gd name="T68" fmla="*/ 944 w 1536"/>
              <a:gd name="T69" fmla="*/ 2903 h 3459"/>
              <a:gd name="T70" fmla="*/ 1067 w 1536"/>
              <a:gd name="T71" fmla="*/ 3106 h 3459"/>
              <a:gd name="T72" fmla="*/ 1023 w 1536"/>
              <a:gd name="T73" fmla="*/ 3272 h 3459"/>
              <a:gd name="T74" fmla="*/ 900 w 1536"/>
              <a:gd name="T75" fmla="*/ 3431 h 3459"/>
              <a:gd name="T76" fmla="*/ 714 w 1536"/>
              <a:gd name="T77" fmla="*/ 3387 h 3459"/>
              <a:gd name="T78" fmla="*/ 529 w 1536"/>
              <a:gd name="T79" fmla="*/ 3334 h 3459"/>
              <a:gd name="T80" fmla="*/ 617 w 1536"/>
              <a:gd name="T81" fmla="*/ 3167 h 3459"/>
              <a:gd name="T82" fmla="*/ 503 w 1536"/>
              <a:gd name="T83" fmla="*/ 2938 h 3459"/>
              <a:gd name="T84" fmla="*/ 503 w 1536"/>
              <a:gd name="T85" fmla="*/ 2576 h 3459"/>
              <a:gd name="T86" fmla="*/ 450 w 1536"/>
              <a:gd name="T87" fmla="*/ 2338 h 3459"/>
              <a:gd name="T88" fmla="*/ 344 w 1536"/>
              <a:gd name="T89" fmla="*/ 2126 h 34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536" h="3459">
                <a:moveTo>
                  <a:pt x="370" y="2047"/>
                </a:moveTo>
                <a:lnTo>
                  <a:pt x="406" y="1985"/>
                </a:lnTo>
                <a:lnTo>
                  <a:pt x="423" y="1923"/>
                </a:lnTo>
                <a:lnTo>
                  <a:pt x="370" y="1923"/>
                </a:lnTo>
                <a:lnTo>
                  <a:pt x="344" y="1862"/>
                </a:lnTo>
                <a:lnTo>
                  <a:pt x="335" y="1809"/>
                </a:lnTo>
                <a:lnTo>
                  <a:pt x="291" y="1809"/>
                </a:lnTo>
                <a:lnTo>
                  <a:pt x="229" y="1809"/>
                </a:lnTo>
                <a:lnTo>
                  <a:pt x="238" y="1747"/>
                </a:lnTo>
                <a:lnTo>
                  <a:pt x="247" y="1685"/>
                </a:lnTo>
                <a:lnTo>
                  <a:pt x="203" y="1615"/>
                </a:lnTo>
                <a:lnTo>
                  <a:pt x="150" y="1553"/>
                </a:lnTo>
                <a:lnTo>
                  <a:pt x="70" y="1526"/>
                </a:lnTo>
                <a:lnTo>
                  <a:pt x="0" y="1491"/>
                </a:lnTo>
                <a:lnTo>
                  <a:pt x="70" y="1464"/>
                </a:lnTo>
                <a:lnTo>
                  <a:pt x="79" y="1394"/>
                </a:lnTo>
                <a:lnTo>
                  <a:pt x="132" y="1376"/>
                </a:lnTo>
                <a:lnTo>
                  <a:pt x="264" y="1385"/>
                </a:lnTo>
                <a:lnTo>
                  <a:pt x="335" y="1376"/>
                </a:lnTo>
                <a:lnTo>
                  <a:pt x="432" y="1385"/>
                </a:lnTo>
                <a:lnTo>
                  <a:pt x="432" y="1323"/>
                </a:lnTo>
                <a:lnTo>
                  <a:pt x="406" y="1253"/>
                </a:lnTo>
                <a:lnTo>
                  <a:pt x="353" y="1164"/>
                </a:lnTo>
                <a:lnTo>
                  <a:pt x="264" y="1085"/>
                </a:lnTo>
                <a:lnTo>
                  <a:pt x="167" y="1014"/>
                </a:lnTo>
                <a:lnTo>
                  <a:pt x="88" y="935"/>
                </a:lnTo>
                <a:lnTo>
                  <a:pt x="70" y="856"/>
                </a:lnTo>
                <a:lnTo>
                  <a:pt x="70" y="750"/>
                </a:lnTo>
                <a:lnTo>
                  <a:pt x="114" y="688"/>
                </a:lnTo>
                <a:lnTo>
                  <a:pt x="167" y="644"/>
                </a:lnTo>
                <a:lnTo>
                  <a:pt x="194" y="573"/>
                </a:lnTo>
                <a:lnTo>
                  <a:pt x="273" y="503"/>
                </a:lnTo>
                <a:lnTo>
                  <a:pt x="370" y="494"/>
                </a:lnTo>
                <a:lnTo>
                  <a:pt x="450" y="459"/>
                </a:lnTo>
                <a:lnTo>
                  <a:pt x="520" y="441"/>
                </a:lnTo>
                <a:lnTo>
                  <a:pt x="538" y="379"/>
                </a:lnTo>
                <a:lnTo>
                  <a:pt x="609" y="353"/>
                </a:lnTo>
                <a:lnTo>
                  <a:pt x="600" y="273"/>
                </a:lnTo>
                <a:lnTo>
                  <a:pt x="582" y="212"/>
                </a:lnTo>
                <a:lnTo>
                  <a:pt x="635" y="132"/>
                </a:lnTo>
                <a:lnTo>
                  <a:pt x="564" y="88"/>
                </a:lnTo>
                <a:lnTo>
                  <a:pt x="520" y="88"/>
                </a:lnTo>
                <a:lnTo>
                  <a:pt x="564" y="44"/>
                </a:lnTo>
                <a:lnTo>
                  <a:pt x="679" y="35"/>
                </a:lnTo>
                <a:lnTo>
                  <a:pt x="803" y="0"/>
                </a:lnTo>
                <a:lnTo>
                  <a:pt x="917" y="0"/>
                </a:lnTo>
                <a:lnTo>
                  <a:pt x="979" y="9"/>
                </a:lnTo>
                <a:lnTo>
                  <a:pt x="970" y="79"/>
                </a:lnTo>
                <a:lnTo>
                  <a:pt x="953" y="150"/>
                </a:lnTo>
                <a:lnTo>
                  <a:pt x="1059" y="114"/>
                </a:lnTo>
                <a:lnTo>
                  <a:pt x="1103" y="176"/>
                </a:lnTo>
                <a:lnTo>
                  <a:pt x="1164" y="194"/>
                </a:lnTo>
                <a:lnTo>
                  <a:pt x="1209" y="247"/>
                </a:lnTo>
                <a:lnTo>
                  <a:pt x="1191" y="309"/>
                </a:lnTo>
                <a:lnTo>
                  <a:pt x="1147" y="353"/>
                </a:lnTo>
                <a:lnTo>
                  <a:pt x="1094" y="423"/>
                </a:lnTo>
                <a:lnTo>
                  <a:pt x="1156" y="441"/>
                </a:lnTo>
                <a:lnTo>
                  <a:pt x="1164" y="485"/>
                </a:lnTo>
                <a:lnTo>
                  <a:pt x="1235" y="450"/>
                </a:lnTo>
                <a:lnTo>
                  <a:pt x="1315" y="450"/>
                </a:lnTo>
                <a:lnTo>
                  <a:pt x="1367" y="467"/>
                </a:lnTo>
                <a:lnTo>
                  <a:pt x="1456" y="459"/>
                </a:lnTo>
                <a:lnTo>
                  <a:pt x="1535" y="476"/>
                </a:lnTo>
                <a:lnTo>
                  <a:pt x="1517" y="529"/>
                </a:lnTo>
                <a:lnTo>
                  <a:pt x="1456" y="582"/>
                </a:lnTo>
                <a:lnTo>
                  <a:pt x="1420" y="653"/>
                </a:lnTo>
                <a:lnTo>
                  <a:pt x="1429" y="732"/>
                </a:lnTo>
                <a:lnTo>
                  <a:pt x="1420" y="820"/>
                </a:lnTo>
                <a:lnTo>
                  <a:pt x="1376" y="935"/>
                </a:lnTo>
                <a:lnTo>
                  <a:pt x="1359" y="1014"/>
                </a:lnTo>
                <a:lnTo>
                  <a:pt x="1438" y="1067"/>
                </a:lnTo>
                <a:lnTo>
                  <a:pt x="1385" y="1138"/>
                </a:lnTo>
                <a:lnTo>
                  <a:pt x="1350" y="1191"/>
                </a:lnTo>
                <a:lnTo>
                  <a:pt x="1323" y="1279"/>
                </a:lnTo>
                <a:lnTo>
                  <a:pt x="1253" y="1376"/>
                </a:lnTo>
                <a:lnTo>
                  <a:pt x="1164" y="1420"/>
                </a:lnTo>
                <a:lnTo>
                  <a:pt x="1103" y="1500"/>
                </a:lnTo>
                <a:lnTo>
                  <a:pt x="1059" y="1606"/>
                </a:lnTo>
                <a:lnTo>
                  <a:pt x="1023" y="1694"/>
                </a:lnTo>
                <a:lnTo>
                  <a:pt x="1023" y="1747"/>
                </a:lnTo>
                <a:lnTo>
                  <a:pt x="979" y="1809"/>
                </a:lnTo>
                <a:lnTo>
                  <a:pt x="926" y="1826"/>
                </a:lnTo>
                <a:lnTo>
                  <a:pt x="882" y="1826"/>
                </a:lnTo>
                <a:lnTo>
                  <a:pt x="891" y="1888"/>
                </a:lnTo>
                <a:lnTo>
                  <a:pt x="891" y="1976"/>
                </a:lnTo>
                <a:lnTo>
                  <a:pt x="873" y="2029"/>
                </a:lnTo>
                <a:lnTo>
                  <a:pt x="882" y="2109"/>
                </a:lnTo>
                <a:lnTo>
                  <a:pt x="891" y="2170"/>
                </a:lnTo>
                <a:lnTo>
                  <a:pt x="900" y="2241"/>
                </a:lnTo>
                <a:lnTo>
                  <a:pt x="856" y="2267"/>
                </a:lnTo>
                <a:lnTo>
                  <a:pt x="856" y="2312"/>
                </a:lnTo>
                <a:lnTo>
                  <a:pt x="820" y="2356"/>
                </a:lnTo>
                <a:lnTo>
                  <a:pt x="785" y="2409"/>
                </a:lnTo>
                <a:lnTo>
                  <a:pt x="767" y="2479"/>
                </a:lnTo>
                <a:lnTo>
                  <a:pt x="785" y="2523"/>
                </a:lnTo>
                <a:lnTo>
                  <a:pt x="820" y="2567"/>
                </a:lnTo>
                <a:lnTo>
                  <a:pt x="847" y="2620"/>
                </a:lnTo>
                <a:lnTo>
                  <a:pt x="838" y="2700"/>
                </a:lnTo>
                <a:lnTo>
                  <a:pt x="900" y="2726"/>
                </a:lnTo>
                <a:lnTo>
                  <a:pt x="917" y="2656"/>
                </a:lnTo>
                <a:lnTo>
                  <a:pt x="953" y="2585"/>
                </a:lnTo>
                <a:lnTo>
                  <a:pt x="1014" y="2629"/>
                </a:lnTo>
                <a:lnTo>
                  <a:pt x="997" y="2735"/>
                </a:lnTo>
                <a:lnTo>
                  <a:pt x="953" y="2815"/>
                </a:lnTo>
                <a:lnTo>
                  <a:pt x="944" y="2903"/>
                </a:lnTo>
                <a:lnTo>
                  <a:pt x="944" y="2973"/>
                </a:lnTo>
                <a:lnTo>
                  <a:pt x="988" y="3035"/>
                </a:lnTo>
                <a:lnTo>
                  <a:pt x="1067" y="3106"/>
                </a:lnTo>
                <a:lnTo>
                  <a:pt x="1067" y="3176"/>
                </a:lnTo>
                <a:lnTo>
                  <a:pt x="1014" y="3194"/>
                </a:lnTo>
                <a:lnTo>
                  <a:pt x="1023" y="3272"/>
                </a:lnTo>
                <a:lnTo>
                  <a:pt x="1006" y="3325"/>
                </a:lnTo>
                <a:lnTo>
                  <a:pt x="935" y="3387"/>
                </a:lnTo>
                <a:lnTo>
                  <a:pt x="900" y="3431"/>
                </a:lnTo>
                <a:lnTo>
                  <a:pt x="847" y="3458"/>
                </a:lnTo>
                <a:lnTo>
                  <a:pt x="776" y="3414"/>
                </a:lnTo>
                <a:lnTo>
                  <a:pt x="714" y="3387"/>
                </a:lnTo>
                <a:lnTo>
                  <a:pt x="661" y="3387"/>
                </a:lnTo>
                <a:lnTo>
                  <a:pt x="564" y="3387"/>
                </a:lnTo>
                <a:lnTo>
                  <a:pt x="529" y="3334"/>
                </a:lnTo>
                <a:lnTo>
                  <a:pt x="538" y="3264"/>
                </a:lnTo>
                <a:lnTo>
                  <a:pt x="609" y="3229"/>
                </a:lnTo>
                <a:lnTo>
                  <a:pt x="617" y="3167"/>
                </a:lnTo>
                <a:lnTo>
                  <a:pt x="556" y="3097"/>
                </a:lnTo>
                <a:lnTo>
                  <a:pt x="511" y="3000"/>
                </a:lnTo>
                <a:lnTo>
                  <a:pt x="503" y="2938"/>
                </a:lnTo>
                <a:lnTo>
                  <a:pt x="503" y="2841"/>
                </a:lnTo>
                <a:lnTo>
                  <a:pt x="520" y="2726"/>
                </a:lnTo>
                <a:lnTo>
                  <a:pt x="503" y="2576"/>
                </a:lnTo>
                <a:lnTo>
                  <a:pt x="459" y="2479"/>
                </a:lnTo>
                <a:lnTo>
                  <a:pt x="441" y="2400"/>
                </a:lnTo>
                <a:lnTo>
                  <a:pt x="450" y="2338"/>
                </a:lnTo>
                <a:lnTo>
                  <a:pt x="459" y="2250"/>
                </a:lnTo>
                <a:lnTo>
                  <a:pt x="432" y="2197"/>
                </a:lnTo>
                <a:lnTo>
                  <a:pt x="344" y="2126"/>
                </a:lnTo>
                <a:lnTo>
                  <a:pt x="370" y="2047"/>
                </a:lnTo>
              </a:path>
            </a:pathLst>
          </a:custGeom>
          <a:solidFill>
            <a:srgbClr val="E0E0E0"/>
          </a:solidFill>
          <a:ln w="9525">
            <a:noFill/>
            <a:round/>
            <a:headEnd/>
            <a:tailEnd/>
          </a:ln>
          <a:effectLst/>
        </p:spPr>
        <p:txBody>
          <a:bodyPr wrap="none" anchor="ctr"/>
          <a:lstStyle/>
          <a:p>
            <a:endParaRPr lang="es-ES" dirty="0">
              <a:solidFill>
                <a:srgbClr val="2F5597"/>
              </a:solidFill>
              <a:highlight>
                <a:srgbClr val="C0C0C0"/>
              </a:highlight>
              <a:latin typeface="Agency FB" panose="020B0503020202020204" pitchFamily="34" charset="77"/>
            </a:endParaRPr>
          </a:p>
        </p:txBody>
      </p:sp>
      <p:cxnSp>
        <p:nvCxnSpPr>
          <p:cNvPr id="79" name="Conector angular 78">
            <a:extLst>
              <a:ext uri="{FF2B5EF4-FFF2-40B4-BE49-F238E27FC236}">
                <a16:creationId xmlns:a16="http://schemas.microsoft.com/office/drawing/2014/main" id="{636A81FA-E8C1-5241-95B4-EBBAA1EDEEC4}"/>
              </a:ext>
            </a:extLst>
          </p:cNvPr>
          <p:cNvCxnSpPr>
            <a:cxnSpLocks/>
          </p:cNvCxnSpPr>
          <p:nvPr/>
        </p:nvCxnSpPr>
        <p:spPr>
          <a:xfrm rot="10800000">
            <a:off x="6890468" y="2517373"/>
            <a:ext cx="2061930" cy="141759"/>
          </a:xfrm>
          <a:prstGeom prst="bentConnector3">
            <a:avLst/>
          </a:prstGeom>
          <a:ln>
            <a:solidFill>
              <a:srgbClr val="C4CFE4"/>
            </a:solidFill>
            <a:headEnd type="triangle"/>
          </a:ln>
        </p:spPr>
        <p:style>
          <a:lnRef idx="1">
            <a:schemeClr val="accent1"/>
          </a:lnRef>
          <a:fillRef idx="0">
            <a:schemeClr val="accent1"/>
          </a:fillRef>
          <a:effectRef idx="0">
            <a:schemeClr val="accent1"/>
          </a:effectRef>
          <a:fontRef idx="minor">
            <a:schemeClr val="tx1"/>
          </a:fontRef>
        </p:style>
      </p:cxnSp>
      <p:sp>
        <p:nvSpPr>
          <p:cNvPr id="81" name="CuadroTexto 80">
            <a:extLst>
              <a:ext uri="{FF2B5EF4-FFF2-40B4-BE49-F238E27FC236}">
                <a16:creationId xmlns:a16="http://schemas.microsoft.com/office/drawing/2014/main" id="{C2DE927C-0D1F-EC45-8AFD-A434DF95E95A}"/>
              </a:ext>
            </a:extLst>
          </p:cNvPr>
          <p:cNvSpPr txBox="1"/>
          <p:nvPr/>
        </p:nvSpPr>
        <p:spPr>
          <a:xfrm>
            <a:off x="8966200" y="2589600"/>
            <a:ext cx="673100" cy="246221"/>
          </a:xfrm>
          <a:prstGeom prst="rect">
            <a:avLst/>
          </a:prstGeom>
          <a:noFill/>
          <a:ln>
            <a:solidFill>
              <a:srgbClr val="C9D6EE"/>
            </a:solidFill>
          </a:ln>
        </p:spPr>
        <p:txBody>
          <a:bodyPr wrap="square" rtlCol="0">
            <a:spAutoFit/>
          </a:bodyPr>
          <a:lstStyle/>
          <a:p>
            <a:r>
              <a:rPr lang="es-CO" sz="1000" dirty="0">
                <a:solidFill>
                  <a:srgbClr val="2F5597"/>
                </a:solidFill>
              </a:rPr>
              <a:t>Saravena</a:t>
            </a:r>
          </a:p>
        </p:txBody>
      </p:sp>
      <p:cxnSp>
        <p:nvCxnSpPr>
          <p:cNvPr id="82" name="Conector angular 81">
            <a:extLst>
              <a:ext uri="{FF2B5EF4-FFF2-40B4-BE49-F238E27FC236}">
                <a16:creationId xmlns:a16="http://schemas.microsoft.com/office/drawing/2014/main" id="{DA9F91E6-5385-D24C-92CE-6BA9C34B3701}"/>
              </a:ext>
            </a:extLst>
          </p:cNvPr>
          <p:cNvCxnSpPr>
            <a:cxnSpLocks/>
          </p:cNvCxnSpPr>
          <p:nvPr/>
        </p:nvCxnSpPr>
        <p:spPr>
          <a:xfrm rot="10800000">
            <a:off x="6890470" y="3897515"/>
            <a:ext cx="1882938" cy="292208"/>
          </a:xfrm>
          <a:prstGeom prst="bentConnector3">
            <a:avLst/>
          </a:prstGeom>
          <a:ln>
            <a:solidFill>
              <a:srgbClr val="C4CFE4"/>
            </a:solidFill>
            <a:headEnd type="triangle"/>
          </a:ln>
        </p:spPr>
        <p:style>
          <a:lnRef idx="1">
            <a:schemeClr val="accent1"/>
          </a:lnRef>
          <a:fillRef idx="0">
            <a:schemeClr val="accent1"/>
          </a:fillRef>
          <a:effectRef idx="0">
            <a:schemeClr val="accent1"/>
          </a:effectRef>
          <a:fontRef idx="minor">
            <a:schemeClr val="tx1"/>
          </a:fontRef>
        </p:style>
      </p:cxnSp>
      <p:sp>
        <p:nvSpPr>
          <p:cNvPr id="83" name="CuadroTexto 82">
            <a:extLst>
              <a:ext uri="{FF2B5EF4-FFF2-40B4-BE49-F238E27FC236}">
                <a16:creationId xmlns:a16="http://schemas.microsoft.com/office/drawing/2014/main" id="{851AA1DD-017E-2B4E-9C6F-38BB81B6D234}"/>
              </a:ext>
            </a:extLst>
          </p:cNvPr>
          <p:cNvSpPr txBox="1"/>
          <p:nvPr/>
        </p:nvSpPr>
        <p:spPr>
          <a:xfrm>
            <a:off x="8840521" y="4111284"/>
            <a:ext cx="673100" cy="246221"/>
          </a:xfrm>
          <a:prstGeom prst="rect">
            <a:avLst/>
          </a:prstGeom>
          <a:noFill/>
          <a:ln>
            <a:solidFill>
              <a:srgbClr val="C9D6EE"/>
            </a:solidFill>
          </a:ln>
        </p:spPr>
        <p:txBody>
          <a:bodyPr wrap="square" rtlCol="0">
            <a:spAutoFit/>
          </a:bodyPr>
          <a:lstStyle/>
          <a:p>
            <a:r>
              <a:rPr lang="es-CO" sz="1000" dirty="0">
                <a:solidFill>
                  <a:srgbClr val="2F5597"/>
                </a:solidFill>
              </a:rPr>
              <a:t>Calamar</a:t>
            </a:r>
          </a:p>
        </p:txBody>
      </p:sp>
      <p:cxnSp>
        <p:nvCxnSpPr>
          <p:cNvPr id="86" name="Conector angular 85">
            <a:extLst>
              <a:ext uri="{FF2B5EF4-FFF2-40B4-BE49-F238E27FC236}">
                <a16:creationId xmlns:a16="http://schemas.microsoft.com/office/drawing/2014/main" id="{95E5B928-87D4-7046-97C7-ACB7301B2ECD}"/>
              </a:ext>
            </a:extLst>
          </p:cNvPr>
          <p:cNvCxnSpPr>
            <a:cxnSpLocks/>
          </p:cNvCxnSpPr>
          <p:nvPr/>
        </p:nvCxnSpPr>
        <p:spPr>
          <a:xfrm rot="10800000">
            <a:off x="6890469" y="3421416"/>
            <a:ext cx="2378159" cy="215692"/>
          </a:xfrm>
          <a:prstGeom prst="bentConnector3">
            <a:avLst>
              <a:gd name="adj1" fmla="val 50000"/>
            </a:avLst>
          </a:prstGeom>
          <a:ln>
            <a:solidFill>
              <a:srgbClr val="C4CFE4"/>
            </a:solidFill>
            <a:headEnd type="triangle"/>
          </a:ln>
        </p:spPr>
        <p:style>
          <a:lnRef idx="1">
            <a:schemeClr val="accent1"/>
          </a:lnRef>
          <a:fillRef idx="0">
            <a:schemeClr val="accent1"/>
          </a:fillRef>
          <a:effectRef idx="0">
            <a:schemeClr val="accent1"/>
          </a:effectRef>
          <a:fontRef idx="minor">
            <a:schemeClr val="tx1"/>
          </a:fontRef>
        </p:style>
      </p:cxnSp>
      <p:sp>
        <p:nvSpPr>
          <p:cNvPr id="89" name="CuadroTexto 88">
            <a:extLst>
              <a:ext uri="{FF2B5EF4-FFF2-40B4-BE49-F238E27FC236}">
                <a16:creationId xmlns:a16="http://schemas.microsoft.com/office/drawing/2014/main" id="{CE5B0625-2638-BA46-81AA-354C5EA0FEF0}"/>
              </a:ext>
            </a:extLst>
          </p:cNvPr>
          <p:cNvSpPr txBox="1"/>
          <p:nvPr/>
        </p:nvSpPr>
        <p:spPr>
          <a:xfrm>
            <a:off x="9306217" y="3465380"/>
            <a:ext cx="876300" cy="246221"/>
          </a:xfrm>
          <a:prstGeom prst="rect">
            <a:avLst/>
          </a:prstGeom>
          <a:noFill/>
          <a:ln>
            <a:solidFill>
              <a:srgbClr val="C9D6EE"/>
            </a:solidFill>
          </a:ln>
        </p:spPr>
        <p:txBody>
          <a:bodyPr wrap="square" rtlCol="0">
            <a:spAutoFit/>
          </a:bodyPr>
          <a:lstStyle/>
          <a:p>
            <a:r>
              <a:rPr lang="es-CO" sz="1000" dirty="0">
                <a:solidFill>
                  <a:srgbClr val="2F5597"/>
                </a:solidFill>
              </a:rPr>
              <a:t>Puerto Lleras</a:t>
            </a:r>
          </a:p>
        </p:txBody>
      </p:sp>
      <p:cxnSp>
        <p:nvCxnSpPr>
          <p:cNvPr id="90" name="Conector angular 89">
            <a:extLst>
              <a:ext uri="{FF2B5EF4-FFF2-40B4-BE49-F238E27FC236}">
                <a16:creationId xmlns:a16="http://schemas.microsoft.com/office/drawing/2014/main" id="{D92DDB39-0336-2F49-B47D-D083408CF5EC}"/>
              </a:ext>
            </a:extLst>
          </p:cNvPr>
          <p:cNvCxnSpPr>
            <a:cxnSpLocks/>
          </p:cNvCxnSpPr>
          <p:nvPr/>
        </p:nvCxnSpPr>
        <p:spPr>
          <a:xfrm rot="10800000">
            <a:off x="6737350" y="4537300"/>
            <a:ext cx="1786356" cy="653811"/>
          </a:xfrm>
          <a:prstGeom prst="bentConnector3">
            <a:avLst/>
          </a:prstGeom>
          <a:ln>
            <a:solidFill>
              <a:srgbClr val="C4CFE4"/>
            </a:solidFill>
            <a:headEnd type="triangle"/>
          </a:ln>
        </p:spPr>
        <p:style>
          <a:lnRef idx="1">
            <a:schemeClr val="accent1"/>
          </a:lnRef>
          <a:fillRef idx="0">
            <a:schemeClr val="accent1"/>
          </a:fillRef>
          <a:effectRef idx="0">
            <a:schemeClr val="accent1"/>
          </a:effectRef>
          <a:fontRef idx="minor">
            <a:schemeClr val="tx1"/>
          </a:fontRef>
        </p:style>
      </p:cxnSp>
      <p:sp>
        <p:nvSpPr>
          <p:cNvPr id="93" name="CuadroTexto 92">
            <a:extLst>
              <a:ext uri="{FF2B5EF4-FFF2-40B4-BE49-F238E27FC236}">
                <a16:creationId xmlns:a16="http://schemas.microsoft.com/office/drawing/2014/main" id="{C48C34B6-8A7A-3448-97C6-29007490CE9D}"/>
              </a:ext>
            </a:extLst>
          </p:cNvPr>
          <p:cNvSpPr txBox="1"/>
          <p:nvPr/>
        </p:nvSpPr>
        <p:spPr>
          <a:xfrm>
            <a:off x="8569098" y="4820421"/>
            <a:ext cx="1438501" cy="861774"/>
          </a:xfrm>
          <a:prstGeom prst="rect">
            <a:avLst/>
          </a:prstGeom>
          <a:noFill/>
          <a:ln>
            <a:solidFill>
              <a:srgbClr val="C9D6EE"/>
            </a:solidFill>
          </a:ln>
        </p:spPr>
        <p:txBody>
          <a:bodyPr wrap="square" rtlCol="0">
            <a:spAutoFit/>
          </a:bodyPr>
          <a:lstStyle/>
          <a:p>
            <a:pPr algn="ctr" fontAlgn="b"/>
            <a:r>
              <a:rPr lang="es-CO" sz="1000" dirty="0">
                <a:solidFill>
                  <a:srgbClr val="2F5597"/>
                </a:solidFill>
              </a:rPr>
              <a:t>La Montañita</a:t>
            </a:r>
          </a:p>
          <a:p>
            <a:pPr algn="ctr" fontAlgn="b"/>
            <a:r>
              <a:rPr lang="es-CO" sz="1000" dirty="0">
                <a:solidFill>
                  <a:srgbClr val="2F5597"/>
                </a:solidFill>
              </a:rPr>
              <a:t>Milán</a:t>
            </a:r>
          </a:p>
          <a:p>
            <a:pPr algn="ctr" fontAlgn="b"/>
            <a:r>
              <a:rPr lang="es-CO" sz="1000" dirty="0">
                <a:solidFill>
                  <a:srgbClr val="2F5597"/>
                </a:solidFill>
              </a:rPr>
              <a:t>San José del Fragua</a:t>
            </a:r>
          </a:p>
          <a:p>
            <a:pPr algn="ctr" fontAlgn="b"/>
            <a:r>
              <a:rPr lang="es-CO" sz="1000" dirty="0">
                <a:solidFill>
                  <a:srgbClr val="2F5597"/>
                </a:solidFill>
              </a:rPr>
              <a:t>San Vicente del Caguán</a:t>
            </a:r>
          </a:p>
          <a:p>
            <a:pPr algn="ctr" fontAlgn="b"/>
            <a:r>
              <a:rPr lang="es-CO" sz="1000" dirty="0">
                <a:solidFill>
                  <a:srgbClr val="2F5597"/>
                </a:solidFill>
              </a:rPr>
              <a:t>Valparaíso</a:t>
            </a:r>
          </a:p>
        </p:txBody>
      </p:sp>
      <p:cxnSp>
        <p:nvCxnSpPr>
          <p:cNvPr id="96" name="Conector angular 95">
            <a:extLst>
              <a:ext uri="{FF2B5EF4-FFF2-40B4-BE49-F238E27FC236}">
                <a16:creationId xmlns:a16="http://schemas.microsoft.com/office/drawing/2014/main" id="{B1BD4522-D4C5-9D4F-8B9B-38BA078BAA3F}"/>
              </a:ext>
            </a:extLst>
          </p:cNvPr>
          <p:cNvCxnSpPr>
            <a:cxnSpLocks/>
            <a:stCxn id="98" idx="1"/>
          </p:cNvCxnSpPr>
          <p:nvPr/>
        </p:nvCxnSpPr>
        <p:spPr>
          <a:xfrm rot="10800000" flipV="1">
            <a:off x="6488928" y="719723"/>
            <a:ext cx="944076" cy="315930"/>
          </a:xfrm>
          <a:prstGeom prst="bentConnector3">
            <a:avLst/>
          </a:prstGeom>
          <a:ln>
            <a:solidFill>
              <a:srgbClr val="C4CFE4"/>
            </a:solidFill>
            <a:headEnd type="triangle"/>
          </a:ln>
        </p:spPr>
        <p:style>
          <a:lnRef idx="1">
            <a:schemeClr val="accent1"/>
          </a:lnRef>
          <a:fillRef idx="0">
            <a:schemeClr val="accent1"/>
          </a:fillRef>
          <a:effectRef idx="0">
            <a:schemeClr val="accent1"/>
          </a:effectRef>
          <a:fontRef idx="minor">
            <a:schemeClr val="tx1"/>
          </a:fontRef>
        </p:style>
      </p:cxnSp>
      <p:sp>
        <p:nvSpPr>
          <p:cNvPr id="98" name="CuadroTexto 97">
            <a:extLst>
              <a:ext uri="{FF2B5EF4-FFF2-40B4-BE49-F238E27FC236}">
                <a16:creationId xmlns:a16="http://schemas.microsoft.com/office/drawing/2014/main" id="{844607C9-2249-7045-98F0-1F78D16B8210}"/>
              </a:ext>
            </a:extLst>
          </p:cNvPr>
          <p:cNvSpPr txBox="1"/>
          <p:nvPr/>
        </p:nvSpPr>
        <p:spPr>
          <a:xfrm>
            <a:off x="7433004" y="519668"/>
            <a:ext cx="1149021" cy="400110"/>
          </a:xfrm>
          <a:prstGeom prst="rect">
            <a:avLst/>
          </a:prstGeom>
          <a:noFill/>
          <a:ln>
            <a:solidFill>
              <a:srgbClr val="C9D6EE"/>
            </a:solidFill>
          </a:ln>
        </p:spPr>
        <p:txBody>
          <a:bodyPr wrap="square" rtlCol="0">
            <a:spAutoFit/>
          </a:bodyPr>
          <a:lstStyle/>
          <a:p>
            <a:r>
              <a:rPr lang="es-CO" sz="1000" dirty="0">
                <a:solidFill>
                  <a:srgbClr val="2F5597"/>
                </a:solidFill>
              </a:rPr>
              <a:t>Dibulla</a:t>
            </a:r>
          </a:p>
          <a:p>
            <a:r>
              <a:rPr lang="es-CO" sz="1000" dirty="0">
                <a:solidFill>
                  <a:srgbClr val="2F5597"/>
                </a:solidFill>
              </a:rPr>
              <a:t>San Juan del Cesar</a:t>
            </a:r>
          </a:p>
        </p:txBody>
      </p:sp>
      <p:cxnSp>
        <p:nvCxnSpPr>
          <p:cNvPr id="99" name="Conector angular 98">
            <a:extLst>
              <a:ext uri="{FF2B5EF4-FFF2-40B4-BE49-F238E27FC236}">
                <a16:creationId xmlns:a16="http://schemas.microsoft.com/office/drawing/2014/main" id="{E7385E76-BB1C-A442-A770-4F0F13EE7872}"/>
              </a:ext>
            </a:extLst>
          </p:cNvPr>
          <p:cNvCxnSpPr>
            <a:cxnSpLocks/>
          </p:cNvCxnSpPr>
          <p:nvPr/>
        </p:nvCxnSpPr>
        <p:spPr>
          <a:xfrm rot="10800000">
            <a:off x="6390795" y="1871861"/>
            <a:ext cx="1493336" cy="132636"/>
          </a:xfrm>
          <a:prstGeom prst="bentConnector3">
            <a:avLst/>
          </a:prstGeom>
          <a:ln>
            <a:solidFill>
              <a:srgbClr val="C4CFE4"/>
            </a:solidFill>
            <a:headEnd type="triangle"/>
          </a:ln>
        </p:spPr>
        <p:style>
          <a:lnRef idx="1">
            <a:schemeClr val="accent1"/>
          </a:lnRef>
          <a:fillRef idx="0">
            <a:schemeClr val="accent1"/>
          </a:fillRef>
          <a:effectRef idx="0">
            <a:schemeClr val="accent1"/>
          </a:effectRef>
          <a:fontRef idx="minor">
            <a:schemeClr val="tx1"/>
          </a:fontRef>
        </p:style>
      </p:cxnSp>
      <p:sp>
        <p:nvSpPr>
          <p:cNvPr id="101" name="CuadroTexto 100">
            <a:extLst>
              <a:ext uri="{FF2B5EF4-FFF2-40B4-BE49-F238E27FC236}">
                <a16:creationId xmlns:a16="http://schemas.microsoft.com/office/drawing/2014/main" id="{E064DCDF-A2A0-F241-B692-60776802F386}"/>
              </a:ext>
            </a:extLst>
          </p:cNvPr>
          <p:cNvSpPr txBox="1"/>
          <p:nvPr/>
        </p:nvSpPr>
        <p:spPr>
          <a:xfrm>
            <a:off x="7909528" y="1614137"/>
            <a:ext cx="902656" cy="861774"/>
          </a:xfrm>
          <a:prstGeom prst="rect">
            <a:avLst/>
          </a:prstGeom>
          <a:noFill/>
          <a:ln>
            <a:solidFill>
              <a:srgbClr val="C9D6EE"/>
            </a:solidFill>
          </a:ln>
        </p:spPr>
        <p:txBody>
          <a:bodyPr wrap="square" rtlCol="0">
            <a:spAutoFit/>
          </a:bodyPr>
          <a:lstStyle/>
          <a:p>
            <a:pPr algn="ctr"/>
            <a:r>
              <a:rPr lang="es-CO" sz="1000" dirty="0">
                <a:solidFill>
                  <a:srgbClr val="2F5597"/>
                </a:solidFill>
              </a:rPr>
              <a:t>Convención</a:t>
            </a:r>
          </a:p>
          <a:p>
            <a:pPr algn="ctr"/>
            <a:r>
              <a:rPr lang="es-CO" sz="1000" dirty="0">
                <a:solidFill>
                  <a:srgbClr val="2F5597"/>
                </a:solidFill>
              </a:rPr>
              <a:t>El Carmen</a:t>
            </a:r>
          </a:p>
          <a:p>
            <a:pPr algn="ctr"/>
            <a:r>
              <a:rPr lang="es-CO" sz="1000" dirty="0">
                <a:solidFill>
                  <a:srgbClr val="2F5597"/>
                </a:solidFill>
              </a:rPr>
              <a:t>El Tarra</a:t>
            </a:r>
          </a:p>
          <a:p>
            <a:pPr algn="ctr"/>
            <a:r>
              <a:rPr lang="es-CO" sz="1000" dirty="0">
                <a:solidFill>
                  <a:srgbClr val="2F5597"/>
                </a:solidFill>
              </a:rPr>
              <a:t>Hacarí</a:t>
            </a:r>
          </a:p>
          <a:p>
            <a:pPr algn="ctr"/>
            <a:r>
              <a:rPr lang="es-CO" sz="1000" dirty="0">
                <a:solidFill>
                  <a:srgbClr val="2F5597"/>
                </a:solidFill>
              </a:rPr>
              <a:t>San Calixto</a:t>
            </a:r>
          </a:p>
        </p:txBody>
      </p:sp>
      <p:cxnSp>
        <p:nvCxnSpPr>
          <p:cNvPr id="105" name="Conector angular 104">
            <a:extLst>
              <a:ext uri="{FF2B5EF4-FFF2-40B4-BE49-F238E27FC236}">
                <a16:creationId xmlns:a16="http://schemas.microsoft.com/office/drawing/2014/main" id="{C616423B-0B9B-1442-8B0F-23F7CF016877}"/>
              </a:ext>
            </a:extLst>
          </p:cNvPr>
          <p:cNvCxnSpPr>
            <a:cxnSpLocks/>
          </p:cNvCxnSpPr>
          <p:nvPr/>
        </p:nvCxnSpPr>
        <p:spPr>
          <a:xfrm flipV="1">
            <a:off x="3955742" y="4271428"/>
            <a:ext cx="624725" cy="352294"/>
          </a:xfrm>
          <a:prstGeom prst="bentConnector3">
            <a:avLst/>
          </a:prstGeom>
          <a:ln>
            <a:solidFill>
              <a:srgbClr val="C4CFE4"/>
            </a:solidFill>
            <a:headEnd type="triangle"/>
          </a:ln>
        </p:spPr>
        <p:style>
          <a:lnRef idx="1">
            <a:schemeClr val="accent1"/>
          </a:lnRef>
          <a:fillRef idx="0">
            <a:schemeClr val="accent1"/>
          </a:fillRef>
          <a:effectRef idx="0">
            <a:schemeClr val="accent1"/>
          </a:effectRef>
          <a:fontRef idx="minor">
            <a:schemeClr val="tx1"/>
          </a:fontRef>
        </p:style>
      </p:cxnSp>
      <p:sp>
        <p:nvSpPr>
          <p:cNvPr id="107" name="CuadroTexto 106">
            <a:extLst>
              <a:ext uri="{FF2B5EF4-FFF2-40B4-BE49-F238E27FC236}">
                <a16:creationId xmlns:a16="http://schemas.microsoft.com/office/drawing/2014/main" id="{5EE65181-EF2C-324C-938D-C464322908AB}"/>
              </a:ext>
            </a:extLst>
          </p:cNvPr>
          <p:cNvSpPr txBox="1"/>
          <p:nvPr/>
        </p:nvSpPr>
        <p:spPr>
          <a:xfrm>
            <a:off x="3054921" y="4452894"/>
            <a:ext cx="904504" cy="400110"/>
          </a:xfrm>
          <a:prstGeom prst="rect">
            <a:avLst/>
          </a:prstGeom>
          <a:noFill/>
          <a:ln>
            <a:solidFill>
              <a:srgbClr val="C9D6EE"/>
            </a:solidFill>
          </a:ln>
        </p:spPr>
        <p:txBody>
          <a:bodyPr wrap="square" rtlCol="0">
            <a:spAutoFit/>
          </a:bodyPr>
          <a:lstStyle/>
          <a:p>
            <a:r>
              <a:rPr lang="es-CO" sz="1000" dirty="0">
                <a:solidFill>
                  <a:srgbClr val="2F5597"/>
                </a:solidFill>
              </a:rPr>
              <a:t>El Rosario</a:t>
            </a:r>
          </a:p>
          <a:p>
            <a:r>
              <a:rPr lang="es-CO" sz="1000" dirty="0">
                <a:solidFill>
                  <a:srgbClr val="2F5597"/>
                </a:solidFill>
              </a:rPr>
              <a:t>Magui Payán</a:t>
            </a:r>
          </a:p>
        </p:txBody>
      </p:sp>
      <p:cxnSp>
        <p:nvCxnSpPr>
          <p:cNvPr id="108" name="Conector angular 107">
            <a:extLst>
              <a:ext uri="{FF2B5EF4-FFF2-40B4-BE49-F238E27FC236}">
                <a16:creationId xmlns:a16="http://schemas.microsoft.com/office/drawing/2014/main" id="{0B893E16-FB9B-0841-991D-39EED9CD06E0}"/>
              </a:ext>
            </a:extLst>
          </p:cNvPr>
          <p:cNvCxnSpPr>
            <a:cxnSpLocks/>
          </p:cNvCxnSpPr>
          <p:nvPr/>
        </p:nvCxnSpPr>
        <p:spPr>
          <a:xfrm rot="5400000" flipH="1" flipV="1">
            <a:off x="5093539" y="4715336"/>
            <a:ext cx="647185" cy="522411"/>
          </a:xfrm>
          <a:prstGeom prst="bentConnector3">
            <a:avLst>
              <a:gd name="adj1" fmla="val -1021"/>
            </a:avLst>
          </a:prstGeom>
          <a:ln>
            <a:solidFill>
              <a:srgbClr val="C4CFE4"/>
            </a:solidFill>
            <a:headEnd type="triangle"/>
          </a:ln>
        </p:spPr>
        <p:style>
          <a:lnRef idx="1">
            <a:schemeClr val="accent1"/>
          </a:lnRef>
          <a:fillRef idx="0">
            <a:schemeClr val="accent1"/>
          </a:fillRef>
          <a:effectRef idx="0">
            <a:schemeClr val="accent1"/>
          </a:effectRef>
          <a:fontRef idx="minor">
            <a:schemeClr val="tx1"/>
          </a:fontRef>
        </p:style>
      </p:cxnSp>
      <p:sp>
        <p:nvSpPr>
          <p:cNvPr id="109" name="CuadroTexto 108">
            <a:extLst>
              <a:ext uri="{FF2B5EF4-FFF2-40B4-BE49-F238E27FC236}">
                <a16:creationId xmlns:a16="http://schemas.microsoft.com/office/drawing/2014/main" id="{40F20BF5-F9DE-EA4E-AD50-EC0E0C85482F}"/>
              </a:ext>
            </a:extLst>
          </p:cNvPr>
          <p:cNvSpPr txBox="1"/>
          <p:nvPr/>
        </p:nvSpPr>
        <p:spPr>
          <a:xfrm>
            <a:off x="4135942" y="4826923"/>
            <a:ext cx="1010685" cy="861774"/>
          </a:xfrm>
          <a:prstGeom prst="rect">
            <a:avLst/>
          </a:prstGeom>
          <a:noFill/>
          <a:ln>
            <a:solidFill>
              <a:srgbClr val="C9D6EE"/>
            </a:solidFill>
          </a:ln>
        </p:spPr>
        <p:txBody>
          <a:bodyPr wrap="square" rtlCol="0">
            <a:spAutoFit/>
          </a:bodyPr>
          <a:lstStyle/>
          <a:p>
            <a:pPr algn="ctr" fontAlgn="b"/>
            <a:r>
              <a:rPr lang="es-CO" sz="1000" dirty="0">
                <a:solidFill>
                  <a:srgbClr val="2F5597"/>
                </a:solidFill>
              </a:rPr>
              <a:t>Mocoa</a:t>
            </a:r>
          </a:p>
          <a:p>
            <a:pPr algn="ctr" fontAlgn="b"/>
            <a:r>
              <a:rPr lang="es-CO" sz="1000" dirty="0">
                <a:solidFill>
                  <a:srgbClr val="2F5597"/>
                </a:solidFill>
              </a:rPr>
              <a:t>Puerto Asís</a:t>
            </a:r>
          </a:p>
          <a:p>
            <a:pPr algn="ctr" fontAlgn="b"/>
            <a:r>
              <a:rPr lang="es-CO" sz="1000" dirty="0">
                <a:solidFill>
                  <a:srgbClr val="2F5597"/>
                </a:solidFill>
              </a:rPr>
              <a:t>Puerto Caicedo</a:t>
            </a:r>
          </a:p>
          <a:p>
            <a:pPr algn="ctr" fontAlgn="b"/>
            <a:r>
              <a:rPr lang="es-CO" sz="1000" dirty="0">
                <a:solidFill>
                  <a:srgbClr val="2F5597"/>
                </a:solidFill>
              </a:rPr>
              <a:t>Puerto Guzmán</a:t>
            </a:r>
          </a:p>
          <a:p>
            <a:pPr algn="ctr" fontAlgn="b"/>
            <a:r>
              <a:rPr lang="es-CO" sz="1000" dirty="0">
                <a:solidFill>
                  <a:srgbClr val="2F5597"/>
                </a:solidFill>
              </a:rPr>
              <a:t>Villa Garzón</a:t>
            </a:r>
          </a:p>
        </p:txBody>
      </p:sp>
      <p:cxnSp>
        <p:nvCxnSpPr>
          <p:cNvPr id="111" name="Conector angular 110">
            <a:extLst>
              <a:ext uri="{FF2B5EF4-FFF2-40B4-BE49-F238E27FC236}">
                <a16:creationId xmlns:a16="http://schemas.microsoft.com/office/drawing/2014/main" id="{6FCBF028-6393-3742-8B34-154A4AC75BFF}"/>
              </a:ext>
            </a:extLst>
          </p:cNvPr>
          <p:cNvCxnSpPr>
            <a:cxnSpLocks/>
          </p:cNvCxnSpPr>
          <p:nvPr/>
        </p:nvCxnSpPr>
        <p:spPr>
          <a:xfrm flipV="1">
            <a:off x="2802997" y="3779111"/>
            <a:ext cx="2051613" cy="455283"/>
          </a:xfrm>
          <a:prstGeom prst="bentConnector3">
            <a:avLst>
              <a:gd name="adj1" fmla="val 67102"/>
            </a:avLst>
          </a:prstGeom>
          <a:ln>
            <a:solidFill>
              <a:srgbClr val="C4CFE4"/>
            </a:solidFill>
            <a:headEnd type="triangle"/>
          </a:ln>
        </p:spPr>
        <p:style>
          <a:lnRef idx="1">
            <a:schemeClr val="accent1"/>
          </a:lnRef>
          <a:fillRef idx="0">
            <a:schemeClr val="accent1"/>
          </a:fillRef>
          <a:effectRef idx="0">
            <a:schemeClr val="accent1"/>
          </a:effectRef>
          <a:fontRef idx="minor">
            <a:schemeClr val="tx1"/>
          </a:fontRef>
        </p:style>
      </p:cxnSp>
      <p:sp>
        <p:nvSpPr>
          <p:cNvPr id="114" name="CuadroTexto 113">
            <a:extLst>
              <a:ext uri="{FF2B5EF4-FFF2-40B4-BE49-F238E27FC236}">
                <a16:creationId xmlns:a16="http://schemas.microsoft.com/office/drawing/2014/main" id="{3592FF21-F5E2-6741-9E67-03A35A41ADE4}"/>
              </a:ext>
            </a:extLst>
          </p:cNvPr>
          <p:cNvSpPr txBox="1"/>
          <p:nvPr/>
        </p:nvSpPr>
        <p:spPr>
          <a:xfrm>
            <a:off x="1977782" y="3936840"/>
            <a:ext cx="812347" cy="861774"/>
          </a:xfrm>
          <a:prstGeom prst="rect">
            <a:avLst/>
          </a:prstGeom>
          <a:noFill/>
          <a:ln>
            <a:solidFill>
              <a:srgbClr val="C9D6EE"/>
            </a:solidFill>
          </a:ln>
        </p:spPr>
        <p:txBody>
          <a:bodyPr wrap="square" rtlCol="0">
            <a:spAutoFit/>
          </a:bodyPr>
          <a:lstStyle/>
          <a:p>
            <a:pPr algn="ctr" fontAlgn="b"/>
            <a:r>
              <a:rPr lang="es-CO" sz="1000" dirty="0">
                <a:solidFill>
                  <a:srgbClr val="2F5597"/>
                </a:solidFill>
              </a:rPr>
              <a:t>Caloto</a:t>
            </a:r>
          </a:p>
          <a:p>
            <a:pPr algn="ctr" fontAlgn="b"/>
            <a:r>
              <a:rPr lang="es-CO" sz="1000" dirty="0">
                <a:solidFill>
                  <a:srgbClr val="2F5597"/>
                </a:solidFill>
              </a:rPr>
              <a:t>Corinto</a:t>
            </a:r>
          </a:p>
          <a:p>
            <a:pPr algn="ctr" fontAlgn="b"/>
            <a:r>
              <a:rPr lang="es-CO" sz="1000" dirty="0">
                <a:solidFill>
                  <a:srgbClr val="2F5597"/>
                </a:solidFill>
              </a:rPr>
              <a:t>El Tambo</a:t>
            </a:r>
          </a:p>
          <a:p>
            <a:pPr algn="ctr" fontAlgn="b"/>
            <a:r>
              <a:rPr lang="es-CO" sz="1000" dirty="0">
                <a:solidFill>
                  <a:srgbClr val="2F5597"/>
                </a:solidFill>
              </a:rPr>
              <a:t>Mercaderes</a:t>
            </a:r>
          </a:p>
          <a:p>
            <a:pPr algn="ctr" fontAlgn="b"/>
            <a:r>
              <a:rPr lang="es-CO" sz="1000" dirty="0">
                <a:solidFill>
                  <a:srgbClr val="2F5597"/>
                </a:solidFill>
              </a:rPr>
              <a:t>Suárez</a:t>
            </a:r>
          </a:p>
        </p:txBody>
      </p:sp>
      <p:cxnSp>
        <p:nvCxnSpPr>
          <p:cNvPr id="120" name="Conector angular 119">
            <a:extLst>
              <a:ext uri="{FF2B5EF4-FFF2-40B4-BE49-F238E27FC236}">
                <a16:creationId xmlns:a16="http://schemas.microsoft.com/office/drawing/2014/main" id="{CDFF0550-E272-4C49-8B82-09CB6EC8679F}"/>
              </a:ext>
            </a:extLst>
          </p:cNvPr>
          <p:cNvCxnSpPr>
            <a:cxnSpLocks/>
            <a:stCxn id="123" idx="3"/>
          </p:cNvCxnSpPr>
          <p:nvPr/>
        </p:nvCxnSpPr>
        <p:spPr>
          <a:xfrm>
            <a:off x="4193406" y="3402425"/>
            <a:ext cx="939152" cy="103671"/>
          </a:xfrm>
          <a:prstGeom prst="bentConnector3">
            <a:avLst/>
          </a:prstGeom>
          <a:ln>
            <a:solidFill>
              <a:srgbClr val="C4CFE4"/>
            </a:solidFill>
            <a:headEnd type="triangle"/>
          </a:ln>
        </p:spPr>
        <p:style>
          <a:lnRef idx="1">
            <a:schemeClr val="accent1"/>
          </a:lnRef>
          <a:fillRef idx="0">
            <a:schemeClr val="accent1"/>
          </a:fillRef>
          <a:effectRef idx="0">
            <a:schemeClr val="accent1"/>
          </a:effectRef>
          <a:fontRef idx="minor">
            <a:schemeClr val="tx1"/>
          </a:fontRef>
        </p:style>
      </p:cxnSp>
      <p:sp>
        <p:nvSpPr>
          <p:cNvPr id="123" name="CuadroTexto 122">
            <a:extLst>
              <a:ext uri="{FF2B5EF4-FFF2-40B4-BE49-F238E27FC236}">
                <a16:creationId xmlns:a16="http://schemas.microsoft.com/office/drawing/2014/main" id="{7BEC86A3-0707-6D4D-B5A2-3C878203C604}"/>
              </a:ext>
            </a:extLst>
          </p:cNvPr>
          <p:cNvSpPr txBox="1"/>
          <p:nvPr/>
        </p:nvSpPr>
        <p:spPr>
          <a:xfrm>
            <a:off x="3520306" y="3279314"/>
            <a:ext cx="673100" cy="246221"/>
          </a:xfrm>
          <a:prstGeom prst="rect">
            <a:avLst/>
          </a:prstGeom>
          <a:noFill/>
          <a:ln>
            <a:solidFill>
              <a:srgbClr val="C9D6EE"/>
            </a:solidFill>
          </a:ln>
        </p:spPr>
        <p:txBody>
          <a:bodyPr wrap="square" rtlCol="0">
            <a:spAutoFit/>
          </a:bodyPr>
          <a:lstStyle/>
          <a:p>
            <a:pPr fontAlgn="b"/>
            <a:r>
              <a:rPr lang="es-CO" sz="1000" dirty="0">
                <a:solidFill>
                  <a:srgbClr val="2F5597"/>
                </a:solidFill>
              </a:rPr>
              <a:t>Pradera</a:t>
            </a:r>
            <a:endParaRPr lang="es-CO" sz="900" dirty="0">
              <a:solidFill>
                <a:srgbClr val="2F5597"/>
              </a:solidFill>
            </a:endParaRPr>
          </a:p>
        </p:txBody>
      </p:sp>
      <p:cxnSp>
        <p:nvCxnSpPr>
          <p:cNvPr id="125" name="Conector angular 124">
            <a:extLst>
              <a:ext uri="{FF2B5EF4-FFF2-40B4-BE49-F238E27FC236}">
                <a16:creationId xmlns:a16="http://schemas.microsoft.com/office/drawing/2014/main" id="{32047F07-A504-7C4D-B728-CE364039318B}"/>
              </a:ext>
            </a:extLst>
          </p:cNvPr>
          <p:cNvCxnSpPr>
            <a:cxnSpLocks/>
            <a:stCxn id="127" idx="1"/>
          </p:cNvCxnSpPr>
          <p:nvPr/>
        </p:nvCxnSpPr>
        <p:spPr>
          <a:xfrm rot="10800000" flipV="1">
            <a:off x="5671987" y="3043754"/>
            <a:ext cx="2450786" cy="365020"/>
          </a:xfrm>
          <a:prstGeom prst="bentConnector3">
            <a:avLst/>
          </a:prstGeom>
          <a:ln>
            <a:solidFill>
              <a:srgbClr val="C4CFE4"/>
            </a:solidFill>
            <a:headEnd type="triangle"/>
          </a:ln>
        </p:spPr>
        <p:style>
          <a:lnRef idx="1">
            <a:schemeClr val="accent1"/>
          </a:lnRef>
          <a:fillRef idx="0">
            <a:schemeClr val="accent1"/>
          </a:fillRef>
          <a:effectRef idx="0">
            <a:schemeClr val="accent1"/>
          </a:effectRef>
          <a:fontRef idx="minor">
            <a:schemeClr val="tx1"/>
          </a:fontRef>
        </p:style>
      </p:cxnSp>
      <p:sp>
        <p:nvSpPr>
          <p:cNvPr id="127" name="CuadroTexto 126">
            <a:extLst>
              <a:ext uri="{FF2B5EF4-FFF2-40B4-BE49-F238E27FC236}">
                <a16:creationId xmlns:a16="http://schemas.microsoft.com/office/drawing/2014/main" id="{AF9E033F-9CE6-8747-94B6-14A31C987C76}"/>
              </a:ext>
            </a:extLst>
          </p:cNvPr>
          <p:cNvSpPr txBox="1"/>
          <p:nvPr/>
        </p:nvSpPr>
        <p:spPr>
          <a:xfrm>
            <a:off x="8122773" y="2843699"/>
            <a:ext cx="777650" cy="400110"/>
          </a:xfrm>
          <a:prstGeom prst="rect">
            <a:avLst/>
          </a:prstGeom>
          <a:noFill/>
          <a:ln>
            <a:solidFill>
              <a:srgbClr val="C9D6EE"/>
            </a:solidFill>
          </a:ln>
        </p:spPr>
        <p:txBody>
          <a:bodyPr wrap="square" rtlCol="0">
            <a:spAutoFit/>
          </a:bodyPr>
          <a:lstStyle/>
          <a:p>
            <a:pPr algn="ctr"/>
            <a:r>
              <a:rPr lang="es-CO" sz="1000" dirty="0">
                <a:solidFill>
                  <a:srgbClr val="2F5597"/>
                </a:solidFill>
              </a:rPr>
              <a:t>Ataco</a:t>
            </a:r>
          </a:p>
          <a:p>
            <a:pPr algn="ctr"/>
            <a:r>
              <a:rPr lang="es-CO" sz="1000" dirty="0">
                <a:solidFill>
                  <a:srgbClr val="2F5597"/>
                </a:solidFill>
              </a:rPr>
              <a:t>Chaparral</a:t>
            </a:r>
          </a:p>
        </p:txBody>
      </p:sp>
      <p:cxnSp>
        <p:nvCxnSpPr>
          <p:cNvPr id="128" name="Conector angular 127">
            <a:extLst>
              <a:ext uri="{FF2B5EF4-FFF2-40B4-BE49-F238E27FC236}">
                <a16:creationId xmlns:a16="http://schemas.microsoft.com/office/drawing/2014/main" id="{83E462A6-D704-C049-814F-611438CE6934}"/>
              </a:ext>
            </a:extLst>
          </p:cNvPr>
          <p:cNvCxnSpPr>
            <a:cxnSpLocks/>
            <a:stCxn id="129" idx="3"/>
          </p:cNvCxnSpPr>
          <p:nvPr/>
        </p:nvCxnSpPr>
        <p:spPr>
          <a:xfrm flipV="1">
            <a:off x="3347303" y="2983107"/>
            <a:ext cx="1531159" cy="181130"/>
          </a:xfrm>
          <a:prstGeom prst="bentConnector3">
            <a:avLst/>
          </a:prstGeom>
          <a:ln>
            <a:solidFill>
              <a:srgbClr val="C4CFE4"/>
            </a:solidFill>
            <a:headEnd type="triangle"/>
          </a:ln>
        </p:spPr>
        <p:style>
          <a:lnRef idx="1">
            <a:schemeClr val="accent1"/>
          </a:lnRef>
          <a:fillRef idx="0">
            <a:schemeClr val="accent1"/>
          </a:fillRef>
          <a:effectRef idx="0">
            <a:schemeClr val="accent1"/>
          </a:effectRef>
          <a:fontRef idx="minor">
            <a:schemeClr val="tx1"/>
          </a:fontRef>
        </p:style>
      </p:cxnSp>
      <p:sp>
        <p:nvSpPr>
          <p:cNvPr id="129" name="CuadroTexto 128">
            <a:extLst>
              <a:ext uri="{FF2B5EF4-FFF2-40B4-BE49-F238E27FC236}">
                <a16:creationId xmlns:a16="http://schemas.microsoft.com/office/drawing/2014/main" id="{3716E130-A27F-0642-8BB4-6F1740CEC8A6}"/>
              </a:ext>
            </a:extLst>
          </p:cNvPr>
          <p:cNvSpPr txBox="1"/>
          <p:nvPr/>
        </p:nvSpPr>
        <p:spPr>
          <a:xfrm>
            <a:off x="2189368" y="2810294"/>
            <a:ext cx="1157935" cy="707886"/>
          </a:xfrm>
          <a:prstGeom prst="rect">
            <a:avLst/>
          </a:prstGeom>
          <a:noFill/>
          <a:ln>
            <a:solidFill>
              <a:srgbClr val="C9D6EE"/>
            </a:solidFill>
          </a:ln>
        </p:spPr>
        <p:txBody>
          <a:bodyPr wrap="square" rtlCol="0">
            <a:spAutoFit/>
          </a:bodyPr>
          <a:lstStyle/>
          <a:p>
            <a:pPr algn="ctr" fontAlgn="b"/>
            <a:r>
              <a:rPr lang="es-CO" sz="1000" dirty="0">
                <a:solidFill>
                  <a:srgbClr val="2F5597"/>
                </a:solidFill>
              </a:rPr>
              <a:t>Acandí</a:t>
            </a:r>
          </a:p>
          <a:p>
            <a:pPr algn="ctr" fontAlgn="b"/>
            <a:r>
              <a:rPr lang="es-CO" sz="1000" dirty="0">
                <a:solidFill>
                  <a:srgbClr val="2F5597"/>
                </a:solidFill>
              </a:rPr>
              <a:t>Bojayá</a:t>
            </a:r>
          </a:p>
          <a:p>
            <a:pPr algn="ctr" fontAlgn="b"/>
            <a:r>
              <a:rPr lang="es-CO" sz="1000" dirty="0">
                <a:solidFill>
                  <a:srgbClr val="2F5597"/>
                </a:solidFill>
              </a:rPr>
              <a:t>Carmen del Darién</a:t>
            </a:r>
          </a:p>
          <a:p>
            <a:pPr algn="ctr" fontAlgn="b"/>
            <a:r>
              <a:rPr lang="es-CO" sz="1000" dirty="0">
                <a:solidFill>
                  <a:srgbClr val="2F5597"/>
                </a:solidFill>
              </a:rPr>
              <a:t>Unguía</a:t>
            </a:r>
          </a:p>
        </p:txBody>
      </p:sp>
      <p:cxnSp>
        <p:nvCxnSpPr>
          <p:cNvPr id="132" name="Conector angular 131">
            <a:extLst>
              <a:ext uri="{FF2B5EF4-FFF2-40B4-BE49-F238E27FC236}">
                <a16:creationId xmlns:a16="http://schemas.microsoft.com/office/drawing/2014/main" id="{6C1916EE-DDED-6E41-B062-87E6AC8E026C}"/>
              </a:ext>
            </a:extLst>
          </p:cNvPr>
          <p:cNvCxnSpPr>
            <a:cxnSpLocks/>
          </p:cNvCxnSpPr>
          <p:nvPr/>
        </p:nvCxnSpPr>
        <p:spPr>
          <a:xfrm flipV="1">
            <a:off x="1508488" y="2543112"/>
            <a:ext cx="3762020" cy="215070"/>
          </a:xfrm>
          <a:prstGeom prst="bentConnector3">
            <a:avLst>
              <a:gd name="adj1" fmla="val 50000"/>
            </a:avLst>
          </a:prstGeom>
          <a:ln>
            <a:solidFill>
              <a:srgbClr val="C4CFE4"/>
            </a:solidFill>
            <a:headEnd type="triangle"/>
          </a:ln>
        </p:spPr>
        <p:style>
          <a:lnRef idx="1">
            <a:schemeClr val="accent1"/>
          </a:lnRef>
          <a:fillRef idx="0">
            <a:schemeClr val="accent1"/>
          </a:fillRef>
          <a:effectRef idx="0">
            <a:schemeClr val="accent1"/>
          </a:effectRef>
          <a:fontRef idx="minor">
            <a:schemeClr val="tx1"/>
          </a:fontRef>
        </p:style>
      </p:cxnSp>
      <p:sp>
        <p:nvSpPr>
          <p:cNvPr id="134" name="CuadroTexto 133">
            <a:extLst>
              <a:ext uri="{FF2B5EF4-FFF2-40B4-BE49-F238E27FC236}">
                <a16:creationId xmlns:a16="http://schemas.microsoft.com/office/drawing/2014/main" id="{5ABA0E42-018E-C348-8622-7078A1FEE924}"/>
              </a:ext>
            </a:extLst>
          </p:cNvPr>
          <p:cNvSpPr txBox="1"/>
          <p:nvPr/>
        </p:nvSpPr>
        <p:spPr>
          <a:xfrm>
            <a:off x="289953" y="1190671"/>
            <a:ext cx="1204733" cy="2554545"/>
          </a:xfrm>
          <a:prstGeom prst="rect">
            <a:avLst/>
          </a:prstGeom>
          <a:noFill/>
          <a:ln>
            <a:solidFill>
              <a:srgbClr val="C9D6EE"/>
            </a:solidFill>
          </a:ln>
        </p:spPr>
        <p:txBody>
          <a:bodyPr wrap="square" rtlCol="0">
            <a:spAutoFit/>
          </a:bodyPr>
          <a:lstStyle/>
          <a:p>
            <a:pPr algn="ctr" fontAlgn="b"/>
            <a:r>
              <a:rPr lang="es-CO" sz="1000" dirty="0">
                <a:solidFill>
                  <a:srgbClr val="2F5597"/>
                </a:solidFill>
              </a:rPr>
              <a:t>Amalfi</a:t>
            </a:r>
          </a:p>
          <a:p>
            <a:pPr algn="ctr" fontAlgn="b"/>
            <a:r>
              <a:rPr lang="es-CO" sz="1000" dirty="0">
                <a:solidFill>
                  <a:srgbClr val="2F5597"/>
                </a:solidFill>
              </a:rPr>
              <a:t>Anorí</a:t>
            </a:r>
          </a:p>
          <a:p>
            <a:pPr algn="ctr" fontAlgn="b"/>
            <a:r>
              <a:rPr lang="es-CO" sz="1000" dirty="0">
                <a:solidFill>
                  <a:srgbClr val="2F5597"/>
                </a:solidFill>
              </a:rPr>
              <a:t>Apartadó</a:t>
            </a:r>
          </a:p>
          <a:p>
            <a:pPr algn="ctr" fontAlgn="b"/>
            <a:r>
              <a:rPr lang="es-CO" sz="1000" dirty="0">
                <a:solidFill>
                  <a:srgbClr val="2F5597"/>
                </a:solidFill>
              </a:rPr>
              <a:t>Carepa</a:t>
            </a:r>
          </a:p>
          <a:p>
            <a:pPr algn="ctr" fontAlgn="b"/>
            <a:r>
              <a:rPr lang="es-CO" sz="1000" dirty="0">
                <a:solidFill>
                  <a:srgbClr val="2F5597"/>
                </a:solidFill>
              </a:rPr>
              <a:t>Caucasia</a:t>
            </a:r>
          </a:p>
          <a:p>
            <a:pPr algn="ctr" fontAlgn="b"/>
            <a:r>
              <a:rPr lang="es-CO" sz="1000" dirty="0">
                <a:solidFill>
                  <a:srgbClr val="2F5597"/>
                </a:solidFill>
              </a:rPr>
              <a:t>Chigorodó</a:t>
            </a:r>
          </a:p>
          <a:p>
            <a:pPr algn="ctr" fontAlgn="b"/>
            <a:r>
              <a:rPr lang="es-CO" sz="1000" dirty="0">
                <a:solidFill>
                  <a:srgbClr val="2F5597"/>
                </a:solidFill>
              </a:rPr>
              <a:t>Dabeiba</a:t>
            </a:r>
          </a:p>
          <a:p>
            <a:pPr algn="ctr" fontAlgn="b"/>
            <a:r>
              <a:rPr lang="es-CO" sz="1000" dirty="0">
                <a:solidFill>
                  <a:srgbClr val="2F5597"/>
                </a:solidFill>
              </a:rPr>
              <a:t>El Bagre</a:t>
            </a:r>
          </a:p>
          <a:p>
            <a:pPr algn="ctr" fontAlgn="b"/>
            <a:r>
              <a:rPr lang="es-CO" sz="1000" dirty="0">
                <a:solidFill>
                  <a:srgbClr val="2F5597"/>
                </a:solidFill>
              </a:rPr>
              <a:t>Nechí</a:t>
            </a:r>
          </a:p>
          <a:p>
            <a:pPr algn="ctr" fontAlgn="b"/>
            <a:r>
              <a:rPr lang="es-CO" sz="1000" dirty="0">
                <a:solidFill>
                  <a:srgbClr val="2F5597"/>
                </a:solidFill>
              </a:rPr>
              <a:t>Remedios</a:t>
            </a:r>
          </a:p>
          <a:p>
            <a:pPr algn="ctr" fontAlgn="b"/>
            <a:r>
              <a:rPr lang="es-CO" sz="1000" dirty="0">
                <a:solidFill>
                  <a:srgbClr val="2F5597"/>
                </a:solidFill>
              </a:rPr>
              <a:t>San Pedro de Urabá</a:t>
            </a:r>
          </a:p>
          <a:p>
            <a:pPr algn="ctr" fontAlgn="b"/>
            <a:r>
              <a:rPr lang="es-CO" sz="1000" dirty="0">
                <a:solidFill>
                  <a:srgbClr val="2F5597"/>
                </a:solidFill>
              </a:rPr>
              <a:t>Segovía</a:t>
            </a:r>
          </a:p>
          <a:p>
            <a:pPr algn="ctr" fontAlgn="b"/>
            <a:r>
              <a:rPr lang="es-CO" sz="1000" dirty="0">
                <a:solidFill>
                  <a:srgbClr val="2F5597"/>
                </a:solidFill>
              </a:rPr>
              <a:t>Tarazá</a:t>
            </a:r>
          </a:p>
          <a:p>
            <a:pPr algn="ctr" fontAlgn="b"/>
            <a:r>
              <a:rPr lang="es-CO" sz="1000" dirty="0">
                <a:solidFill>
                  <a:srgbClr val="2F5597"/>
                </a:solidFill>
              </a:rPr>
              <a:t>Valdivia</a:t>
            </a:r>
          </a:p>
          <a:p>
            <a:pPr algn="ctr" fontAlgn="b"/>
            <a:r>
              <a:rPr lang="es-CO" sz="1000" dirty="0">
                <a:solidFill>
                  <a:srgbClr val="2F5597"/>
                </a:solidFill>
              </a:rPr>
              <a:t>Yondó</a:t>
            </a:r>
          </a:p>
          <a:p>
            <a:pPr algn="ctr" fontAlgn="b"/>
            <a:r>
              <a:rPr lang="es-CO" sz="1000" dirty="0">
                <a:solidFill>
                  <a:srgbClr val="2F5597"/>
                </a:solidFill>
              </a:rPr>
              <a:t>Zaragozá</a:t>
            </a:r>
          </a:p>
        </p:txBody>
      </p:sp>
      <p:cxnSp>
        <p:nvCxnSpPr>
          <p:cNvPr id="153" name="Conector angular 152">
            <a:extLst>
              <a:ext uri="{FF2B5EF4-FFF2-40B4-BE49-F238E27FC236}">
                <a16:creationId xmlns:a16="http://schemas.microsoft.com/office/drawing/2014/main" id="{3FA2D7EA-E13D-4543-8B8C-4AC59C6D9B75}"/>
              </a:ext>
            </a:extLst>
          </p:cNvPr>
          <p:cNvCxnSpPr>
            <a:cxnSpLocks/>
            <a:stCxn id="156" idx="3"/>
          </p:cNvCxnSpPr>
          <p:nvPr/>
        </p:nvCxnSpPr>
        <p:spPr>
          <a:xfrm flipV="1">
            <a:off x="2854941" y="1827017"/>
            <a:ext cx="2559184" cy="255570"/>
          </a:xfrm>
          <a:prstGeom prst="bentConnector3">
            <a:avLst>
              <a:gd name="adj1" fmla="val 50000"/>
            </a:avLst>
          </a:prstGeom>
          <a:ln>
            <a:solidFill>
              <a:srgbClr val="C4CFE4"/>
            </a:solidFill>
            <a:headEnd type="triangle"/>
          </a:ln>
        </p:spPr>
        <p:style>
          <a:lnRef idx="1">
            <a:schemeClr val="accent1"/>
          </a:lnRef>
          <a:fillRef idx="0">
            <a:schemeClr val="accent1"/>
          </a:fillRef>
          <a:effectRef idx="0">
            <a:schemeClr val="accent1"/>
          </a:effectRef>
          <a:fontRef idx="minor">
            <a:schemeClr val="tx1"/>
          </a:fontRef>
        </p:style>
      </p:cxnSp>
      <p:sp>
        <p:nvSpPr>
          <p:cNvPr id="156" name="CuadroTexto 155">
            <a:extLst>
              <a:ext uri="{FF2B5EF4-FFF2-40B4-BE49-F238E27FC236}">
                <a16:creationId xmlns:a16="http://schemas.microsoft.com/office/drawing/2014/main" id="{E3CC9D6B-FA61-124E-871B-335D441725DF}"/>
              </a:ext>
            </a:extLst>
          </p:cNvPr>
          <p:cNvSpPr txBox="1"/>
          <p:nvPr/>
        </p:nvSpPr>
        <p:spPr>
          <a:xfrm>
            <a:off x="1650208" y="1805588"/>
            <a:ext cx="1204733" cy="553998"/>
          </a:xfrm>
          <a:prstGeom prst="rect">
            <a:avLst/>
          </a:prstGeom>
          <a:noFill/>
          <a:ln>
            <a:solidFill>
              <a:srgbClr val="C9D6EE"/>
            </a:solidFill>
          </a:ln>
        </p:spPr>
        <p:txBody>
          <a:bodyPr wrap="square" rtlCol="0">
            <a:spAutoFit/>
          </a:bodyPr>
          <a:lstStyle/>
          <a:p>
            <a:pPr fontAlgn="b"/>
            <a:r>
              <a:rPr lang="es-CO" sz="1000" dirty="0">
                <a:solidFill>
                  <a:srgbClr val="2F5597"/>
                </a:solidFill>
              </a:rPr>
              <a:t>Puerto Libertador</a:t>
            </a:r>
          </a:p>
          <a:p>
            <a:pPr fontAlgn="b"/>
            <a:r>
              <a:rPr lang="es-CO" sz="1000" dirty="0">
                <a:solidFill>
                  <a:srgbClr val="2F5597"/>
                </a:solidFill>
              </a:rPr>
              <a:t>San José de </a:t>
            </a:r>
            <a:r>
              <a:rPr lang="es-CO" sz="1000" dirty="0" err="1">
                <a:solidFill>
                  <a:srgbClr val="2F5597"/>
                </a:solidFill>
              </a:rPr>
              <a:t>Uré</a:t>
            </a:r>
            <a:endParaRPr lang="es-CO" sz="1000" dirty="0">
              <a:solidFill>
                <a:srgbClr val="2F5597"/>
              </a:solidFill>
            </a:endParaRPr>
          </a:p>
          <a:p>
            <a:pPr fontAlgn="b"/>
            <a:r>
              <a:rPr lang="es-CO" sz="1000" dirty="0">
                <a:solidFill>
                  <a:srgbClr val="2F5597"/>
                </a:solidFill>
              </a:rPr>
              <a:t>Valencia</a:t>
            </a:r>
          </a:p>
        </p:txBody>
      </p:sp>
      <p:cxnSp>
        <p:nvCxnSpPr>
          <p:cNvPr id="161" name="Conector angular 160">
            <a:extLst>
              <a:ext uri="{FF2B5EF4-FFF2-40B4-BE49-F238E27FC236}">
                <a16:creationId xmlns:a16="http://schemas.microsoft.com/office/drawing/2014/main" id="{A6B1BD71-D07E-4B48-9114-EA28E9F8E488}"/>
              </a:ext>
            </a:extLst>
          </p:cNvPr>
          <p:cNvCxnSpPr>
            <a:cxnSpLocks/>
            <a:stCxn id="163" idx="3"/>
          </p:cNvCxnSpPr>
          <p:nvPr/>
        </p:nvCxnSpPr>
        <p:spPr>
          <a:xfrm>
            <a:off x="3750089" y="1017612"/>
            <a:ext cx="1771024" cy="588101"/>
          </a:xfrm>
          <a:prstGeom prst="bentConnector3">
            <a:avLst>
              <a:gd name="adj1" fmla="val 50000"/>
            </a:avLst>
          </a:prstGeom>
          <a:ln>
            <a:solidFill>
              <a:srgbClr val="C4CFE4"/>
            </a:solidFill>
            <a:headEnd type="triangle"/>
          </a:ln>
        </p:spPr>
        <p:style>
          <a:lnRef idx="1">
            <a:schemeClr val="accent1"/>
          </a:lnRef>
          <a:fillRef idx="0">
            <a:schemeClr val="accent1"/>
          </a:fillRef>
          <a:effectRef idx="0">
            <a:schemeClr val="accent1"/>
          </a:effectRef>
          <a:fontRef idx="minor">
            <a:schemeClr val="tx1"/>
          </a:fontRef>
        </p:style>
      </p:cxnSp>
      <p:sp>
        <p:nvSpPr>
          <p:cNvPr id="163" name="CuadroTexto 162">
            <a:extLst>
              <a:ext uri="{FF2B5EF4-FFF2-40B4-BE49-F238E27FC236}">
                <a16:creationId xmlns:a16="http://schemas.microsoft.com/office/drawing/2014/main" id="{7EC0B7A1-F786-3B4C-9661-B59E6C40D3AA}"/>
              </a:ext>
            </a:extLst>
          </p:cNvPr>
          <p:cNvSpPr txBox="1"/>
          <p:nvPr/>
        </p:nvSpPr>
        <p:spPr>
          <a:xfrm>
            <a:off x="2846640" y="432836"/>
            <a:ext cx="903449" cy="1169551"/>
          </a:xfrm>
          <a:prstGeom prst="rect">
            <a:avLst/>
          </a:prstGeom>
          <a:noFill/>
          <a:ln>
            <a:solidFill>
              <a:srgbClr val="C9D6EE"/>
            </a:solidFill>
          </a:ln>
        </p:spPr>
        <p:txBody>
          <a:bodyPr wrap="square" rtlCol="0">
            <a:spAutoFit/>
          </a:bodyPr>
          <a:lstStyle/>
          <a:p>
            <a:pPr algn="ctr" fontAlgn="b"/>
            <a:r>
              <a:rPr lang="es-CO" sz="1000" dirty="0">
                <a:solidFill>
                  <a:srgbClr val="2F5597"/>
                </a:solidFill>
              </a:rPr>
              <a:t>Chalán</a:t>
            </a:r>
          </a:p>
          <a:p>
            <a:pPr algn="ctr" fontAlgn="b"/>
            <a:r>
              <a:rPr lang="es-CO" sz="1000" dirty="0">
                <a:solidFill>
                  <a:srgbClr val="2F5597"/>
                </a:solidFill>
              </a:rPr>
              <a:t>Colosó</a:t>
            </a:r>
          </a:p>
          <a:p>
            <a:pPr algn="ctr" fontAlgn="b"/>
            <a:r>
              <a:rPr lang="es-CO" sz="1000" dirty="0">
                <a:solidFill>
                  <a:srgbClr val="2F5597"/>
                </a:solidFill>
              </a:rPr>
              <a:t>Los Palmitos</a:t>
            </a:r>
          </a:p>
          <a:p>
            <a:pPr algn="ctr" fontAlgn="b"/>
            <a:r>
              <a:rPr lang="es-CO" sz="1000" dirty="0">
                <a:solidFill>
                  <a:srgbClr val="2F5597"/>
                </a:solidFill>
              </a:rPr>
              <a:t>Morroa</a:t>
            </a:r>
          </a:p>
          <a:p>
            <a:pPr algn="ctr" fontAlgn="b"/>
            <a:r>
              <a:rPr lang="es-CO" sz="1000" dirty="0">
                <a:solidFill>
                  <a:srgbClr val="2F5597"/>
                </a:solidFill>
              </a:rPr>
              <a:t>Ovejas</a:t>
            </a:r>
          </a:p>
          <a:p>
            <a:pPr algn="ctr" fontAlgn="b"/>
            <a:r>
              <a:rPr lang="es-CO" sz="1000" dirty="0">
                <a:solidFill>
                  <a:srgbClr val="2F5597"/>
                </a:solidFill>
              </a:rPr>
              <a:t>San Onofre</a:t>
            </a:r>
          </a:p>
          <a:p>
            <a:pPr algn="ctr" fontAlgn="b"/>
            <a:r>
              <a:rPr lang="es-CO" sz="1000" dirty="0">
                <a:solidFill>
                  <a:srgbClr val="2F5597"/>
                </a:solidFill>
              </a:rPr>
              <a:t>Tolúviejo</a:t>
            </a:r>
          </a:p>
        </p:txBody>
      </p:sp>
      <p:cxnSp>
        <p:nvCxnSpPr>
          <p:cNvPr id="168" name="Conector angular 167">
            <a:extLst>
              <a:ext uri="{FF2B5EF4-FFF2-40B4-BE49-F238E27FC236}">
                <a16:creationId xmlns:a16="http://schemas.microsoft.com/office/drawing/2014/main" id="{EA288406-5080-0B40-AD4B-E10A2580C250}"/>
              </a:ext>
            </a:extLst>
          </p:cNvPr>
          <p:cNvCxnSpPr>
            <a:cxnSpLocks/>
          </p:cNvCxnSpPr>
          <p:nvPr/>
        </p:nvCxnSpPr>
        <p:spPr>
          <a:xfrm rot="10800000" flipV="1">
            <a:off x="5927666" y="1311662"/>
            <a:ext cx="1082432" cy="256408"/>
          </a:xfrm>
          <a:prstGeom prst="bentConnector3">
            <a:avLst>
              <a:gd name="adj1" fmla="val 50000"/>
            </a:avLst>
          </a:prstGeom>
          <a:ln>
            <a:solidFill>
              <a:srgbClr val="C4CFE4"/>
            </a:solidFill>
            <a:headEnd type="triangle"/>
          </a:ln>
        </p:spPr>
        <p:style>
          <a:lnRef idx="1">
            <a:schemeClr val="accent1"/>
          </a:lnRef>
          <a:fillRef idx="0">
            <a:schemeClr val="accent1"/>
          </a:fillRef>
          <a:effectRef idx="0">
            <a:schemeClr val="accent1"/>
          </a:effectRef>
          <a:fontRef idx="minor">
            <a:schemeClr val="tx1"/>
          </a:fontRef>
        </p:style>
      </p:cxnSp>
      <p:sp>
        <p:nvSpPr>
          <p:cNvPr id="180" name="CuadroTexto 179">
            <a:extLst>
              <a:ext uri="{FF2B5EF4-FFF2-40B4-BE49-F238E27FC236}">
                <a16:creationId xmlns:a16="http://schemas.microsoft.com/office/drawing/2014/main" id="{12526B9E-7565-6042-B3A0-A9F1282967DB}"/>
              </a:ext>
            </a:extLst>
          </p:cNvPr>
          <p:cNvSpPr txBox="1"/>
          <p:nvPr/>
        </p:nvSpPr>
        <p:spPr>
          <a:xfrm>
            <a:off x="7042732" y="1149736"/>
            <a:ext cx="841397" cy="400110"/>
          </a:xfrm>
          <a:prstGeom prst="rect">
            <a:avLst/>
          </a:prstGeom>
          <a:noFill/>
          <a:ln>
            <a:solidFill>
              <a:srgbClr val="C9D6EE"/>
            </a:solidFill>
          </a:ln>
        </p:spPr>
        <p:txBody>
          <a:bodyPr wrap="square" rtlCol="0">
            <a:spAutoFit/>
          </a:bodyPr>
          <a:lstStyle/>
          <a:p>
            <a:r>
              <a:rPr lang="es-CO" sz="1000" dirty="0">
                <a:solidFill>
                  <a:srgbClr val="2F5597"/>
                </a:solidFill>
              </a:rPr>
              <a:t>Aracataca</a:t>
            </a:r>
          </a:p>
          <a:p>
            <a:r>
              <a:rPr lang="es-CO" sz="1000" dirty="0">
                <a:solidFill>
                  <a:srgbClr val="2F5597"/>
                </a:solidFill>
              </a:rPr>
              <a:t>Fundación</a:t>
            </a:r>
          </a:p>
        </p:txBody>
      </p:sp>
      <p:cxnSp>
        <p:nvCxnSpPr>
          <p:cNvPr id="182" name="Conector angular 181">
            <a:extLst>
              <a:ext uri="{FF2B5EF4-FFF2-40B4-BE49-F238E27FC236}">
                <a16:creationId xmlns:a16="http://schemas.microsoft.com/office/drawing/2014/main" id="{33F0A925-4691-2447-B218-89AEBBE03107}"/>
              </a:ext>
            </a:extLst>
          </p:cNvPr>
          <p:cNvCxnSpPr>
            <a:cxnSpLocks/>
          </p:cNvCxnSpPr>
          <p:nvPr/>
        </p:nvCxnSpPr>
        <p:spPr>
          <a:xfrm rot="16200000" flipH="1">
            <a:off x="5095856" y="918107"/>
            <a:ext cx="493998" cy="392455"/>
          </a:xfrm>
          <a:prstGeom prst="bentConnector3">
            <a:avLst>
              <a:gd name="adj1" fmla="val 50000"/>
            </a:avLst>
          </a:prstGeom>
          <a:ln>
            <a:solidFill>
              <a:srgbClr val="C4CFE4"/>
            </a:solidFill>
          </a:ln>
        </p:spPr>
        <p:style>
          <a:lnRef idx="1">
            <a:schemeClr val="accent1"/>
          </a:lnRef>
          <a:fillRef idx="0">
            <a:schemeClr val="accent1"/>
          </a:fillRef>
          <a:effectRef idx="0">
            <a:schemeClr val="accent1"/>
          </a:effectRef>
          <a:fontRef idx="minor">
            <a:schemeClr val="tx1"/>
          </a:fontRef>
        </p:style>
      </p:cxnSp>
      <p:sp>
        <p:nvSpPr>
          <p:cNvPr id="185" name="CuadroTexto 184">
            <a:extLst>
              <a:ext uri="{FF2B5EF4-FFF2-40B4-BE49-F238E27FC236}">
                <a16:creationId xmlns:a16="http://schemas.microsoft.com/office/drawing/2014/main" id="{AEFA67B8-5EC7-594B-8EFC-1CF39E88DE00}"/>
              </a:ext>
            </a:extLst>
          </p:cNvPr>
          <p:cNvSpPr txBox="1"/>
          <p:nvPr/>
        </p:nvSpPr>
        <p:spPr>
          <a:xfrm>
            <a:off x="4425165" y="489508"/>
            <a:ext cx="1552273" cy="400110"/>
          </a:xfrm>
          <a:prstGeom prst="rect">
            <a:avLst/>
          </a:prstGeom>
          <a:noFill/>
          <a:ln>
            <a:solidFill>
              <a:srgbClr val="C9D6EE"/>
            </a:solidFill>
          </a:ln>
        </p:spPr>
        <p:txBody>
          <a:bodyPr wrap="square" rtlCol="0">
            <a:spAutoFit/>
          </a:bodyPr>
          <a:lstStyle/>
          <a:p>
            <a:pPr fontAlgn="b"/>
            <a:r>
              <a:rPr lang="es-CO" sz="1000" dirty="0">
                <a:solidFill>
                  <a:srgbClr val="2F5597"/>
                </a:solidFill>
              </a:rPr>
              <a:t>Arenal</a:t>
            </a:r>
          </a:p>
          <a:p>
            <a:pPr fontAlgn="b"/>
            <a:r>
              <a:rPr lang="es-CO" sz="1000" dirty="0">
                <a:solidFill>
                  <a:srgbClr val="2F5597"/>
                </a:solidFill>
              </a:rPr>
              <a:t>San Juan de Nepomuceno</a:t>
            </a:r>
          </a:p>
        </p:txBody>
      </p:sp>
      <p:sp>
        <p:nvSpPr>
          <p:cNvPr id="241" name="Elipse 240">
            <a:extLst>
              <a:ext uri="{FF2B5EF4-FFF2-40B4-BE49-F238E27FC236}">
                <a16:creationId xmlns:a16="http://schemas.microsoft.com/office/drawing/2014/main" id="{0FA9C492-333A-E344-BEDA-1ED1A1A0C1EC}"/>
              </a:ext>
            </a:extLst>
          </p:cNvPr>
          <p:cNvSpPr/>
          <p:nvPr/>
        </p:nvSpPr>
        <p:spPr>
          <a:xfrm>
            <a:off x="545019" y="3660881"/>
            <a:ext cx="563133" cy="460202"/>
          </a:xfrm>
          <a:prstGeom prst="ellipse">
            <a:avLst/>
          </a:prstGeom>
          <a:solidFill>
            <a:srgbClr val="2F5597"/>
          </a:solidFill>
          <a:ln>
            <a:solidFill>
              <a:srgbClr val="2F559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sz="1100" dirty="0">
                <a:solidFill>
                  <a:schemeClr val="bg1"/>
                </a:solidFill>
              </a:rPr>
              <a:t>282km</a:t>
            </a:r>
          </a:p>
        </p:txBody>
      </p:sp>
      <p:sp>
        <p:nvSpPr>
          <p:cNvPr id="249" name="Elipse 248">
            <a:extLst>
              <a:ext uri="{FF2B5EF4-FFF2-40B4-BE49-F238E27FC236}">
                <a16:creationId xmlns:a16="http://schemas.microsoft.com/office/drawing/2014/main" id="{638557A7-05DE-BE4F-B951-CA077A3D20B9}"/>
              </a:ext>
            </a:extLst>
          </p:cNvPr>
          <p:cNvSpPr/>
          <p:nvPr/>
        </p:nvSpPr>
        <p:spPr>
          <a:xfrm>
            <a:off x="2083869" y="4730906"/>
            <a:ext cx="563133" cy="460202"/>
          </a:xfrm>
          <a:prstGeom prst="ellipse">
            <a:avLst/>
          </a:prstGeom>
          <a:solidFill>
            <a:srgbClr val="2F5597"/>
          </a:solidFill>
          <a:ln>
            <a:solidFill>
              <a:srgbClr val="2F559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sz="1000" dirty="0">
                <a:solidFill>
                  <a:schemeClr val="bg1"/>
                </a:solidFill>
              </a:rPr>
              <a:t>16 km</a:t>
            </a:r>
          </a:p>
        </p:txBody>
      </p:sp>
      <p:sp>
        <p:nvSpPr>
          <p:cNvPr id="250" name="Elipse 249">
            <a:extLst>
              <a:ext uri="{FF2B5EF4-FFF2-40B4-BE49-F238E27FC236}">
                <a16:creationId xmlns:a16="http://schemas.microsoft.com/office/drawing/2014/main" id="{59BA0A18-B11F-7247-BC95-8FCA5B96484D}"/>
              </a:ext>
            </a:extLst>
          </p:cNvPr>
          <p:cNvSpPr/>
          <p:nvPr/>
        </p:nvSpPr>
        <p:spPr>
          <a:xfrm>
            <a:off x="2521431" y="3492074"/>
            <a:ext cx="563133" cy="460202"/>
          </a:xfrm>
          <a:prstGeom prst="ellipse">
            <a:avLst/>
          </a:prstGeom>
          <a:solidFill>
            <a:srgbClr val="2F5597"/>
          </a:solidFill>
          <a:ln>
            <a:solidFill>
              <a:srgbClr val="2F559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sz="1100" dirty="0">
                <a:solidFill>
                  <a:schemeClr val="bg1"/>
                </a:solidFill>
              </a:rPr>
              <a:t>61 km</a:t>
            </a:r>
          </a:p>
        </p:txBody>
      </p:sp>
      <p:sp>
        <p:nvSpPr>
          <p:cNvPr id="251" name="Elipse 250">
            <a:extLst>
              <a:ext uri="{FF2B5EF4-FFF2-40B4-BE49-F238E27FC236}">
                <a16:creationId xmlns:a16="http://schemas.microsoft.com/office/drawing/2014/main" id="{5865F91C-CCF4-CA41-ABEE-8CA95C5E07C5}"/>
              </a:ext>
            </a:extLst>
          </p:cNvPr>
          <p:cNvSpPr/>
          <p:nvPr/>
        </p:nvSpPr>
        <p:spPr>
          <a:xfrm>
            <a:off x="3180720" y="4806493"/>
            <a:ext cx="563133" cy="460202"/>
          </a:xfrm>
          <a:prstGeom prst="ellipse">
            <a:avLst/>
          </a:prstGeom>
          <a:solidFill>
            <a:srgbClr val="2F5597"/>
          </a:solidFill>
          <a:ln>
            <a:solidFill>
              <a:srgbClr val="2F559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sz="1100" dirty="0">
                <a:solidFill>
                  <a:schemeClr val="bg1"/>
                </a:solidFill>
              </a:rPr>
              <a:t>3 km</a:t>
            </a:r>
          </a:p>
        </p:txBody>
      </p:sp>
      <p:sp>
        <p:nvSpPr>
          <p:cNvPr id="252" name="Elipse 251">
            <a:extLst>
              <a:ext uri="{FF2B5EF4-FFF2-40B4-BE49-F238E27FC236}">
                <a16:creationId xmlns:a16="http://schemas.microsoft.com/office/drawing/2014/main" id="{187818A1-8AB6-1B45-92A3-2601244DC7D8}"/>
              </a:ext>
            </a:extLst>
          </p:cNvPr>
          <p:cNvSpPr/>
          <p:nvPr/>
        </p:nvSpPr>
        <p:spPr>
          <a:xfrm>
            <a:off x="4298900" y="5649622"/>
            <a:ext cx="563133" cy="460202"/>
          </a:xfrm>
          <a:prstGeom prst="ellipse">
            <a:avLst/>
          </a:prstGeom>
          <a:solidFill>
            <a:srgbClr val="2F5597"/>
          </a:solidFill>
          <a:ln>
            <a:solidFill>
              <a:srgbClr val="2F559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sz="1100" dirty="0">
                <a:solidFill>
                  <a:schemeClr val="bg1"/>
                </a:solidFill>
              </a:rPr>
              <a:t>11 km</a:t>
            </a:r>
          </a:p>
        </p:txBody>
      </p:sp>
      <p:sp>
        <p:nvSpPr>
          <p:cNvPr id="253" name="Elipse 252">
            <a:extLst>
              <a:ext uri="{FF2B5EF4-FFF2-40B4-BE49-F238E27FC236}">
                <a16:creationId xmlns:a16="http://schemas.microsoft.com/office/drawing/2014/main" id="{F5DF925E-8272-0642-A1B1-A08BD1E46FC4}"/>
              </a:ext>
            </a:extLst>
          </p:cNvPr>
          <p:cNvSpPr/>
          <p:nvPr/>
        </p:nvSpPr>
        <p:spPr>
          <a:xfrm>
            <a:off x="3542938" y="3476780"/>
            <a:ext cx="563133" cy="460202"/>
          </a:xfrm>
          <a:prstGeom prst="ellipse">
            <a:avLst/>
          </a:prstGeom>
          <a:solidFill>
            <a:srgbClr val="2F5597"/>
          </a:solidFill>
          <a:ln>
            <a:solidFill>
              <a:srgbClr val="2F559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sz="1100" dirty="0">
                <a:solidFill>
                  <a:schemeClr val="bg1"/>
                </a:solidFill>
              </a:rPr>
              <a:t>3 km</a:t>
            </a:r>
          </a:p>
        </p:txBody>
      </p:sp>
      <p:sp>
        <p:nvSpPr>
          <p:cNvPr id="254" name="Elipse 253">
            <a:extLst>
              <a:ext uri="{FF2B5EF4-FFF2-40B4-BE49-F238E27FC236}">
                <a16:creationId xmlns:a16="http://schemas.microsoft.com/office/drawing/2014/main" id="{EFDA4084-5071-1944-BB23-D18761E813C7}"/>
              </a:ext>
            </a:extLst>
          </p:cNvPr>
          <p:cNvSpPr/>
          <p:nvPr/>
        </p:nvSpPr>
        <p:spPr>
          <a:xfrm>
            <a:off x="2046727" y="2245810"/>
            <a:ext cx="563133" cy="460202"/>
          </a:xfrm>
          <a:prstGeom prst="ellipse">
            <a:avLst/>
          </a:prstGeom>
          <a:solidFill>
            <a:srgbClr val="2F5597"/>
          </a:solidFill>
          <a:ln>
            <a:solidFill>
              <a:srgbClr val="2F559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sz="1100" dirty="0">
                <a:solidFill>
                  <a:schemeClr val="bg1"/>
                </a:solidFill>
              </a:rPr>
              <a:t>52 km</a:t>
            </a:r>
          </a:p>
        </p:txBody>
      </p:sp>
      <p:sp>
        <p:nvSpPr>
          <p:cNvPr id="255" name="Elipse 254">
            <a:extLst>
              <a:ext uri="{FF2B5EF4-FFF2-40B4-BE49-F238E27FC236}">
                <a16:creationId xmlns:a16="http://schemas.microsoft.com/office/drawing/2014/main" id="{A0B0B1D7-D5E4-F44D-8602-BAB068113AA7}"/>
              </a:ext>
            </a:extLst>
          </p:cNvPr>
          <p:cNvSpPr/>
          <p:nvPr/>
        </p:nvSpPr>
        <p:spPr>
          <a:xfrm>
            <a:off x="3021033" y="1544295"/>
            <a:ext cx="563133" cy="460202"/>
          </a:xfrm>
          <a:prstGeom prst="ellipse">
            <a:avLst/>
          </a:prstGeom>
          <a:solidFill>
            <a:srgbClr val="2F5597"/>
          </a:solidFill>
          <a:ln>
            <a:solidFill>
              <a:srgbClr val="2F559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sz="1100" dirty="0">
                <a:solidFill>
                  <a:schemeClr val="bg1"/>
                </a:solidFill>
              </a:rPr>
              <a:t>18 km</a:t>
            </a:r>
          </a:p>
        </p:txBody>
      </p:sp>
      <p:sp>
        <p:nvSpPr>
          <p:cNvPr id="256" name="Elipse 255">
            <a:extLst>
              <a:ext uri="{FF2B5EF4-FFF2-40B4-BE49-F238E27FC236}">
                <a16:creationId xmlns:a16="http://schemas.microsoft.com/office/drawing/2014/main" id="{0F79E53C-79CB-BF4B-8DFF-B830710F81BD}"/>
              </a:ext>
            </a:extLst>
          </p:cNvPr>
          <p:cNvSpPr/>
          <p:nvPr/>
        </p:nvSpPr>
        <p:spPr>
          <a:xfrm>
            <a:off x="4850992" y="821150"/>
            <a:ext cx="563133" cy="369521"/>
          </a:xfrm>
          <a:prstGeom prst="ellipse">
            <a:avLst/>
          </a:prstGeom>
          <a:solidFill>
            <a:srgbClr val="2F5597"/>
          </a:solidFill>
          <a:ln>
            <a:solidFill>
              <a:srgbClr val="2F559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sz="900" dirty="0">
                <a:solidFill>
                  <a:schemeClr val="bg1"/>
                </a:solidFill>
              </a:rPr>
              <a:t>15 km</a:t>
            </a:r>
            <a:endParaRPr lang="es-CO" sz="1000" dirty="0">
              <a:solidFill>
                <a:schemeClr val="bg1"/>
              </a:solidFill>
            </a:endParaRPr>
          </a:p>
        </p:txBody>
      </p:sp>
      <p:sp>
        <p:nvSpPr>
          <p:cNvPr id="257" name="Elipse 256">
            <a:extLst>
              <a:ext uri="{FF2B5EF4-FFF2-40B4-BE49-F238E27FC236}">
                <a16:creationId xmlns:a16="http://schemas.microsoft.com/office/drawing/2014/main" id="{8476133E-217F-154B-A71A-F945899380F2}"/>
              </a:ext>
            </a:extLst>
          </p:cNvPr>
          <p:cNvSpPr/>
          <p:nvPr/>
        </p:nvSpPr>
        <p:spPr>
          <a:xfrm>
            <a:off x="8333491" y="842228"/>
            <a:ext cx="563133" cy="460202"/>
          </a:xfrm>
          <a:prstGeom prst="ellipse">
            <a:avLst/>
          </a:prstGeom>
          <a:solidFill>
            <a:srgbClr val="2F5597"/>
          </a:solidFill>
          <a:ln>
            <a:solidFill>
              <a:srgbClr val="2F559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sz="1100" dirty="0">
                <a:solidFill>
                  <a:schemeClr val="bg1"/>
                </a:solidFill>
              </a:rPr>
              <a:t>4 km</a:t>
            </a:r>
          </a:p>
        </p:txBody>
      </p:sp>
      <p:sp>
        <p:nvSpPr>
          <p:cNvPr id="258" name="Elipse 257">
            <a:extLst>
              <a:ext uri="{FF2B5EF4-FFF2-40B4-BE49-F238E27FC236}">
                <a16:creationId xmlns:a16="http://schemas.microsoft.com/office/drawing/2014/main" id="{D2475CAB-2C72-D84B-AB37-E132DA5489D8}"/>
              </a:ext>
            </a:extLst>
          </p:cNvPr>
          <p:cNvSpPr/>
          <p:nvPr/>
        </p:nvSpPr>
        <p:spPr>
          <a:xfrm>
            <a:off x="7142459" y="1482773"/>
            <a:ext cx="563133" cy="460202"/>
          </a:xfrm>
          <a:prstGeom prst="ellipse">
            <a:avLst/>
          </a:prstGeom>
          <a:solidFill>
            <a:srgbClr val="2F5597"/>
          </a:solidFill>
          <a:ln>
            <a:solidFill>
              <a:srgbClr val="2F559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sz="1100" dirty="0">
                <a:solidFill>
                  <a:schemeClr val="bg1"/>
                </a:solidFill>
              </a:rPr>
              <a:t>26 km</a:t>
            </a:r>
          </a:p>
        </p:txBody>
      </p:sp>
      <p:sp>
        <p:nvSpPr>
          <p:cNvPr id="259" name="Elipse 258">
            <a:extLst>
              <a:ext uri="{FF2B5EF4-FFF2-40B4-BE49-F238E27FC236}">
                <a16:creationId xmlns:a16="http://schemas.microsoft.com/office/drawing/2014/main" id="{2756ABDD-FCD2-B445-9353-65C8B82D735F}"/>
              </a:ext>
            </a:extLst>
          </p:cNvPr>
          <p:cNvSpPr/>
          <p:nvPr/>
        </p:nvSpPr>
        <p:spPr>
          <a:xfrm>
            <a:off x="9133206" y="2778501"/>
            <a:ext cx="563133" cy="407117"/>
          </a:xfrm>
          <a:prstGeom prst="ellipse">
            <a:avLst/>
          </a:prstGeom>
          <a:solidFill>
            <a:srgbClr val="2F5597"/>
          </a:solidFill>
          <a:ln>
            <a:solidFill>
              <a:srgbClr val="2F559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sz="1100" dirty="0">
                <a:solidFill>
                  <a:schemeClr val="bg1"/>
                </a:solidFill>
              </a:rPr>
              <a:t>3 km</a:t>
            </a:r>
          </a:p>
        </p:txBody>
      </p:sp>
      <p:sp>
        <p:nvSpPr>
          <p:cNvPr id="260" name="Elipse 259">
            <a:extLst>
              <a:ext uri="{FF2B5EF4-FFF2-40B4-BE49-F238E27FC236}">
                <a16:creationId xmlns:a16="http://schemas.microsoft.com/office/drawing/2014/main" id="{228F778C-C19F-304F-8FF6-679318F01B5E}"/>
              </a:ext>
            </a:extLst>
          </p:cNvPr>
          <p:cNvSpPr/>
          <p:nvPr/>
        </p:nvSpPr>
        <p:spPr>
          <a:xfrm>
            <a:off x="9021183" y="5647792"/>
            <a:ext cx="563133" cy="460202"/>
          </a:xfrm>
          <a:prstGeom prst="ellipse">
            <a:avLst/>
          </a:prstGeom>
          <a:solidFill>
            <a:srgbClr val="2F5597"/>
          </a:solidFill>
          <a:ln>
            <a:solidFill>
              <a:srgbClr val="2F559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sz="1000" dirty="0">
                <a:solidFill>
                  <a:schemeClr val="bg1"/>
                </a:solidFill>
              </a:rPr>
              <a:t>37 km</a:t>
            </a:r>
          </a:p>
        </p:txBody>
      </p:sp>
      <p:sp>
        <p:nvSpPr>
          <p:cNvPr id="261" name="Elipse 260">
            <a:extLst>
              <a:ext uri="{FF2B5EF4-FFF2-40B4-BE49-F238E27FC236}">
                <a16:creationId xmlns:a16="http://schemas.microsoft.com/office/drawing/2014/main" id="{169D538E-E84D-B34D-B07F-37EC1316615C}"/>
              </a:ext>
            </a:extLst>
          </p:cNvPr>
          <p:cNvSpPr/>
          <p:nvPr/>
        </p:nvSpPr>
        <p:spPr>
          <a:xfrm>
            <a:off x="8861948" y="4308871"/>
            <a:ext cx="563133" cy="460202"/>
          </a:xfrm>
          <a:prstGeom prst="ellipse">
            <a:avLst/>
          </a:prstGeom>
          <a:solidFill>
            <a:srgbClr val="2F5597"/>
          </a:solidFill>
          <a:ln>
            <a:solidFill>
              <a:srgbClr val="2F559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sz="1100" dirty="0">
                <a:solidFill>
                  <a:schemeClr val="bg1"/>
                </a:solidFill>
              </a:rPr>
              <a:t>10 km</a:t>
            </a:r>
          </a:p>
        </p:txBody>
      </p:sp>
      <p:sp>
        <p:nvSpPr>
          <p:cNvPr id="263" name="Elipse 262">
            <a:extLst>
              <a:ext uri="{FF2B5EF4-FFF2-40B4-BE49-F238E27FC236}">
                <a16:creationId xmlns:a16="http://schemas.microsoft.com/office/drawing/2014/main" id="{13A36CCC-BC16-9044-8959-D9860DD6181B}"/>
              </a:ext>
            </a:extLst>
          </p:cNvPr>
          <p:cNvSpPr/>
          <p:nvPr/>
        </p:nvSpPr>
        <p:spPr>
          <a:xfrm>
            <a:off x="9491027" y="3660637"/>
            <a:ext cx="563133" cy="460202"/>
          </a:xfrm>
          <a:prstGeom prst="ellipse">
            <a:avLst/>
          </a:prstGeom>
          <a:solidFill>
            <a:srgbClr val="2F5597"/>
          </a:solidFill>
          <a:ln>
            <a:solidFill>
              <a:srgbClr val="2F559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sz="1100" dirty="0">
                <a:solidFill>
                  <a:schemeClr val="bg1"/>
                </a:solidFill>
              </a:rPr>
              <a:t>46 km</a:t>
            </a:r>
          </a:p>
        </p:txBody>
      </p:sp>
      <p:sp>
        <p:nvSpPr>
          <p:cNvPr id="272" name="Elipse 271">
            <a:extLst>
              <a:ext uri="{FF2B5EF4-FFF2-40B4-BE49-F238E27FC236}">
                <a16:creationId xmlns:a16="http://schemas.microsoft.com/office/drawing/2014/main" id="{4073FA0E-511E-8A4F-9D3C-DF7E9204F32E}"/>
              </a:ext>
            </a:extLst>
          </p:cNvPr>
          <p:cNvSpPr/>
          <p:nvPr/>
        </p:nvSpPr>
        <p:spPr>
          <a:xfrm>
            <a:off x="8242140" y="3163219"/>
            <a:ext cx="563133" cy="407117"/>
          </a:xfrm>
          <a:prstGeom prst="ellipse">
            <a:avLst/>
          </a:prstGeom>
          <a:solidFill>
            <a:srgbClr val="2F5597"/>
          </a:solidFill>
          <a:ln>
            <a:solidFill>
              <a:srgbClr val="2F559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sz="1100" dirty="0">
                <a:solidFill>
                  <a:schemeClr val="bg1"/>
                </a:solidFill>
              </a:rPr>
              <a:t>26 km</a:t>
            </a:r>
          </a:p>
        </p:txBody>
      </p:sp>
      <p:sp>
        <p:nvSpPr>
          <p:cNvPr id="275" name="Elipse 274">
            <a:extLst>
              <a:ext uri="{FF2B5EF4-FFF2-40B4-BE49-F238E27FC236}">
                <a16:creationId xmlns:a16="http://schemas.microsoft.com/office/drawing/2014/main" id="{4DB7638A-0738-F847-ADA4-FD397F992826}"/>
              </a:ext>
            </a:extLst>
          </p:cNvPr>
          <p:cNvSpPr/>
          <p:nvPr/>
        </p:nvSpPr>
        <p:spPr>
          <a:xfrm>
            <a:off x="8670832" y="1865510"/>
            <a:ext cx="563133" cy="407117"/>
          </a:xfrm>
          <a:prstGeom prst="ellipse">
            <a:avLst/>
          </a:prstGeom>
          <a:solidFill>
            <a:srgbClr val="2F5597"/>
          </a:solidFill>
          <a:ln>
            <a:solidFill>
              <a:srgbClr val="2F559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sz="1100" dirty="0">
                <a:solidFill>
                  <a:schemeClr val="bg1"/>
                </a:solidFill>
              </a:rPr>
              <a:t>242 km</a:t>
            </a:r>
          </a:p>
        </p:txBody>
      </p:sp>
      <p:sp>
        <p:nvSpPr>
          <p:cNvPr id="278" name="Redondear rectángulo de esquina del mismo lado 277">
            <a:extLst>
              <a:ext uri="{FF2B5EF4-FFF2-40B4-BE49-F238E27FC236}">
                <a16:creationId xmlns:a16="http://schemas.microsoft.com/office/drawing/2014/main" id="{02542AEC-03A7-8347-9F19-A632666AB15D}"/>
              </a:ext>
            </a:extLst>
          </p:cNvPr>
          <p:cNvSpPr/>
          <p:nvPr/>
        </p:nvSpPr>
        <p:spPr>
          <a:xfrm>
            <a:off x="10572358" y="2275125"/>
            <a:ext cx="1265190" cy="861774"/>
          </a:xfrm>
          <a:prstGeom prst="round2SameRect">
            <a:avLst/>
          </a:prstGeom>
          <a:solidFill>
            <a:srgbClr val="2F5597"/>
          </a:solidFill>
          <a:ln>
            <a:noFill/>
          </a:ln>
          <a:effectLst>
            <a:outerShdw blurRad="50800" dist="38100" algn="l" rotWithShape="0">
              <a:prstClr val="black">
                <a:alpha val="40000"/>
              </a:prstClr>
            </a:outerShdw>
          </a:effectLst>
          <a:scene3d>
            <a:camera prst="orthographicFront">
              <a:rot lat="0" lon="0" rev="0"/>
            </a:camera>
            <a:lightRig rig="glow" dir="t">
              <a:rot lat="0" lon="0" rev="4800000"/>
            </a:lightRig>
          </a:scene3d>
          <a:sp3d prstMaterial="matte">
            <a:bevelT w="127000" h="63500" prst="artDeco"/>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sz="2400" dirty="0"/>
              <a:t>852 km</a:t>
            </a:r>
          </a:p>
        </p:txBody>
      </p:sp>
      <p:sp>
        <p:nvSpPr>
          <p:cNvPr id="279" name="Rectángulo 278">
            <a:extLst>
              <a:ext uri="{FF2B5EF4-FFF2-40B4-BE49-F238E27FC236}">
                <a16:creationId xmlns:a16="http://schemas.microsoft.com/office/drawing/2014/main" id="{0209134F-256C-3E4C-8744-5610F775CE1B}"/>
              </a:ext>
            </a:extLst>
          </p:cNvPr>
          <p:cNvSpPr/>
          <p:nvPr/>
        </p:nvSpPr>
        <p:spPr>
          <a:xfrm>
            <a:off x="10294513" y="2996531"/>
            <a:ext cx="1780472" cy="591960"/>
          </a:xfrm>
          <a:prstGeom prst="rect">
            <a:avLst/>
          </a:prstGeom>
          <a:solidFill>
            <a:srgbClr val="91B8DB"/>
          </a:solidFill>
          <a:ln>
            <a:solidFill>
              <a:srgbClr val="91B8DB"/>
            </a:solidFill>
          </a:ln>
          <a:scene3d>
            <a:camera prst="orthographicFront"/>
            <a:lightRig rig="threePt" dir="t"/>
          </a:scene3d>
          <a:sp3d>
            <a:bevelT w="101600" prst="ribl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dirty="0"/>
              <a:t>Total intervenciones</a:t>
            </a:r>
          </a:p>
        </p:txBody>
      </p:sp>
    </p:spTree>
    <p:extLst>
      <p:ext uri="{BB962C8B-B14F-4D97-AF65-F5344CB8AC3E}">
        <p14:creationId xmlns:p14="http://schemas.microsoft.com/office/powerpoint/2010/main" val="222325540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ángulo 2"/>
          <p:cNvSpPr/>
          <p:nvPr/>
        </p:nvSpPr>
        <p:spPr>
          <a:xfrm>
            <a:off x="15351" y="-46404"/>
            <a:ext cx="12176649" cy="6904404"/>
          </a:xfrm>
          <a:prstGeom prst="rect">
            <a:avLst/>
          </a:prstGeom>
          <a:solidFill>
            <a:srgbClr val="018E6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7" name="CuadroTexto 6"/>
          <p:cNvSpPr txBox="1"/>
          <p:nvPr/>
        </p:nvSpPr>
        <p:spPr>
          <a:xfrm>
            <a:off x="5557208" y="1428444"/>
            <a:ext cx="6362920" cy="2554545"/>
          </a:xfrm>
          <a:prstGeom prst="rect">
            <a:avLst/>
          </a:prstGeom>
          <a:noFill/>
        </p:spPr>
        <p:txBody>
          <a:bodyPr wrap="square" rtlCol="0">
            <a:spAutoFit/>
          </a:bodyPr>
          <a:lstStyle/>
          <a:p>
            <a:r>
              <a:rPr lang="es-CO" sz="4000" dirty="0">
                <a:solidFill>
                  <a:schemeClr val="bg1"/>
                </a:solidFill>
                <a:latin typeface="Segoe UI Historic" panose="020B0502040204020203" pitchFamily="34" charset="0"/>
                <a:ea typeface="Segoe UI Historic" panose="020B0502040204020203" pitchFamily="34" charset="0"/>
                <a:cs typeface="Segoe UI Historic" panose="020B0502040204020203" pitchFamily="34" charset="0"/>
              </a:rPr>
              <a:t>Seguimiento a indicador del Plan Nacional de Vías de Integración Regional –PNVIR-</a:t>
            </a:r>
          </a:p>
        </p:txBody>
      </p:sp>
      <p:pic>
        <p:nvPicPr>
          <p:cNvPr id="17" name="Imagen 1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558784" y="5401056"/>
            <a:ext cx="3361344" cy="1456944"/>
          </a:xfrm>
          <a:prstGeom prst="rect">
            <a:avLst/>
          </a:prstGeom>
        </p:spPr>
      </p:pic>
      <p:sp>
        <p:nvSpPr>
          <p:cNvPr id="2" name="CuadroTexto 1">
            <a:extLst>
              <a:ext uri="{FF2B5EF4-FFF2-40B4-BE49-F238E27FC236}">
                <a16:creationId xmlns:a16="http://schemas.microsoft.com/office/drawing/2014/main" id="{28A6D7B7-489F-1146-929A-DBE2A24C62E7}"/>
              </a:ext>
            </a:extLst>
          </p:cNvPr>
          <p:cNvSpPr txBox="1"/>
          <p:nvPr/>
        </p:nvSpPr>
        <p:spPr>
          <a:xfrm>
            <a:off x="3929124" y="1428444"/>
            <a:ext cx="1060704" cy="830997"/>
          </a:xfrm>
          <a:prstGeom prst="rect">
            <a:avLst/>
          </a:prstGeom>
          <a:noFill/>
        </p:spPr>
        <p:txBody>
          <a:bodyPr wrap="square" rtlCol="0">
            <a:spAutoFit/>
          </a:bodyPr>
          <a:lstStyle/>
          <a:p>
            <a:r>
              <a:rPr lang="es-CO" sz="4800" b="1" dirty="0">
                <a:solidFill>
                  <a:schemeClr val="bg1"/>
                </a:solidFill>
                <a:latin typeface="Segoe UI Historic" panose="020B0502040204020203" pitchFamily="34" charset="0"/>
                <a:ea typeface="Segoe UI Historic" panose="020B0502040204020203" pitchFamily="34" charset="0"/>
                <a:cs typeface="Segoe UI Historic" panose="020B0502040204020203" pitchFamily="34" charset="0"/>
              </a:rPr>
              <a:t>03.</a:t>
            </a:r>
          </a:p>
        </p:txBody>
      </p:sp>
    </p:spTree>
    <p:extLst>
      <p:ext uri="{BB962C8B-B14F-4D97-AF65-F5344CB8AC3E}">
        <p14:creationId xmlns:p14="http://schemas.microsoft.com/office/powerpoint/2010/main" val="279207795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ángulo 6">
            <a:extLst>
              <a:ext uri="{FF2B5EF4-FFF2-40B4-BE49-F238E27FC236}">
                <a16:creationId xmlns:a16="http://schemas.microsoft.com/office/drawing/2014/main" id="{219775AA-920F-E940-963C-783F7FCDE33C}"/>
              </a:ext>
            </a:extLst>
          </p:cNvPr>
          <p:cNvSpPr/>
          <p:nvPr/>
        </p:nvSpPr>
        <p:spPr>
          <a:xfrm>
            <a:off x="0" y="331548"/>
            <a:ext cx="12176649" cy="858213"/>
          </a:xfrm>
          <a:prstGeom prst="rect">
            <a:avLst/>
          </a:prstGeom>
          <a:solidFill>
            <a:srgbClr val="018E6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sz="3200" dirty="0">
                <a:solidFill>
                  <a:schemeClr val="bg1"/>
                </a:solidFill>
                <a:latin typeface="Segoe UI Historic" panose="020B0502040204020203" pitchFamily="34" charset="0"/>
                <a:ea typeface="Segoe UI Historic" panose="020B0502040204020203" pitchFamily="34" charset="0"/>
                <a:cs typeface="Segoe UI Historic" panose="020B0502040204020203" pitchFamily="34" charset="0"/>
              </a:rPr>
              <a:t>Plan Nacional de Vías de Integración Regional –PNVIR-</a:t>
            </a:r>
            <a:endParaRPr lang="es-CO" sz="3200" dirty="0">
              <a:latin typeface="Segoe UI Historic" panose="020B0502040204020203" pitchFamily="34" charset="0"/>
              <a:ea typeface="Segoe UI Historic" panose="020B0502040204020203" pitchFamily="34" charset="0"/>
              <a:cs typeface="Segoe UI Historic" panose="020B0502040204020203" pitchFamily="34" charset="0"/>
            </a:endParaRPr>
          </a:p>
        </p:txBody>
      </p:sp>
      <p:graphicFrame>
        <p:nvGraphicFramePr>
          <p:cNvPr id="17" name="Tabla 45">
            <a:extLst>
              <a:ext uri="{FF2B5EF4-FFF2-40B4-BE49-F238E27FC236}">
                <a16:creationId xmlns:a16="http://schemas.microsoft.com/office/drawing/2014/main" id="{D4128C97-39D3-404C-9A75-5D2ACEF4559D}"/>
              </a:ext>
            </a:extLst>
          </p:cNvPr>
          <p:cNvGraphicFramePr>
            <a:graphicFrameLocks noGrp="1"/>
          </p:cNvGraphicFramePr>
          <p:nvPr>
            <p:extLst>
              <p:ext uri="{D42A27DB-BD31-4B8C-83A1-F6EECF244321}">
                <p14:modId xmlns:p14="http://schemas.microsoft.com/office/powerpoint/2010/main" val="4150151350"/>
              </p:ext>
            </p:extLst>
          </p:nvPr>
        </p:nvGraphicFramePr>
        <p:xfrm>
          <a:off x="2133104" y="2199794"/>
          <a:ext cx="8127999" cy="1280160"/>
        </p:xfrm>
        <a:graphic>
          <a:graphicData uri="http://schemas.openxmlformats.org/drawingml/2006/table">
            <a:tbl>
              <a:tblPr firstRow="1" bandRow="1">
                <a:tableStyleId>{C083E6E3-FA7D-4D7B-A595-EF9225AFEA82}</a:tableStyleId>
              </a:tblPr>
              <a:tblGrid>
                <a:gridCol w="2709333">
                  <a:extLst>
                    <a:ext uri="{9D8B030D-6E8A-4147-A177-3AD203B41FA5}">
                      <a16:colId xmlns:a16="http://schemas.microsoft.com/office/drawing/2014/main" val="195171658"/>
                    </a:ext>
                  </a:extLst>
                </a:gridCol>
                <a:gridCol w="2709333">
                  <a:extLst>
                    <a:ext uri="{9D8B030D-6E8A-4147-A177-3AD203B41FA5}">
                      <a16:colId xmlns:a16="http://schemas.microsoft.com/office/drawing/2014/main" val="1668609611"/>
                    </a:ext>
                  </a:extLst>
                </a:gridCol>
                <a:gridCol w="2709333">
                  <a:extLst>
                    <a:ext uri="{9D8B030D-6E8A-4147-A177-3AD203B41FA5}">
                      <a16:colId xmlns:a16="http://schemas.microsoft.com/office/drawing/2014/main" val="3127488955"/>
                    </a:ext>
                  </a:extLst>
                </a:gridCol>
              </a:tblGrid>
              <a:tr h="370840">
                <a:tc>
                  <a:txBody>
                    <a:bodyPr/>
                    <a:lstStyle/>
                    <a:p>
                      <a:pPr algn="ctr"/>
                      <a:r>
                        <a:rPr lang="es-CO" dirty="0">
                          <a:solidFill>
                            <a:schemeClr val="bg2">
                              <a:lumMod val="50000"/>
                            </a:schemeClr>
                          </a:solidFill>
                        </a:rPr>
                        <a:t>INDICADOR</a:t>
                      </a:r>
                    </a:p>
                  </a:txBody>
                  <a:tcPr/>
                </a:tc>
                <a:tc>
                  <a:txBody>
                    <a:bodyPr/>
                    <a:lstStyle/>
                    <a:p>
                      <a:pPr algn="ctr"/>
                      <a:r>
                        <a:rPr lang="es-CO" dirty="0">
                          <a:solidFill>
                            <a:schemeClr val="bg2">
                              <a:lumMod val="50000"/>
                            </a:schemeClr>
                          </a:solidFill>
                        </a:rPr>
                        <a:t>META CUATRIENIO 2019-2022</a:t>
                      </a:r>
                    </a:p>
                  </a:txBody>
                  <a:tcPr/>
                </a:tc>
                <a:tc>
                  <a:txBody>
                    <a:bodyPr/>
                    <a:lstStyle/>
                    <a:p>
                      <a:pPr algn="ctr"/>
                      <a:r>
                        <a:rPr lang="es-CO" dirty="0">
                          <a:solidFill>
                            <a:schemeClr val="bg2">
                              <a:lumMod val="50000"/>
                            </a:schemeClr>
                          </a:solidFill>
                        </a:rPr>
                        <a:t>META 2021</a:t>
                      </a:r>
                    </a:p>
                  </a:txBody>
                  <a:tcPr/>
                </a:tc>
                <a:extLst>
                  <a:ext uri="{0D108BD9-81ED-4DB2-BD59-A6C34878D82A}">
                    <a16:rowId xmlns:a16="http://schemas.microsoft.com/office/drawing/2014/main" val="1319858686"/>
                  </a:ext>
                </a:extLst>
              </a:tr>
              <a:tr h="0">
                <a:tc>
                  <a:txBody>
                    <a:bodyPr/>
                    <a:lstStyle/>
                    <a:p>
                      <a:pPr algn="just"/>
                      <a:r>
                        <a:rPr lang="es-CO" dirty="0">
                          <a:solidFill>
                            <a:schemeClr val="bg1">
                              <a:lumMod val="50000"/>
                            </a:schemeClr>
                          </a:solidFill>
                        </a:rPr>
                        <a:t>Municipios priorizados con vías fluviales intervenidas</a:t>
                      </a:r>
                    </a:p>
                  </a:txBody>
                  <a:tcPr/>
                </a:tc>
                <a:tc>
                  <a:txBody>
                    <a:bodyPr/>
                    <a:lstStyle/>
                    <a:p>
                      <a:pPr algn="ctr"/>
                      <a:r>
                        <a:rPr lang="es-CO" dirty="0">
                          <a:solidFill>
                            <a:schemeClr val="bg1">
                              <a:lumMod val="50000"/>
                            </a:schemeClr>
                          </a:solidFill>
                        </a:rPr>
                        <a:t>16 municipios</a:t>
                      </a:r>
                    </a:p>
                  </a:txBody>
                  <a:tcPr anchor="ctr"/>
                </a:tc>
                <a:tc>
                  <a:txBody>
                    <a:bodyPr/>
                    <a:lstStyle/>
                    <a:p>
                      <a:pPr algn="ctr"/>
                      <a:r>
                        <a:rPr lang="es-CO" dirty="0">
                          <a:solidFill>
                            <a:schemeClr val="bg1">
                              <a:lumMod val="50000"/>
                            </a:schemeClr>
                          </a:solidFill>
                        </a:rPr>
                        <a:t>3 municipios</a:t>
                      </a:r>
                    </a:p>
                  </a:txBody>
                  <a:tcPr anchor="ctr"/>
                </a:tc>
                <a:extLst>
                  <a:ext uri="{0D108BD9-81ED-4DB2-BD59-A6C34878D82A}">
                    <a16:rowId xmlns:a16="http://schemas.microsoft.com/office/drawing/2014/main" val="4239171209"/>
                  </a:ext>
                </a:extLst>
              </a:tr>
            </a:tbl>
          </a:graphicData>
        </a:graphic>
      </p:graphicFrame>
    </p:spTree>
    <p:extLst>
      <p:ext uri="{BB962C8B-B14F-4D97-AF65-F5344CB8AC3E}">
        <p14:creationId xmlns:p14="http://schemas.microsoft.com/office/powerpoint/2010/main" val="74652218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ángulo 6">
            <a:extLst>
              <a:ext uri="{FF2B5EF4-FFF2-40B4-BE49-F238E27FC236}">
                <a16:creationId xmlns:a16="http://schemas.microsoft.com/office/drawing/2014/main" id="{219775AA-920F-E940-963C-783F7FCDE33C}"/>
              </a:ext>
            </a:extLst>
          </p:cNvPr>
          <p:cNvSpPr/>
          <p:nvPr/>
        </p:nvSpPr>
        <p:spPr>
          <a:xfrm>
            <a:off x="0" y="331548"/>
            <a:ext cx="12176649" cy="858213"/>
          </a:xfrm>
          <a:prstGeom prst="rect">
            <a:avLst/>
          </a:prstGeom>
          <a:solidFill>
            <a:srgbClr val="018E6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sz="3200" dirty="0">
                <a:latin typeface="Segoe UI Historic" panose="020B0502040204020203" pitchFamily="34" charset="0"/>
                <a:ea typeface="Segoe UI Historic" panose="020B0502040204020203" pitchFamily="34" charset="0"/>
                <a:cs typeface="Segoe UI Historic" panose="020B0502040204020203" pitchFamily="34" charset="0"/>
              </a:rPr>
              <a:t>Avances indicador PNVIR</a:t>
            </a:r>
          </a:p>
        </p:txBody>
      </p:sp>
      <p:graphicFrame>
        <p:nvGraphicFramePr>
          <p:cNvPr id="6" name="Diagrama 5">
            <a:extLst>
              <a:ext uri="{FF2B5EF4-FFF2-40B4-BE49-F238E27FC236}">
                <a16:creationId xmlns:a16="http://schemas.microsoft.com/office/drawing/2014/main" id="{52952079-F689-F049-88FC-C8A9A29F03CB}"/>
              </a:ext>
            </a:extLst>
          </p:cNvPr>
          <p:cNvGraphicFramePr/>
          <p:nvPr>
            <p:extLst>
              <p:ext uri="{D42A27DB-BD31-4B8C-83A1-F6EECF244321}">
                <p14:modId xmlns:p14="http://schemas.microsoft.com/office/powerpoint/2010/main" val="1471065916"/>
              </p:ext>
            </p:extLst>
          </p:nvPr>
        </p:nvGraphicFramePr>
        <p:xfrm>
          <a:off x="1514211" y="1189762"/>
          <a:ext cx="8963289" cy="28869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 name="Pentágono 1">
            <a:extLst>
              <a:ext uri="{FF2B5EF4-FFF2-40B4-BE49-F238E27FC236}">
                <a16:creationId xmlns:a16="http://schemas.microsoft.com/office/drawing/2014/main" id="{9116B9FE-1CDC-A641-9B5F-465E445FFF40}"/>
              </a:ext>
            </a:extLst>
          </p:cNvPr>
          <p:cNvSpPr/>
          <p:nvPr/>
        </p:nvSpPr>
        <p:spPr>
          <a:xfrm>
            <a:off x="0" y="1189761"/>
            <a:ext cx="1155700" cy="575539"/>
          </a:xfrm>
          <a:prstGeom prst="homePlate">
            <a:avLst/>
          </a:prstGeom>
        </p:spPr>
        <p:style>
          <a:lnRef idx="3">
            <a:schemeClr val="lt1"/>
          </a:lnRef>
          <a:fillRef idx="1">
            <a:schemeClr val="accent3"/>
          </a:fillRef>
          <a:effectRef idx="1">
            <a:schemeClr val="accent3"/>
          </a:effectRef>
          <a:fontRef idx="minor">
            <a:schemeClr val="lt1"/>
          </a:fontRef>
        </p:style>
        <p:txBody>
          <a:bodyPr rtlCol="0" anchor="ctr"/>
          <a:lstStyle/>
          <a:p>
            <a:pPr algn="ctr"/>
            <a:r>
              <a:rPr lang="es-CO" sz="1600" dirty="0"/>
              <a:t>Vigencia 2019</a:t>
            </a:r>
          </a:p>
        </p:txBody>
      </p:sp>
      <p:graphicFrame>
        <p:nvGraphicFramePr>
          <p:cNvPr id="8" name="Diagrama 7">
            <a:extLst>
              <a:ext uri="{FF2B5EF4-FFF2-40B4-BE49-F238E27FC236}">
                <a16:creationId xmlns:a16="http://schemas.microsoft.com/office/drawing/2014/main" id="{B0A819C2-54CD-F140-A5C8-B5B399C5B3A7}"/>
              </a:ext>
            </a:extLst>
          </p:cNvPr>
          <p:cNvGraphicFramePr/>
          <p:nvPr>
            <p:extLst>
              <p:ext uri="{D42A27DB-BD31-4B8C-83A1-F6EECF244321}">
                <p14:modId xmlns:p14="http://schemas.microsoft.com/office/powerpoint/2010/main" val="516625981"/>
              </p:ext>
            </p:extLst>
          </p:nvPr>
        </p:nvGraphicFramePr>
        <p:xfrm>
          <a:off x="1514211" y="3818662"/>
          <a:ext cx="8963289" cy="2886938"/>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extLst>
      <p:ext uri="{BB962C8B-B14F-4D97-AF65-F5344CB8AC3E}">
        <p14:creationId xmlns:p14="http://schemas.microsoft.com/office/powerpoint/2010/main" val="153998186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ángulo 6">
            <a:extLst>
              <a:ext uri="{FF2B5EF4-FFF2-40B4-BE49-F238E27FC236}">
                <a16:creationId xmlns:a16="http://schemas.microsoft.com/office/drawing/2014/main" id="{219775AA-920F-E940-963C-783F7FCDE33C}"/>
              </a:ext>
            </a:extLst>
          </p:cNvPr>
          <p:cNvSpPr/>
          <p:nvPr/>
        </p:nvSpPr>
        <p:spPr>
          <a:xfrm>
            <a:off x="0" y="331548"/>
            <a:ext cx="12176649" cy="858213"/>
          </a:xfrm>
          <a:prstGeom prst="rect">
            <a:avLst/>
          </a:prstGeom>
          <a:solidFill>
            <a:srgbClr val="018E6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sz="3200" dirty="0">
                <a:latin typeface="Segoe UI Historic" panose="020B0502040204020203" pitchFamily="34" charset="0"/>
                <a:ea typeface="Segoe UI Historic" panose="020B0502040204020203" pitchFamily="34" charset="0"/>
                <a:cs typeface="Segoe UI Historic" panose="020B0502040204020203" pitchFamily="34" charset="0"/>
              </a:rPr>
              <a:t>Avances indicador PNVIR</a:t>
            </a:r>
          </a:p>
        </p:txBody>
      </p:sp>
      <p:graphicFrame>
        <p:nvGraphicFramePr>
          <p:cNvPr id="3" name="Diagrama 2">
            <a:extLst>
              <a:ext uri="{FF2B5EF4-FFF2-40B4-BE49-F238E27FC236}">
                <a16:creationId xmlns:a16="http://schemas.microsoft.com/office/drawing/2014/main" id="{01E8E091-628B-4244-9AF6-7367864E1EF3}"/>
              </a:ext>
            </a:extLst>
          </p:cNvPr>
          <p:cNvGraphicFramePr/>
          <p:nvPr>
            <p:extLst>
              <p:ext uri="{D42A27DB-BD31-4B8C-83A1-F6EECF244321}">
                <p14:modId xmlns:p14="http://schemas.microsoft.com/office/powerpoint/2010/main" val="655031271"/>
              </p:ext>
            </p:extLst>
          </p:nvPr>
        </p:nvGraphicFramePr>
        <p:xfrm>
          <a:off x="1536700" y="1198422"/>
          <a:ext cx="10007600" cy="518246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Pentágono 4">
            <a:extLst>
              <a:ext uri="{FF2B5EF4-FFF2-40B4-BE49-F238E27FC236}">
                <a16:creationId xmlns:a16="http://schemas.microsoft.com/office/drawing/2014/main" id="{24680726-0CB3-1146-B396-4A15A3E9B467}"/>
              </a:ext>
            </a:extLst>
          </p:cNvPr>
          <p:cNvSpPr/>
          <p:nvPr/>
        </p:nvSpPr>
        <p:spPr>
          <a:xfrm>
            <a:off x="0" y="1189761"/>
            <a:ext cx="1155700" cy="575539"/>
          </a:xfrm>
          <a:prstGeom prst="homePlate">
            <a:avLst/>
          </a:prstGeom>
        </p:spPr>
        <p:style>
          <a:lnRef idx="3">
            <a:schemeClr val="lt1"/>
          </a:lnRef>
          <a:fillRef idx="1">
            <a:schemeClr val="accent3"/>
          </a:fillRef>
          <a:effectRef idx="1">
            <a:schemeClr val="accent3"/>
          </a:effectRef>
          <a:fontRef idx="minor">
            <a:schemeClr val="lt1"/>
          </a:fontRef>
        </p:style>
        <p:txBody>
          <a:bodyPr rtlCol="0" anchor="ctr"/>
          <a:lstStyle/>
          <a:p>
            <a:pPr algn="ctr"/>
            <a:r>
              <a:rPr lang="es-CO" sz="1600" dirty="0"/>
              <a:t>Vigencia 2020</a:t>
            </a:r>
          </a:p>
        </p:txBody>
      </p:sp>
    </p:spTree>
    <p:extLst>
      <p:ext uri="{BB962C8B-B14F-4D97-AF65-F5344CB8AC3E}">
        <p14:creationId xmlns:p14="http://schemas.microsoft.com/office/powerpoint/2010/main" val="416902109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ángulo 6">
            <a:extLst>
              <a:ext uri="{FF2B5EF4-FFF2-40B4-BE49-F238E27FC236}">
                <a16:creationId xmlns:a16="http://schemas.microsoft.com/office/drawing/2014/main" id="{219775AA-920F-E940-963C-783F7FCDE33C}"/>
              </a:ext>
            </a:extLst>
          </p:cNvPr>
          <p:cNvSpPr/>
          <p:nvPr/>
        </p:nvSpPr>
        <p:spPr>
          <a:xfrm>
            <a:off x="0" y="331548"/>
            <a:ext cx="12176649" cy="858213"/>
          </a:xfrm>
          <a:prstGeom prst="rect">
            <a:avLst/>
          </a:prstGeom>
          <a:solidFill>
            <a:srgbClr val="018E6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sz="3200" dirty="0">
                <a:latin typeface="Segoe UI Historic" panose="020B0502040204020203" pitchFamily="34" charset="0"/>
                <a:ea typeface="Segoe UI Historic" panose="020B0502040204020203" pitchFamily="34" charset="0"/>
                <a:cs typeface="Segoe UI Historic" panose="020B0502040204020203" pitchFamily="34" charset="0"/>
              </a:rPr>
              <a:t>Avances indicador PNVIR</a:t>
            </a:r>
          </a:p>
        </p:txBody>
      </p:sp>
      <p:graphicFrame>
        <p:nvGraphicFramePr>
          <p:cNvPr id="3" name="Diagrama 2">
            <a:extLst>
              <a:ext uri="{FF2B5EF4-FFF2-40B4-BE49-F238E27FC236}">
                <a16:creationId xmlns:a16="http://schemas.microsoft.com/office/drawing/2014/main" id="{01E8E091-628B-4244-9AF6-7367864E1EF3}"/>
              </a:ext>
            </a:extLst>
          </p:cNvPr>
          <p:cNvGraphicFramePr/>
          <p:nvPr>
            <p:extLst>
              <p:ext uri="{D42A27DB-BD31-4B8C-83A1-F6EECF244321}">
                <p14:modId xmlns:p14="http://schemas.microsoft.com/office/powerpoint/2010/main" val="73553602"/>
              </p:ext>
            </p:extLst>
          </p:nvPr>
        </p:nvGraphicFramePr>
        <p:xfrm>
          <a:off x="1536700" y="1175273"/>
          <a:ext cx="10007600" cy="518246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Pentágono 4">
            <a:extLst>
              <a:ext uri="{FF2B5EF4-FFF2-40B4-BE49-F238E27FC236}">
                <a16:creationId xmlns:a16="http://schemas.microsoft.com/office/drawing/2014/main" id="{24680726-0CB3-1146-B396-4A15A3E9B467}"/>
              </a:ext>
            </a:extLst>
          </p:cNvPr>
          <p:cNvSpPr/>
          <p:nvPr/>
        </p:nvSpPr>
        <p:spPr>
          <a:xfrm>
            <a:off x="0" y="1189761"/>
            <a:ext cx="1155700" cy="575539"/>
          </a:xfrm>
          <a:prstGeom prst="homePlate">
            <a:avLst/>
          </a:prstGeom>
        </p:spPr>
        <p:style>
          <a:lnRef idx="3">
            <a:schemeClr val="lt1"/>
          </a:lnRef>
          <a:fillRef idx="1">
            <a:schemeClr val="accent3"/>
          </a:fillRef>
          <a:effectRef idx="1">
            <a:schemeClr val="accent3"/>
          </a:effectRef>
          <a:fontRef idx="minor">
            <a:schemeClr val="lt1"/>
          </a:fontRef>
        </p:style>
        <p:txBody>
          <a:bodyPr rtlCol="0" anchor="ctr"/>
          <a:lstStyle/>
          <a:p>
            <a:pPr algn="ctr"/>
            <a:r>
              <a:rPr lang="es-CO" sz="1600" dirty="0"/>
              <a:t>Vigencia 2021</a:t>
            </a:r>
          </a:p>
        </p:txBody>
      </p:sp>
    </p:spTree>
    <p:extLst>
      <p:ext uri="{BB962C8B-B14F-4D97-AF65-F5344CB8AC3E}">
        <p14:creationId xmlns:p14="http://schemas.microsoft.com/office/powerpoint/2010/main" val="314755265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ángulo 6">
            <a:extLst>
              <a:ext uri="{FF2B5EF4-FFF2-40B4-BE49-F238E27FC236}">
                <a16:creationId xmlns:a16="http://schemas.microsoft.com/office/drawing/2014/main" id="{219775AA-920F-E940-963C-783F7FCDE33C}"/>
              </a:ext>
            </a:extLst>
          </p:cNvPr>
          <p:cNvSpPr/>
          <p:nvPr/>
        </p:nvSpPr>
        <p:spPr>
          <a:xfrm>
            <a:off x="0" y="331548"/>
            <a:ext cx="12176649" cy="858213"/>
          </a:xfrm>
          <a:prstGeom prst="rect">
            <a:avLst/>
          </a:prstGeom>
          <a:solidFill>
            <a:srgbClr val="018E6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sz="3200" dirty="0">
                <a:latin typeface="Segoe UI Historic" panose="020B0502040204020203" pitchFamily="34" charset="0"/>
                <a:ea typeface="Segoe UI Historic" panose="020B0502040204020203" pitchFamily="34" charset="0"/>
                <a:cs typeface="Segoe UI Historic" panose="020B0502040204020203" pitchFamily="34" charset="0"/>
              </a:rPr>
              <a:t>Avances indicador PNVIR</a:t>
            </a:r>
          </a:p>
        </p:txBody>
      </p:sp>
      <p:graphicFrame>
        <p:nvGraphicFramePr>
          <p:cNvPr id="3" name="Diagrama 2">
            <a:extLst>
              <a:ext uri="{FF2B5EF4-FFF2-40B4-BE49-F238E27FC236}">
                <a16:creationId xmlns:a16="http://schemas.microsoft.com/office/drawing/2014/main" id="{01E8E091-628B-4244-9AF6-7367864E1EF3}"/>
              </a:ext>
            </a:extLst>
          </p:cNvPr>
          <p:cNvGraphicFramePr/>
          <p:nvPr>
            <p:extLst>
              <p:ext uri="{D42A27DB-BD31-4B8C-83A1-F6EECF244321}">
                <p14:modId xmlns:p14="http://schemas.microsoft.com/office/powerpoint/2010/main" val="2372444467"/>
              </p:ext>
            </p:extLst>
          </p:nvPr>
        </p:nvGraphicFramePr>
        <p:xfrm>
          <a:off x="1513551" y="1477530"/>
          <a:ext cx="10007600" cy="518246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Pentágono 4">
            <a:extLst>
              <a:ext uri="{FF2B5EF4-FFF2-40B4-BE49-F238E27FC236}">
                <a16:creationId xmlns:a16="http://schemas.microsoft.com/office/drawing/2014/main" id="{24680726-0CB3-1146-B396-4A15A3E9B467}"/>
              </a:ext>
            </a:extLst>
          </p:cNvPr>
          <p:cNvSpPr/>
          <p:nvPr/>
        </p:nvSpPr>
        <p:spPr>
          <a:xfrm>
            <a:off x="0" y="1189761"/>
            <a:ext cx="1155700" cy="575539"/>
          </a:xfrm>
          <a:prstGeom prst="homePlate">
            <a:avLst/>
          </a:prstGeom>
        </p:spPr>
        <p:style>
          <a:lnRef idx="3">
            <a:schemeClr val="lt1"/>
          </a:lnRef>
          <a:fillRef idx="1">
            <a:schemeClr val="accent3"/>
          </a:fillRef>
          <a:effectRef idx="1">
            <a:schemeClr val="accent3"/>
          </a:effectRef>
          <a:fontRef idx="minor">
            <a:schemeClr val="lt1"/>
          </a:fontRef>
        </p:style>
        <p:txBody>
          <a:bodyPr rtlCol="0" anchor="ctr"/>
          <a:lstStyle/>
          <a:p>
            <a:pPr algn="ctr"/>
            <a:r>
              <a:rPr lang="es-CO" sz="1600" dirty="0"/>
              <a:t>Vigencia 2021</a:t>
            </a:r>
          </a:p>
        </p:txBody>
      </p:sp>
    </p:spTree>
    <p:extLst>
      <p:ext uri="{BB962C8B-B14F-4D97-AF65-F5344CB8AC3E}">
        <p14:creationId xmlns:p14="http://schemas.microsoft.com/office/powerpoint/2010/main" val="219254631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ángulo 6">
            <a:extLst>
              <a:ext uri="{FF2B5EF4-FFF2-40B4-BE49-F238E27FC236}">
                <a16:creationId xmlns:a16="http://schemas.microsoft.com/office/drawing/2014/main" id="{219775AA-920F-E940-963C-783F7FCDE33C}"/>
              </a:ext>
            </a:extLst>
          </p:cNvPr>
          <p:cNvSpPr/>
          <p:nvPr/>
        </p:nvSpPr>
        <p:spPr>
          <a:xfrm>
            <a:off x="0" y="331548"/>
            <a:ext cx="12176649" cy="858213"/>
          </a:xfrm>
          <a:prstGeom prst="rect">
            <a:avLst/>
          </a:prstGeom>
          <a:solidFill>
            <a:srgbClr val="018E6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sz="3200" dirty="0">
                <a:latin typeface="Segoe UI Historic" panose="020B0502040204020203" pitchFamily="34" charset="0"/>
                <a:ea typeface="Segoe UI Historic" panose="020B0502040204020203" pitchFamily="34" charset="0"/>
                <a:cs typeface="Segoe UI Historic" panose="020B0502040204020203" pitchFamily="34" charset="0"/>
              </a:rPr>
              <a:t>Instituto Nacional de Vías</a:t>
            </a:r>
          </a:p>
        </p:txBody>
      </p:sp>
      <p:graphicFrame>
        <p:nvGraphicFramePr>
          <p:cNvPr id="24" name="Gráfico 23">
            <a:extLst>
              <a:ext uri="{FF2B5EF4-FFF2-40B4-BE49-F238E27FC236}">
                <a16:creationId xmlns:a16="http://schemas.microsoft.com/office/drawing/2014/main" id="{00000000-0008-0000-0000-000006000000}"/>
              </a:ext>
            </a:extLst>
          </p:cNvPr>
          <p:cNvGraphicFramePr>
            <a:graphicFrameLocks/>
          </p:cNvGraphicFramePr>
          <p:nvPr/>
        </p:nvGraphicFramePr>
        <p:xfrm>
          <a:off x="2344211" y="6864252"/>
          <a:ext cx="4191000" cy="5064125"/>
        </p:xfrm>
        <a:graphic>
          <a:graphicData uri="http://schemas.openxmlformats.org/drawingml/2006/chart">
            <c:chart xmlns:c="http://schemas.openxmlformats.org/drawingml/2006/chart" xmlns:r="http://schemas.openxmlformats.org/officeDocument/2006/relationships" r:id="rId2"/>
          </a:graphicData>
        </a:graphic>
      </p:graphicFrame>
      <p:sp>
        <p:nvSpPr>
          <p:cNvPr id="3" name="Rectángulo 2">
            <a:extLst>
              <a:ext uri="{FF2B5EF4-FFF2-40B4-BE49-F238E27FC236}">
                <a16:creationId xmlns:a16="http://schemas.microsoft.com/office/drawing/2014/main" id="{AFE123B1-D470-E443-9C9E-A8C9ACB6B0F2}"/>
              </a:ext>
            </a:extLst>
          </p:cNvPr>
          <p:cNvSpPr/>
          <p:nvPr/>
        </p:nvSpPr>
        <p:spPr>
          <a:xfrm>
            <a:off x="1765300" y="1578738"/>
            <a:ext cx="9220200" cy="4401205"/>
          </a:xfrm>
          <a:prstGeom prst="rect">
            <a:avLst/>
          </a:prstGeom>
        </p:spPr>
        <p:txBody>
          <a:bodyPr wrap="square">
            <a:spAutoFit/>
          </a:bodyPr>
          <a:lstStyle/>
          <a:p>
            <a:pPr algn="just"/>
            <a:r>
              <a:rPr lang="es-CO" sz="2800" dirty="0">
                <a:solidFill>
                  <a:schemeClr val="bg1">
                    <a:lumMod val="50000"/>
                  </a:schemeClr>
                </a:solidFill>
              </a:rPr>
              <a:t>El Instituto Nacional de Vías –Invías- es una entidad del orden nacional, adscrita al Ministerio de Transporte, encargada de ejecutar políticas, estrategias, planes, programas y proyectos de infraestructura de transporte carretero, férreo, fluvial y marítimo, de acuerdo con los lineamientos dados por el Gobierno Nacional, para solucionar necesidades de conectividad, transitabilidad y movilidad de los usuarios, con tecnología sostenible y un talento humano calificado, íntegro, visionario y comprometido, contribuyendo a la competitividad y modernización de la infraestructura del país.</a:t>
            </a:r>
          </a:p>
        </p:txBody>
      </p:sp>
    </p:spTree>
    <p:extLst>
      <p:ext uri="{BB962C8B-B14F-4D97-AF65-F5344CB8AC3E}">
        <p14:creationId xmlns:p14="http://schemas.microsoft.com/office/powerpoint/2010/main" val="230124890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ángulo 2"/>
          <p:cNvSpPr/>
          <p:nvPr/>
        </p:nvSpPr>
        <p:spPr>
          <a:xfrm>
            <a:off x="15351" y="-46404"/>
            <a:ext cx="12176649" cy="6904404"/>
          </a:xfrm>
          <a:prstGeom prst="rect">
            <a:avLst/>
          </a:prstGeom>
          <a:solidFill>
            <a:srgbClr val="018E6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7" name="CuadroTexto 6"/>
          <p:cNvSpPr txBox="1"/>
          <p:nvPr/>
        </p:nvSpPr>
        <p:spPr>
          <a:xfrm>
            <a:off x="4989828" y="1428444"/>
            <a:ext cx="6543804" cy="2554545"/>
          </a:xfrm>
          <a:prstGeom prst="rect">
            <a:avLst/>
          </a:prstGeom>
          <a:noFill/>
        </p:spPr>
        <p:txBody>
          <a:bodyPr wrap="square" rtlCol="0">
            <a:spAutoFit/>
          </a:bodyPr>
          <a:lstStyle/>
          <a:p>
            <a:r>
              <a:rPr lang="es-CO" sz="4000" dirty="0">
                <a:solidFill>
                  <a:schemeClr val="bg1"/>
                </a:solidFill>
                <a:latin typeface="Segoe UI Historic" panose="020B0502040204020203" pitchFamily="34" charset="0"/>
                <a:ea typeface="Segoe UI Historic" panose="020B0502040204020203" pitchFamily="34" charset="0"/>
                <a:cs typeface="Segoe UI Historic" panose="020B0502040204020203" pitchFamily="34" charset="0"/>
              </a:rPr>
              <a:t>Seguimiento a indicadores Gobierno</a:t>
            </a:r>
          </a:p>
          <a:p>
            <a:r>
              <a:rPr lang="es-CO" sz="4000" dirty="0">
                <a:solidFill>
                  <a:schemeClr val="bg1"/>
                </a:solidFill>
                <a:latin typeface="Segoe UI Historic" panose="020B0502040204020203" pitchFamily="34" charset="0"/>
                <a:ea typeface="Segoe UI Historic" panose="020B0502040204020203" pitchFamily="34" charset="0"/>
                <a:cs typeface="Segoe UI Historic" panose="020B0502040204020203" pitchFamily="34" charset="0"/>
              </a:rPr>
              <a:t>Plan Nacional de Desarrollo</a:t>
            </a:r>
          </a:p>
          <a:p>
            <a:endParaRPr lang="es-CO" sz="4000" dirty="0">
              <a:solidFill>
                <a:schemeClr val="bg1"/>
              </a:solidFill>
              <a:latin typeface="Segoe UI Historic" panose="020B0502040204020203" pitchFamily="34" charset="0"/>
              <a:ea typeface="Segoe UI Historic" panose="020B0502040204020203" pitchFamily="34" charset="0"/>
              <a:cs typeface="Segoe UI Historic" panose="020B0502040204020203" pitchFamily="34" charset="0"/>
            </a:endParaRPr>
          </a:p>
        </p:txBody>
      </p:sp>
      <p:pic>
        <p:nvPicPr>
          <p:cNvPr id="17" name="Imagen 1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558784" y="5401056"/>
            <a:ext cx="3361344" cy="1456944"/>
          </a:xfrm>
          <a:prstGeom prst="rect">
            <a:avLst/>
          </a:prstGeom>
        </p:spPr>
      </p:pic>
      <p:sp>
        <p:nvSpPr>
          <p:cNvPr id="2" name="CuadroTexto 1">
            <a:extLst>
              <a:ext uri="{FF2B5EF4-FFF2-40B4-BE49-F238E27FC236}">
                <a16:creationId xmlns:a16="http://schemas.microsoft.com/office/drawing/2014/main" id="{28A6D7B7-489F-1146-929A-DBE2A24C62E7}"/>
              </a:ext>
            </a:extLst>
          </p:cNvPr>
          <p:cNvSpPr txBox="1"/>
          <p:nvPr/>
        </p:nvSpPr>
        <p:spPr>
          <a:xfrm>
            <a:off x="3929124" y="1428444"/>
            <a:ext cx="1060704" cy="830997"/>
          </a:xfrm>
          <a:prstGeom prst="rect">
            <a:avLst/>
          </a:prstGeom>
          <a:noFill/>
        </p:spPr>
        <p:txBody>
          <a:bodyPr wrap="square" rtlCol="0">
            <a:spAutoFit/>
          </a:bodyPr>
          <a:lstStyle/>
          <a:p>
            <a:r>
              <a:rPr lang="es-CO" sz="4800" b="1" dirty="0">
                <a:solidFill>
                  <a:schemeClr val="bg1"/>
                </a:solidFill>
                <a:latin typeface="Segoe UI Historic" panose="020B0502040204020203" pitchFamily="34" charset="0"/>
                <a:ea typeface="Segoe UI Historic" panose="020B0502040204020203" pitchFamily="34" charset="0"/>
                <a:cs typeface="Segoe UI Historic" panose="020B0502040204020203" pitchFamily="34" charset="0"/>
              </a:rPr>
              <a:t>01.</a:t>
            </a:r>
          </a:p>
        </p:txBody>
      </p:sp>
    </p:spTree>
    <p:extLst>
      <p:ext uri="{BB962C8B-B14F-4D97-AF65-F5344CB8AC3E}">
        <p14:creationId xmlns:p14="http://schemas.microsoft.com/office/powerpoint/2010/main" val="145399558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ángulo 6">
            <a:extLst>
              <a:ext uri="{FF2B5EF4-FFF2-40B4-BE49-F238E27FC236}">
                <a16:creationId xmlns:a16="http://schemas.microsoft.com/office/drawing/2014/main" id="{219775AA-920F-E940-963C-783F7FCDE33C}"/>
              </a:ext>
            </a:extLst>
          </p:cNvPr>
          <p:cNvSpPr/>
          <p:nvPr/>
        </p:nvSpPr>
        <p:spPr>
          <a:xfrm>
            <a:off x="0" y="331548"/>
            <a:ext cx="12176649" cy="858213"/>
          </a:xfrm>
          <a:prstGeom prst="rect">
            <a:avLst/>
          </a:prstGeom>
          <a:solidFill>
            <a:srgbClr val="018E6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sz="3200" dirty="0">
                <a:latin typeface="Segoe UI Historic" panose="020B0502040204020203" pitchFamily="34" charset="0"/>
                <a:ea typeface="Segoe UI Historic" panose="020B0502040204020203" pitchFamily="34" charset="0"/>
                <a:cs typeface="Segoe UI Historic" panose="020B0502040204020203" pitchFamily="34" charset="0"/>
              </a:rPr>
              <a:t>Plan Nacional de Desarrollo (PND)</a:t>
            </a:r>
          </a:p>
        </p:txBody>
      </p:sp>
      <p:graphicFrame>
        <p:nvGraphicFramePr>
          <p:cNvPr id="24" name="Gráfico 23">
            <a:extLst>
              <a:ext uri="{FF2B5EF4-FFF2-40B4-BE49-F238E27FC236}">
                <a16:creationId xmlns:a16="http://schemas.microsoft.com/office/drawing/2014/main" id="{00000000-0008-0000-0000-000006000000}"/>
              </a:ext>
            </a:extLst>
          </p:cNvPr>
          <p:cNvGraphicFramePr>
            <a:graphicFrameLocks/>
          </p:cNvGraphicFramePr>
          <p:nvPr>
            <p:extLst>
              <p:ext uri="{D42A27DB-BD31-4B8C-83A1-F6EECF244321}">
                <p14:modId xmlns:p14="http://schemas.microsoft.com/office/powerpoint/2010/main" val="940717807"/>
              </p:ext>
            </p:extLst>
          </p:nvPr>
        </p:nvGraphicFramePr>
        <p:xfrm>
          <a:off x="2344211" y="6864252"/>
          <a:ext cx="4191000" cy="5064125"/>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45" name="Tabla 45">
            <a:extLst>
              <a:ext uri="{FF2B5EF4-FFF2-40B4-BE49-F238E27FC236}">
                <a16:creationId xmlns:a16="http://schemas.microsoft.com/office/drawing/2014/main" id="{8DA788C6-E25E-354E-8088-392778023FD2}"/>
              </a:ext>
            </a:extLst>
          </p:cNvPr>
          <p:cNvGraphicFramePr>
            <a:graphicFrameLocks noGrp="1"/>
          </p:cNvGraphicFramePr>
          <p:nvPr>
            <p:extLst>
              <p:ext uri="{D42A27DB-BD31-4B8C-83A1-F6EECF244321}">
                <p14:modId xmlns:p14="http://schemas.microsoft.com/office/powerpoint/2010/main" val="2396296129"/>
              </p:ext>
            </p:extLst>
          </p:nvPr>
        </p:nvGraphicFramePr>
        <p:xfrm>
          <a:off x="914400" y="1475894"/>
          <a:ext cx="9982200" cy="4587240"/>
        </p:xfrm>
        <a:graphic>
          <a:graphicData uri="http://schemas.openxmlformats.org/drawingml/2006/table">
            <a:tbl>
              <a:tblPr firstRow="1" bandRow="1">
                <a:tableStyleId>{C083E6E3-FA7D-4D7B-A595-EF9225AFEA82}</a:tableStyleId>
              </a:tblPr>
              <a:tblGrid>
                <a:gridCol w="3327400">
                  <a:extLst>
                    <a:ext uri="{9D8B030D-6E8A-4147-A177-3AD203B41FA5}">
                      <a16:colId xmlns:a16="http://schemas.microsoft.com/office/drawing/2014/main" val="195171658"/>
                    </a:ext>
                  </a:extLst>
                </a:gridCol>
                <a:gridCol w="3327400">
                  <a:extLst>
                    <a:ext uri="{9D8B030D-6E8A-4147-A177-3AD203B41FA5}">
                      <a16:colId xmlns:a16="http://schemas.microsoft.com/office/drawing/2014/main" val="1668609611"/>
                    </a:ext>
                  </a:extLst>
                </a:gridCol>
                <a:gridCol w="3327400">
                  <a:extLst>
                    <a:ext uri="{9D8B030D-6E8A-4147-A177-3AD203B41FA5}">
                      <a16:colId xmlns:a16="http://schemas.microsoft.com/office/drawing/2014/main" val="1907033167"/>
                    </a:ext>
                  </a:extLst>
                </a:gridCol>
              </a:tblGrid>
              <a:tr h="370840">
                <a:tc>
                  <a:txBody>
                    <a:bodyPr/>
                    <a:lstStyle/>
                    <a:p>
                      <a:pPr algn="ctr"/>
                      <a:r>
                        <a:rPr lang="es-CO" dirty="0">
                          <a:solidFill>
                            <a:schemeClr val="bg2">
                              <a:lumMod val="50000"/>
                            </a:schemeClr>
                          </a:solidFill>
                        </a:rPr>
                        <a:t>INDICADOR</a:t>
                      </a:r>
                    </a:p>
                  </a:txBody>
                  <a:tcPr/>
                </a:tc>
                <a:tc>
                  <a:txBody>
                    <a:bodyPr/>
                    <a:lstStyle/>
                    <a:p>
                      <a:pPr algn="ctr"/>
                      <a:r>
                        <a:rPr lang="es-CO" dirty="0">
                          <a:solidFill>
                            <a:schemeClr val="bg2">
                              <a:lumMod val="50000"/>
                            </a:schemeClr>
                          </a:solidFill>
                        </a:rPr>
                        <a:t>META CUATRIENIO 2019-2022</a:t>
                      </a:r>
                    </a:p>
                  </a:txBody>
                  <a:tcPr/>
                </a:tc>
                <a:tc>
                  <a:txBody>
                    <a:bodyPr/>
                    <a:lstStyle/>
                    <a:p>
                      <a:pPr algn="ctr"/>
                      <a:r>
                        <a:rPr lang="es-CO" dirty="0">
                          <a:solidFill>
                            <a:schemeClr val="bg2">
                              <a:lumMod val="50000"/>
                            </a:schemeClr>
                          </a:solidFill>
                        </a:rPr>
                        <a:t>META 2021</a:t>
                      </a:r>
                    </a:p>
                  </a:txBody>
                  <a:tcPr/>
                </a:tc>
                <a:extLst>
                  <a:ext uri="{0D108BD9-81ED-4DB2-BD59-A6C34878D82A}">
                    <a16:rowId xmlns:a16="http://schemas.microsoft.com/office/drawing/2014/main" val="1319858686"/>
                  </a:ext>
                </a:extLst>
              </a:tr>
              <a:tr h="370840">
                <a:tc>
                  <a:txBody>
                    <a:bodyPr/>
                    <a:lstStyle/>
                    <a:p>
                      <a:pPr algn="just"/>
                      <a:r>
                        <a:rPr lang="es-CO" dirty="0">
                          <a:solidFill>
                            <a:schemeClr val="bg1">
                              <a:lumMod val="50000"/>
                            </a:schemeClr>
                          </a:solidFill>
                        </a:rPr>
                        <a:t>Vía primaria no concesionada con mantenimiento y rehabilitación</a:t>
                      </a:r>
                    </a:p>
                  </a:txBody>
                  <a:tcPr/>
                </a:tc>
                <a:tc>
                  <a:txBody>
                    <a:bodyPr/>
                    <a:lstStyle/>
                    <a:p>
                      <a:pPr algn="ctr"/>
                      <a:r>
                        <a:rPr lang="es-CO" dirty="0">
                          <a:solidFill>
                            <a:schemeClr val="bg1">
                              <a:lumMod val="50000"/>
                            </a:schemeClr>
                          </a:solidFill>
                        </a:rPr>
                        <a:t>100 km</a:t>
                      </a:r>
                    </a:p>
                  </a:txBody>
                  <a:tcPr anchor="ctr"/>
                </a:tc>
                <a:tc>
                  <a:txBody>
                    <a:bodyPr/>
                    <a:lstStyle/>
                    <a:p>
                      <a:pPr algn="ctr"/>
                      <a:r>
                        <a:rPr lang="es-CO" dirty="0">
                          <a:solidFill>
                            <a:schemeClr val="bg1">
                              <a:lumMod val="50000"/>
                            </a:schemeClr>
                          </a:solidFill>
                        </a:rPr>
                        <a:t>25 km</a:t>
                      </a:r>
                    </a:p>
                  </a:txBody>
                  <a:tcPr anchor="ctr"/>
                </a:tc>
                <a:extLst>
                  <a:ext uri="{0D108BD9-81ED-4DB2-BD59-A6C34878D82A}">
                    <a16:rowId xmlns:a16="http://schemas.microsoft.com/office/drawing/2014/main" val="1544075385"/>
                  </a:ext>
                </a:extLst>
              </a:tr>
              <a:tr h="370840">
                <a:tc>
                  <a:txBody>
                    <a:bodyPr/>
                    <a:lstStyle/>
                    <a:p>
                      <a:pPr algn="just"/>
                      <a:r>
                        <a:rPr lang="es-CO" dirty="0">
                          <a:solidFill>
                            <a:schemeClr val="bg1">
                              <a:lumMod val="50000"/>
                            </a:schemeClr>
                          </a:solidFill>
                        </a:rPr>
                        <a:t>Vía primaria no concesionada mejorada</a:t>
                      </a:r>
                    </a:p>
                  </a:txBody>
                  <a:tcPr/>
                </a:tc>
                <a:tc>
                  <a:txBody>
                    <a:bodyPr/>
                    <a:lstStyle/>
                    <a:p>
                      <a:pPr algn="ctr"/>
                      <a:r>
                        <a:rPr lang="es-CO" dirty="0">
                          <a:solidFill>
                            <a:schemeClr val="bg1">
                              <a:lumMod val="50000"/>
                            </a:schemeClr>
                          </a:solidFill>
                        </a:rPr>
                        <a:t>270 km</a:t>
                      </a:r>
                    </a:p>
                  </a:txBody>
                  <a:tcPr anchor="ctr"/>
                </a:tc>
                <a:tc>
                  <a:txBody>
                    <a:bodyPr/>
                    <a:lstStyle/>
                    <a:p>
                      <a:pPr algn="ctr"/>
                      <a:r>
                        <a:rPr lang="es-CO" dirty="0">
                          <a:solidFill>
                            <a:schemeClr val="bg1">
                              <a:lumMod val="50000"/>
                            </a:schemeClr>
                          </a:solidFill>
                        </a:rPr>
                        <a:t>60 km</a:t>
                      </a:r>
                    </a:p>
                  </a:txBody>
                  <a:tcPr anchor="ctr"/>
                </a:tc>
                <a:extLst>
                  <a:ext uri="{0D108BD9-81ED-4DB2-BD59-A6C34878D82A}">
                    <a16:rowId xmlns:a16="http://schemas.microsoft.com/office/drawing/2014/main" val="1322722434"/>
                  </a:ext>
                </a:extLst>
              </a:tr>
              <a:tr h="370840">
                <a:tc>
                  <a:txBody>
                    <a:bodyPr/>
                    <a:lstStyle/>
                    <a:p>
                      <a:pPr algn="just"/>
                      <a:r>
                        <a:rPr lang="es-CO" dirty="0">
                          <a:solidFill>
                            <a:schemeClr val="bg1">
                              <a:lumMod val="50000"/>
                            </a:schemeClr>
                          </a:solidFill>
                        </a:rPr>
                        <a:t>Vía terciaria con mantenimiento</a:t>
                      </a:r>
                    </a:p>
                  </a:txBody>
                  <a:tcPr/>
                </a:tc>
                <a:tc>
                  <a:txBody>
                    <a:bodyPr/>
                    <a:lstStyle/>
                    <a:p>
                      <a:pPr algn="ctr"/>
                      <a:r>
                        <a:rPr lang="es-CO" dirty="0">
                          <a:solidFill>
                            <a:schemeClr val="bg1">
                              <a:lumMod val="50000"/>
                            </a:schemeClr>
                          </a:solidFill>
                        </a:rPr>
                        <a:t>15.000 km</a:t>
                      </a:r>
                    </a:p>
                  </a:txBody>
                  <a:tcPr anchor="ctr"/>
                </a:tc>
                <a:tc>
                  <a:txBody>
                    <a:bodyPr/>
                    <a:lstStyle/>
                    <a:p>
                      <a:pPr algn="ctr"/>
                      <a:r>
                        <a:rPr lang="es-CO" dirty="0">
                          <a:solidFill>
                            <a:schemeClr val="bg1">
                              <a:lumMod val="50000"/>
                            </a:schemeClr>
                          </a:solidFill>
                        </a:rPr>
                        <a:t>5.000 km</a:t>
                      </a:r>
                    </a:p>
                  </a:txBody>
                  <a:tcPr anchor="ctr"/>
                </a:tc>
                <a:extLst>
                  <a:ext uri="{0D108BD9-81ED-4DB2-BD59-A6C34878D82A}">
                    <a16:rowId xmlns:a16="http://schemas.microsoft.com/office/drawing/2014/main" val="4239171209"/>
                  </a:ext>
                </a:extLst>
              </a:tr>
              <a:tr h="370840">
                <a:tc>
                  <a:txBody>
                    <a:bodyPr/>
                    <a:lstStyle/>
                    <a:p>
                      <a:pPr algn="just"/>
                      <a:r>
                        <a:rPr lang="es-CO" dirty="0">
                          <a:solidFill>
                            <a:schemeClr val="bg1">
                              <a:lumMod val="50000"/>
                            </a:schemeClr>
                          </a:solidFill>
                        </a:rPr>
                        <a:t>Vía terciaria mejorada</a:t>
                      </a:r>
                    </a:p>
                  </a:txBody>
                  <a:tcPr/>
                </a:tc>
                <a:tc>
                  <a:txBody>
                    <a:bodyPr/>
                    <a:lstStyle/>
                    <a:p>
                      <a:pPr algn="ctr"/>
                      <a:r>
                        <a:rPr lang="es-CO" dirty="0">
                          <a:solidFill>
                            <a:schemeClr val="bg1">
                              <a:lumMod val="50000"/>
                            </a:schemeClr>
                          </a:solidFill>
                        </a:rPr>
                        <a:t>400 km</a:t>
                      </a:r>
                    </a:p>
                  </a:txBody>
                  <a:tcPr anchor="ctr"/>
                </a:tc>
                <a:tc>
                  <a:txBody>
                    <a:bodyPr/>
                    <a:lstStyle/>
                    <a:p>
                      <a:pPr algn="ctr"/>
                      <a:r>
                        <a:rPr lang="es-CO" dirty="0">
                          <a:solidFill>
                            <a:schemeClr val="bg1">
                              <a:lumMod val="50000"/>
                            </a:schemeClr>
                          </a:solidFill>
                        </a:rPr>
                        <a:t>200 km</a:t>
                      </a:r>
                    </a:p>
                  </a:txBody>
                  <a:tcPr anchor="ctr"/>
                </a:tc>
                <a:extLst>
                  <a:ext uri="{0D108BD9-81ED-4DB2-BD59-A6C34878D82A}">
                    <a16:rowId xmlns:a16="http://schemas.microsoft.com/office/drawing/2014/main" val="2822737480"/>
                  </a:ext>
                </a:extLst>
              </a:tr>
              <a:tr h="370840">
                <a:tc>
                  <a:txBody>
                    <a:bodyPr/>
                    <a:lstStyle/>
                    <a:p>
                      <a:pPr algn="just"/>
                      <a:r>
                        <a:rPr lang="es-CO" dirty="0">
                          <a:solidFill>
                            <a:schemeClr val="bg1">
                              <a:lumMod val="50000"/>
                            </a:schemeClr>
                          </a:solidFill>
                        </a:rPr>
                        <a:t>Muelles fluviales construidos, mejorados y mantenidos</a:t>
                      </a:r>
                    </a:p>
                  </a:txBody>
                  <a:tcPr/>
                </a:tc>
                <a:tc>
                  <a:txBody>
                    <a:bodyPr/>
                    <a:lstStyle/>
                    <a:p>
                      <a:pPr algn="ctr"/>
                      <a:r>
                        <a:rPr lang="es-CO" dirty="0">
                          <a:solidFill>
                            <a:schemeClr val="bg1">
                              <a:lumMod val="50000"/>
                            </a:schemeClr>
                          </a:solidFill>
                        </a:rPr>
                        <a:t>9</a:t>
                      </a:r>
                    </a:p>
                  </a:txBody>
                  <a:tcPr anchor="ctr"/>
                </a:tc>
                <a:tc>
                  <a:txBody>
                    <a:bodyPr/>
                    <a:lstStyle/>
                    <a:p>
                      <a:pPr algn="ctr"/>
                      <a:r>
                        <a:rPr lang="es-CO" dirty="0">
                          <a:solidFill>
                            <a:schemeClr val="bg1">
                              <a:lumMod val="50000"/>
                            </a:schemeClr>
                          </a:solidFill>
                        </a:rPr>
                        <a:t>2</a:t>
                      </a:r>
                    </a:p>
                  </a:txBody>
                  <a:tcPr anchor="ctr"/>
                </a:tc>
                <a:extLst>
                  <a:ext uri="{0D108BD9-81ED-4DB2-BD59-A6C34878D82A}">
                    <a16:rowId xmlns:a16="http://schemas.microsoft.com/office/drawing/2014/main" val="3270223218"/>
                  </a:ext>
                </a:extLst>
              </a:tr>
              <a:tr h="370840">
                <a:tc>
                  <a:txBody>
                    <a:bodyPr/>
                    <a:lstStyle/>
                    <a:p>
                      <a:pPr algn="just"/>
                      <a:r>
                        <a:rPr lang="es-CO" dirty="0">
                          <a:solidFill>
                            <a:schemeClr val="bg1">
                              <a:lumMod val="50000"/>
                            </a:schemeClr>
                          </a:solidFill>
                        </a:rPr>
                        <a:t>Accesos marítimos mejorados, construidos y profundizados</a:t>
                      </a:r>
                    </a:p>
                  </a:txBody>
                  <a:tcPr/>
                </a:tc>
                <a:tc>
                  <a:txBody>
                    <a:bodyPr/>
                    <a:lstStyle/>
                    <a:p>
                      <a:pPr algn="ctr"/>
                      <a:r>
                        <a:rPr lang="es-CO" dirty="0">
                          <a:solidFill>
                            <a:schemeClr val="bg1">
                              <a:lumMod val="50000"/>
                            </a:schemeClr>
                          </a:solidFill>
                        </a:rPr>
                        <a:t>2</a:t>
                      </a:r>
                    </a:p>
                  </a:txBody>
                  <a:tcPr anchor="ctr"/>
                </a:tc>
                <a:tc>
                  <a:txBody>
                    <a:bodyPr/>
                    <a:lstStyle/>
                    <a:p>
                      <a:pPr algn="ctr"/>
                      <a:r>
                        <a:rPr lang="es-CO" dirty="0">
                          <a:solidFill>
                            <a:schemeClr val="bg1">
                              <a:lumMod val="50000"/>
                            </a:schemeClr>
                          </a:solidFill>
                        </a:rPr>
                        <a:t>0</a:t>
                      </a:r>
                    </a:p>
                  </a:txBody>
                  <a:tcPr anchor="ctr"/>
                </a:tc>
                <a:extLst>
                  <a:ext uri="{0D108BD9-81ED-4DB2-BD59-A6C34878D82A}">
                    <a16:rowId xmlns:a16="http://schemas.microsoft.com/office/drawing/2014/main" val="2773669067"/>
                  </a:ext>
                </a:extLst>
              </a:tr>
              <a:tr h="370840">
                <a:tc>
                  <a:txBody>
                    <a:bodyPr/>
                    <a:lstStyle/>
                    <a:p>
                      <a:pPr algn="just"/>
                      <a:r>
                        <a:rPr lang="es-CO" dirty="0">
                          <a:solidFill>
                            <a:schemeClr val="bg1">
                              <a:lumMod val="50000"/>
                            </a:schemeClr>
                          </a:solidFill>
                        </a:rPr>
                        <a:t>Elaboración del inventario de la red vial terciaria en municipios PDET</a:t>
                      </a:r>
                    </a:p>
                  </a:txBody>
                  <a:tcPr/>
                </a:tc>
                <a:tc>
                  <a:txBody>
                    <a:bodyPr/>
                    <a:lstStyle/>
                    <a:p>
                      <a:pPr algn="ctr"/>
                      <a:r>
                        <a:rPr lang="es-CO" dirty="0">
                          <a:solidFill>
                            <a:schemeClr val="bg1">
                              <a:lumMod val="50000"/>
                            </a:schemeClr>
                          </a:solidFill>
                        </a:rPr>
                        <a:t>100%</a:t>
                      </a:r>
                    </a:p>
                  </a:txBody>
                  <a:tcPr anchor="ctr"/>
                </a:tc>
                <a:tc>
                  <a:txBody>
                    <a:bodyPr/>
                    <a:lstStyle/>
                    <a:p>
                      <a:pPr algn="ctr"/>
                      <a:r>
                        <a:rPr lang="es-CO" dirty="0">
                          <a:solidFill>
                            <a:schemeClr val="bg1">
                              <a:lumMod val="50000"/>
                            </a:schemeClr>
                          </a:solidFill>
                        </a:rPr>
                        <a:t>38%</a:t>
                      </a:r>
                    </a:p>
                  </a:txBody>
                  <a:tcPr anchor="ctr"/>
                </a:tc>
                <a:extLst>
                  <a:ext uri="{0D108BD9-81ED-4DB2-BD59-A6C34878D82A}">
                    <a16:rowId xmlns:a16="http://schemas.microsoft.com/office/drawing/2014/main" val="1042670606"/>
                  </a:ext>
                </a:extLst>
              </a:tr>
            </a:tbl>
          </a:graphicData>
        </a:graphic>
      </p:graphicFrame>
    </p:spTree>
    <p:extLst>
      <p:ext uri="{BB962C8B-B14F-4D97-AF65-F5344CB8AC3E}">
        <p14:creationId xmlns:p14="http://schemas.microsoft.com/office/powerpoint/2010/main" val="185809759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9" name="Gráfico 28">
            <a:extLst>
              <a:ext uri="{FF2B5EF4-FFF2-40B4-BE49-F238E27FC236}">
                <a16:creationId xmlns:a16="http://schemas.microsoft.com/office/drawing/2014/main" id="{00000000-0008-0000-0000-000006000000}"/>
              </a:ext>
            </a:extLst>
          </p:cNvPr>
          <p:cNvGraphicFramePr>
            <a:graphicFrameLocks/>
          </p:cNvGraphicFramePr>
          <p:nvPr>
            <p:extLst>
              <p:ext uri="{D42A27DB-BD31-4B8C-83A1-F6EECF244321}">
                <p14:modId xmlns:p14="http://schemas.microsoft.com/office/powerpoint/2010/main" val="2658624106"/>
              </p:ext>
            </p:extLst>
          </p:nvPr>
        </p:nvGraphicFramePr>
        <p:xfrm>
          <a:off x="693331" y="1618693"/>
          <a:ext cx="4095749" cy="4524374"/>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28" name="Gráfico 27">
            <a:extLst>
              <a:ext uri="{FF2B5EF4-FFF2-40B4-BE49-F238E27FC236}">
                <a16:creationId xmlns:a16="http://schemas.microsoft.com/office/drawing/2014/main" id="{00000000-0008-0000-0000-000007000000}"/>
              </a:ext>
            </a:extLst>
          </p:cNvPr>
          <p:cNvGraphicFramePr>
            <a:graphicFrameLocks/>
          </p:cNvGraphicFramePr>
          <p:nvPr>
            <p:extLst>
              <p:ext uri="{D42A27DB-BD31-4B8C-83A1-F6EECF244321}">
                <p14:modId xmlns:p14="http://schemas.microsoft.com/office/powerpoint/2010/main" val="2403567911"/>
              </p:ext>
            </p:extLst>
          </p:nvPr>
        </p:nvGraphicFramePr>
        <p:xfrm>
          <a:off x="3951978" y="1928884"/>
          <a:ext cx="4318000" cy="314325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8" name="Gráfico 17">
            <a:extLst>
              <a:ext uri="{FF2B5EF4-FFF2-40B4-BE49-F238E27FC236}">
                <a16:creationId xmlns:a16="http://schemas.microsoft.com/office/drawing/2014/main" id="{00000000-0008-0000-0000-000008000000}"/>
              </a:ext>
            </a:extLst>
          </p:cNvPr>
          <p:cNvGraphicFramePr>
            <a:graphicFrameLocks/>
          </p:cNvGraphicFramePr>
          <p:nvPr>
            <p:extLst>
              <p:ext uri="{D42A27DB-BD31-4B8C-83A1-F6EECF244321}">
                <p14:modId xmlns:p14="http://schemas.microsoft.com/office/powerpoint/2010/main" val="3362018876"/>
              </p:ext>
            </p:extLst>
          </p:nvPr>
        </p:nvGraphicFramePr>
        <p:xfrm>
          <a:off x="8077783" y="1869017"/>
          <a:ext cx="4222749" cy="3155158"/>
        </p:xfrm>
        <a:graphic>
          <a:graphicData uri="http://schemas.openxmlformats.org/drawingml/2006/chart">
            <c:chart xmlns:c="http://schemas.openxmlformats.org/drawingml/2006/chart" xmlns:r="http://schemas.openxmlformats.org/officeDocument/2006/relationships" r:id="rId4"/>
          </a:graphicData>
        </a:graphic>
      </p:graphicFrame>
      <p:sp>
        <p:nvSpPr>
          <p:cNvPr id="32" name="CuadroTexto 1">
            <a:extLst>
              <a:ext uri="{FF2B5EF4-FFF2-40B4-BE49-F238E27FC236}">
                <a16:creationId xmlns:a16="http://schemas.microsoft.com/office/drawing/2014/main" id="{00000000-0008-0000-0000-00000F000000}"/>
              </a:ext>
            </a:extLst>
          </p:cNvPr>
          <p:cNvSpPr txBox="1"/>
          <p:nvPr/>
        </p:nvSpPr>
        <p:spPr>
          <a:xfrm>
            <a:off x="5234782" y="2913026"/>
            <a:ext cx="1758157" cy="619125"/>
          </a:xfrm>
          <a:prstGeom prst="rect">
            <a:avLst/>
          </a:prstGeom>
        </p:spPr>
        <p:txBody>
          <a:bodyPr wrap="square" rtlCol="0"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a:r>
              <a:rPr lang="es-CO" sz="3000" dirty="0">
                <a:solidFill>
                  <a:schemeClr val="accent5">
                    <a:lumMod val="75000"/>
                  </a:schemeClr>
                </a:solidFill>
                <a:latin typeface="Impact" panose="020B0806030902050204" pitchFamily="34" charset="0"/>
              </a:rPr>
              <a:t>86%</a:t>
            </a:r>
          </a:p>
        </p:txBody>
      </p:sp>
      <p:sp>
        <p:nvSpPr>
          <p:cNvPr id="17" name="Redondear rectángulo de esquina diagonal 16">
            <a:extLst>
              <a:ext uri="{FF2B5EF4-FFF2-40B4-BE49-F238E27FC236}">
                <a16:creationId xmlns:a16="http://schemas.microsoft.com/office/drawing/2014/main" id="{34FCAE94-8512-854E-98B4-7B0FA8266F0B}"/>
              </a:ext>
            </a:extLst>
          </p:cNvPr>
          <p:cNvSpPr/>
          <p:nvPr/>
        </p:nvSpPr>
        <p:spPr>
          <a:xfrm>
            <a:off x="5710159" y="3471291"/>
            <a:ext cx="771682" cy="264593"/>
          </a:xfrm>
          <a:prstGeom prst="round2DiagRect">
            <a:avLst/>
          </a:prstGeom>
          <a:solidFill>
            <a:schemeClr val="accent5">
              <a:lumMod val="75000"/>
              <a:alpha val="90000"/>
            </a:schemeClr>
          </a:solidFill>
          <a:ln>
            <a:solidFill>
              <a:schemeClr val="accent1">
                <a:shade val="50000"/>
                <a:alpha val="3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sz="1400" dirty="0"/>
              <a:t>232 km</a:t>
            </a:r>
          </a:p>
        </p:txBody>
      </p:sp>
      <p:sp>
        <p:nvSpPr>
          <p:cNvPr id="7" name="Rectángulo 6">
            <a:extLst>
              <a:ext uri="{FF2B5EF4-FFF2-40B4-BE49-F238E27FC236}">
                <a16:creationId xmlns:a16="http://schemas.microsoft.com/office/drawing/2014/main" id="{219775AA-920F-E940-963C-783F7FCDE33C}"/>
              </a:ext>
            </a:extLst>
          </p:cNvPr>
          <p:cNvSpPr/>
          <p:nvPr/>
        </p:nvSpPr>
        <p:spPr>
          <a:xfrm>
            <a:off x="0" y="331548"/>
            <a:ext cx="12176649" cy="858213"/>
          </a:xfrm>
          <a:prstGeom prst="rect">
            <a:avLst/>
          </a:prstGeom>
          <a:solidFill>
            <a:srgbClr val="018E6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sz="3200" dirty="0">
                <a:latin typeface="Segoe UI Historic" panose="020B0502040204020203" pitchFamily="34" charset="0"/>
                <a:ea typeface="Segoe UI Historic" panose="020B0502040204020203" pitchFamily="34" charset="0"/>
                <a:cs typeface="Segoe UI Historic" panose="020B0502040204020203" pitchFamily="34" charset="0"/>
              </a:rPr>
              <a:t>Avances Indicadores Plan Nacional de Desarrollo (PND)</a:t>
            </a:r>
          </a:p>
        </p:txBody>
      </p:sp>
      <p:sp>
        <p:nvSpPr>
          <p:cNvPr id="11" name="CuadroTexto 19">
            <a:extLst>
              <a:ext uri="{FF2B5EF4-FFF2-40B4-BE49-F238E27FC236}">
                <a16:creationId xmlns:a16="http://schemas.microsoft.com/office/drawing/2014/main" id="{00000000-0008-0000-0000-000014000000}"/>
              </a:ext>
            </a:extLst>
          </p:cNvPr>
          <p:cNvSpPr txBox="1"/>
          <p:nvPr/>
        </p:nvSpPr>
        <p:spPr>
          <a:xfrm>
            <a:off x="121711" y="4941348"/>
            <a:ext cx="4318000" cy="698499"/>
          </a:xfrm>
          <a:prstGeom prst="rect">
            <a:avLst/>
          </a:prstGeom>
          <a:noFill/>
          <a:ln w="9525" cmpd="sng">
            <a:noFill/>
          </a:ln>
        </p:spPr>
        <p:style>
          <a:lnRef idx="0">
            <a:scrgbClr r="0" g="0" b="0"/>
          </a:lnRef>
          <a:fillRef idx="0">
            <a:scrgbClr r="0" g="0" b="0"/>
          </a:fillRef>
          <a:effectRef idx="0">
            <a:scrgbClr r="0" g="0" b="0"/>
          </a:effectRef>
          <a:fontRef idx="minor">
            <a:schemeClr val="dk1"/>
          </a:fontRef>
        </p:style>
        <p:txBody>
          <a:bodyPr wrap="square" rtlCol="0" anchor="ct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fld id="{203A093D-46B1-40C5-A657-2B25E7BC661F}" type="TxLink">
              <a:rPr lang="en-US" sz="2000" b="1" i="0" u="none" strike="noStrike">
                <a:solidFill>
                  <a:schemeClr val="accent1">
                    <a:lumMod val="75000"/>
                  </a:schemeClr>
                </a:solidFill>
                <a:latin typeface="Calibri" panose="020F0502020204030204" pitchFamily="34" charset="0"/>
                <a:cs typeface="Calibri" panose="020F0502020204030204" pitchFamily="34" charset="0"/>
              </a:rPr>
              <a:pPr algn="ctr"/>
              <a:t> Vía primaria no concesionada con mantenimiento y rehabilitación</a:t>
            </a:fld>
            <a:endParaRPr lang="es-CO" sz="2000" b="1" dirty="0">
              <a:solidFill>
                <a:schemeClr val="accent1">
                  <a:lumMod val="75000"/>
                </a:schemeClr>
              </a:solidFill>
              <a:latin typeface="Calibri" panose="020F0502020204030204" pitchFamily="34" charset="0"/>
              <a:cs typeface="Calibri" panose="020F0502020204030204" pitchFamily="34" charset="0"/>
            </a:endParaRPr>
          </a:p>
        </p:txBody>
      </p:sp>
      <p:sp>
        <p:nvSpPr>
          <p:cNvPr id="14" name="CuadroTexto 23">
            <a:extLst>
              <a:ext uri="{FF2B5EF4-FFF2-40B4-BE49-F238E27FC236}">
                <a16:creationId xmlns:a16="http://schemas.microsoft.com/office/drawing/2014/main" id="{53C039DD-5329-1044-ACCC-DFC492E25339}"/>
              </a:ext>
            </a:extLst>
          </p:cNvPr>
          <p:cNvSpPr txBox="1"/>
          <p:nvPr/>
        </p:nvSpPr>
        <p:spPr>
          <a:xfrm>
            <a:off x="4387452" y="5084223"/>
            <a:ext cx="3709194" cy="412751"/>
          </a:xfrm>
          <a:prstGeom prst="rect">
            <a:avLst/>
          </a:prstGeom>
          <a:noFill/>
          <a:ln w="9525" cmpd="sng">
            <a:noFill/>
          </a:ln>
        </p:spPr>
        <p:style>
          <a:lnRef idx="0">
            <a:scrgbClr r="0" g="0" b="0"/>
          </a:lnRef>
          <a:fillRef idx="0">
            <a:scrgbClr r="0" g="0" b="0"/>
          </a:fillRef>
          <a:effectRef idx="0">
            <a:scrgbClr r="0" g="0" b="0"/>
          </a:effectRef>
          <a:fontRef idx="minor">
            <a:schemeClr val="dk1"/>
          </a:fontRef>
        </p:style>
        <p:txBody>
          <a:bodyPr wrap="square" rtlCol="0" anchor="ct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fld id="{9E400311-BFE0-0E4C-BC38-42A5BAD19FAF}" type="TxLink">
              <a:rPr lang="en-US" sz="2000" b="1" i="0" u="none" strike="noStrike">
                <a:solidFill>
                  <a:schemeClr val="accent5">
                    <a:lumMod val="75000"/>
                  </a:schemeClr>
                </a:solidFill>
                <a:latin typeface="Calibri" panose="020F0502020204030204" pitchFamily="34" charset="0"/>
                <a:cs typeface="Calibri" panose="020F0502020204030204" pitchFamily="34" charset="0"/>
              </a:rPr>
              <a:pPr algn="ctr"/>
              <a:t>Vía primaria no concesionada mejorada</a:t>
            </a:fld>
            <a:endParaRPr lang="es-CO" sz="1600" b="1" dirty="0">
              <a:solidFill>
                <a:schemeClr val="accent5">
                  <a:lumMod val="75000"/>
                </a:schemeClr>
              </a:solidFill>
              <a:latin typeface="Calibri" panose="020F0502020204030204" pitchFamily="34" charset="0"/>
              <a:cs typeface="Calibri" panose="020F0502020204030204" pitchFamily="34" charset="0"/>
            </a:endParaRPr>
          </a:p>
        </p:txBody>
      </p:sp>
      <p:sp>
        <p:nvSpPr>
          <p:cNvPr id="21" name="CuadroTexto 24">
            <a:extLst>
              <a:ext uri="{FF2B5EF4-FFF2-40B4-BE49-F238E27FC236}">
                <a16:creationId xmlns:a16="http://schemas.microsoft.com/office/drawing/2014/main" id="{D3DC6C28-A31E-B149-A9FF-45B07B62A33C}"/>
              </a:ext>
            </a:extLst>
          </p:cNvPr>
          <p:cNvSpPr txBox="1"/>
          <p:nvPr/>
        </p:nvSpPr>
        <p:spPr>
          <a:xfrm>
            <a:off x="8245475" y="5040507"/>
            <a:ext cx="3702050" cy="412751"/>
          </a:xfrm>
          <a:prstGeom prst="rect">
            <a:avLst/>
          </a:prstGeom>
          <a:noFill/>
          <a:ln w="9525" cmpd="sng">
            <a:noFill/>
          </a:ln>
        </p:spPr>
        <p:style>
          <a:lnRef idx="0">
            <a:scrgbClr r="0" g="0" b="0"/>
          </a:lnRef>
          <a:fillRef idx="0">
            <a:scrgbClr r="0" g="0" b="0"/>
          </a:fillRef>
          <a:effectRef idx="0">
            <a:scrgbClr r="0" g="0" b="0"/>
          </a:effectRef>
          <a:fontRef idx="minor">
            <a:schemeClr val="dk1"/>
          </a:fontRef>
        </p:style>
        <p:txBody>
          <a:bodyPr wrap="square" rtlCol="0" anchor="ct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fld id="{B52E51F2-859D-5B47-9837-B114D9735E10}" type="TxLink">
              <a:rPr lang="en-US" sz="2000" b="1" i="0" u="none" strike="noStrike">
                <a:solidFill>
                  <a:schemeClr val="accent5">
                    <a:lumMod val="60000"/>
                    <a:lumOff val="40000"/>
                  </a:schemeClr>
                </a:solidFill>
                <a:latin typeface="Calibri" panose="020F0502020204030204" pitchFamily="34" charset="0"/>
                <a:cs typeface="Calibri" panose="020F0502020204030204" pitchFamily="34" charset="0"/>
              </a:rPr>
              <a:pPr algn="ctr"/>
              <a:t>Vías terciarias mejoradas y construida</a:t>
            </a:fld>
            <a:endParaRPr lang="es-CO" sz="2000" b="1" dirty="0">
              <a:solidFill>
                <a:schemeClr val="accent5">
                  <a:lumMod val="60000"/>
                  <a:lumOff val="40000"/>
                </a:schemeClr>
              </a:solidFill>
              <a:latin typeface="Calibri" panose="020F0502020204030204" pitchFamily="34" charset="0"/>
              <a:cs typeface="Calibri" panose="020F0502020204030204" pitchFamily="34" charset="0"/>
            </a:endParaRPr>
          </a:p>
        </p:txBody>
      </p:sp>
      <p:sp>
        <p:nvSpPr>
          <p:cNvPr id="25" name="Llamada con línea 1 24">
            <a:extLst>
              <a:ext uri="{FF2B5EF4-FFF2-40B4-BE49-F238E27FC236}">
                <a16:creationId xmlns:a16="http://schemas.microsoft.com/office/drawing/2014/main" id="{DD0171FA-BBF6-3947-AE18-D2A8E30506B0}"/>
              </a:ext>
            </a:extLst>
          </p:cNvPr>
          <p:cNvSpPr/>
          <p:nvPr/>
        </p:nvSpPr>
        <p:spPr>
          <a:xfrm>
            <a:off x="2575926" y="1433567"/>
            <a:ext cx="1087854" cy="783090"/>
          </a:xfrm>
          <a:prstGeom prst="borderCallout1">
            <a:avLst>
              <a:gd name="adj1" fmla="val 18750"/>
              <a:gd name="adj2" fmla="val -8333"/>
              <a:gd name="adj3" fmla="val 109467"/>
              <a:gd name="adj4" fmla="val -26325"/>
            </a:avLst>
          </a:prstGeom>
          <a:noFill/>
        </p:spPr>
        <p:style>
          <a:lnRef idx="2">
            <a:schemeClr val="accent1"/>
          </a:lnRef>
          <a:fillRef idx="1">
            <a:schemeClr val="lt1"/>
          </a:fillRef>
          <a:effectRef idx="0">
            <a:schemeClr val="accent1"/>
          </a:effectRef>
          <a:fontRef idx="minor">
            <a:schemeClr val="dk1"/>
          </a:fontRef>
        </p:style>
        <p:txBody>
          <a:bodyPr rtlCol="0" anchor="ctr"/>
          <a:lstStyle/>
          <a:p>
            <a:pPr algn="ctr"/>
            <a:r>
              <a:rPr lang="es-CO" sz="1500" b="1" dirty="0">
                <a:solidFill>
                  <a:schemeClr val="accent1">
                    <a:lumMod val="75000"/>
                  </a:schemeClr>
                </a:solidFill>
                <a:latin typeface="Calibri" panose="020F0502020204030204" pitchFamily="34" charset="0"/>
                <a:cs typeface="Calibri" panose="020F0502020204030204" pitchFamily="34" charset="0"/>
              </a:rPr>
              <a:t>Meta cuatrienio:100 km</a:t>
            </a:r>
          </a:p>
        </p:txBody>
      </p:sp>
      <p:sp>
        <p:nvSpPr>
          <p:cNvPr id="26" name="Llamada con línea 1 25">
            <a:extLst>
              <a:ext uri="{FF2B5EF4-FFF2-40B4-BE49-F238E27FC236}">
                <a16:creationId xmlns:a16="http://schemas.microsoft.com/office/drawing/2014/main" id="{610AADCC-FC64-0B41-98C4-A8867A2701C3}"/>
              </a:ext>
            </a:extLst>
          </p:cNvPr>
          <p:cNvSpPr/>
          <p:nvPr/>
        </p:nvSpPr>
        <p:spPr>
          <a:xfrm>
            <a:off x="6399671" y="1485352"/>
            <a:ext cx="1087854" cy="679521"/>
          </a:xfrm>
          <a:prstGeom prst="borderCallout1">
            <a:avLst>
              <a:gd name="adj1" fmla="val 18750"/>
              <a:gd name="adj2" fmla="val -8333"/>
              <a:gd name="adj3" fmla="val 107257"/>
              <a:gd name="adj4" fmla="val -27417"/>
            </a:avLst>
          </a:prstGeom>
          <a:noFill/>
          <a:ln w="9525" cmpd="sng">
            <a:solidFill>
              <a:schemeClr val="accent5">
                <a:lumMod val="75000"/>
              </a:schemeClr>
            </a:solidFill>
          </a:ln>
        </p:spPr>
        <p:style>
          <a:lnRef idx="0">
            <a:scrgbClr r="0" g="0" b="0"/>
          </a:lnRef>
          <a:fillRef idx="0">
            <a:scrgbClr r="0" g="0" b="0"/>
          </a:fillRef>
          <a:effectRef idx="0">
            <a:scrgbClr r="0" g="0" b="0"/>
          </a:effectRef>
          <a:fontRef idx="minor">
            <a:schemeClr val="dk1"/>
          </a:fontRef>
        </p:style>
        <p:txBody>
          <a:bodyPr wrap="square" rtlCol="0" anchor="ctr"/>
          <a:lstStyle/>
          <a:p>
            <a:pPr algn="ctr"/>
            <a:r>
              <a:rPr lang="es-CO" sz="1500" b="1" dirty="0">
                <a:solidFill>
                  <a:schemeClr val="accent5">
                    <a:lumMod val="75000"/>
                  </a:schemeClr>
                </a:solidFill>
                <a:latin typeface="Calibri" panose="020F0502020204030204" pitchFamily="34" charset="0"/>
                <a:cs typeface="Calibri" panose="020F0502020204030204" pitchFamily="34" charset="0"/>
              </a:rPr>
              <a:t>Meta cuatrienio:270 km</a:t>
            </a:r>
          </a:p>
        </p:txBody>
      </p:sp>
      <p:sp>
        <p:nvSpPr>
          <p:cNvPr id="27" name="Llamada con línea 1 26">
            <a:extLst>
              <a:ext uri="{FF2B5EF4-FFF2-40B4-BE49-F238E27FC236}">
                <a16:creationId xmlns:a16="http://schemas.microsoft.com/office/drawing/2014/main" id="{4E39CA60-2516-3041-9F7E-51CFCDA05375}"/>
              </a:ext>
            </a:extLst>
          </p:cNvPr>
          <p:cNvSpPr/>
          <p:nvPr/>
        </p:nvSpPr>
        <p:spPr>
          <a:xfrm>
            <a:off x="10662399" y="1485353"/>
            <a:ext cx="1047529" cy="679520"/>
          </a:xfrm>
          <a:prstGeom prst="borderCallout1">
            <a:avLst>
              <a:gd name="adj1" fmla="val 17476"/>
              <a:gd name="adj2" fmla="val -9640"/>
              <a:gd name="adj3" fmla="val 110805"/>
              <a:gd name="adj4" fmla="val -45155"/>
            </a:avLst>
          </a:prstGeom>
          <a:ln>
            <a:solidFill>
              <a:schemeClr val="accent5">
                <a:lumMod val="40000"/>
                <a:lumOff val="60000"/>
              </a:schemeClr>
            </a:solidFill>
          </a:ln>
        </p:spPr>
        <p:style>
          <a:lnRef idx="2">
            <a:schemeClr val="accent1"/>
          </a:lnRef>
          <a:fillRef idx="1">
            <a:schemeClr val="lt1"/>
          </a:fillRef>
          <a:effectRef idx="0">
            <a:schemeClr val="accent1"/>
          </a:effectRef>
          <a:fontRef idx="minor">
            <a:schemeClr val="dk1"/>
          </a:fontRef>
        </p:style>
        <p:txBody>
          <a:bodyPr rtlCol="0" anchor="ctr"/>
          <a:lstStyle/>
          <a:p>
            <a:pPr algn="ctr"/>
            <a:r>
              <a:rPr lang="es-CO" sz="1500" b="1" dirty="0">
                <a:solidFill>
                  <a:schemeClr val="accent5">
                    <a:lumMod val="60000"/>
                    <a:lumOff val="40000"/>
                  </a:schemeClr>
                </a:solidFill>
                <a:latin typeface="Calibri" panose="020F0502020204030204" pitchFamily="34" charset="0"/>
                <a:cs typeface="Calibri" panose="020F0502020204030204" pitchFamily="34" charset="0"/>
              </a:rPr>
              <a:t>Meta cuatrienio:400 km</a:t>
            </a:r>
          </a:p>
        </p:txBody>
      </p:sp>
      <p:sp>
        <p:nvSpPr>
          <p:cNvPr id="5" name="Redondear rectángulo de esquina diagonal 4">
            <a:extLst>
              <a:ext uri="{FF2B5EF4-FFF2-40B4-BE49-F238E27FC236}">
                <a16:creationId xmlns:a16="http://schemas.microsoft.com/office/drawing/2014/main" id="{2093FB83-2375-E445-B1CD-BA711BFE833B}"/>
              </a:ext>
            </a:extLst>
          </p:cNvPr>
          <p:cNvSpPr/>
          <p:nvPr/>
        </p:nvSpPr>
        <p:spPr>
          <a:xfrm>
            <a:off x="1842664" y="3635720"/>
            <a:ext cx="876094" cy="323493"/>
          </a:xfrm>
          <a:prstGeom prst="round2DiagRect">
            <a:avLst/>
          </a:prstGeom>
          <a:solidFill>
            <a:schemeClr val="accent1">
              <a:alpha val="96000"/>
            </a:schemeClr>
          </a:solidFill>
          <a:ln>
            <a:solidFill>
              <a:schemeClr val="accent1">
                <a:shade val="50000"/>
                <a:alpha val="38000"/>
              </a:schemeClr>
            </a:solidFill>
          </a:ln>
        </p:spPr>
        <p:style>
          <a:lnRef idx="2">
            <a:schemeClr val="accent1">
              <a:shade val="50000"/>
            </a:schemeClr>
          </a:lnRef>
          <a:fillRef idx="1">
            <a:schemeClr val="accent1"/>
          </a:fillRef>
          <a:effectRef idx="0">
            <a:schemeClr val="accent1"/>
          </a:effectRef>
          <a:fontRef idx="minor">
            <a:schemeClr val="lt1"/>
          </a:fontRef>
        </p:style>
        <p:txBody>
          <a:bodyPr lIns="90000" rtlCol="0" anchor="ctr">
            <a:spAutoFit/>
          </a:bodyPr>
          <a:lstStyle/>
          <a:p>
            <a:pPr algn="ctr"/>
            <a:r>
              <a:rPr lang="es-CO" sz="1300" dirty="0"/>
              <a:t>1.722 km</a:t>
            </a:r>
          </a:p>
        </p:txBody>
      </p:sp>
      <p:graphicFrame>
        <p:nvGraphicFramePr>
          <p:cNvPr id="24" name="Gráfico 23">
            <a:extLst>
              <a:ext uri="{FF2B5EF4-FFF2-40B4-BE49-F238E27FC236}">
                <a16:creationId xmlns:a16="http://schemas.microsoft.com/office/drawing/2014/main" id="{00000000-0008-0000-0000-000006000000}"/>
              </a:ext>
            </a:extLst>
          </p:cNvPr>
          <p:cNvGraphicFramePr>
            <a:graphicFrameLocks/>
          </p:cNvGraphicFramePr>
          <p:nvPr/>
        </p:nvGraphicFramePr>
        <p:xfrm>
          <a:off x="2344211" y="6864252"/>
          <a:ext cx="4191000" cy="5064125"/>
        </p:xfrm>
        <a:graphic>
          <a:graphicData uri="http://schemas.openxmlformats.org/drawingml/2006/chart">
            <c:chart xmlns:c="http://schemas.openxmlformats.org/drawingml/2006/chart" xmlns:r="http://schemas.openxmlformats.org/officeDocument/2006/relationships" r:id="rId5"/>
          </a:graphicData>
        </a:graphic>
      </p:graphicFrame>
      <p:sp>
        <p:nvSpPr>
          <p:cNvPr id="37" name="Redondear rectángulo de esquina diagonal 36">
            <a:extLst>
              <a:ext uri="{FF2B5EF4-FFF2-40B4-BE49-F238E27FC236}">
                <a16:creationId xmlns:a16="http://schemas.microsoft.com/office/drawing/2014/main" id="{ABD36383-CC8C-9A45-B3F3-5F8C33FC6231}"/>
              </a:ext>
            </a:extLst>
          </p:cNvPr>
          <p:cNvSpPr/>
          <p:nvPr/>
        </p:nvSpPr>
        <p:spPr>
          <a:xfrm>
            <a:off x="9652000" y="3635720"/>
            <a:ext cx="970238" cy="245160"/>
          </a:xfrm>
          <a:prstGeom prst="round2DiagRect">
            <a:avLst/>
          </a:prstGeom>
          <a:solidFill>
            <a:schemeClr val="accent5">
              <a:lumMod val="60000"/>
              <a:lumOff val="40000"/>
              <a:alpha val="90000"/>
            </a:schemeClr>
          </a:solidFill>
          <a:ln>
            <a:solidFill>
              <a:schemeClr val="accent1">
                <a:shade val="50000"/>
                <a:alpha val="3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sz="1400" dirty="0"/>
              <a:t>1.093 km</a:t>
            </a:r>
          </a:p>
        </p:txBody>
      </p:sp>
      <p:sp>
        <p:nvSpPr>
          <p:cNvPr id="19" name="CuadroTexto 1">
            <a:extLst>
              <a:ext uri="{FF2B5EF4-FFF2-40B4-BE49-F238E27FC236}">
                <a16:creationId xmlns:a16="http://schemas.microsoft.com/office/drawing/2014/main" id="{146137B9-ED7D-4642-B445-7653D9BBCD0C}"/>
              </a:ext>
            </a:extLst>
          </p:cNvPr>
          <p:cNvSpPr txBox="1"/>
          <p:nvPr/>
        </p:nvSpPr>
        <p:spPr>
          <a:xfrm>
            <a:off x="9380692" y="3016595"/>
            <a:ext cx="1758157" cy="619125"/>
          </a:xfrm>
          <a:prstGeom prst="rect">
            <a:avLst/>
          </a:prstGeom>
        </p:spPr>
        <p:txBody>
          <a:bodyPr wrap="square" rtlCol="0"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a:r>
              <a:rPr lang="en-US" sz="3000" b="0" i="0" u="none" strike="noStrike" dirty="0">
                <a:solidFill>
                  <a:schemeClr val="accent5">
                    <a:lumMod val="60000"/>
                    <a:lumOff val="40000"/>
                  </a:schemeClr>
                </a:solidFill>
                <a:latin typeface="Impact" panose="020B0806030902050204" pitchFamily="34" charset="0"/>
                <a:cs typeface="Calibri"/>
              </a:rPr>
              <a:t>273%</a:t>
            </a:r>
            <a:endParaRPr lang="es-CO" sz="3000" dirty="0">
              <a:solidFill>
                <a:schemeClr val="accent5">
                  <a:lumMod val="60000"/>
                  <a:lumOff val="40000"/>
                </a:schemeClr>
              </a:solidFill>
              <a:latin typeface="Impact" panose="020B0806030902050204" pitchFamily="34" charset="0"/>
            </a:endParaRPr>
          </a:p>
        </p:txBody>
      </p:sp>
    </p:spTree>
    <p:extLst>
      <p:ext uri="{BB962C8B-B14F-4D97-AF65-F5344CB8AC3E}">
        <p14:creationId xmlns:p14="http://schemas.microsoft.com/office/powerpoint/2010/main" val="232349244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9" name="Gráfico 28">
            <a:extLst>
              <a:ext uri="{FF2B5EF4-FFF2-40B4-BE49-F238E27FC236}">
                <a16:creationId xmlns:a16="http://schemas.microsoft.com/office/drawing/2014/main" id="{00000000-0008-0000-0000-00000B000000}"/>
              </a:ext>
            </a:extLst>
          </p:cNvPr>
          <p:cNvGraphicFramePr>
            <a:graphicFrameLocks/>
          </p:cNvGraphicFramePr>
          <p:nvPr>
            <p:extLst>
              <p:ext uri="{D42A27DB-BD31-4B8C-83A1-F6EECF244321}">
                <p14:modId xmlns:p14="http://schemas.microsoft.com/office/powerpoint/2010/main" val="1174753797"/>
              </p:ext>
            </p:extLst>
          </p:nvPr>
        </p:nvGraphicFramePr>
        <p:xfrm>
          <a:off x="7457420" y="1859886"/>
          <a:ext cx="5000624" cy="3000375"/>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17" name="Gráfico 16">
            <a:extLst>
              <a:ext uri="{FF2B5EF4-FFF2-40B4-BE49-F238E27FC236}">
                <a16:creationId xmlns:a16="http://schemas.microsoft.com/office/drawing/2014/main" id="{00000000-0008-0000-0000-00000A000000}"/>
              </a:ext>
            </a:extLst>
          </p:cNvPr>
          <p:cNvGraphicFramePr>
            <a:graphicFrameLocks/>
          </p:cNvGraphicFramePr>
          <p:nvPr>
            <p:extLst>
              <p:ext uri="{D42A27DB-BD31-4B8C-83A1-F6EECF244321}">
                <p14:modId xmlns:p14="http://schemas.microsoft.com/office/powerpoint/2010/main" val="1610145635"/>
              </p:ext>
            </p:extLst>
          </p:nvPr>
        </p:nvGraphicFramePr>
        <p:xfrm>
          <a:off x="4087812" y="1928812"/>
          <a:ext cx="4016375" cy="3000375"/>
        </p:xfrm>
        <a:graphic>
          <a:graphicData uri="http://schemas.openxmlformats.org/drawingml/2006/chart">
            <c:chart xmlns:c="http://schemas.openxmlformats.org/drawingml/2006/chart" xmlns:r="http://schemas.openxmlformats.org/officeDocument/2006/relationships" r:id="rId3"/>
          </a:graphicData>
        </a:graphic>
      </p:graphicFrame>
      <p:sp>
        <p:nvSpPr>
          <p:cNvPr id="19" name="Redondear rectángulo de esquina diagonal 18">
            <a:extLst>
              <a:ext uri="{FF2B5EF4-FFF2-40B4-BE49-F238E27FC236}">
                <a16:creationId xmlns:a16="http://schemas.microsoft.com/office/drawing/2014/main" id="{13D5FFA7-F6DE-324E-84AF-A38EE5AAAC29}"/>
              </a:ext>
            </a:extLst>
          </p:cNvPr>
          <p:cNvSpPr/>
          <p:nvPr/>
        </p:nvSpPr>
        <p:spPr>
          <a:xfrm>
            <a:off x="9786671" y="3495495"/>
            <a:ext cx="354145" cy="226693"/>
          </a:xfrm>
          <a:prstGeom prst="round2DiagRect">
            <a:avLst/>
          </a:prstGeom>
          <a:solidFill>
            <a:srgbClr val="4C83E8">
              <a:alpha val="96000"/>
            </a:srgbClr>
          </a:solidFill>
          <a:ln>
            <a:solidFill>
              <a:srgbClr val="3366CC"/>
            </a:solidFill>
          </a:ln>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algn="ctr"/>
            <a:r>
              <a:rPr lang="es-CO" sz="1200" dirty="0"/>
              <a:t>1</a:t>
            </a:r>
            <a:endParaRPr lang="es-CO" sz="1100" dirty="0"/>
          </a:p>
        </p:txBody>
      </p:sp>
      <p:sp>
        <p:nvSpPr>
          <p:cNvPr id="14" name="Redondear rectángulo de esquina diagonal 13">
            <a:extLst>
              <a:ext uri="{FF2B5EF4-FFF2-40B4-BE49-F238E27FC236}">
                <a16:creationId xmlns:a16="http://schemas.microsoft.com/office/drawing/2014/main" id="{D5B2E2CA-9A86-614E-BA09-EDD2F685D28E}"/>
              </a:ext>
            </a:extLst>
          </p:cNvPr>
          <p:cNvSpPr/>
          <p:nvPr/>
        </p:nvSpPr>
        <p:spPr>
          <a:xfrm>
            <a:off x="5941357" y="3538823"/>
            <a:ext cx="428347" cy="257658"/>
          </a:xfrm>
          <a:prstGeom prst="round2DiagRect">
            <a:avLst/>
          </a:prstGeom>
          <a:solidFill>
            <a:srgbClr val="4C83E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sz="1400" dirty="0"/>
              <a:t>6</a:t>
            </a:r>
            <a:endParaRPr lang="es-CO" sz="1100" dirty="0"/>
          </a:p>
        </p:txBody>
      </p:sp>
      <p:sp>
        <p:nvSpPr>
          <p:cNvPr id="18" name="CuadroTexto 26">
            <a:extLst>
              <a:ext uri="{FF2B5EF4-FFF2-40B4-BE49-F238E27FC236}">
                <a16:creationId xmlns:a16="http://schemas.microsoft.com/office/drawing/2014/main" id="{E76E8481-EED0-5D4C-9BAA-1797C9B2D4F7}"/>
              </a:ext>
            </a:extLst>
          </p:cNvPr>
          <p:cNvSpPr txBox="1"/>
          <p:nvPr/>
        </p:nvSpPr>
        <p:spPr>
          <a:xfrm>
            <a:off x="4362845" y="4938905"/>
            <a:ext cx="3466307" cy="666750"/>
          </a:xfrm>
          <a:prstGeom prst="rect">
            <a:avLst/>
          </a:prstGeom>
          <a:noFill/>
          <a:ln w="9525" cmpd="sng">
            <a:noFill/>
          </a:ln>
        </p:spPr>
        <p:style>
          <a:lnRef idx="0">
            <a:scrgbClr r="0" g="0" b="0"/>
          </a:lnRef>
          <a:fillRef idx="0">
            <a:scrgbClr r="0" g="0" b="0"/>
          </a:fillRef>
          <a:effectRef idx="0">
            <a:scrgbClr r="0" g="0" b="0"/>
          </a:effectRef>
          <a:fontRef idx="minor">
            <a:schemeClr val="dk1"/>
          </a:fontRef>
        </p:style>
        <p:txBody>
          <a:bodyPr wrap="square" rtlCol="0" anchor="ct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fld id="{1E3D89FD-9BA6-984E-A07B-99BC3B255928}" type="TxLink">
              <a:rPr lang="en-US" sz="2000" b="1" i="0" u="none" strike="noStrike">
                <a:solidFill>
                  <a:srgbClr val="3366CC"/>
                </a:solidFill>
                <a:cs typeface="Arial Narrow"/>
              </a:rPr>
              <a:pPr algn="ctr"/>
              <a:t>Muelles Fluviales construidos, mejorados y mantenidos</a:t>
            </a:fld>
            <a:endParaRPr lang="es-CO" sz="2000" b="1" dirty="0">
              <a:solidFill>
                <a:srgbClr val="3366CC"/>
              </a:solidFill>
              <a:cs typeface="Calibri" panose="020F0502020204030204" pitchFamily="34" charset="0"/>
            </a:endParaRPr>
          </a:p>
        </p:txBody>
      </p:sp>
      <p:sp>
        <p:nvSpPr>
          <p:cNvPr id="21" name="CuadroTexto 4">
            <a:extLst>
              <a:ext uri="{FF2B5EF4-FFF2-40B4-BE49-F238E27FC236}">
                <a16:creationId xmlns:a16="http://schemas.microsoft.com/office/drawing/2014/main" id="{BB464AC3-770A-1943-A17D-AF5FC84C2FBC}"/>
              </a:ext>
            </a:extLst>
          </p:cNvPr>
          <p:cNvSpPr txBox="1"/>
          <p:nvPr/>
        </p:nvSpPr>
        <p:spPr>
          <a:xfrm>
            <a:off x="9601993" y="2947084"/>
            <a:ext cx="1027906" cy="496095"/>
          </a:xfrm>
          <a:prstGeom prst="rect">
            <a:avLst/>
          </a:prstGeom>
          <a:noFill/>
          <a:ln w="9525" cmpd="sng">
            <a:noFill/>
          </a:ln>
        </p:spPr>
        <p:style>
          <a:lnRef idx="0">
            <a:scrgbClr r="0" g="0" b="0"/>
          </a:lnRef>
          <a:fillRef idx="0">
            <a:scrgbClr r="0" g="0" b="0"/>
          </a:fillRef>
          <a:effectRef idx="0">
            <a:scrgbClr r="0" g="0" b="0"/>
          </a:effectRef>
          <a:fontRef idx="minor">
            <a:schemeClr val="dk1"/>
          </a:fontRef>
        </p:style>
        <p:txBody>
          <a:bodyPr wrap="square" rtlCol="0" anchor="t"/>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fld id="{BC87E606-4AD8-4237-A27B-8ED32C27FF2F}" type="TxLink">
              <a:rPr lang="en-US" sz="3000" b="0" i="0" u="none" strike="noStrike">
                <a:solidFill>
                  <a:srgbClr val="3366CC"/>
                </a:solidFill>
                <a:latin typeface="Impact" panose="020B0806030902050204" pitchFamily="34" charset="0"/>
                <a:cs typeface="Calibri"/>
              </a:rPr>
              <a:pPr/>
              <a:t>50%</a:t>
            </a:fld>
            <a:endParaRPr lang="es-CO" sz="3000" dirty="0">
              <a:solidFill>
                <a:srgbClr val="3366CC"/>
              </a:solidFill>
              <a:latin typeface="Impact" panose="020B0806030902050204" pitchFamily="34" charset="0"/>
            </a:endParaRPr>
          </a:p>
        </p:txBody>
      </p:sp>
      <p:sp>
        <p:nvSpPr>
          <p:cNvPr id="22" name="CuadroTexto 27">
            <a:extLst>
              <a:ext uri="{FF2B5EF4-FFF2-40B4-BE49-F238E27FC236}">
                <a16:creationId xmlns:a16="http://schemas.microsoft.com/office/drawing/2014/main" id="{5833F485-710C-C546-9EC9-0ABA3F1F4FB7}"/>
              </a:ext>
            </a:extLst>
          </p:cNvPr>
          <p:cNvSpPr txBox="1"/>
          <p:nvPr/>
        </p:nvSpPr>
        <p:spPr>
          <a:xfrm>
            <a:off x="7639247" y="4924619"/>
            <a:ext cx="4648994" cy="590551"/>
          </a:xfrm>
          <a:prstGeom prst="rect">
            <a:avLst/>
          </a:prstGeom>
          <a:noFill/>
          <a:ln w="9525" cmpd="sng">
            <a:noFill/>
          </a:ln>
        </p:spPr>
        <p:style>
          <a:lnRef idx="0">
            <a:scrgbClr r="0" g="0" b="0"/>
          </a:lnRef>
          <a:fillRef idx="0">
            <a:scrgbClr r="0" g="0" b="0"/>
          </a:fillRef>
          <a:effectRef idx="0">
            <a:scrgbClr r="0" g="0" b="0"/>
          </a:effectRef>
          <a:fontRef idx="minor">
            <a:schemeClr val="dk1"/>
          </a:fontRef>
        </p:style>
        <p:txBody>
          <a:bodyPr wrap="square" rtlCol="0" anchor="ct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fld id="{BB92B1C5-E3FD-504D-B04C-88B383C4FAEB}" type="TxLink">
              <a:rPr lang="en-US" sz="2000" b="1" i="0" u="none" strike="noStrike">
                <a:solidFill>
                  <a:srgbClr val="3366CC"/>
                </a:solidFill>
                <a:latin typeface="Calibri"/>
                <a:cs typeface="Calibri"/>
              </a:rPr>
              <a:pPr algn="ctr"/>
              <a:t>Accesos marítimos mejorados, construidos y profundizados</a:t>
            </a:fld>
            <a:endParaRPr lang="es-CO" sz="2000" b="1" dirty="0">
              <a:solidFill>
                <a:srgbClr val="3366CC"/>
              </a:solidFill>
              <a:latin typeface="Calibri" panose="020F0502020204030204" pitchFamily="34" charset="0"/>
              <a:cs typeface="Calibri" panose="020F0502020204030204" pitchFamily="34" charset="0"/>
            </a:endParaRPr>
          </a:p>
        </p:txBody>
      </p:sp>
      <p:sp>
        <p:nvSpPr>
          <p:cNvPr id="23" name="Llamada con línea 1 22">
            <a:extLst>
              <a:ext uri="{FF2B5EF4-FFF2-40B4-BE49-F238E27FC236}">
                <a16:creationId xmlns:a16="http://schemas.microsoft.com/office/drawing/2014/main" id="{1E98768F-B9CB-7D45-B031-EDF9CBFD8F08}"/>
              </a:ext>
            </a:extLst>
          </p:cNvPr>
          <p:cNvSpPr/>
          <p:nvPr/>
        </p:nvSpPr>
        <p:spPr>
          <a:xfrm>
            <a:off x="6495665" y="1757361"/>
            <a:ext cx="1180250" cy="400050"/>
          </a:xfrm>
          <a:prstGeom prst="borderCallout1">
            <a:avLst>
              <a:gd name="adj1" fmla="val 9845"/>
              <a:gd name="adj2" fmla="val -12358"/>
              <a:gd name="adj3" fmla="val 123273"/>
              <a:gd name="adj4" fmla="val -30716"/>
            </a:avLst>
          </a:prstGeom>
          <a:noFill/>
          <a:ln>
            <a:solidFill>
              <a:srgbClr val="4C83E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sz="1500" b="1" dirty="0">
                <a:solidFill>
                  <a:srgbClr val="3366CC"/>
                </a:solidFill>
                <a:cs typeface="Calibri" panose="020F0502020204030204" pitchFamily="34" charset="0"/>
              </a:rPr>
              <a:t>Meta cuatrienio: 9</a:t>
            </a:r>
          </a:p>
        </p:txBody>
      </p:sp>
      <p:sp>
        <p:nvSpPr>
          <p:cNvPr id="24" name="Llamada con línea 1 23">
            <a:extLst>
              <a:ext uri="{FF2B5EF4-FFF2-40B4-BE49-F238E27FC236}">
                <a16:creationId xmlns:a16="http://schemas.microsoft.com/office/drawing/2014/main" id="{81EA3D6D-341F-6F41-A2D4-BB4E530C699A}"/>
              </a:ext>
            </a:extLst>
          </p:cNvPr>
          <p:cNvSpPr/>
          <p:nvPr/>
        </p:nvSpPr>
        <p:spPr>
          <a:xfrm>
            <a:off x="10250088" y="1762122"/>
            <a:ext cx="1283326" cy="400050"/>
          </a:xfrm>
          <a:prstGeom prst="borderCallout1">
            <a:avLst>
              <a:gd name="adj1" fmla="val 18750"/>
              <a:gd name="adj2" fmla="val -8333"/>
              <a:gd name="adj3" fmla="val 135691"/>
              <a:gd name="adj4" fmla="val -20976"/>
            </a:avLst>
          </a:prstGeom>
          <a:noFill/>
          <a:ln>
            <a:solidFill>
              <a:srgbClr val="3366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sz="1500" b="1" dirty="0">
                <a:solidFill>
                  <a:srgbClr val="3366CC"/>
                </a:solidFill>
                <a:cs typeface="Calibri" panose="020F0502020204030204" pitchFamily="34" charset="0"/>
              </a:rPr>
              <a:t>Meta Cuatrienio: 2</a:t>
            </a:r>
          </a:p>
        </p:txBody>
      </p:sp>
      <p:sp>
        <p:nvSpPr>
          <p:cNvPr id="13" name="Redondear rectángulo de esquina diagonal 12">
            <a:extLst>
              <a:ext uri="{FF2B5EF4-FFF2-40B4-BE49-F238E27FC236}">
                <a16:creationId xmlns:a16="http://schemas.microsoft.com/office/drawing/2014/main" id="{34815915-94D2-5748-A9DF-FACA3E854B40}"/>
              </a:ext>
            </a:extLst>
          </p:cNvPr>
          <p:cNvSpPr/>
          <p:nvPr/>
        </p:nvSpPr>
        <p:spPr>
          <a:xfrm>
            <a:off x="1682352" y="3594644"/>
            <a:ext cx="800100" cy="228600"/>
          </a:xfrm>
          <a:prstGeom prst="round2DiagRect">
            <a:avLst/>
          </a:prstGeom>
          <a:solidFill>
            <a:srgbClr val="4C83E8">
              <a:alpha val="8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sz="1200" dirty="0"/>
              <a:t>2151 km</a:t>
            </a:r>
          </a:p>
        </p:txBody>
      </p:sp>
      <p:sp>
        <p:nvSpPr>
          <p:cNvPr id="7" name="Rectángulo 6">
            <a:extLst>
              <a:ext uri="{FF2B5EF4-FFF2-40B4-BE49-F238E27FC236}">
                <a16:creationId xmlns:a16="http://schemas.microsoft.com/office/drawing/2014/main" id="{219775AA-920F-E940-963C-783F7FCDE33C}"/>
              </a:ext>
            </a:extLst>
          </p:cNvPr>
          <p:cNvSpPr/>
          <p:nvPr/>
        </p:nvSpPr>
        <p:spPr>
          <a:xfrm>
            <a:off x="0" y="331548"/>
            <a:ext cx="12176649" cy="858213"/>
          </a:xfrm>
          <a:prstGeom prst="rect">
            <a:avLst/>
          </a:prstGeom>
          <a:solidFill>
            <a:srgbClr val="018E6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sz="3200" dirty="0">
                <a:latin typeface="Segoe UI Historic" panose="020B0502040204020203" pitchFamily="34" charset="0"/>
                <a:ea typeface="Segoe UI Historic" panose="020B0502040204020203" pitchFamily="34" charset="0"/>
                <a:cs typeface="Segoe UI Historic" panose="020B0502040204020203" pitchFamily="34" charset="0"/>
              </a:rPr>
              <a:t>Avances Indicadores Plan Nacional de Desarrollo (PND)</a:t>
            </a:r>
          </a:p>
        </p:txBody>
      </p:sp>
      <p:sp>
        <p:nvSpPr>
          <p:cNvPr id="16" name="CuadroTexto 25">
            <a:extLst>
              <a:ext uri="{FF2B5EF4-FFF2-40B4-BE49-F238E27FC236}">
                <a16:creationId xmlns:a16="http://schemas.microsoft.com/office/drawing/2014/main" id="{336A21EB-AA98-494F-B6BD-B8EE068D1EAB}"/>
              </a:ext>
            </a:extLst>
          </p:cNvPr>
          <p:cNvSpPr txBox="1"/>
          <p:nvPr/>
        </p:nvSpPr>
        <p:spPr>
          <a:xfrm>
            <a:off x="844351" y="4929186"/>
            <a:ext cx="2217738" cy="666750"/>
          </a:xfrm>
          <a:prstGeom prst="rect">
            <a:avLst/>
          </a:prstGeom>
          <a:noFill/>
          <a:ln w="9525" cmpd="sng">
            <a:noFill/>
          </a:ln>
        </p:spPr>
        <p:style>
          <a:lnRef idx="0">
            <a:scrgbClr r="0" g="0" b="0"/>
          </a:lnRef>
          <a:fillRef idx="0">
            <a:scrgbClr r="0" g="0" b="0"/>
          </a:fillRef>
          <a:effectRef idx="0">
            <a:scrgbClr r="0" g="0" b="0"/>
          </a:effectRef>
          <a:fontRef idx="minor">
            <a:schemeClr val="dk1"/>
          </a:fontRef>
        </p:style>
        <p:txBody>
          <a:bodyPr wrap="square" rtlCol="0" anchor="ct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fld id="{6F3E0F3B-C10C-8742-A1D0-66BC821953D6}" type="TxLink">
              <a:rPr lang="en-US" sz="2000" b="1" i="0" u="none" strike="noStrike">
                <a:solidFill>
                  <a:srgbClr val="3366CC"/>
                </a:solidFill>
                <a:latin typeface="Calibri" panose="020F0502020204030204" pitchFamily="34" charset="0"/>
                <a:cs typeface="Calibri" panose="020F0502020204030204" pitchFamily="34" charset="0"/>
              </a:rPr>
              <a:pPr algn="ctr"/>
              <a:t>Vía terciaria con mantenimiento</a:t>
            </a:fld>
            <a:endParaRPr lang="es-CO" sz="2000" b="1" dirty="0">
              <a:solidFill>
                <a:srgbClr val="3366CC"/>
              </a:solidFill>
              <a:latin typeface="Calibri" panose="020F0502020204030204" pitchFamily="34" charset="0"/>
              <a:cs typeface="Calibri" panose="020F0502020204030204" pitchFamily="34" charset="0"/>
            </a:endParaRPr>
          </a:p>
        </p:txBody>
      </p:sp>
      <p:graphicFrame>
        <p:nvGraphicFramePr>
          <p:cNvPr id="27" name="Gráfico 26">
            <a:extLst>
              <a:ext uri="{FF2B5EF4-FFF2-40B4-BE49-F238E27FC236}">
                <a16:creationId xmlns:a16="http://schemas.microsoft.com/office/drawing/2014/main" id="{00000000-0008-0000-0000-000009000000}"/>
              </a:ext>
            </a:extLst>
          </p:cNvPr>
          <p:cNvGraphicFramePr>
            <a:graphicFrameLocks/>
          </p:cNvGraphicFramePr>
          <p:nvPr>
            <p:extLst>
              <p:ext uri="{D42A27DB-BD31-4B8C-83A1-F6EECF244321}">
                <p14:modId xmlns:p14="http://schemas.microsoft.com/office/powerpoint/2010/main" val="4076688589"/>
              </p:ext>
            </p:extLst>
          </p:nvPr>
        </p:nvGraphicFramePr>
        <p:xfrm>
          <a:off x="350652" y="2027236"/>
          <a:ext cx="3381375" cy="3032125"/>
        </p:xfrm>
        <a:graphic>
          <a:graphicData uri="http://schemas.openxmlformats.org/drawingml/2006/chart">
            <c:chart xmlns:c="http://schemas.openxmlformats.org/drawingml/2006/chart" xmlns:r="http://schemas.openxmlformats.org/officeDocument/2006/relationships" r:id="rId4"/>
          </a:graphicData>
        </a:graphic>
      </p:graphicFrame>
      <p:sp>
        <p:nvSpPr>
          <p:cNvPr id="3" name="Llamada con línea 1 2">
            <a:extLst>
              <a:ext uri="{FF2B5EF4-FFF2-40B4-BE49-F238E27FC236}">
                <a16:creationId xmlns:a16="http://schemas.microsoft.com/office/drawing/2014/main" id="{BD874250-4A85-3F40-9D6B-117224B638A3}"/>
              </a:ext>
            </a:extLst>
          </p:cNvPr>
          <p:cNvSpPr/>
          <p:nvPr/>
        </p:nvSpPr>
        <p:spPr>
          <a:xfrm>
            <a:off x="2349238" y="1532659"/>
            <a:ext cx="1135633" cy="624752"/>
          </a:xfrm>
          <a:prstGeom prst="borderCallout1">
            <a:avLst>
              <a:gd name="adj1" fmla="val 18750"/>
              <a:gd name="adj2" fmla="val -8333"/>
              <a:gd name="adj3" fmla="val 117211"/>
              <a:gd name="adj4" fmla="val -17658"/>
            </a:avLst>
          </a:prstGeom>
          <a:noFill/>
          <a:ln>
            <a:solidFill>
              <a:srgbClr val="3366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sz="1500" b="1" dirty="0">
                <a:solidFill>
                  <a:srgbClr val="3366CC"/>
                </a:solidFill>
                <a:latin typeface="Calibri" panose="020F0502020204030204" pitchFamily="34" charset="0"/>
                <a:cs typeface="Calibri" panose="020F0502020204030204" pitchFamily="34" charset="0"/>
              </a:rPr>
              <a:t>Meta cuatrienio: 15.000 km</a:t>
            </a:r>
          </a:p>
        </p:txBody>
      </p:sp>
    </p:spTree>
    <p:extLst>
      <p:ext uri="{BB962C8B-B14F-4D97-AF65-F5344CB8AC3E}">
        <p14:creationId xmlns:p14="http://schemas.microsoft.com/office/powerpoint/2010/main" val="411822978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ángulo 2"/>
          <p:cNvSpPr/>
          <p:nvPr/>
        </p:nvSpPr>
        <p:spPr>
          <a:xfrm>
            <a:off x="15351" y="-46404"/>
            <a:ext cx="12176649" cy="6904404"/>
          </a:xfrm>
          <a:prstGeom prst="rect">
            <a:avLst/>
          </a:prstGeom>
          <a:solidFill>
            <a:srgbClr val="018E6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7" name="CuadroTexto 6"/>
          <p:cNvSpPr txBox="1"/>
          <p:nvPr/>
        </p:nvSpPr>
        <p:spPr>
          <a:xfrm>
            <a:off x="5557208" y="1428444"/>
            <a:ext cx="6362920" cy="2554545"/>
          </a:xfrm>
          <a:prstGeom prst="rect">
            <a:avLst/>
          </a:prstGeom>
          <a:noFill/>
        </p:spPr>
        <p:txBody>
          <a:bodyPr wrap="square" rtlCol="0">
            <a:spAutoFit/>
          </a:bodyPr>
          <a:lstStyle/>
          <a:p>
            <a:r>
              <a:rPr lang="es-CO" sz="4000" dirty="0">
                <a:solidFill>
                  <a:schemeClr val="bg1"/>
                </a:solidFill>
                <a:latin typeface="Segoe UI Historic" panose="020B0502040204020203" pitchFamily="34" charset="0"/>
                <a:ea typeface="Segoe UI Historic" panose="020B0502040204020203" pitchFamily="34" charset="0"/>
                <a:cs typeface="Segoe UI Historic" panose="020B0502040204020203" pitchFamily="34" charset="0"/>
              </a:rPr>
              <a:t>Seguimiento a indicadores del Plan Marco de implementación del acuerdo de Paz –PMI-</a:t>
            </a:r>
          </a:p>
        </p:txBody>
      </p:sp>
      <p:pic>
        <p:nvPicPr>
          <p:cNvPr id="17" name="Imagen 1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558784" y="5401056"/>
            <a:ext cx="3361344" cy="1456944"/>
          </a:xfrm>
          <a:prstGeom prst="rect">
            <a:avLst/>
          </a:prstGeom>
        </p:spPr>
      </p:pic>
      <p:sp>
        <p:nvSpPr>
          <p:cNvPr id="2" name="CuadroTexto 1">
            <a:extLst>
              <a:ext uri="{FF2B5EF4-FFF2-40B4-BE49-F238E27FC236}">
                <a16:creationId xmlns:a16="http://schemas.microsoft.com/office/drawing/2014/main" id="{28A6D7B7-489F-1146-929A-DBE2A24C62E7}"/>
              </a:ext>
            </a:extLst>
          </p:cNvPr>
          <p:cNvSpPr txBox="1"/>
          <p:nvPr/>
        </p:nvSpPr>
        <p:spPr>
          <a:xfrm>
            <a:off x="3929124" y="1428444"/>
            <a:ext cx="1060704" cy="830997"/>
          </a:xfrm>
          <a:prstGeom prst="rect">
            <a:avLst/>
          </a:prstGeom>
          <a:noFill/>
        </p:spPr>
        <p:txBody>
          <a:bodyPr wrap="square" rtlCol="0">
            <a:spAutoFit/>
          </a:bodyPr>
          <a:lstStyle/>
          <a:p>
            <a:r>
              <a:rPr lang="es-CO" sz="4800" b="1" dirty="0">
                <a:solidFill>
                  <a:schemeClr val="bg1"/>
                </a:solidFill>
                <a:latin typeface="Segoe UI Historic" panose="020B0502040204020203" pitchFamily="34" charset="0"/>
                <a:ea typeface="Segoe UI Historic" panose="020B0502040204020203" pitchFamily="34" charset="0"/>
                <a:cs typeface="Segoe UI Historic" panose="020B0502040204020203" pitchFamily="34" charset="0"/>
              </a:rPr>
              <a:t>02.</a:t>
            </a:r>
          </a:p>
        </p:txBody>
      </p:sp>
    </p:spTree>
    <p:extLst>
      <p:ext uri="{BB962C8B-B14F-4D97-AF65-F5344CB8AC3E}">
        <p14:creationId xmlns:p14="http://schemas.microsoft.com/office/powerpoint/2010/main" val="165099150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ángulo 6">
            <a:extLst>
              <a:ext uri="{FF2B5EF4-FFF2-40B4-BE49-F238E27FC236}">
                <a16:creationId xmlns:a16="http://schemas.microsoft.com/office/drawing/2014/main" id="{219775AA-920F-E940-963C-783F7FCDE33C}"/>
              </a:ext>
            </a:extLst>
          </p:cNvPr>
          <p:cNvSpPr/>
          <p:nvPr/>
        </p:nvSpPr>
        <p:spPr>
          <a:xfrm>
            <a:off x="0" y="331548"/>
            <a:ext cx="12176649" cy="858213"/>
          </a:xfrm>
          <a:prstGeom prst="rect">
            <a:avLst/>
          </a:prstGeom>
          <a:solidFill>
            <a:srgbClr val="018E6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sz="3200" dirty="0">
                <a:latin typeface="Segoe UI Historic" panose="020B0502040204020203" pitchFamily="34" charset="0"/>
                <a:ea typeface="Segoe UI Historic" panose="020B0502040204020203" pitchFamily="34" charset="0"/>
                <a:cs typeface="Segoe UI Historic" panose="020B0502040204020203" pitchFamily="34" charset="0"/>
              </a:rPr>
              <a:t>Plan Marco de Implementación del Acuerdo de Paz (PMI)</a:t>
            </a:r>
          </a:p>
        </p:txBody>
      </p:sp>
      <p:graphicFrame>
        <p:nvGraphicFramePr>
          <p:cNvPr id="17" name="Tabla 45">
            <a:extLst>
              <a:ext uri="{FF2B5EF4-FFF2-40B4-BE49-F238E27FC236}">
                <a16:creationId xmlns:a16="http://schemas.microsoft.com/office/drawing/2014/main" id="{D4128C97-39D3-404C-9A75-5D2ACEF4559D}"/>
              </a:ext>
            </a:extLst>
          </p:cNvPr>
          <p:cNvGraphicFramePr>
            <a:graphicFrameLocks noGrp="1"/>
          </p:cNvGraphicFramePr>
          <p:nvPr>
            <p:extLst>
              <p:ext uri="{D42A27DB-BD31-4B8C-83A1-F6EECF244321}">
                <p14:modId xmlns:p14="http://schemas.microsoft.com/office/powerpoint/2010/main" val="927269626"/>
              </p:ext>
            </p:extLst>
          </p:nvPr>
        </p:nvGraphicFramePr>
        <p:xfrm>
          <a:off x="1478782" y="1717194"/>
          <a:ext cx="9234435" cy="4211320"/>
        </p:xfrm>
        <a:graphic>
          <a:graphicData uri="http://schemas.openxmlformats.org/drawingml/2006/table">
            <a:tbl>
              <a:tblPr firstRow="1" bandRow="1">
                <a:tableStyleId>{C083E6E3-FA7D-4D7B-A595-EF9225AFEA82}</a:tableStyleId>
              </a:tblPr>
              <a:tblGrid>
                <a:gridCol w="3078145">
                  <a:extLst>
                    <a:ext uri="{9D8B030D-6E8A-4147-A177-3AD203B41FA5}">
                      <a16:colId xmlns:a16="http://schemas.microsoft.com/office/drawing/2014/main" val="195171658"/>
                    </a:ext>
                  </a:extLst>
                </a:gridCol>
                <a:gridCol w="3078145">
                  <a:extLst>
                    <a:ext uri="{9D8B030D-6E8A-4147-A177-3AD203B41FA5}">
                      <a16:colId xmlns:a16="http://schemas.microsoft.com/office/drawing/2014/main" val="1668609611"/>
                    </a:ext>
                  </a:extLst>
                </a:gridCol>
                <a:gridCol w="3078145">
                  <a:extLst>
                    <a:ext uri="{9D8B030D-6E8A-4147-A177-3AD203B41FA5}">
                      <a16:colId xmlns:a16="http://schemas.microsoft.com/office/drawing/2014/main" val="1140878638"/>
                    </a:ext>
                  </a:extLst>
                </a:gridCol>
              </a:tblGrid>
              <a:tr h="370840">
                <a:tc>
                  <a:txBody>
                    <a:bodyPr/>
                    <a:lstStyle/>
                    <a:p>
                      <a:pPr algn="ctr"/>
                      <a:r>
                        <a:rPr lang="es-CO" dirty="0">
                          <a:solidFill>
                            <a:schemeClr val="bg2">
                              <a:lumMod val="50000"/>
                            </a:schemeClr>
                          </a:solidFill>
                        </a:rPr>
                        <a:t>INDICADOR</a:t>
                      </a:r>
                    </a:p>
                  </a:txBody>
                  <a:tcPr/>
                </a:tc>
                <a:tc>
                  <a:txBody>
                    <a:bodyPr/>
                    <a:lstStyle/>
                    <a:p>
                      <a:pPr algn="ctr"/>
                      <a:r>
                        <a:rPr lang="es-CO" dirty="0">
                          <a:solidFill>
                            <a:schemeClr val="bg2">
                              <a:lumMod val="50000"/>
                            </a:schemeClr>
                          </a:solidFill>
                        </a:rPr>
                        <a:t>META CUATRIENIO 2019-2022</a:t>
                      </a:r>
                    </a:p>
                  </a:txBody>
                  <a:tcPr/>
                </a:tc>
                <a:tc>
                  <a:txBody>
                    <a:bodyPr/>
                    <a:lstStyle/>
                    <a:p>
                      <a:pPr algn="ctr"/>
                      <a:r>
                        <a:rPr lang="es-CO" dirty="0">
                          <a:solidFill>
                            <a:schemeClr val="bg2">
                              <a:lumMod val="50000"/>
                            </a:schemeClr>
                          </a:solidFill>
                        </a:rPr>
                        <a:t>META 2021</a:t>
                      </a:r>
                    </a:p>
                  </a:txBody>
                  <a:tcPr/>
                </a:tc>
                <a:extLst>
                  <a:ext uri="{0D108BD9-81ED-4DB2-BD59-A6C34878D82A}">
                    <a16:rowId xmlns:a16="http://schemas.microsoft.com/office/drawing/2014/main" val="1319858686"/>
                  </a:ext>
                </a:extLst>
              </a:tr>
              <a:tr h="370840">
                <a:tc>
                  <a:txBody>
                    <a:bodyPr/>
                    <a:lstStyle/>
                    <a:p>
                      <a:pPr algn="just"/>
                      <a:r>
                        <a:rPr lang="es-CO" dirty="0">
                          <a:solidFill>
                            <a:schemeClr val="bg1">
                              <a:lumMod val="50000"/>
                            </a:schemeClr>
                          </a:solidFill>
                        </a:rPr>
                        <a:t>Porcentaje de kilómetros de vías priorizadas construidas o en mantenimiento</a:t>
                      </a:r>
                    </a:p>
                  </a:txBody>
                  <a:tcPr/>
                </a:tc>
                <a:tc>
                  <a:txBody>
                    <a:bodyPr/>
                    <a:lstStyle/>
                    <a:p>
                      <a:pPr algn="ctr"/>
                      <a:r>
                        <a:rPr lang="es-CO" dirty="0">
                          <a:solidFill>
                            <a:schemeClr val="bg1">
                              <a:lumMod val="50000"/>
                            </a:schemeClr>
                          </a:solidFill>
                        </a:rPr>
                        <a:t>100%</a:t>
                      </a:r>
                    </a:p>
                    <a:p>
                      <a:pPr algn="ctr"/>
                      <a:r>
                        <a:rPr lang="es-CO" dirty="0">
                          <a:solidFill>
                            <a:schemeClr val="bg1">
                              <a:lumMod val="50000"/>
                            </a:schemeClr>
                          </a:solidFill>
                        </a:rPr>
                        <a:t>16.355 km</a:t>
                      </a:r>
                    </a:p>
                  </a:txBody>
                  <a:tcPr anchor="ctr"/>
                </a:tc>
                <a:tc>
                  <a:txBody>
                    <a:bodyPr/>
                    <a:lstStyle/>
                    <a:p>
                      <a:pPr algn="ctr"/>
                      <a:r>
                        <a:rPr lang="es-CO" dirty="0">
                          <a:solidFill>
                            <a:schemeClr val="bg1">
                              <a:lumMod val="50000"/>
                            </a:schemeClr>
                          </a:solidFill>
                        </a:rPr>
                        <a:t>5400</a:t>
                      </a:r>
                    </a:p>
                  </a:txBody>
                  <a:tcPr anchor="ctr"/>
                </a:tc>
                <a:extLst>
                  <a:ext uri="{0D108BD9-81ED-4DB2-BD59-A6C34878D82A}">
                    <a16:rowId xmlns:a16="http://schemas.microsoft.com/office/drawing/2014/main" val="4239171209"/>
                  </a:ext>
                </a:extLst>
              </a:tr>
              <a:tr h="370840">
                <a:tc>
                  <a:txBody>
                    <a:bodyPr/>
                    <a:lstStyle/>
                    <a:p>
                      <a:pPr algn="just"/>
                      <a:r>
                        <a:rPr lang="es-CO" dirty="0">
                          <a:solidFill>
                            <a:schemeClr val="bg1">
                              <a:lumMod val="50000"/>
                            </a:schemeClr>
                          </a:solidFill>
                        </a:rPr>
                        <a:t>Porcentaje de kilómetros de vías priorizadas construidas o en mantenimiento en municipios PDET</a:t>
                      </a:r>
                    </a:p>
                  </a:txBody>
                  <a:tcPr/>
                </a:tc>
                <a:tc>
                  <a:txBody>
                    <a:bodyPr/>
                    <a:lstStyle/>
                    <a:p>
                      <a:pPr algn="ctr"/>
                      <a:r>
                        <a:rPr lang="es-CO" dirty="0">
                          <a:solidFill>
                            <a:schemeClr val="bg1">
                              <a:lumMod val="50000"/>
                            </a:schemeClr>
                          </a:solidFill>
                        </a:rPr>
                        <a:t>100%</a:t>
                      </a:r>
                    </a:p>
                    <a:p>
                      <a:pPr algn="ctr"/>
                      <a:r>
                        <a:rPr lang="es-CO" dirty="0">
                          <a:solidFill>
                            <a:schemeClr val="bg1">
                              <a:lumMod val="50000"/>
                            </a:schemeClr>
                          </a:solidFill>
                        </a:rPr>
                        <a:t>2920 km</a:t>
                      </a:r>
                    </a:p>
                  </a:txBody>
                  <a:tcPr anchor="ctr"/>
                </a:tc>
                <a:tc>
                  <a:txBody>
                    <a:bodyPr/>
                    <a:lstStyle/>
                    <a:p>
                      <a:pPr algn="ctr"/>
                      <a:r>
                        <a:rPr lang="es-CO" dirty="0">
                          <a:solidFill>
                            <a:schemeClr val="bg1">
                              <a:lumMod val="50000"/>
                            </a:schemeClr>
                          </a:solidFill>
                        </a:rPr>
                        <a:t>1200</a:t>
                      </a:r>
                    </a:p>
                  </a:txBody>
                  <a:tcPr anchor="ctr"/>
                </a:tc>
                <a:extLst>
                  <a:ext uri="{0D108BD9-81ED-4DB2-BD59-A6C34878D82A}">
                    <a16:rowId xmlns:a16="http://schemas.microsoft.com/office/drawing/2014/main" val="2822737480"/>
                  </a:ext>
                </a:extLst>
              </a:tr>
              <a:tr h="370840">
                <a:tc>
                  <a:txBody>
                    <a:bodyPr/>
                    <a:lstStyle/>
                    <a:p>
                      <a:pPr algn="just"/>
                      <a:r>
                        <a:rPr lang="es-CO" dirty="0">
                          <a:solidFill>
                            <a:schemeClr val="bg1">
                              <a:lumMod val="50000"/>
                            </a:schemeClr>
                          </a:solidFill>
                        </a:rPr>
                        <a:t>Número de Juntas de Acción Comunal contratadas en los procesos de contratación de vías terciarias del proyecto de vías terciarias para la paz y el posconflicto.</a:t>
                      </a:r>
                    </a:p>
                  </a:txBody>
                  <a:tcPr/>
                </a:tc>
                <a:tc>
                  <a:txBody>
                    <a:bodyPr/>
                    <a:lstStyle/>
                    <a:p>
                      <a:pPr algn="ctr"/>
                      <a:r>
                        <a:rPr lang="es-CO" dirty="0">
                          <a:solidFill>
                            <a:schemeClr val="bg1">
                              <a:lumMod val="50000"/>
                            </a:schemeClr>
                          </a:solidFill>
                        </a:rPr>
                        <a:t>90</a:t>
                      </a:r>
                    </a:p>
                  </a:txBody>
                  <a:tcPr anchor="ctr"/>
                </a:tc>
                <a:tc>
                  <a:txBody>
                    <a:bodyPr/>
                    <a:lstStyle/>
                    <a:p>
                      <a:pPr algn="ctr"/>
                      <a:r>
                        <a:rPr lang="es-CO" dirty="0">
                          <a:solidFill>
                            <a:schemeClr val="bg1">
                              <a:lumMod val="50000"/>
                            </a:schemeClr>
                          </a:solidFill>
                        </a:rPr>
                        <a:t>30</a:t>
                      </a:r>
                    </a:p>
                  </a:txBody>
                  <a:tcPr anchor="ctr"/>
                </a:tc>
                <a:extLst>
                  <a:ext uri="{0D108BD9-81ED-4DB2-BD59-A6C34878D82A}">
                    <a16:rowId xmlns:a16="http://schemas.microsoft.com/office/drawing/2014/main" val="3270223218"/>
                  </a:ext>
                </a:extLst>
              </a:tr>
            </a:tbl>
          </a:graphicData>
        </a:graphic>
      </p:graphicFrame>
    </p:spTree>
    <p:extLst>
      <p:ext uri="{BB962C8B-B14F-4D97-AF65-F5344CB8AC3E}">
        <p14:creationId xmlns:p14="http://schemas.microsoft.com/office/powerpoint/2010/main" val="363891119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8" name="Gráfico 27">
            <a:extLst>
              <a:ext uri="{FF2B5EF4-FFF2-40B4-BE49-F238E27FC236}">
                <a16:creationId xmlns:a16="http://schemas.microsoft.com/office/drawing/2014/main" id="{00000000-0008-0000-0000-00000C000000}"/>
              </a:ext>
            </a:extLst>
          </p:cNvPr>
          <p:cNvGraphicFramePr>
            <a:graphicFrameLocks/>
          </p:cNvGraphicFramePr>
          <p:nvPr>
            <p:extLst>
              <p:ext uri="{D42A27DB-BD31-4B8C-83A1-F6EECF244321}">
                <p14:modId xmlns:p14="http://schemas.microsoft.com/office/powerpoint/2010/main" val="349359929"/>
              </p:ext>
            </p:extLst>
          </p:nvPr>
        </p:nvGraphicFramePr>
        <p:xfrm>
          <a:off x="912993" y="1708564"/>
          <a:ext cx="3087688" cy="3413125"/>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26" name="Gráfico 25">
            <a:extLst>
              <a:ext uri="{FF2B5EF4-FFF2-40B4-BE49-F238E27FC236}">
                <a16:creationId xmlns:a16="http://schemas.microsoft.com/office/drawing/2014/main" id="{00000000-0008-0000-0000-00000D000000}"/>
              </a:ext>
            </a:extLst>
          </p:cNvPr>
          <p:cNvGraphicFramePr>
            <a:graphicFrameLocks/>
          </p:cNvGraphicFramePr>
          <p:nvPr>
            <p:extLst>
              <p:ext uri="{D42A27DB-BD31-4B8C-83A1-F6EECF244321}">
                <p14:modId xmlns:p14="http://schemas.microsoft.com/office/powerpoint/2010/main" val="1063639275"/>
              </p:ext>
            </p:extLst>
          </p:nvPr>
        </p:nvGraphicFramePr>
        <p:xfrm>
          <a:off x="4365625" y="1881187"/>
          <a:ext cx="3460749" cy="3095625"/>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7" name="Gráfico 16">
            <a:extLst>
              <a:ext uri="{FF2B5EF4-FFF2-40B4-BE49-F238E27FC236}">
                <a16:creationId xmlns:a16="http://schemas.microsoft.com/office/drawing/2014/main" id="{00000000-0008-0000-0000-00000E000000}"/>
              </a:ext>
            </a:extLst>
          </p:cNvPr>
          <p:cNvGraphicFramePr>
            <a:graphicFrameLocks/>
          </p:cNvGraphicFramePr>
          <p:nvPr>
            <p:extLst>
              <p:ext uri="{D42A27DB-BD31-4B8C-83A1-F6EECF244321}">
                <p14:modId xmlns:p14="http://schemas.microsoft.com/office/powerpoint/2010/main" val="2523040804"/>
              </p:ext>
            </p:extLst>
          </p:nvPr>
        </p:nvGraphicFramePr>
        <p:xfrm>
          <a:off x="7186615" y="1817483"/>
          <a:ext cx="5605461" cy="3094832"/>
        </p:xfrm>
        <a:graphic>
          <a:graphicData uri="http://schemas.openxmlformats.org/drawingml/2006/chart">
            <c:chart xmlns:c="http://schemas.openxmlformats.org/drawingml/2006/chart" xmlns:r="http://schemas.openxmlformats.org/officeDocument/2006/relationships" r:id="rId4"/>
          </a:graphicData>
        </a:graphic>
      </p:graphicFrame>
      <p:sp>
        <p:nvSpPr>
          <p:cNvPr id="16" name="Redondear rectángulo de esquina diagonal 15">
            <a:extLst>
              <a:ext uri="{FF2B5EF4-FFF2-40B4-BE49-F238E27FC236}">
                <a16:creationId xmlns:a16="http://schemas.microsoft.com/office/drawing/2014/main" id="{C40E4D85-3ECE-3B40-A247-4DB438808175}"/>
              </a:ext>
            </a:extLst>
          </p:cNvPr>
          <p:cNvSpPr/>
          <p:nvPr/>
        </p:nvSpPr>
        <p:spPr>
          <a:xfrm>
            <a:off x="5688274" y="3479368"/>
            <a:ext cx="1001872" cy="228600"/>
          </a:xfrm>
          <a:prstGeom prst="round2DiagRect">
            <a:avLst/>
          </a:prstGeom>
          <a:solidFill>
            <a:srgbClr val="00B050">
              <a:alpha val="9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sz="1400" dirty="0"/>
              <a:t>1.038 Km</a:t>
            </a:r>
            <a:endParaRPr lang="es-CO" sz="1200" dirty="0"/>
          </a:p>
        </p:txBody>
      </p:sp>
      <p:sp>
        <p:nvSpPr>
          <p:cNvPr id="15" name="Redondear rectángulo de esquina diagonal 14">
            <a:extLst>
              <a:ext uri="{FF2B5EF4-FFF2-40B4-BE49-F238E27FC236}">
                <a16:creationId xmlns:a16="http://schemas.microsoft.com/office/drawing/2014/main" id="{C1F70DD3-346F-B949-BD73-A89E2856FF89}"/>
              </a:ext>
            </a:extLst>
          </p:cNvPr>
          <p:cNvSpPr/>
          <p:nvPr/>
        </p:nvSpPr>
        <p:spPr>
          <a:xfrm>
            <a:off x="2040861" y="3479368"/>
            <a:ext cx="948488" cy="228600"/>
          </a:xfrm>
          <a:prstGeom prst="round2DiagRect">
            <a:avLst/>
          </a:prstGeom>
          <a:solidFill>
            <a:schemeClr val="accent6">
              <a:lumMod val="75000"/>
              <a:alpha val="9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sz="1400" dirty="0"/>
              <a:t>3244 km</a:t>
            </a:r>
            <a:endParaRPr lang="es-CO" sz="1200" dirty="0"/>
          </a:p>
        </p:txBody>
      </p:sp>
      <p:sp>
        <p:nvSpPr>
          <p:cNvPr id="7" name="Rectángulo 6">
            <a:extLst>
              <a:ext uri="{FF2B5EF4-FFF2-40B4-BE49-F238E27FC236}">
                <a16:creationId xmlns:a16="http://schemas.microsoft.com/office/drawing/2014/main" id="{219775AA-920F-E940-963C-783F7FCDE33C}"/>
              </a:ext>
            </a:extLst>
          </p:cNvPr>
          <p:cNvSpPr/>
          <p:nvPr/>
        </p:nvSpPr>
        <p:spPr>
          <a:xfrm>
            <a:off x="0" y="331548"/>
            <a:ext cx="12176649" cy="858213"/>
          </a:xfrm>
          <a:prstGeom prst="rect">
            <a:avLst/>
          </a:prstGeom>
          <a:solidFill>
            <a:srgbClr val="018E6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sz="3200" dirty="0">
                <a:latin typeface="Segoe UI Historic" panose="020B0502040204020203" pitchFamily="34" charset="0"/>
                <a:ea typeface="Segoe UI Historic" panose="020B0502040204020203" pitchFamily="34" charset="0"/>
                <a:cs typeface="Segoe UI Historic" panose="020B0502040204020203" pitchFamily="34" charset="0"/>
              </a:rPr>
              <a:t>Avances indicadores PMI</a:t>
            </a:r>
          </a:p>
        </p:txBody>
      </p:sp>
      <p:sp>
        <p:nvSpPr>
          <p:cNvPr id="12" name="CuadroTexto 28">
            <a:extLst>
              <a:ext uri="{FF2B5EF4-FFF2-40B4-BE49-F238E27FC236}">
                <a16:creationId xmlns:a16="http://schemas.microsoft.com/office/drawing/2014/main" id="{7FA9212D-4D1C-1D41-A706-B6710DD98336}"/>
              </a:ext>
            </a:extLst>
          </p:cNvPr>
          <p:cNvSpPr txBox="1"/>
          <p:nvPr/>
        </p:nvSpPr>
        <p:spPr>
          <a:xfrm>
            <a:off x="633942" y="4792367"/>
            <a:ext cx="3536816" cy="628651"/>
          </a:xfrm>
          <a:prstGeom prst="rect">
            <a:avLst/>
          </a:prstGeom>
          <a:noFill/>
          <a:ln w="9525" cmpd="sng">
            <a:noFill/>
          </a:ln>
        </p:spPr>
        <p:style>
          <a:lnRef idx="0">
            <a:scrgbClr r="0" g="0" b="0"/>
          </a:lnRef>
          <a:fillRef idx="0">
            <a:scrgbClr r="0" g="0" b="0"/>
          </a:fillRef>
          <a:effectRef idx="0">
            <a:scrgbClr r="0" g="0" b="0"/>
          </a:effectRef>
          <a:fontRef idx="minor">
            <a:schemeClr val="dk1"/>
          </a:fontRef>
        </p:style>
        <p:txBody>
          <a:bodyPr wrap="square" rtlCol="0" anchor="ct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fld id="{D2355881-99A0-B748-9EF2-58E6AA34E608}" type="TxLink">
              <a:rPr lang="en-US" sz="2000" b="1" i="0" u="none" strike="noStrike">
                <a:solidFill>
                  <a:schemeClr val="accent6">
                    <a:lumMod val="75000"/>
                  </a:schemeClr>
                </a:solidFill>
                <a:latin typeface="Calibri"/>
                <a:cs typeface="Calibri"/>
              </a:rPr>
              <a:pPr algn="ctr"/>
              <a:t>Porcentaje de kilómetros de vías priorizadas construidas o en mantenimiento</a:t>
            </a:fld>
            <a:endParaRPr lang="es-CO" sz="2000" b="1" dirty="0">
              <a:solidFill>
                <a:schemeClr val="accent6">
                  <a:lumMod val="75000"/>
                </a:schemeClr>
              </a:solidFill>
              <a:latin typeface="Calibri" panose="020F0502020204030204" pitchFamily="34" charset="0"/>
              <a:cs typeface="Calibri" panose="020F0502020204030204" pitchFamily="34" charset="0"/>
            </a:endParaRPr>
          </a:p>
        </p:txBody>
      </p:sp>
      <p:sp>
        <p:nvSpPr>
          <p:cNvPr id="14" name="CuadroTexto 29">
            <a:extLst>
              <a:ext uri="{FF2B5EF4-FFF2-40B4-BE49-F238E27FC236}">
                <a16:creationId xmlns:a16="http://schemas.microsoft.com/office/drawing/2014/main" id="{22CB2B32-1C7E-FE41-9AFA-D0A3E8EC4956}"/>
              </a:ext>
            </a:extLst>
          </p:cNvPr>
          <p:cNvSpPr txBox="1"/>
          <p:nvPr/>
        </p:nvSpPr>
        <p:spPr>
          <a:xfrm>
            <a:off x="4437327" y="4792264"/>
            <a:ext cx="3650459" cy="936625"/>
          </a:xfrm>
          <a:prstGeom prst="rect">
            <a:avLst/>
          </a:prstGeom>
          <a:noFill/>
          <a:ln w="9525" cmpd="sng">
            <a:noFill/>
          </a:ln>
        </p:spPr>
        <p:style>
          <a:lnRef idx="0">
            <a:scrgbClr r="0" g="0" b="0"/>
          </a:lnRef>
          <a:fillRef idx="0">
            <a:scrgbClr r="0" g="0" b="0"/>
          </a:fillRef>
          <a:effectRef idx="0">
            <a:scrgbClr r="0" g="0" b="0"/>
          </a:effectRef>
          <a:fontRef idx="minor">
            <a:schemeClr val="dk1"/>
          </a:fontRef>
        </p:style>
        <p:txBody>
          <a:bodyPr wrap="square" rtlCol="0" anchor="ct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fld id="{0B0F0B11-8292-E544-BE45-405E456BA594}" type="TxLink">
              <a:rPr lang="en-US" sz="2000" b="1" i="0" u="none" strike="noStrike">
                <a:solidFill>
                  <a:srgbClr val="00B050"/>
                </a:solidFill>
                <a:latin typeface="Calibri"/>
                <a:cs typeface="Calibri"/>
              </a:rPr>
              <a:pPr algn="ctr"/>
              <a:t>Porcentaje de kilómetros de vías priorizadas construidas o en mantenimiento en municipios PDET</a:t>
            </a:fld>
            <a:endParaRPr lang="es-CO" sz="2000" b="1" dirty="0">
              <a:solidFill>
                <a:srgbClr val="00B050"/>
              </a:solidFill>
              <a:latin typeface="Calibri" panose="020F0502020204030204" pitchFamily="34" charset="0"/>
              <a:cs typeface="Calibri" panose="020F0502020204030204" pitchFamily="34" charset="0"/>
            </a:endParaRPr>
          </a:p>
        </p:txBody>
      </p:sp>
      <p:sp>
        <p:nvSpPr>
          <p:cNvPr id="22" name="CuadroTexto 30">
            <a:extLst>
              <a:ext uri="{FF2B5EF4-FFF2-40B4-BE49-F238E27FC236}">
                <a16:creationId xmlns:a16="http://schemas.microsoft.com/office/drawing/2014/main" id="{A0FE30A0-8B14-BF4A-8E64-D6F6E0B1F3BA}"/>
              </a:ext>
            </a:extLst>
          </p:cNvPr>
          <p:cNvSpPr txBox="1"/>
          <p:nvPr/>
        </p:nvSpPr>
        <p:spPr>
          <a:xfrm>
            <a:off x="8012908" y="4654152"/>
            <a:ext cx="3952876" cy="1212850"/>
          </a:xfrm>
          <a:prstGeom prst="rect">
            <a:avLst/>
          </a:prstGeom>
          <a:noFill/>
          <a:ln w="9525" cmpd="sng">
            <a:noFill/>
          </a:ln>
        </p:spPr>
        <p:style>
          <a:lnRef idx="0">
            <a:scrgbClr r="0" g="0" b="0"/>
          </a:lnRef>
          <a:fillRef idx="0">
            <a:scrgbClr r="0" g="0" b="0"/>
          </a:fillRef>
          <a:effectRef idx="0">
            <a:scrgbClr r="0" g="0" b="0"/>
          </a:effectRef>
          <a:fontRef idx="minor">
            <a:schemeClr val="dk1"/>
          </a:fontRef>
        </p:style>
        <p:txBody>
          <a:bodyPr wrap="square" rtlCol="0" anchor="ct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fld id="{C1AFE315-9B12-7D4E-8FF2-EED779A9A063}" type="TxLink">
              <a:rPr lang="en-US" sz="1900" b="1" i="0" u="none" strike="noStrike" smtClean="0">
                <a:solidFill>
                  <a:schemeClr val="accent3"/>
                </a:solidFill>
                <a:latin typeface="Calibri"/>
                <a:cs typeface="Calibri"/>
              </a:rPr>
              <a:pPr algn="ctr"/>
              <a:t>Número de Juntas de Acción Comunal contratadas en los procesos de contratación del proyecto de vías terciarias para la paz y el posconflicto</a:t>
            </a:fld>
            <a:endParaRPr lang="es-CO" sz="1900" b="1" dirty="0">
              <a:solidFill>
                <a:schemeClr val="accent3"/>
              </a:solidFill>
              <a:latin typeface="Calibri" panose="020F0502020204030204" pitchFamily="34" charset="0"/>
              <a:cs typeface="Calibri" panose="020F0502020204030204" pitchFamily="34" charset="0"/>
            </a:endParaRPr>
          </a:p>
        </p:txBody>
      </p:sp>
      <p:sp>
        <p:nvSpPr>
          <p:cNvPr id="23" name="Llamada con línea 1 22">
            <a:extLst>
              <a:ext uri="{FF2B5EF4-FFF2-40B4-BE49-F238E27FC236}">
                <a16:creationId xmlns:a16="http://schemas.microsoft.com/office/drawing/2014/main" id="{C2870ACF-B623-3E42-B4C5-8F20A0E4AFEF}"/>
              </a:ext>
            </a:extLst>
          </p:cNvPr>
          <p:cNvSpPr/>
          <p:nvPr/>
        </p:nvSpPr>
        <p:spPr>
          <a:xfrm>
            <a:off x="2673919" y="1436982"/>
            <a:ext cx="1131156" cy="706509"/>
          </a:xfrm>
          <a:prstGeom prst="borderCallout1">
            <a:avLst>
              <a:gd name="adj1" fmla="val 18750"/>
              <a:gd name="adj2" fmla="val -8333"/>
              <a:gd name="adj3" fmla="val 110282"/>
              <a:gd name="adj4" fmla="val -21657"/>
            </a:avLst>
          </a:prstGeom>
          <a:no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sz="1500" b="1" dirty="0">
                <a:solidFill>
                  <a:schemeClr val="accent6">
                    <a:lumMod val="75000"/>
                  </a:schemeClr>
                </a:solidFill>
                <a:latin typeface="Calibri" panose="020F0502020204030204" pitchFamily="34" charset="0"/>
                <a:cs typeface="Calibri" panose="020F0502020204030204" pitchFamily="34" charset="0"/>
              </a:rPr>
              <a:t>Meta cuatrienio:16.355 km</a:t>
            </a:r>
          </a:p>
        </p:txBody>
      </p:sp>
      <p:sp>
        <p:nvSpPr>
          <p:cNvPr id="24" name="Llamada con línea 1 23">
            <a:extLst>
              <a:ext uri="{FF2B5EF4-FFF2-40B4-BE49-F238E27FC236}">
                <a16:creationId xmlns:a16="http://schemas.microsoft.com/office/drawing/2014/main" id="{ACE3821B-8B7E-D547-9FE8-2613F6C62C39}"/>
              </a:ext>
            </a:extLst>
          </p:cNvPr>
          <p:cNvSpPr/>
          <p:nvPr/>
        </p:nvSpPr>
        <p:spPr>
          <a:xfrm>
            <a:off x="6456727" y="1417970"/>
            <a:ext cx="1131156" cy="647766"/>
          </a:xfrm>
          <a:prstGeom prst="borderCallout1">
            <a:avLst>
              <a:gd name="adj1" fmla="val 18750"/>
              <a:gd name="adj2" fmla="val -8333"/>
              <a:gd name="adj3" fmla="val 121873"/>
              <a:gd name="adj4" fmla="val -29151"/>
            </a:avLst>
          </a:pr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sz="1500" b="1" dirty="0">
                <a:solidFill>
                  <a:srgbClr val="00B050"/>
                </a:solidFill>
                <a:latin typeface="Calibri" panose="020F0502020204030204" pitchFamily="34" charset="0"/>
                <a:cs typeface="Calibri" panose="020F0502020204030204" pitchFamily="34" charset="0"/>
              </a:rPr>
              <a:t>Meta cuatrienio:2.920 km</a:t>
            </a:r>
          </a:p>
        </p:txBody>
      </p:sp>
      <p:sp>
        <p:nvSpPr>
          <p:cNvPr id="25" name="Llamada con línea 1 24">
            <a:extLst>
              <a:ext uri="{FF2B5EF4-FFF2-40B4-BE49-F238E27FC236}">
                <a16:creationId xmlns:a16="http://schemas.microsoft.com/office/drawing/2014/main" id="{B951F094-F29C-394F-BCC4-514ABCF0D2C2}"/>
              </a:ext>
            </a:extLst>
          </p:cNvPr>
          <p:cNvSpPr/>
          <p:nvPr/>
        </p:nvSpPr>
        <p:spPr>
          <a:xfrm>
            <a:off x="10239535" y="1356844"/>
            <a:ext cx="1361781" cy="647766"/>
          </a:xfrm>
          <a:prstGeom prst="borderCallout1">
            <a:avLst>
              <a:gd name="adj1" fmla="val 18750"/>
              <a:gd name="adj2" fmla="val -8333"/>
              <a:gd name="adj3" fmla="val 121617"/>
              <a:gd name="adj4" fmla="val -21233"/>
            </a:avLst>
          </a:prstGeom>
          <a:no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sz="1500" b="1" dirty="0">
                <a:solidFill>
                  <a:schemeClr val="accent3"/>
                </a:solidFill>
                <a:latin typeface="Calibri" panose="020F0502020204030204" pitchFamily="34" charset="0"/>
                <a:cs typeface="Calibri" panose="020F0502020204030204" pitchFamily="34" charset="0"/>
              </a:rPr>
              <a:t>Meta cuatrienio: 90</a:t>
            </a:r>
          </a:p>
        </p:txBody>
      </p:sp>
      <p:sp>
        <p:nvSpPr>
          <p:cNvPr id="18" name="CuadroTexto 16">
            <a:extLst>
              <a:ext uri="{FF2B5EF4-FFF2-40B4-BE49-F238E27FC236}">
                <a16:creationId xmlns:a16="http://schemas.microsoft.com/office/drawing/2014/main" id="{00000000-0008-0000-0000-000011000000}"/>
              </a:ext>
            </a:extLst>
          </p:cNvPr>
          <p:cNvSpPr txBox="1"/>
          <p:nvPr/>
        </p:nvSpPr>
        <p:spPr>
          <a:xfrm>
            <a:off x="1952464" y="2919034"/>
            <a:ext cx="1036885" cy="496093"/>
          </a:xfrm>
          <a:prstGeom prst="rect">
            <a:avLst/>
          </a:prstGeom>
          <a:noFill/>
          <a:ln w="9525" cmpd="sng">
            <a:noFill/>
          </a:ln>
        </p:spPr>
        <p:style>
          <a:lnRef idx="0">
            <a:scrgbClr r="0" g="0" b="0"/>
          </a:lnRef>
          <a:fillRef idx="0">
            <a:scrgbClr r="0" g="0" b="0"/>
          </a:fillRef>
          <a:effectRef idx="0">
            <a:scrgbClr r="0" g="0" b="0"/>
          </a:effectRef>
          <a:fontRef idx="minor">
            <a:schemeClr val="dk1"/>
          </a:fontRef>
        </p:style>
        <p:txBody>
          <a:bodyPr wrap="square" rtlCol="0" anchor="t"/>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r>
              <a:rPr lang="es-CO" sz="3000" dirty="0">
                <a:solidFill>
                  <a:schemeClr val="accent6">
                    <a:lumMod val="75000"/>
                  </a:schemeClr>
                </a:solidFill>
                <a:latin typeface="Impact" panose="020B0806030902050204" pitchFamily="34" charset="0"/>
              </a:rPr>
              <a:t>20%</a:t>
            </a:r>
          </a:p>
        </p:txBody>
      </p:sp>
      <p:sp>
        <p:nvSpPr>
          <p:cNvPr id="27" name="Redondear rectángulo de esquina diagonal 26">
            <a:extLst>
              <a:ext uri="{FF2B5EF4-FFF2-40B4-BE49-F238E27FC236}">
                <a16:creationId xmlns:a16="http://schemas.microsoft.com/office/drawing/2014/main" id="{F2C6CA84-F01C-504C-AB58-FC46DF7FF88E}"/>
              </a:ext>
            </a:extLst>
          </p:cNvPr>
          <p:cNvSpPr/>
          <p:nvPr/>
        </p:nvSpPr>
        <p:spPr>
          <a:xfrm>
            <a:off x="9589296" y="3588537"/>
            <a:ext cx="800100" cy="228600"/>
          </a:xfrm>
          <a:prstGeom prst="round2DiagRect">
            <a:avLst/>
          </a:prstGeom>
          <a:solidFill>
            <a:schemeClr val="bg2">
              <a:lumMod val="90000"/>
              <a:alpha val="9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sz="1400" dirty="0"/>
              <a:t>43 JAC</a:t>
            </a:r>
            <a:endParaRPr lang="es-CO" sz="1200" dirty="0"/>
          </a:p>
        </p:txBody>
      </p:sp>
    </p:spTree>
    <p:extLst>
      <p:ext uri="{BB962C8B-B14F-4D97-AF65-F5344CB8AC3E}">
        <p14:creationId xmlns:p14="http://schemas.microsoft.com/office/powerpoint/2010/main" val="3640202048"/>
      </p:ext>
    </p:extLst>
  </p:cSld>
  <p:clrMapOvr>
    <a:masterClrMapping/>
  </p:clrMapOvr>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6270</TotalTime>
  <Words>1596</Words>
  <Application>Microsoft Macintosh PowerPoint</Application>
  <PresentationFormat>Panorámica</PresentationFormat>
  <Paragraphs>227</Paragraphs>
  <Slides>16</Slides>
  <Notes>0</Notes>
  <HiddenSlides>0</HiddenSlides>
  <MMClips>0</MMClips>
  <ScaleCrop>false</ScaleCrop>
  <HeadingPairs>
    <vt:vector size="6" baseType="variant">
      <vt:variant>
        <vt:lpstr>Fuentes usadas</vt:lpstr>
      </vt:variant>
      <vt:variant>
        <vt:i4>6</vt:i4>
      </vt:variant>
      <vt:variant>
        <vt:lpstr>Tema</vt:lpstr>
      </vt:variant>
      <vt:variant>
        <vt:i4>1</vt:i4>
      </vt:variant>
      <vt:variant>
        <vt:lpstr>Títulos de diapositiva</vt:lpstr>
      </vt:variant>
      <vt:variant>
        <vt:i4>16</vt:i4>
      </vt:variant>
    </vt:vector>
  </HeadingPairs>
  <TitlesOfParts>
    <vt:vector size="23" baseType="lpstr">
      <vt:lpstr>Agency FB</vt:lpstr>
      <vt:lpstr>Arial</vt:lpstr>
      <vt:lpstr>Calibri</vt:lpstr>
      <vt:lpstr>Calibri Light</vt:lpstr>
      <vt:lpstr>Impact</vt:lpstr>
      <vt:lpstr>Segoe UI Historic</vt:lpstr>
      <vt:lpstr>Tema de Office</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Carlos Arturo Betancourt Gonzalez</dc:creator>
  <cp:lastModifiedBy>Adriana Varela Montenegro</cp:lastModifiedBy>
  <cp:revision>384</cp:revision>
  <cp:lastPrinted>2018-12-20T14:53:26Z</cp:lastPrinted>
  <dcterms:created xsi:type="dcterms:W3CDTF">2018-12-06T15:24:51Z</dcterms:created>
  <dcterms:modified xsi:type="dcterms:W3CDTF">2021-08-04T19:07:59Z</dcterms:modified>
</cp:coreProperties>
</file>