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1" r:id="rId3"/>
    <p:sldId id="322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66" r:id="rId16"/>
  </p:sldIdLst>
  <p:sldSz cx="16243300" cy="9137650"/>
  <p:notesSz cx="16243300" cy="913765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30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18247" y="2832671"/>
            <a:ext cx="13806805" cy="19189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36495" y="5117084"/>
            <a:ext cx="11370310" cy="22844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234060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234060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2165" y="2101659"/>
            <a:ext cx="7065835" cy="6030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182225" y="1647242"/>
            <a:ext cx="5654040" cy="55556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0" i="0">
                <a:solidFill>
                  <a:srgbClr val="BEBEBE"/>
                </a:solidFill>
                <a:latin typeface="Impact"/>
                <a:cs typeface="Impact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234060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887200" y="8255506"/>
            <a:ext cx="1200911" cy="879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306043" y="8369806"/>
            <a:ext cx="1889759" cy="71628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27326" y="82118"/>
            <a:ext cx="4805680" cy="1029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0" i="0">
                <a:solidFill>
                  <a:srgbClr val="234060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1838" y="1409700"/>
            <a:ext cx="15279623" cy="20408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22722" y="8498015"/>
            <a:ext cx="5197856" cy="456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2165" y="8498015"/>
            <a:ext cx="3735959" cy="456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11/14/2017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695176" y="8498015"/>
            <a:ext cx="3735959" cy="456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13" Type="http://schemas.openxmlformats.org/officeDocument/2006/relationships/image" Target="../media/image126.png"/><Relationship Id="rId18" Type="http://schemas.openxmlformats.org/officeDocument/2006/relationships/image" Target="../media/image131.png"/><Relationship Id="rId26" Type="http://schemas.openxmlformats.org/officeDocument/2006/relationships/image" Target="../media/image138.png"/><Relationship Id="rId3" Type="http://schemas.openxmlformats.org/officeDocument/2006/relationships/image" Target="../media/image120.png"/><Relationship Id="rId21" Type="http://schemas.openxmlformats.org/officeDocument/2006/relationships/image" Target="../media/image134.png"/><Relationship Id="rId7" Type="http://schemas.openxmlformats.org/officeDocument/2006/relationships/image" Target="../media/image121.jpg"/><Relationship Id="rId12" Type="http://schemas.openxmlformats.org/officeDocument/2006/relationships/image" Target="../media/image63.png"/><Relationship Id="rId17" Type="http://schemas.openxmlformats.org/officeDocument/2006/relationships/image" Target="../media/image130.png"/><Relationship Id="rId25" Type="http://schemas.openxmlformats.org/officeDocument/2006/relationships/image" Target="../media/image137.png"/><Relationship Id="rId2" Type="http://schemas.openxmlformats.org/officeDocument/2006/relationships/image" Target="../media/image15.png"/><Relationship Id="rId16" Type="http://schemas.openxmlformats.org/officeDocument/2006/relationships/image" Target="../media/image129.png"/><Relationship Id="rId20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125.png"/><Relationship Id="rId24" Type="http://schemas.openxmlformats.org/officeDocument/2006/relationships/image" Target="../media/image30.png"/><Relationship Id="rId5" Type="http://schemas.openxmlformats.org/officeDocument/2006/relationships/image" Target="../media/image18.png"/><Relationship Id="rId15" Type="http://schemas.openxmlformats.org/officeDocument/2006/relationships/image" Target="../media/image128.png"/><Relationship Id="rId23" Type="http://schemas.openxmlformats.org/officeDocument/2006/relationships/image" Target="../media/image136.png"/><Relationship Id="rId10" Type="http://schemas.openxmlformats.org/officeDocument/2006/relationships/image" Target="../media/image124.png"/><Relationship Id="rId19" Type="http://schemas.openxmlformats.org/officeDocument/2006/relationships/image" Target="../media/image132.png"/><Relationship Id="rId4" Type="http://schemas.openxmlformats.org/officeDocument/2006/relationships/image" Target="../media/image8.jpg"/><Relationship Id="rId9" Type="http://schemas.openxmlformats.org/officeDocument/2006/relationships/image" Target="../media/image123.png"/><Relationship Id="rId14" Type="http://schemas.openxmlformats.org/officeDocument/2006/relationships/image" Target="../media/image127.png"/><Relationship Id="rId22" Type="http://schemas.openxmlformats.org/officeDocument/2006/relationships/image" Target="../media/image1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13" Type="http://schemas.openxmlformats.org/officeDocument/2006/relationships/image" Target="../media/image146.png"/><Relationship Id="rId18" Type="http://schemas.openxmlformats.org/officeDocument/2006/relationships/image" Target="../media/image151.png"/><Relationship Id="rId26" Type="http://schemas.openxmlformats.org/officeDocument/2006/relationships/image" Target="../media/image159.png"/><Relationship Id="rId3" Type="http://schemas.openxmlformats.org/officeDocument/2006/relationships/image" Target="../media/image8.jpg"/><Relationship Id="rId21" Type="http://schemas.openxmlformats.org/officeDocument/2006/relationships/image" Target="../media/image154.png"/><Relationship Id="rId7" Type="http://schemas.openxmlformats.org/officeDocument/2006/relationships/image" Target="../media/image141.png"/><Relationship Id="rId12" Type="http://schemas.openxmlformats.org/officeDocument/2006/relationships/image" Target="../media/image92.png"/><Relationship Id="rId17" Type="http://schemas.openxmlformats.org/officeDocument/2006/relationships/image" Target="../media/image150.png"/><Relationship Id="rId25" Type="http://schemas.openxmlformats.org/officeDocument/2006/relationships/image" Target="../media/image158.png"/><Relationship Id="rId2" Type="http://schemas.openxmlformats.org/officeDocument/2006/relationships/image" Target="../media/image139.png"/><Relationship Id="rId16" Type="http://schemas.openxmlformats.org/officeDocument/2006/relationships/image" Target="../media/image149.png"/><Relationship Id="rId20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jpg"/><Relationship Id="rId11" Type="http://schemas.openxmlformats.org/officeDocument/2006/relationships/image" Target="../media/image145.png"/><Relationship Id="rId24" Type="http://schemas.openxmlformats.org/officeDocument/2006/relationships/image" Target="../media/image157.png"/><Relationship Id="rId5" Type="http://schemas.openxmlformats.org/officeDocument/2006/relationships/image" Target="../media/image19.png"/><Relationship Id="rId15" Type="http://schemas.openxmlformats.org/officeDocument/2006/relationships/image" Target="../media/image148.png"/><Relationship Id="rId23" Type="http://schemas.openxmlformats.org/officeDocument/2006/relationships/image" Target="../media/image156.png"/><Relationship Id="rId10" Type="http://schemas.openxmlformats.org/officeDocument/2006/relationships/image" Target="../media/image144.png"/><Relationship Id="rId19" Type="http://schemas.openxmlformats.org/officeDocument/2006/relationships/image" Target="../media/image152.png"/><Relationship Id="rId4" Type="http://schemas.openxmlformats.org/officeDocument/2006/relationships/image" Target="../media/image18.png"/><Relationship Id="rId9" Type="http://schemas.openxmlformats.org/officeDocument/2006/relationships/image" Target="../media/image143.png"/><Relationship Id="rId14" Type="http://schemas.openxmlformats.org/officeDocument/2006/relationships/image" Target="../media/image147.png"/><Relationship Id="rId22" Type="http://schemas.openxmlformats.org/officeDocument/2006/relationships/image" Target="../media/image155.png"/><Relationship Id="rId27" Type="http://schemas.openxmlformats.org/officeDocument/2006/relationships/image" Target="../media/image160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png"/><Relationship Id="rId13" Type="http://schemas.openxmlformats.org/officeDocument/2006/relationships/image" Target="../media/image167.png"/><Relationship Id="rId18" Type="http://schemas.openxmlformats.org/officeDocument/2006/relationships/image" Target="../media/image171.png"/><Relationship Id="rId3" Type="http://schemas.openxmlformats.org/officeDocument/2006/relationships/image" Target="../media/image8.jpg"/><Relationship Id="rId21" Type="http://schemas.openxmlformats.org/officeDocument/2006/relationships/image" Target="../media/image174.png"/><Relationship Id="rId7" Type="http://schemas.openxmlformats.org/officeDocument/2006/relationships/image" Target="../media/image84.png"/><Relationship Id="rId12" Type="http://schemas.openxmlformats.org/officeDocument/2006/relationships/image" Target="../media/image166.png"/><Relationship Id="rId17" Type="http://schemas.openxmlformats.org/officeDocument/2006/relationships/image" Target="../media/image170.png"/><Relationship Id="rId25" Type="http://schemas.openxmlformats.org/officeDocument/2006/relationships/image" Target="../media/image178.jpg"/><Relationship Id="rId2" Type="http://schemas.openxmlformats.org/officeDocument/2006/relationships/image" Target="../media/image139.png"/><Relationship Id="rId16" Type="http://schemas.openxmlformats.org/officeDocument/2006/relationships/image" Target="../media/image169.png"/><Relationship Id="rId20" Type="http://schemas.openxmlformats.org/officeDocument/2006/relationships/image" Target="../media/image1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.png"/><Relationship Id="rId11" Type="http://schemas.openxmlformats.org/officeDocument/2006/relationships/image" Target="../media/image165.png"/><Relationship Id="rId24" Type="http://schemas.openxmlformats.org/officeDocument/2006/relationships/image" Target="../media/image177.png"/><Relationship Id="rId5" Type="http://schemas.openxmlformats.org/officeDocument/2006/relationships/image" Target="../media/image19.png"/><Relationship Id="rId15" Type="http://schemas.openxmlformats.org/officeDocument/2006/relationships/image" Target="../media/image168.png"/><Relationship Id="rId23" Type="http://schemas.openxmlformats.org/officeDocument/2006/relationships/image" Target="../media/image176.png"/><Relationship Id="rId10" Type="http://schemas.openxmlformats.org/officeDocument/2006/relationships/image" Target="../media/image164.png"/><Relationship Id="rId19" Type="http://schemas.openxmlformats.org/officeDocument/2006/relationships/image" Target="../media/image172.png"/><Relationship Id="rId4" Type="http://schemas.openxmlformats.org/officeDocument/2006/relationships/image" Target="../media/image18.png"/><Relationship Id="rId9" Type="http://schemas.openxmlformats.org/officeDocument/2006/relationships/image" Target="../media/image163.png"/><Relationship Id="rId14" Type="http://schemas.openxmlformats.org/officeDocument/2006/relationships/image" Target="../media/image111.png"/><Relationship Id="rId22" Type="http://schemas.openxmlformats.org/officeDocument/2006/relationships/image" Target="../media/image17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13" Type="http://schemas.openxmlformats.org/officeDocument/2006/relationships/image" Target="../media/image186.jpg"/><Relationship Id="rId18" Type="http://schemas.openxmlformats.org/officeDocument/2006/relationships/image" Target="../media/image191.png"/><Relationship Id="rId3" Type="http://schemas.openxmlformats.org/officeDocument/2006/relationships/image" Target="../media/image5.png"/><Relationship Id="rId21" Type="http://schemas.openxmlformats.org/officeDocument/2006/relationships/image" Target="../media/image194.png"/><Relationship Id="rId7" Type="http://schemas.openxmlformats.org/officeDocument/2006/relationships/image" Target="../media/image180.png"/><Relationship Id="rId12" Type="http://schemas.openxmlformats.org/officeDocument/2006/relationships/image" Target="../media/image185.png"/><Relationship Id="rId17" Type="http://schemas.openxmlformats.org/officeDocument/2006/relationships/image" Target="../media/image190.png"/><Relationship Id="rId2" Type="http://schemas.openxmlformats.org/officeDocument/2006/relationships/image" Target="../media/image179.png"/><Relationship Id="rId16" Type="http://schemas.openxmlformats.org/officeDocument/2006/relationships/image" Target="../media/image189.png"/><Relationship Id="rId20" Type="http://schemas.openxmlformats.org/officeDocument/2006/relationships/image" Target="../media/image19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184.png"/><Relationship Id="rId5" Type="http://schemas.openxmlformats.org/officeDocument/2006/relationships/image" Target="../media/image18.png"/><Relationship Id="rId15" Type="http://schemas.openxmlformats.org/officeDocument/2006/relationships/image" Target="../media/image188.png"/><Relationship Id="rId10" Type="http://schemas.openxmlformats.org/officeDocument/2006/relationships/image" Target="../media/image183.png"/><Relationship Id="rId19" Type="http://schemas.openxmlformats.org/officeDocument/2006/relationships/image" Target="../media/image192.png"/><Relationship Id="rId4" Type="http://schemas.openxmlformats.org/officeDocument/2006/relationships/image" Target="../media/image8.jpg"/><Relationship Id="rId9" Type="http://schemas.openxmlformats.org/officeDocument/2006/relationships/image" Target="../media/image182.png"/><Relationship Id="rId14" Type="http://schemas.openxmlformats.org/officeDocument/2006/relationships/image" Target="../media/image18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png"/><Relationship Id="rId13" Type="http://schemas.openxmlformats.org/officeDocument/2006/relationships/image" Target="../media/image200.png"/><Relationship Id="rId18" Type="http://schemas.openxmlformats.org/officeDocument/2006/relationships/image" Target="../media/image204.png"/><Relationship Id="rId3" Type="http://schemas.openxmlformats.org/officeDocument/2006/relationships/image" Target="../media/image37.png"/><Relationship Id="rId21" Type="http://schemas.openxmlformats.org/officeDocument/2006/relationships/image" Target="../media/image207.png"/><Relationship Id="rId7" Type="http://schemas.openxmlformats.org/officeDocument/2006/relationships/image" Target="../media/image195.png"/><Relationship Id="rId12" Type="http://schemas.openxmlformats.org/officeDocument/2006/relationships/image" Target="../media/image199.png"/><Relationship Id="rId17" Type="http://schemas.openxmlformats.org/officeDocument/2006/relationships/image" Target="../media/image203.png"/><Relationship Id="rId2" Type="http://schemas.openxmlformats.org/officeDocument/2006/relationships/image" Target="../media/image15.png"/><Relationship Id="rId16" Type="http://schemas.openxmlformats.org/officeDocument/2006/relationships/image" Target="../media/image202.png"/><Relationship Id="rId20" Type="http://schemas.openxmlformats.org/officeDocument/2006/relationships/image" Target="../media/image2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198.png"/><Relationship Id="rId24" Type="http://schemas.openxmlformats.org/officeDocument/2006/relationships/image" Target="../media/image210.png"/><Relationship Id="rId5" Type="http://schemas.openxmlformats.org/officeDocument/2006/relationships/image" Target="../media/image18.png"/><Relationship Id="rId15" Type="http://schemas.openxmlformats.org/officeDocument/2006/relationships/image" Target="../media/image201.png"/><Relationship Id="rId23" Type="http://schemas.openxmlformats.org/officeDocument/2006/relationships/image" Target="../media/image209.png"/><Relationship Id="rId10" Type="http://schemas.openxmlformats.org/officeDocument/2006/relationships/image" Target="../media/image186.jpg"/><Relationship Id="rId19" Type="http://schemas.openxmlformats.org/officeDocument/2006/relationships/image" Target="../media/image205.png"/><Relationship Id="rId4" Type="http://schemas.openxmlformats.org/officeDocument/2006/relationships/image" Target="../media/image8.jpg"/><Relationship Id="rId9" Type="http://schemas.openxmlformats.org/officeDocument/2006/relationships/image" Target="../media/image197.png"/><Relationship Id="rId14" Type="http://schemas.openxmlformats.org/officeDocument/2006/relationships/image" Target="../media/image141.png"/><Relationship Id="rId22" Type="http://schemas.openxmlformats.org/officeDocument/2006/relationships/image" Target="../media/image20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slide" Target="slide14.xm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g"/><Relationship Id="rId11" Type="http://schemas.openxmlformats.org/officeDocument/2006/relationships/slide" Target="slide8.xml"/><Relationship Id="rId5" Type="http://schemas.openxmlformats.org/officeDocument/2006/relationships/image" Target="../media/image9.jpg"/><Relationship Id="rId15" Type="http://schemas.openxmlformats.org/officeDocument/2006/relationships/image" Target="../media/image14.png"/><Relationship Id="rId10" Type="http://schemas.openxmlformats.org/officeDocument/2006/relationships/slide" Target="slide11.xml"/><Relationship Id="rId4" Type="http://schemas.openxmlformats.org/officeDocument/2006/relationships/image" Target="../media/image8.jpg"/><Relationship Id="rId9" Type="http://schemas.openxmlformats.org/officeDocument/2006/relationships/slide" Target="slide5.xml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7.png"/><Relationship Id="rId3" Type="http://schemas.openxmlformats.org/officeDocument/2006/relationships/image" Target="../media/image16.png"/><Relationship Id="rId7" Type="http://schemas.openxmlformats.org/officeDocument/2006/relationships/image" Target="../media/image11.png"/><Relationship Id="rId12" Type="http://schemas.openxmlformats.org/officeDocument/2006/relationships/slide" Target="slide1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g"/><Relationship Id="rId11" Type="http://schemas.openxmlformats.org/officeDocument/2006/relationships/slide" Target="slide12.xml"/><Relationship Id="rId5" Type="http://schemas.openxmlformats.org/officeDocument/2006/relationships/image" Target="../media/image9.jpg"/><Relationship Id="rId10" Type="http://schemas.openxmlformats.org/officeDocument/2006/relationships/slide" Target="slide9.xml"/><Relationship Id="rId4" Type="http://schemas.openxmlformats.org/officeDocument/2006/relationships/image" Target="../media/image8.jpg"/><Relationship Id="rId9" Type="http://schemas.openxmlformats.org/officeDocument/2006/relationships/slide" Target="slide8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4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8.jp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26" Type="http://schemas.openxmlformats.org/officeDocument/2006/relationships/image" Target="../media/image58.png"/><Relationship Id="rId3" Type="http://schemas.openxmlformats.org/officeDocument/2006/relationships/image" Target="../media/image37.png"/><Relationship Id="rId21" Type="http://schemas.openxmlformats.org/officeDocument/2006/relationships/image" Target="../media/image53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5" Type="http://schemas.openxmlformats.org/officeDocument/2006/relationships/image" Target="../media/image57.png"/><Relationship Id="rId2" Type="http://schemas.openxmlformats.org/officeDocument/2006/relationships/image" Target="../media/image15.png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24" Type="http://schemas.openxmlformats.org/officeDocument/2006/relationships/image" Target="../media/image56.png"/><Relationship Id="rId5" Type="http://schemas.openxmlformats.org/officeDocument/2006/relationships/image" Target="../media/image18.png"/><Relationship Id="rId15" Type="http://schemas.openxmlformats.org/officeDocument/2006/relationships/image" Target="../media/image47.png"/><Relationship Id="rId23" Type="http://schemas.openxmlformats.org/officeDocument/2006/relationships/image" Target="../media/image55.png"/><Relationship Id="rId28" Type="http://schemas.openxmlformats.org/officeDocument/2006/relationships/image" Target="../media/image60.pn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4" Type="http://schemas.openxmlformats.org/officeDocument/2006/relationships/image" Target="../media/image8.jp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54.png"/><Relationship Id="rId27" Type="http://schemas.openxmlformats.org/officeDocument/2006/relationships/image" Target="../media/image5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18" Type="http://schemas.openxmlformats.org/officeDocument/2006/relationships/image" Target="../media/image73.png"/><Relationship Id="rId26" Type="http://schemas.openxmlformats.org/officeDocument/2006/relationships/image" Target="../media/image80.png"/><Relationship Id="rId3" Type="http://schemas.openxmlformats.org/officeDocument/2006/relationships/image" Target="../media/image37.png"/><Relationship Id="rId21" Type="http://schemas.openxmlformats.org/officeDocument/2006/relationships/image" Target="../media/image55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17" Type="http://schemas.openxmlformats.org/officeDocument/2006/relationships/image" Target="../media/image72.png"/><Relationship Id="rId25" Type="http://schemas.openxmlformats.org/officeDocument/2006/relationships/image" Target="../media/image79.png"/><Relationship Id="rId2" Type="http://schemas.openxmlformats.org/officeDocument/2006/relationships/image" Target="../media/image15.png"/><Relationship Id="rId16" Type="http://schemas.openxmlformats.org/officeDocument/2006/relationships/image" Target="../media/image71.png"/><Relationship Id="rId20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24" Type="http://schemas.openxmlformats.org/officeDocument/2006/relationships/image" Target="../media/image78.png"/><Relationship Id="rId5" Type="http://schemas.openxmlformats.org/officeDocument/2006/relationships/image" Target="../media/image18.png"/><Relationship Id="rId15" Type="http://schemas.openxmlformats.org/officeDocument/2006/relationships/image" Target="../media/image70.png"/><Relationship Id="rId23" Type="http://schemas.openxmlformats.org/officeDocument/2006/relationships/image" Target="../media/image77.jpg"/><Relationship Id="rId10" Type="http://schemas.openxmlformats.org/officeDocument/2006/relationships/image" Target="../media/image65.png"/><Relationship Id="rId19" Type="http://schemas.openxmlformats.org/officeDocument/2006/relationships/image" Target="../media/image74.png"/><Relationship Id="rId4" Type="http://schemas.openxmlformats.org/officeDocument/2006/relationships/image" Target="../media/image8.jpg"/><Relationship Id="rId9" Type="http://schemas.openxmlformats.org/officeDocument/2006/relationships/image" Target="../media/image64.png"/><Relationship Id="rId14" Type="http://schemas.openxmlformats.org/officeDocument/2006/relationships/image" Target="../media/image69.png"/><Relationship Id="rId22" Type="http://schemas.openxmlformats.org/officeDocument/2006/relationships/image" Target="../media/image7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9.png"/><Relationship Id="rId18" Type="http://schemas.openxmlformats.org/officeDocument/2006/relationships/image" Target="../media/image94.png"/><Relationship Id="rId3" Type="http://schemas.openxmlformats.org/officeDocument/2006/relationships/image" Target="../media/image81.png"/><Relationship Id="rId21" Type="http://schemas.openxmlformats.org/officeDocument/2006/relationships/image" Target="../media/image97.jpg"/><Relationship Id="rId7" Type="http://schemas.openxmlformats.org/officeDocument/2006/relationships/image" Target="../media/image83.png"/><Relationship Id="rId12" Type="http://schemas.openxmlformats.org/officeDocument/2006/relationships/image" Target="../media/image88.png"/><Relationship Id="rId17" Type="http://schemas.openxmlformats.org/officeDocument/2006/relationships/image" Target="../media/image93.png"/><Relationship Id="rId2" Type="http://schemas.openxmlformats.org/officeDocument/2006/relationships/image" Target="../media/image15.png"/><Relationship Id="rId16" Type="http://schemas.openxmlformats.org/officeDocument/2006/relationships/image" Target="../media/image92.png"/><Relationship Id="rId20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18.png"/><Relationship Id="rId15" Type="http://schemas.openxmlformats.org/officeDocument/2006/relationships/image" Target="../media/image91.png"/><Relationship Id="rId23" Type="http://schemas.openxmlformats.org/officeDocument/2006/relationships/image" Target="../media/image99.png"/><Relationship Id="rId10" Type="http://schemas.openxmlformats.org/officeDocument/2006/relationships/image" Target="../media/image86.png"/><Relationship Id="rId19" Type="http://schemas.openxmlformats.org/officeDocument/2006/relationships/image" Target="../media/image95.png"/><Relationship Id="rId4" Type="http://schemas.openxmlformats.org/officeDocument/2006/relationships/image" Target="../media/image8.jpg"/><Relationship Id="rId9" Type="http://schemas.openxmlformats.org/officeDocument/2006/relationships/image" Target="../media/image85.png"/><Relationship Id="rId14" Type="http://schemas.openxmlformats.org/officeDocument/2006/relationships/image" Target="../media/image90.png"/><Relationship Id="rId22" Type="http://schemas.openxmlformats.org/officeDocument/2006/relationships/image" Target="../media/image9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108.png"/><Relationship Id="rId18" Type="http://schemas.openxmlformats.org/officeDocument/2006/relationships/image" Target="../media/image113.png"/><Relationship Id="rId3" Type="http://schemas.openxmlformats.org/officeDocument/2006/relationships/image" Target="../media/image101.png"/><Relationship Id="rId21" Type="http://schemas.openxmlformats.org/officeDocument/2006/relationships/image" Target="../media/image116.jpg"/><Relationship Id="rId7" Type="http://schemas.openxmlformats.org/officeDocument/2006/relationships/image" Target="../media/image103.png"/><Relationship Id="rId12" Type="http://schemas.openxmlformats.org/officeDocument/2006/relationships/image" Target="../media/image107.png"/><Relationship Id="rId17" Type="http://schemas.openxmlformats.org/officeDocument/2006/relationships/image" Target="../media/image112.png"/><Relationship Id="rId2" Type="http://schemas.openxmlformats.org/officeDocument/2006/relationships/image" Target="../media/image100.png"/><Relationship Id="rId16" Type="http://schemas.openxmlformats.org/officeDocument/2006/relationships/image" Target="../media/image111.png"/><Relationship Id="rId20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11" Type="http://schemas.openxmlformats.org/officeDocument/2006/relationships/image" Target="../media/image106.png"/><Relationship Id="rId24" Type="http://schemas.openxmlformats.org/officeDocument/2006/relationships/image" Target="../media/image119.png"/><Relationship Id="rId5" Type="http://schemas.openxmlformats.org/officeDocument/2006/relationships/image" Target="../media/image18.png"/><Relationship Id="rId15" Type="http://schemas.openxmlformats.org/officeDocument/2006/relationships/image" Target="../media/image110.png"/><Relationship Id="rId23" Type="http://schemas.openxmlformats.org/officeDocument/2006/relationships/image" Target="../media/image118.png"/><Relationship Id="rId10" Type="http://schemas.openxmlformats.org/officeDocument/2006/relationships/image" Target="../media/image105.png"/><Relationship Id="rId19" Type="http://schemas.openxmlformats.org/officeDocument/2006/relationships/image" Target="../media/image114.png"/><Relationship Id="rId4" Type="http://schemas.openxmlformats.org/officeDocument/2006/relationships/image" Target="../media/image8.jpg"/><Relationship Id="rId9" Type="http://schemas.openxmlformats.org/officeDocument/2006/relationships/image" Target="../media/image104.png"/><Relationship Id="rId14" Type="http://schemas.openxmlformats.org/officeDocument/2006/relationships/image" Target="../media/image109.png"/><Relationship Id="rId22" Type="http://schemas.openxmlformats.org/officeDocument/2006/relationships/image" Target="../media/image1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38219" cy="91348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43127" y="3338576"/>
            <a:ext cx="2539365" cy="118364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3490"/>
              </a:lnSpc>
              <a:spcBef>
                <a:spcPts val="135"/>
              </a:spcBef>
            </a:pPr>
            <a:r>
              <a:rPr sz="3300" b="1" dirty="0">
                <a:solidFill>
                  <a:srgbClr val="FFFFFF"/>
                </a:solidFill>
                <a:latin typeface="Calibri"/>
                <a:cs typeface="Calibri"/>
              </a:rPr>
              <a:t>SEGUIMIENTO</a:t>
            </a:r>
            <a:endParaRPr sz="3300">
              <a:latin typeface="Calibri"/>
              <a:cs typeface="Calibri"/>
            </a:endParaRPr>
          </a:p>
          <a:p>
            <a:pPr marL="38100" algn="ctr">
              <a:lnSpc>
                <a:spcPts val="5590"/>
              </a:lnSpc>
            </a:pPr>
            <a:r>
              <a:rPr sz="5050" dirty="0">
                <a:solidFill>
                  <a:srgbClr val="FFFFFF"/>
                </a:solidFill>
                <a:latin typeface="Calibri"/>
                <a:cs typeface="Calibri"/>
              </a:rPr>
              <a:t>INVIAS</a:t>
            </a:r>
            <a:endParaRPr sz="505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7691" y="8514690"/>
            <a:ext cx="2680970" cy="43180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650" dirty="0">
                <a:solidFill>
                  <a:srgbClr val="D9D9D9"/>
                </a:solidFill>
                <a:latin typeface="Impact"/>
                <a:cs typeface="Impact"/>
              </a:rPr>
              <a:t>OCTUBRE 31 </a:t>
            </a:r>
            <a:r>
              <a:rPr sz="2650" spc="0" dirty="0">
                <a:solidFill>
                  <a:srgbClr val="D9D9D9"/>
                </a:solidFill>
                <a:latin typeface="Impact"/>
                <a:cs typeface="Impact"/>
              </a:rPr>
              <a:t>DE</a:t>
            </a:r>
            <a:r>
              <a:rPr sz="2650" spc="-20" dirty="0">
                <a:solidFill>
                  <a:srgbClr val="D9D9D9"/>
                </a:solidFill>
                <a:latin typeface="Impact"/>
                <a:cs typeface="Impact"/>
              </a:rPr>
              <a:t> </a:t>
            </a:r>
            <a:r>
              <a:rPr sz="2650" spc="0" dirty="0">
                <a:solidFill>
                  <a:srgbClr val="D9D9D9"/>
                </a:solidFill>
                <a:latin typeface="Impact"/>
                <a:cs typeface="Impact"/>
              </a:rPr>
              <a:t>2017</a:t>
            </a:r>
            <a:endParaRPr sz="265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409700"/>
            <a:ext cx="15253716" cy="62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529059" y="8337803"/>
            <a:ext cx="1662684" cy="754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732252" y="172211"/>
            <a:ext cx="365759" cy="4114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774923" y="192024"/>
            <a:ext cx="280416" cy="326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369162" y="1953133"/>
            <a:ext cx="0" cy="929640"/>
          </a:xfrm>
          <a:custGeom>
            <a:avLst/>
            <a:gdLst/>
            <a:ahLst/>
            <a:cxnLst/>
            <a:rect l="l" t="t" r="r" b="b"/>
            <a:pathLst>
              <a:path h="929639">
                <a:moveTo>
                  <a:pt x="0" y="0"/>
                </a:moveTo>
                <a:lnTo>
                  <a:pt x="0" y="929386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710801" y="2399792"/>
            <a:ext cx="6055995" cy="0"/>
          </a:xfrm>
          <a:custGeom>
            <a:avLst/>
            <a:gdLst/>
            <a:ahLst/>
            <a:cxnLst/>
            <a:rect l="l" t="t" r="r" b="b"/>
            <a:pathLst>
              <a:path w="6055994">
                <a:moveTo>
                  <a:pt x="0" y="0"/>
                </a:moveTo>
                <a:lnTo>
                  <a:pt x="6055741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710801" y="2638806"/>
            <a:ext cx="6055995" cy="0"/>
          </a:xfrm>
          <a:custGeom>
            <a:avLst/>
            <a:gdLst/>
            <a:ahLst/>
            <a:cxnLst/>
            <a:rect l="l" t="t" r="r" b="b"/>
            <a:pathLst>
              <a:path w="6055994">
                <a:moveTo>
                  <a:pt x="0" y="0"/>
                </a:moveTo>
                <a:lnTo>
                  <a:pt x="6055741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715627" y="1953133"/>
            <a:ext cx="0" cy="929640"/>
          </a:xfrm>
          <a:custGeom>
            <a:avLst/>
            <a:gdLst/>
            <a:ahLst/>
            <a:cxnLst/>
            <a:rect l="l" t="t" r="r" b="b"/>
            <a:pathLst>
              <a:path h="929639">
                <a:moveTo>
                  <a:pt x="0" y="0"/>
                </a:moveTo>
                <a:lnTo>
                  <a:pt x="0" y="929386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761715" y="1953133"/>
            <a:ext cx="0" cy="929640"/>
          </a:xfrm>
          <a:custGeom>
            <a:avLst/>
            <a:gdLst/>
            <a:ahLst/>
            <a:cxnLst/>
            <a:rect l="l" t="t" r="r" b="b"/>
            <a:pathLst>
              <a:path h="929639">
                <a:moveTo>
                  <a:pt x="0" y="0"/>
                </a:moveTo>
                <a:lnTo>
                  <a:pt x="0" y="929386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710801" y="1957959"/>
            <a:ext cx="6055995" cy="0"/>
          </a:xfrm>
          <a:custGeom>
            <a:avLst/>
            <a:gdLst/>
            <a:ahLst/>
            <a:cxnLst/>
            <a:rect l="l" t="t" r="r" b="b"/>
            <a:pathLst>
              <a:path w="6055994">
                <a:moveTo>
                  <a:pt x="0" y="0"/>
                </a:moveTo>
                <a:lnTo>
                  <a:pt x="6055741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710801" y="2877693"/>
            <a:ext cx="6055995" cy="0"/>
          </a:xfrm>
          <a:custGeom>
            <a:avLst/>
            <a:gdLst/>
            <a:ahLst/>
            <a:cxnLst/>
            <a:rect l="l" t="t" r="r" b="b"/>
            <a:pathLst>
              <a:path w="6055994">
                <a:moveTo>
                  <a:pt x="0" y="0"/>
                </a:moveTo>
                <a:lnTo>
                  <a:pt x="6055741" y="0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715627" y="1941100"/>
            <a:ext cx="3653790" cy="459105"/>
          </a:xfrm>
          <a:prstGeom prst="rect">
            <a:avLst/>
          </a:prstGeom>
          <a:ln w="9525">
            <a:solidFill>
              <a:srgbClr val="D9D9D9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 marL="31750" marR="2496185">
              <a:lnSpc>
                <a:spcPct val="100000"/>
              </a:lnSpc>
              <a:spcBef>
                <a:spcPts val="45"/>
              </a:spcBef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ACTA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DE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INICIO  INICIO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300" spc="2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369162" y="1941100"/>
            <a:ext cx="2392680" cy="459105"/>
          </a:xfrm>
          <a:prstGeom prst="rect">
            <a:avLst/>
          </a:prstGeom>
          <a:ln w="9525">
            <a:solidFill>
              <a:srgbClr val="D9D9D9"/>
            </a:solidFill>
          </a:ln>
        </p:spPr>
        <p:txBody>
          <a:bodyPr vert="horz" wrap="square" lIns="0" tIns="7620" rIns="0" bIns="0" rtlCol="0">
            <a:spAutoFit/>
          </a:bodyPr>
          <a:lstStyle/>
          <a:p>
            <a:pPr marL="793115">
              <a:lnSpc>
                <a:spcPct val="100000"/>
              </a:lnSpc>
              <a:spcBef>
                <a:spcPts val="60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04/12/2014</a:t>
            </a:r>
            <a:endParaRPr sz="1300">
              <a:latin typeface="Calibri"/>
              <a:cs typeface="Calibri"/>
            </a:endParaRPr>
          </a:p>
          <a:p>
            <a:pPr marL="793115">
              <a:lnSpc>
                <a:spcPct val="10000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25/05/2015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715627" y="2399792"/>
            <a:ext cx="3653790" cy="239395"/>
          </a:xfrm>
          <a:prstGeom prst="rect">
            <a:avLst/>
          </a:prstGeom>
          <a:solidFill>
            <a:srgbClr val="D9D9D9">
              <a:alpha val="19999"/>
            </a:srgbClr>
          </a:solidFill>
          <a:ln w="9525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1750">
              <a:lnSpc>
                <a:spcPts val="146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TERMINACIÓN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369162" y="2399792"/>
            <a:ext cx="2392680" cy="239395"/>
          </a:xfrm>
          <a:prstGeom prst="rect">
            <a:avLst/>
          </a:prstGeom>
          <a:solidFill>
            <a:srgbClr val="D9D9D9">
              <a:alpha val="19999"/>
            </a:srgbClr>
          </a:solidFill>
          <a:ln w="9525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793115">
              <a:lnSpc>
                <a:spcPts val="147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31/12/2018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715627" y="2638806"/>
            <a:ext cx="3653790" cy="239395"/>
          </a:xfrm>
          <a:prstGeom prst="rect">
            <a:avLst/>
          </a:prstGeom>
          <a:ln w="9525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1750">
              <a:lnSpc>
                <a:spcPts val="1460"/>
              </a:lnSpc>
            </a:pPr>
            <a:r>
              <a:rPr sz="1300" spc="-25" dirty="0">
                <a:solidFill>
                  <a:srgbClr val="386194"/>
                </a:solidFill>
                <a:latin typeface="Calibri"/>
                <a:cs typeface="Calibri"/>
              </a:rPr>
              <a:t>FASE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DEL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PROYECTO</a:t>
            </a:r>
            <a:r>
              <a:rPr sz="1300" spc="10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PROGRAMADO/EJECUTADO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369162" y="2638806"/>
            <a:ext cx="2392680" cy="239395"/>
          </a:xfrm>
          <a:prstGeom prst="rect">
            <a:avLst/>
          </a:prstGeom>
          <a:ln w="9525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712470">
              <a:lnSpc>
                <a:spcPts val="147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42,5% /</a:t>
            </a:r>
            <a:r>
              <a:rPr sz="1300" spc="-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41,8%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766572" y="5352415"/>
          <a:ext cx="4023995" cy="1475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3279"/>
                <a:gridCol w="1391285"/>
              </a:tblGrid>
              <a:tr h="152400">
                <a:tc>
                  <a:txBody>
                    <a:bodyPr/>
                    <a:lstStyle/>
                    <a:p>
                      <a:pPr marL="29209">
                        <a:lnSpc>
                          <a:spcPts val="1175"/>
                        </a:lnSpc>
                      </a:pPr>
                      <a:r>
                        <a:rPr sz="1200" b="1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200" b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Contrato</a:t>
                      </a:r>
                      <a:r>
                        <a:rPr sz="1200" b="1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5"/>
                        </a:lnSpc>
                      </a:pPr>
                      <a:r>
                        <a:rPr sz="1200" b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200" b="1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117.895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29209">
                        <a:lnSpc>
                          <a:spcPts val="1180"/>
                        </a:lnSpc>
                      </a:pPr>
                      <a:r>
                        <a:rPr sz="12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2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Contrato</a:t>
                      </a:r>
                      <a:r>
                        <a:rPr sz="12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Interventoría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25" algn="ctr">
                        <a:lnSpc>
                          <a:spcPts val="1180"/>
                        </a:lnSpc>
                      </a:pPr>
                      <a:r>
                        <a:rPr sz="12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9.721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marL="29209">
                        <a:lnSpc>
                          <a:spcPts val="1325"/>
                        </a:lnSpc>
                      </a:pPr>
                      <a:r>
                        <a:rPr sz="12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2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Vigencias</a:t>
                      </a:r>
                      <a:r>
                        <a:rPr sz="1200" spc="-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2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</a:t>
                      </a:r>
                      <a:r>
                        <a:rPr sz="1200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2014</a:t>
                      </a:r>
                      <a:r>
                        <a:rPr sz="1200" b="1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= $</a:t>
                      </a:r>
                      <a:r>
                        <a:rPr sz="1200" b="1" i="1" spc="-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32.375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2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</a:t>
                      </a:r>
                      <a:r>
                        <a:rPr sz="1200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2015</a:t>
                      </a:r>
                      <a:r>
                        <a:rPr sz="1200" b="1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= $</a:t>
                      </a:r>
                      <a:r>
                        <a:rPr sz="1200" b="1" i="1" spc="-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7.250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2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</a:t>
                      </a:r>
                      <a:r>
                        <a:rPr sz="1200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2016</a:t>
                      </a:r>
                      <a:r>
                        <a:rPr sz="1200" b="1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= $</a:t>
                      </a:r>
                      <a:r>
                        <a:rPr sz="1200" b="1" i="1" spc="-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63.904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203200">
                        <a:lnSpc>
                          <a:spcPts val="1355"/>
                        </a:lnSpc>
                      </a:pPr>
                      <a:r>
                        <a:rPr sz="12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</a:t>
                      </a:r>
                      <a:r>
                        <a:rPr sz="1200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2017</a:t>
                      </a:r>
                      <a:r>
                        <a:rPr sz="1200" b="1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= $</a:t>
                      </a:r>
                      <a:r>
                        <a:rPr sz="1200" b="1" i="1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i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14.365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117.895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29209">
                        <a:lnSpc>
                          <a:spcPts val="1240"/>
                        </a:lnSpc>
                      </a:pPr>
                      <a:r>
                        <a:rPr sz="12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r>
                        <a:rPr sz="1200" spc="-9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Inversión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25" algn="ctr">
                        <a:lnSpc>
                          <a:spcPts val="1240"/>
                        </a:lnSpc>
                      </a:pPr>
                      <a:r>
                        <a:rPr sz="12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127.616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1" name="object 21"/>
          <p:cNvSpPr txBox="1"/>
          <p:nvPr/>
        </p:nvSpPr>
        <p:spPr>
          <a:xfrm>
            <a:off x="3890771" y="3867912"/>
            <a:ext cx="577850" cy="13144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74295">
              <a:lnSpc>
                <a:spcPts val="944"/>
              </a:lnSpc>
            </a:pPr>
            <a:r>
              <a:rPr sz="800" dirty="0">
                <a:latin typeface="Calibri"/>
                <a:cs typeface="Calibri"/>
              </a:rPr>
              <a:t>ESPRIELLA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00984" y="4654423"/>
            <a:ext cx="60706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latin typeface="Calibri"/>
                <a:cs typeface="Calibri"/>
              </a:rPr>
              <a:t>RÍO</a:t>
            </a:r>
            <a:r>
              <a:rPr sz="800" spc="-120" dirty="0">
                <a:latin typeface="Calibri"/>
                <a:cs typeface="Calibri"/>
              </a:rPr>
              <a:t> </a:t>
            </a:r>
            <a:r>
              <a:rPr sz="800" dirty="0">
                <a:latin typeface="Calibri"/>
                <a:cs typeface="Calibri"/>
              </a:rPr>
              <a:t>MATAJE</a:t>
            </a:r>
            <a:endParaRPr sz="800">
              <a:latin typeface="Calibri"/>
              <a:cs typeface="Calibri"/>
            </a:endParaRPr>
          </a:p>
        </p:txBody>
      </p: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4972050" y="4553077"/>
          <a:ext cx="4648835" cy="35598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59864"/>
                <a:gridCol w="1310132"/>
                <a:gridCol w="1859787"/>
              </a:tblGrid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75"/>
                        </a:lnSpc>
                      </a:pPr>
                      <a:r>
                        <a:rPr sz="1300" b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ENTIDAD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455"/>
                        </a:lnSpc>
                      </a:pPr>
                      <a:r>
                        <a:rPr sz="1300" b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RESPONSABLE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OBSERVACIONES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29845">
                        <a:lnSpc>
                          <a:spcPts val="140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LICENCIA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9845">
                        <a:lnSpc>
                          <a:spcPts val="1525"/>
                        </a:lnSpc>
                      </a:pP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AMBIENTAL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NA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064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PREDIOS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</a:t>
                      </a:r>
                      <a:r>
                        <a:rPr sz="1300" spc="-10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VIAS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53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NARIÑO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7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 TRÁMITE PROCESO</a:t>
                      </a:r>
                      <a:r>
                        <a:rPr sz="1300" spc="-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1270" algn="ctr">
                        <a:lnSpc>
                          <a:spcPts val="151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ADQUISICIÓN</a:t>
                      </a:r>
                      <a:r>
                        <a:rPr sz="1300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PREDIAL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29845" marR="30480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REDES DE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SERVICIOS  PÚBLICOS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3525" marR="64769" indent="-193675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</a:t>
                      </a:r>
                      <a:r>
                        <a:rPr sz="1300" spc="-9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VIAS  DE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NARIÑO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TRASLADO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 gridSpan="3">
                  <a:txBody>
                    <a:bodyPr/>
                    <a:lstStyle/>
                    <a:p>
                      <a:pPr marL="29845">
                        <a:lnSpc>
                          <a:spcPts val="139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OTROS: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62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29845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GESTIÓN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SOCIAL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45720" marR="39370" indent="-63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INVIAS-  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NCI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LL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RÍ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C. 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TUMACO- 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MININTERIOR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40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CONSULTAS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PREVIAS:</a:t>
                      </a:r>
                      <a:r>
                        <a:rPr sz="1300" spc="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59055" marR="52069" indent="635" algn="ctr">
                        <a:lnSpc>
                          <a:spcPct val="100000"/>
                        </a:lnSpc>
                      </a:pP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DESARROLLO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Y 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CUMPLIENDO. DNP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TIENE  EN TRÁMITE REABRIR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LA  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CONSULTA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PREVIA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AL  CONSEJO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COMUNITARIO 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ALTO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MIRA Y  FRONTERA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4" name="object 24"/>
          <p:cNvSpPr txBox="1"/>
          <p:nvPr/>
        </p:nvSpPr>
        <p:spPr>
          <a:xfrm>
            <a:off x="760882" y="64135"/>
            <a:ext cx="704850" cy="589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00" spc="-5" dirty="0">
                <a:solidFill>
                  <a:srgbClr val="234060"/>
                </a:solidFill>
                <a:latin typeface="Candara"/>
                <a:cs typeface="Candara"/>
              </a:rPr>
              <a:t>VÍA</a:t>
            </a:r>
            <a:endParaRPr sz="3700">
              <a:latin typeface="Candara"/>
              <a:cs typeface="Candara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760882" y="408518"/>
            <a:ext cx="5506720" cy="977900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4000" spc="-5" dirty="0">
                <a:solidFill>
                  <a:srgbClr val="E26C09"/>
                </a:solidFill>
              </a:rPr>
              <a:t>ESPRIELLA – </a:t>
            </a:r>
            <a:r>
              <a:rPr sz="4000" spc="-10" dirty="0">
                <a:solidFill>
                  <a:srgbClr val="E26C09"/>
                </a:solidFill>
              </a:rPr>
              <a:t>RÍO</a:t>
            </a:r>
            <a:r>
              <a:rPr sz="4000" spc="-30" dirty="0">
                <a:solidFill>
                  <a:srgbClr val="E26C09"/>
                </a:solidFill>
              </a:rPr>
              <a:t> </a:t>
            </a:r>
            <a:r>
              <a:rPr sz="4000" spc="-40" dirty="0">
                <a:solidFill>
                  <a:srgbClr val="E26C09"/>
                </a:solidFill>
              </a:rPr>
              <a:t>MATAJE</a:t>
            </a:r>
            <a:endParaRPr sz="4000"/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00" spc="-10" dirty="0">
                <a:solidFill>
                  <a:srgbClr val="E26C09"/>
                </a:solidFill>
              </a:rPr>
              <a:t>NARIÑO</a:t>
            </a:r>
            <a:endParaRPr sz="1900"/>
          </a:p>
        </p:txBody>
      </p:sp>
      <p:sp>
        <p:nvSpPr>
          <p:cNvPr id="26" name="object 26"/>
          <p:cNvSpPr txBox="1"/>
          <p:nvPr/>
        </p:nvSpPr>
        <p:spPr>
          <a:xfrm>
            <a:off x="756615" y="6763771"/>
            <a:ext cx="4018915" cy="756285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*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Cifras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en  millones a diciembre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100" spc="-114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2015</a:t>
            </a:r>
            <a:endParaRPr sz="1100">
              <a:latin typeface="Calibri"/>
              <a:cs typeface="Calibri"/>
            </a:endParaRPr>
          </a:p>
          <a:p>
            <a:pPr marL="3175" algn="ctr">
              <a:lnSpc>
                <a:spcPts val="1910"/>
              </a:lnSpc>
              <a:spcBef>
                <a:spcPts val="570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Longitud de 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Proyecto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20</a:t>
            </a:r>
            <a:r>
              <a:rPr sz="160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Km</a:t>
            </a:r>
            <a:endParaRPr sz="1600">
              <a:latin typeface="Calibri"/>
              <a:cs typeface="Calibri"/>
            </a:endParaRPr>
          </a:p>
          <a:p>
            <a:pPr marL="8890" algn="ctr">
              <a:lnSpc>
                <a:spcPts val="1550"/>
              </a:lnSpc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ESTADO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300" b="1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CORREDOR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715627" y="1664589"/>
            <a:ext cx="604647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algn="ctr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INFORMACIÓN</a:t>
            </a:r>
            <a:r>
              <a:rPr sz="15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GENERAL</a:t>
            </a:r>
            <a:endParaRPr sz="1500">
              <a:latin typeface="Calibri"/>
              <a:cs typeface="Calibri"/>
            </a:endParaRPr>
          </a:p>
        </p:txBody>
      </p: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9710864" y="5052822"/>
          <a:ext cx="6077585" cy="15132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49292"/>
                <a:gridCol w="804037"/>
                <a:gridCol w="1009776"/>
              </a:tblGrid>
              <a:tr h="215900">
                <a:tc gridSpan="3">
                  <a:txBody>
                    <a:bodyPr/>
                    <a:lstStyle/>
                    <a:p>
                      <a:pPr marL="1955800">
                        <a:lnSpc>
                          <a:spcPts val="1485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CONTRATO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OBRA 654 DE</a:t>
                      </a:r>
                      <a:r>
                        <a:rPr sz="1300" b="1" spc="-1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/2014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5900">
                <a:tc gridSpan="3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Bef>
                          <a:spcPts val="13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VIAS DE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NARIÑO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651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8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ts val="1485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8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4139">
                        <a:lnSpc>
                          <a:spcPts val="148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GAICO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INGENIEROS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CONSTRUCTORES</a:t>
                      </a:r>
                      <a:r>
                        <a:rPr sz="1300" spc="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>
                        <a:lnSpc>
                          <a:spcPts val="148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8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4139">
                        <a:lnSpc>
                          <a:spcPts val="1485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ALVARADO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Y DURING</a:t>
                      </a:r>
                      <a:r>
                        <a:rPr sz="1300" spc="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LTDA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>
                        <a:lnSpc>
                          <a:spcPts val="148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8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4139">
                        <a:lnSpc>
                          <a:spcPts val="148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JMV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INGENIEROS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>
                        <a:lnSpc>
                          <a:spcPts val="148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8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4139">
                        <a:lnSpc>
                          <a:spcPts val="149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SERVICIOS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INGENIERÍA CIVIL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690">
                        <a:lnSpc>
                          <a:spcPts val="149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9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9710864" y="6745986"/>
          <a:ext cx="6059805" cy="1377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6148"/>
                <a:gridCol w="532003"/>
                <a:gridCol w="1027048"/>
              </a:tblGrid>
              <a:tr h="203200">
                <a:tc gridSpan="3">
                  <a:txBody>
                    <a:bodyPr/>
                    <a:lstStyle/>
                    <a:p>
                      <a:pPr marL="1974214">
                        <a:lnSpc>
                          <a:spcPts val="1485"/>
                        </a:lnSpc>
                      </a:pP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INTERVENTORÍA 1595 DE</a:t>
                      </a:r>
                      <a:r>
                        <a:rPr sz="1300" b="1" spc="1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 gridSpan="3"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Bef>
                          <a:spcPts val="6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VIAL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NARIÑO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ts val="149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9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10350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MAB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INGENIERÍA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sz="1300" spc="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10350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JOICO</a:t>
                      </a:r>
                      <a:r>
                        <a:rPr sz="1300" spc="-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S.A.S.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70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70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10350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CONSULTORES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TÉCNICOS Y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ECONÓMICOS</a:t>
                      </a:r>
                      <a:r>
                        <a:rPr sz="1300" spc="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0" name="object 30"/>
          <p:cNvSpPr txBox="1"/>
          <p:nvPr/>
        </p:nvSpPr>
        <p:spPr>
          <a:xfrm>
            <a:off x="4979670" y="4282567"/>
            <a:ext cx="463042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TEMAS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00" b="1" spc="-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GESTIÓN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31" name="object 31"/>
          <p:cNvGraphicFramePr>
            <a:graphicFrameLocks noGrp="1"/>
          </p:cNvGraphicFramePr>
          <p:nvPr/>
        </p:nvGraphicFramePr>
        <p:xfrm>
          <a:off x="9710864" y="3077718"/>
          <a:ext cx="6060440" cy="18230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33370"/>
                <a:gridCol w="918210"/>
                <a:gridCol w="1530096"/>
                <a:gridCol w="764412"/>
              </a:tblGrid>
              <a:tr h="203200">
                <a:tc gridSpan="4">
                  <a:txBody>
                    <a:bodyPr/>
                    <a:lstStyle/>
                    <a:p>
                      <a:pPr marL="11430" algn="ctr">
                        <a:lnSpc>
                          <a:spcPts val="1480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ALCANCE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445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3189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3189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446405" marR="241300" indent="-19812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ERVEN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IÓN 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PREVISTA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413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AVANCE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3189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PR0 -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PR14+000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14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MEJORAMIENTO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1,2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PR14+000 al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PR19+400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5,3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CONSTRUCCIÓN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14604" marR="8255" indent="127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RÍOS MIRA (650M, K5+000), PAÑAMBÍ  (46M, K15+300), PUSBÍ (55M, K16+045) Y 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SAN JUAN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(60M,</a:t>
                      </a:r>
                      <a:r>
                        <a:rPr sz="1300" spc="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K19+305).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Un.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PUENTES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1019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27% -</a:t>
                      </a:r>
                      <a:r>
                        <a:rPr sz="1300" spc="-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29%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11% -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9539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2" name="object 32"/>
          <p:cNvSpPr/>
          <p:nvPr/>
        </p:nvSpPr>
        <p:spPr>
          <a:xfrm>
            <a:off x="762000" y="1511808"/>
            <a:ext cx="4012691" cy="355854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772661" y="3922014"/>
            <a:ext cx="119380" cy="114300"/>
          </a:xfrm>
          <a:custGeom>
            <a:avLst/>
            <a:gdLst/>
            <a:ahLst/>
            <a:cxnLst/>
            <a:rect l="l" t="t" r="r" b="b"/>
            <a:pathLst>
              <a:path w="119379" h="114300">
                <a:moveTo>
                  <a:pt x="59436" y="0"/>
                </a:moveTo>
                <a:lnTo>
                  <a:pt x="36325" y="4482"/>
                </a:lnTo>
                <a:lnTo>
                  <a:pt x="17430" y="16716"/>
                </a:lnTo>
                <a:lnTo>
                  <a:pt x="4679" y="34879"/>
                </a:lnTo>
                <a:lnTo>
                  <a:pt x="0" y="57150"/>
                </a:lnTo>
                <a:lnTo>
                  <a:pt x="4679" y="79420"/>
                </a:lnTo>
                <a:lnTo>
                  <a:pt x="17430" y="97583"/>
                </a:lnTo>
                <a:lnTo>
                  <a:pt x="36325" y="109817"/>
                </a:lnTo>
                <a:lnTo>
                  <a:pt x="59436" y="114300"/>
                </a:lnTo>
                <a:lnTo>
                  <a:pt x="82546" y="109817"/>
                </a:lnTo>
                <a:lnTo>
                  <a:pt x="101441" y="97583"/>
                </a:lnTo>
                <a:lnTo>
                  <a:pt x="114192" y="79420"/>
                </a:lnTo>
                <a:lnTo>
                  <a:pt x="118872" y="57150"/>
                </a:lnTo>
                <a:lnTo>
                  <a:pt x="114192" y="34879"/>
                </a:lnTo>
                <a:lnTo>
                  <a:pt x="101441" y="16716"/>
                </a:lnTo>
                <a:lnTo>
                  <a:pt x="82546" y="4482"/>
                </a:lnTo>
                <a:lnTo>
                  <a:pt x="594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772661" y="3922014"/>
            <a:ext cx="119380" cy="114300"/>
          </a:xfrm>
          <a:custGeom>
            <a:avLst/>
            <a:gdLst/>
            <a:ahLst/>
            <a:cxnLst/>
            <a:rect l="l" t="t" r="r" b="b"/>
            <a:pathLst>
              <a:path w="119379" h="114300">
                <a:moveTo>
                  <a:pt x="0" y="57150"/>
                </a:moveTo>
                <a:lnTo>
                  <a:pt x="4679" y="34879"/>
                </a:lnTo>
                <a:lnTo>
                  <a:pt x="17430" y="16716"/>
                </a:lnTo>
                <a:lnTo>
                  <a:pt x="36325" y="4482"/>
                </a:lnTo>
                <a:lnTo>
                  <a:pt x="59436" y="0"/>
                </a:lnTo>
                <a:lnTo>
                  <a:pt x="82546" y="4482"/>
                </a:lnTo>
                <a:lnTo>
                  <a:pt x="101441" y="16716"/>
                </a:lnTo>
                <a:lnTo>
                  <a:pt x="114192" y="34879"/>
                </a:lnTo>
                <a:lnTo>
                  <a:pt x="118872" y="57150"/>
                </a:lnTo>
                <a:lnTo>
                  <a:pt x="114192" y="79420"/>
                </a:lnTo>
                <a:lnTo>
                  <a:pt x="101441" y="97583"/>
                </a:lnTo>
                <a:lnTo>
                  <a:pt x="82546" y="109817"/>
                </a:lnTo>
                <a:lnTo>
                  <a:pt x="59436" y="114300"/>
                </a:lnTo>
                <a:lnTo>
                  <a:pt x="36325" y="109817"/>
                </a:lnTo>
                <a:lnTo>
                  <a:pt x="17430" y="97583"/>
                </a:lnTo>
                <a:lnTo>
                  <a:pt x="4679" y="79420"/>
                </a:lnTo>
                <a:lnTo>
                  <a:pt x="0" y="57150"/>
                </a:lnTo>
                <a:close/>
              </a:path>
            </a:pathLst>
          </a:custGeom>
          <a:ln w="25908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300984" y="4669536"/>
            <a:ext cx="607060" cy="131445"/>
          </a:xfrm>
          <a:custGeom>
            <a:avLst/>
            <a:gdLst/>
            <a:ahLst/>
            <a:cxnLst/>
            <a:rect l="l" t="t" r="r" b="b"/>
            <a:pathLst>
              <a:path w="607060" h="131445">
                <a:moveTo>
                  <a:pt x="0" y="131063"/>
                </a:moveTo>
                <a:lnTo>
                  <a:pt x="606551" y="131063"/>
                </a:lnTo>
                <a:lnTo>
                  <a:pt x="606551" y="0"/>
                </a:lnTo>
                <a:lnTo>
                  <a:pt x="0" y="0"/>
                </a:lnTo>
                <a:lnTo>
                  <a:pt x="0" y="1310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253740" y="3933063"/>
            <a:ext cx="518159" cy="812800"/>
          </a:xfrm>
          <a:custGeom>
            <a:avLst/>
            <a:gdLst/>
            <a:ahLst/>
            <a:cxnLst/>
            <a:rect l="l" t="t" r="r" b="b"/>
            <a:pathLst>
              <a:path w="518160" h="812800">
                <a:moveTo>
                  <a:pt x="12700" y="812672"/>
                </a:moveTo>
                <a:lnTo>
                  <a:pt x="10709" y="803034"/>
                </a:lnTo>
                <a:lnTo>
                  <a:pt x="8874" y="794337"/>
                </a:lnTo>
                <a:lnTo>
                  <a:pt x="6824" y="785758"/>
                </a:lnTo>
                <a:lnTo>
                  <a:pt x="4190" y="776477"/>
                </a:lnTo>
                <a:lnTo>
                  <a:pt x="3048" y="772413"/>
                </a:lnTo>
                <a:lnTo>
                  <a:pt x="1397" y="768350"/>
                </a:lnTo>
                <a:lnTo>
                  <a:pt x="0" y="764413"/>
                </a:lnTo>
                <a:lnTo>
                  <a:pt x="851" y="757310"/>
                </a:lnTo>
                <a:lnTo>
                  <a:pt x="1571" y="750173"/>
                </a:lnTo>
                <a:lnTo>
                  <a:pt x="25526" y="716026"/>
                </a:lnTo>
                <a:lnTo>
                  <a:pt x="34162" y="713866"/>
                </a:lnTo>
                <a:lnTo>
                  <a:pt x="38226" y="711962"/>
                </a:lnTo>
                <a:lnTo>
                  <a:pt x="42799" y="709802"/>
                </a:lnTo>
                <a:lnTo>
                  <a:pt x="46227" y="705865"/>
                </a:lnTo>
                <a:lnTo>
                  <a:pt x="50926" y="703960"/>
                </a:lnTo>
                <a:lnTo>
                  <a:pt x="61497" y="701121"/>
                </a:lnTo>
                <a:lnTo>
                  <a:pt x="75485" y="698769"/>
                </a:lnTo>
                <a:lnTo>
                  <a:pt x="88878" y="697013"/>
                </a:lnTo>
                <a:lnTo>
                  <a:pt x="97662" y="695959"/>
                </a:lnTo>
                <a:lnTo>
                  <a:pt x="101981" y="694563"/>
                </a:lnTo>
                <a:lnTo>
                  <a:pt x="106172" y="693038"/>
                </a:lnTo>
                <a:lnTo>
                  <a:pt x="110489" y="691895"/>
                </a:lnTo>
                <a:lnTo>
                  <a:pt x="116847" y="690342"/>
                </a:lnTo>
                <a:lnTo>
                  <a:pt x="125158" y="688419"/>
                </a:lnTo>
                <a:lnTo>
                  <a:pt x="133564" y="686234"/>
                </a:lnTo>
                <a:lnTo>
                  <a:pt x="140208" y="683894"/>
                </a:lnTo>
                <a:lnTo>
                  <a:pt x="146994" y="679829"/>
                </a:lnTo>
                <a:lnTo>
                  <a:pt x="155829" y="673750"/>
                </a:lnTo>
                <a:lnTo>
                  <a:pt x="164282" y="667696"/>
                </a:lnTo>
                <a:lnTo>
                  <a:pt x="169925" y="663701"/>
                </a:lnTo>
                <a:lnTo>
                  <a:pt x="173989" y="660907"/>
                </a:lnTo>
                <a:lnTo>
                  <a:pt x="178054" y="657859"/>
                </a:lnTo>
                <a:lnTo>
                  <a:pt x="182625" y="655701"/>
                </a:lnTo>
                <a:lnTo>
                  <a:pt x="186689" y="653795"/>
                </a:lnTo>
                <a:lnTo>
                  <a:pt x="191388" y="653541"/>
                </a:lnTo>
                <a:lnTo>
                  <a:pt x="195325" y="651637"/>
                </a:lnTo>
                <a:lnTo>
                  <a:pt x="199898" y="649477"/>
                </a:lnTo>
                <a:lnTo>
                  <a:pt x="203454" y="645540"/>
                </a:lnTo>
                <a:lnTo>
                  <a:pt x="208152" y="643635"/>
                </a:lnTo>
                <a:lnTo>
                  <a:pt x="229252" y="635579"/>
                </a:lnTo>
                <a:lnTo>
                  <a:pt x="233505" y="635190"/>
                </a:lnTo>
                <a:lnTo>
                  <a:pt x="234638" y="634992"/>
                </a:lnTo>
                <a:lnTo>
                  <a:pt x="246380" y="627506"/>
                </a:lnTo>
                <a:lnTo>
                  <a:pt x="253563" y="606012"/>
                </a:lnTo>
                <a:lnTo>
                  <a:pt x="256222" y="587755"/>
                </a:lnTo>
                <a:lnTo>
                  <a:pt x="252880" y="565213"/>
                </a:lnTo>
                <a:lnTo>
                  <a:pt x="242062" y="530859"/>
                </a:lnTo>
                <a:lnTo>
                  <a:pt x="240664" y="526795"/>
                </a:lnTo>
                <a:lnTo>
                  <a:pt x="239902" y="522604"/>
                </a:lnTo>
                <a:lnTo>
                  <a:pt x="237871" y="518794"/>
                </a:lnTo>
                <a:lnTo>
                  <a:pt x="235585" y="514476"/>
                </a:lnTo>
                <a:lnTo>
                  <a:pt x="231394" y="511175"/>
                </a:lnTo>
                <a:lnTo>
                  <a:pt x="229362" y="506729"/>
                </a:lnTo>
                <a:lnTo>
                  <a:pt x="220426" y="485132"/>
                </a:lnTo>
                <a:lnTo>
                  <a:pt x="221027" y="482631"/>
                </a:lnTo>
                <a:lnTo>
                  <a:pt x="219414" y="480083"/>
                </a:lnTo>
                <a:lnTo>
                  <a:pt x="203835" y="458342"/>
                </a:lnTo>
                <a:lnTo>
                  <a:pt x="195325" y="446277"/>
                </a:lnTo>
                <a:lnTo>
                  <a:pt x="196322" y="433208"/>
                </a:lnTo>
                <a:lnTo>
                  <a:pt x="197199" y="420115"/>
                </a:lnTo>
                <a:lnTo>
                  <a:pt x="198219" y="407023"/>
                </a:lnTo>
                <a:lnTo>
                  <a:pt x="199644" y="393953"/>
                </a:lnTo>
                <a:lnTo>
                  <a:pt x="200151" y="389763"/>
                </a:lnTo>
                <a:lnTo>
                  <a:pt x="202946" y="386079"/>
                </a:lnTo>
                <a:lnTo>
                  <a:pt x="203835" y="381888"/>
                </a:lnTo>
                <a:lnTo>
                  <a:pt x="205739" y="373888"/>
                </a:lnTo>
                <a:lnTo>
                  <a:pt x="205359" y="365505"/>
                </a:lnTo>
                <a:lnTo>
                  <a:pt x="208152" y="357758"/>
                </a:lnTo>
                <a:lnTo>
                  <a:pt x="209676" y="353187"/>
                </a:lnTo>
                <a:lnTo>
                  <a:pt x="214502" y="350012"/>
                </a:lnTo>
                <a:lnTo>
                  <a:pt x="216662" y="345693"/>
                </a:lnTo>
                <a:lnTo>
                  <a:pt x="218918" y="339707"/>
                </a:lnTo>
                <a:lnTo>
                  <a:pt x="220710" y="333517"/>
                </a:lnTo>
                <a:lnTo>
                  <a:pt x="222573" y="327352"/>
                </a:lnTo>
                <a:lnTo>
                  <a:pt x="225044" y="321437"/>
                </a:lnTo>
                <a:lnTo>
                  <a:pt x="227964" y="316102"/>
                </a:lnTo>
                <a:lnTo>
                  <a:pt x="231139" y="310895"/>
                </a:lnTo>
                <a:lnTo>
                  <a:pt x="233552" y="305434"/>
                </a:lnTo>
                <a:lnTo>
                  <a:pt x="235331" y="301497"/>
                </a:lnTo>
                <a:lnTo>
                  <a:pt x="235838" y="297052"/>
                </a:lnTo>
                <a:lnTo>
                  <a:pt x="237871" y="293369"/>
                </a:lnTo>
                <a:lnTo>
                  <a:pt x="240157" y="288925"/>
                </a:lnTo>
                <a:lnTo>
                  <a:pt x="244094" y="285495"/>
                </a:lnTo>
                <a:lnTo>
                  <a:pt x="246380" y="281177"/>
                </a:lnTo>
                <a:lnTo>
                  <a:pt x="248285" y="277494"/>
                </a:lnTo>
                <a:lnTo>
                  <a:pt x="248412" y="272795"/>
                </a:lnTo>
                <a:lnTo>
                  <a:pt x="250571" y="269113"/>
                </a:lnTo>
                <a:lnTo>
                  <a:pt x="254126" y="263270"/>
                </a:lnTo>
                <a:lnTo>
                  <a:pt x="259587" y="258698"/>
                </a:lnTo>
                <a:lnTo>
                  <a:pt x="263271" y="253110"/>
                </a:lnTo>
                <a:lnTo>
                  <a:pt x="266700" y="247903"/>
                </a:lnTo>
                <a:lnTo>
                  <a:pt x="267843" y="241680"/>
                </a:lnTo>
                <a:lnTo>
                  <a:pt x="271780" y="236981"/>
                </a:lnTo>
                <a:lnTo>
                  <a:pt x="278001" y="230780"/>
                </a:lnTo>
                <a:lnTo>
                  <a:pt x="284876" y="225091"/>
                </a:lnTo>
                <a:lnTo>
                  <a:pt x="291586" y="219283"/>
                </a:lnTo>
                <a:lnTo>
                  <a:pt x="297307" y="212725"/>
                </a:lnTo>
                <a:lnTo>
                  <a:pt x="300100" y="208787"/>
                </a:lnTo>
                <a:lnTo>
                  <a:pt x="302133" y="204088"/>
                </a:lnTo>
                <a:lnTo>
                  <a:pt x="305815" y="200659"/>
                </a:lnTo>
                <a:lnTo>
                  <a:pt x="315521" y="193480"/>
                </a:lnTo>
                <a:lnTo>
                  <a:pt x="321929" y="192468"/>
                </a:lnTo>
                <a:lnTo>
                  <a:pt x="329836" y="191551"/>
                </a:lnTo>
                <a:lnTo>
                  <a:pt x="344043" y="184657"/>
                </a:lnTo>
                <a:lnTo>
                  <a:pt x="356743" y="176529"/>
                </a:lnTo>
                <a:lnTo>
                  <a:pt x="363047" y="159736"/>
                </a:lnTo>
                <a:lnTo>
                  <a:pt x="365458" y="150098"/>
                </a:lnTo>
                <a:lnTo>
                  <a:pt x="363511" y="139578"/>
                </a:lnTo>
                <a:lnTo>
                  <a:pt x="356743" y="120141"/>
                </a:lnTo>
                <a:lnTo>
                  <a:pt x="348234" y="96012"/>
                </a:lnTo>
                <a:lnTo>
                  <a:pt x="348730" y="88767"/>
                </a:lnTo>
                <a:lnTo>
                  <a:pt x="369284" y="55546"/>
                </a:lnTo>
                <a:lnTo>
                  <a:pt x="405002" y="45338"/>
                </a:lnTo>
                <a:lnTo>
                  <a:pt x="411988" y="43687"/>
                </a:lnTo>
                <a:lnTo>
                  <a:pt x="416306" y="42671"/>
                </a:lnTo>
                <a:lnTo>
                  <a:pt x="420370" y="40512"/>
                </a:lnTo>
                <a:lnTo>
                  <a:pt x="424688" y="39623"/>
                </a:lnTo>
                <a:lnTo>
                  <a:pt x="432117" y="38455"/>
                </a:lnTo>
                <a:lnTo>
                  <a:pt x="439547" y="37512"/>
                </a:lnTo>
                <a:lnTo>
                  <a:pt x="446976" y="36641"/>
                </a:lnTo>
                <a:lnTo>
                  <a:pt x="454406" y="35687"/>
                </a:lnTo>
                <a:lnTo>
                  <a:pt x="460787" y="34694"/>
                </a:lnTo>
                <a:lnTo>
                  <a:pt x="467169" y="33654"/>
                </a:lnTo>
                <a:lnTo>
                  <a:pt x="473551" y="32615"/>
                </a:lnTo>
                <a:lnTo>
                  <a:pt x="479933" y="31622"/>
                </a:lnTo>
                <a:lnTo>
                  <a:pt x="484124" y="28955"/>
                </a:lnTo>
                <a:lnTo>
                  <a:pt x="489712" y="27558"/>
                </a:lnTo>
                <a:lnTo>
                  <a:pt x="492633" y="23621"/>
                </a:lnTo>
                <a:lnTo>
                  <a:pt x="497077" y="17652"/>
                </a:lnTo>
                <a:lnTo>
                  <a:pt x="495300" y="8000"/>
                </a:lnTo>
                <a:lnTo>
                  <a:pt x="501142" y="3428"/>
                </a:lnTo>
                <a:lnTo>
                  <a:pt x="505460" y="0"/>
                </a:lnTo>
                <a:lnTo>
                  <a:pt x="512445" y="3428"/>
                </a:lnTo>
                <a:lnTo>
                  <a:pt x="518160" y="3428"/>
                </a:lnTo>
              </a:path>
            </a:pathLst>
          </a:custGeom>
          <a:ln w="762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134105" y="4652010"/>
            <a:ext cx="120650" cy="111760"/>
          </a:xfrm>
          <a:custGeom>
            <a:avLst/>
            <a:gdLst/>
            <a:ahLst/>
            <a:cxnLst/>
            <a:rect l="l" t="t" r="r" b="b"/>
            <a:pathLst>
              <a:path w="120650" h="111760">
                <a:moveTo>
                  <a:pt x="60198" y="0"/>
                </a:moveTo>
                <a:lnTo>
                  <a:pt x="36754" y="4369"/>
                </a:lnTo>
                <a:lnTo>
                  <a:pt x="17621" y="16287"/>
                </a:lnTo>
                <a:lnTo>
                  <a:pt x="4726" y="33968"/>
                </a:lnTo>
                <a:lnTo>
                  <a:pt x="0" y="55625"/>
                </a:lnTo>
                <a:lnTo>
                  <a:pt x="4726" y="77283"/>
                </a:lnTo>
                <a:lnTo>
                  <a:pt x="17621" y="94964"/>
                </a:lnTo>
                <a:lnTo>
                  <a:pt x="36754" y="106882"/>
                </a:lnTo>
                <a:lnTo>
                  <a:pt x="60198" y="111251"/>
                </a:lnTo>
                <a:lnTo>
                  <a:pt x="83641" y="106882"/>
                </a:lnTo>
                <a:lnTo>
                  <a:pt x="102774" y="94964"/>
                </a:lnTo>
                <a:lnTo>
                  <a:pt x="115669" y="77283"/>
                </a:lnTo>
                <a:lnTo>
                  <a:pt x="120395" y="55625"/>
                </a:lnTo>
                <a:lnTo>
                  <a:pt x="115669" y="33968"/>
                </a:lnTo>
                <a:lnTo>
                  <a:pt x="102774" y="16287"/>
                </a:lnTo>
                <a:lnTo>
                  <a:pt x="83641" y="4369"/>
                </a:lnTo>
                <a:lnTo>
                  <a:pt x="601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134105" y="4652010"/>
            <a:ext cx="120650" cy="111760"/>
          </a:xfrm>
          <a:custGeom>
            <a:avLst/>
            <a:gdLst/>
            <a:ahLst/>
            <a:cxnLst/>
            <a:rect l="l" t="t" r="r" b="b"/>
            <a:pathLst>
              <a:path w="120650" h="111760">
                <a:moveTo>
                  <a:pt x="0" y="55625"/>
                </a:moveTo>
                <a:lnTo>
                  <a:pt x="4726" y="33968"/>
                </a:lnTo>
                <a:lnTo>
                  <a:pt x="17621" y="16287"/>
                </a:lnTo>
                <a:lnTo>
                  <a:pt x="36754" y="4369"/>
                </a:lnTo>
                <a:lnTo>
                  <a:pt x="60198" y="0"/>
                </a:lnTo>
                <a:lnTo>
                  <a:pt x="83641" y="4369"/>
                </a:lnTo>
                <a:lnTo>
                  <a:pt x="102774" y="16287"/>
                </a:lnTo>
                <a:lnTo>
                  <a:pt x="115669" y="33968"/>
                </a:lnTo>
                <a:lnTo>
                  <a:pt x="120395" y="55625"/>
                </a:lnTo>
                <a:lnTo>
                  <a:pt x="115669" y="77283"/>
                </a:lnTo>
                <a:lnTo>
                  <a:pt x="102774" y="94964"/>
                </a:lnTo>
                <a:lnTo>
                  <a:pt x="83641" y="106882"/>
                </a:lnTo>
                <a:lnTo>
                  <a:pt x="60198" y="111251"/>
                </a:lnTo>
                <a:lnTo>
                  <a:pt x="36754" y="106882"/>
                </a:lnTo>
                <a:lnTo>
                  <a:pt x="17621" y="94964"/>
                </a:lnTo>
                <a:lnTo>
                  <a:pt x="4726" y="77283"/>
                </a:lnTo>
                <a:lnTo>
                  <a:pt x="0" y="55625"/>
                </a:lnTo>
                <a:close/>
              </a:path>
            </a:pathLst>
          </a:custGeom>
          <a:ln w="25907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54926" y="7073646"/>
            <a:ext cx="4027170" cy="12700"/>
          </a:xfrm>
          <a:custGeom>
            <a:avLst/>
            <a:gdLst/>
            <a:ahLst/>
            <a:cxnLst/>
            <a:rect l="l" t="t" r="r" b="b"/>
            <a:pathLst>
              <a:path w="4027170" h="12700">
                <a:moveTo>
                  <a:pt x="0" y="12699"/>
                </a:moveTo>
                <a:lnTo>
                  <a:pt x="4026750" y="12699"/>
                </a:lnTo>
                <a:lnTo>
                  <a:pt x="4026750" y="0"/>
                </a:lnTo>
                <a:lnTo>
                  <a:pt x="0" y="0"/>
                </a:lnTo>
                <a:lnTo>
                  <a:pt x="0" y="1269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54926" y="7315073"/>
            <a:ext cx="4027170" cy="0"/>
          </a:xfrm>
          <a:custGeom>
            <a:avLst/>
            <a:gdLst/>
            <a:ahLst/>
            <a:cxnLst/>
            <a:rect l="l" t="t" r="r" b="b"/>
            <a:pathLst>
              <a:path w="4027170">
                <a:moveTo>
                  <a:pt x="0" y="0"/>
                </a:moveTo>
                <a:lnTo>
                  <a:pt x="4026750" y="0"/>
                </a:lnTo>
              </a:path>
            </a:pathLst>
          </a:custGeom>
          <a:ln w="7873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07136" y="7277100"/>
            <a:ext cx="4130040" cy="3230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799844" y="7243572"/>
            <a:ext cx="1958339" cy="45567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68858" y="7319010"/>
            <a:ext cx="4006850" cy="200025"/>
          </a:xfrm>
          <a:custGeom>
            <a:avLst/>
            <a:gdLst/>
            <a:ahLst/>
            <a:cxnLst/>
            <a:rect l="l" t="t" r="r" b="b"/>
            <a:pathLst>
              <a:path w="4006850" h="200025">
                <a:moveTo>
                  <a:pt x="0" y="199644"/>
                </a:moveTo>
                <a:lnTo>
                  <a:pt x="4006596" y="199644"/>
                </a:lnTo>
                <a:lnTo>
                  <a:pt x="4006596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68858" y="7319010"/>
            <a:ext cx="4006850" cy="200025"/>
          </a:xfrm>
          <a:custGeom>
            <a:avLst/>
            <a:gdLst/>
            <a:ahLst/>
            <a:cxnLst/>
            <a:rect l="l" t="t" r="r" b="b"/>
            <a:pathLst>
              <a:path w="4006850" h="200025">
                <a:moveTo>
                  <a:pt x="0" y="199644"/>
                </a:moveTo>
                <a:lnTo>
                  <a:pt x="4006596" y="199644"/>
                </a:lnTo>
                <a:lnTo>
                  <a:pt x="4006596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840992" y="7263384"/>
            <a:ext cx="1876044" cy="37490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9654540" y="1647444"/>
            <a:ext cx="6179820" cy="35356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1599164" y="1604772"/>
            <a:ext cx="2308860" cy="51206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9716261" y="1689354"/>
            <a:ext cx="6056630" cy="230504"/>
          </a:xfrm>
          <a:custGeom>
            <a:avLst/>
            <a:gdLst/>
            <a:ahLst/>
            <a:cxnLst/>
            <a:rect l="l" t="t" r="r" b="b"/>
            <a:pathLst>
              <a:path w="6056630" h="230505">
                <a:moveTo>
                  <a:pt x="0" y="230124"/>
                </a:moveTo>
                <a:lnTo>
                  <a:pt x="6056376" y="230124"/>
                </a:lnTo>
                <a:lnTo>
                  <a:pt x="6056376" y="0"/>
                </a:lnTo>
                <a:lnTo>
                  <a:pt x="0" y="0"/>
                </a:lnTo>
                <a:lnTo>
                  <a:pt x="0" y="23012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9716261" y="1689354"/>
            <a:ext cx="6056630" cy="230504"/>
          </a:xfrm>
          <a:custGeom>
            <a:avLst/>
            <a:gdLst/>
            <a:ahLst/>
            <a:cxnLst/>
            <a:rect l="l" t="t" r="r" b="b"/>
            <a:pathLst>
              <a:path w="6056630" h="230505">
                <a:moveTo>
                  <a:pt x="0" y="230124"/>
                </a:moveTo>
                <a:lnTo>
                  <a:pt x="6056376" y="230124"/>
                </a:lnTo>
                <a:lnTo>
                  <a:pt x="6056376" y="0"/>
                </a:lnTo>
                <a:lnTo>
                  <a:pt x="0" y="0"/>
                </a:lnTo>
                <a:lnTo>
                  <a:pt x="0" y="23012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1640311" y="1626108"/>
            <a:ext cx="2226563" cy="42976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9654540" y="5010912"/>
            <a:ext cx="6179820" cy="32308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1524488" y="4977384"/>
            <a:ext cx="2455163" cy="45567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716261" y="5052822"/>
            <a:ext cx="6056630" cy="200025"/>
          </a:xfrm>
          <a:custGeom>
            <a:avLst/>
            <a:gdLst/>
            <a:ahLst/>
            <a:cxnLst/>
            <a:rect l="l" t="t" r="r" b="b"/>
            <a:pathLst>
              <a:path w="6056630" h="200025">
                <a:moveTo>
                  <a:pt x="0" y="199644"/>
                </a:moveTo>
                <a:lnTo>
                  <a:pt x="6056376" y="199644"/>
                </a:lnTo>
                <a:lnTo>
                  <a:pt x="6056376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1565635" y="4998720"/>
            <a:ext cx="2372868" cy="37337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9654540" y="6704076"/>
            <a:ext cx="6179820" cy="32308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1542776" y="6670548"/>
            <a:ext cx="2418587" cy="45567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9716261" y="6745986"/>
            <a:ext cx="6056630" cy="200025"/>
          </a:xfrm>
          <a:custGeom>
            <a:avLst/>
            <a:gdLst/>
            <a:ahLst/>
            <a:cxnLst/>
            <a:rect l="l" t="t" r="r" b="b"/>
            <a:pathLst>
              <a:path w="6056630" h="200025">
                <a:moveTo>
                  <a:pt x="0" y="199644"/>
                </a:moveTo>
                <a:lnTo>
                  <a:pt x="6056376" y="199644"/>
                </a:lnTo>
                <a:lnTo>
                  <a:pt x="6056376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1583923" y="6691884"/>
            <a:ext cx="2336291" cy="37338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917947" y="4262628"/>
            <a:ext cx="4753356" cy="32308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475476" y="4229100"/>
            <a:ext cx="1652016" cy="45567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979670" y="4304538"/>
            <a:ext cx="4630420" cy="200025"/>
          </a:xfrm>
          <a:custGeom>
            <a:avLst/>
            <a:gdLst/>
            <a:ahLst/>
            <a:cxnLst/>
            <a:rect l="l" t="t" r="r" b="b"/>
            <a:pathLst>
              <a:path w="4630420" h="200025">
                <a:moveTo>
                  <a:pt x="0" y="199644"/>
                </a:moveTo>
                <a:lnTo>
                  <a:pt x="4629912" y="199644"/>
                </a:lnTo>
                <a:lnTo>
                  <a:pt x="462991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979670" y="4304538"/>
            <a:ext cx="4630420" cy="200025"/>
          </a:xfrm>
          <a:custGeom>
            <a:avLst/>
            <a:gdLst/>
            <a:ahLst/>
            <a:cxnLst/>
            <a:rect l="l" t="t" r="r" b="b"/>
            <a:pathLst>
              <a:path w="4630420" h="200025">
                <a:moveTo>
                  <a:pt x="0" y="199644"/>
                </a:moveTo>
                <a:lnTo>
                  <a:pt x="4629912" y="199644"/>
                </a:lnTo>
                <a:lnTo>
                  <a:pt x="462991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516623" y="4250436"/>
            <a:ext cx="1569720" cy="37337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9654540" y="3035808"/>
            <a:ext cx="6179820" cy="32308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2281916" y="3002280"/>
            <a:ext cx="938783" cy="45567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9716261" y="3077718"/>
            <a:ext cx="6056630" cy="200025"/>
          </a:xfrm>
          <a:custGeom>
            <a:avLst/>
            <a:gdLst/>
            <a:ahLst/>
            <a:cxnLst/>
            <a:rect l="l" t="t" r="r" b="b"/>
            <a:pathLst>
              <a:path w="6056630" h="200025">
                <a:moveTo>
                  <a:pt x="0" y="199644"/>
                </a:moveTo>
                <a:lnTo>
                  <a:pt x="6056376" y="199644"/>
                </a:lnTo>
                <a:lnTo>
                  <a:pt x="6056376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2323064" y="3023616"/>
            <a:ext cx="856487" cy="37337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11708" y="5064252"/>
            <a:ext cx="4128516" cy="324612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798320" y="5030724"/>
            <a:ext cx="1967483" cy="455675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73430" y="5106162"/>
            <a:ext cx="4005579" cy="201295"/>
          </a:xfrm>
          <a:custGeom>
            <a:avLst/>
            <a:gdLst/>
            <a:ahLst/>
            <a:cxnLst/>
            <a:rect l="l" t="t" r="r" b="b"/>
            <a:pathLst>
              <a:path w="4005579" h="201295">
                <a:moveTo>
                  <a:pt x="0" y="201167"/>
                </a:moveTo>
                <a:lnTo>
                  <a:pt x="4005072" y="201167"/>
                </a:lnTo>
                <a:lnTo>
                  <a:pt x="4005072" y="0"/>
                </a:lnTo>
                <a:lnTo>
                  <a:pt x="0" y="0"/>
                </a:lnTo>
                <a:lnTo>
                  <a:pt x="0" y="201167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73430" y="5106162"/>
            <a:ext cx="4005579" cy="201295"/>
          </a:xfrm>
          <a:custGeom>
            <a:avLst/>
            <a:gdLst/>
            <a:ahLst/>
            <a:cxnLst/>
            <a:rect l="l" t="t" r="r" b="b"/>
            <a:pathLst>
              <a:path w="4005579" h="201295">
                <a:moveTo>
                  <a:pt x="0" y="201167"/>
                </a:moveTo>
                <a:lnTo>
                  <a:pt x="4005072" y="201167"/>
                </a:lnTo>
                <a:lnTo>
                  <a:pt x="4005072" y="0"/>
                </a:lnTo>
                <a:lnTo>
                  <a:pt x="0" y="0"/>
                </a:lnTo>
                <a:lnTo>
                  <a:pt x="0" y="201167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839467" y="5052060"/>
            <a:ext cx="1885187" cy="373379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773430" y="5084191"/>
            <a:ext cx="4005579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70940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INVERSIONES</a:t>
            </a:r>
            <a:r>
              <a:rPr sz="13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(Millones)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74" name="object 74"/>
          <p:cNvGraphicFramePr>
            <a:graphicFrameLocks noGrp="1"/>
          </p:cNvGraphicFramePr>
          <p:nvPr/>
        </p:nvGraphicFramePr>
        <p:xfrm>
          <a:off x="779005" y="7592568"/>
          <a:ext cx="4011295" cy="11360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3021"/>
                <a:gridCol w="999109"/>
              </a:tblGrid>
              <a:tr h="1778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b="1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ESTADO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0F0F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810">
                        <a:lnSpc>
                          <a:spcPts val="149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</a:t>
                      </a:r>
                      <a:r>
                        <a:rPr sz="1300" spc="-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EJECUCIÓN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9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381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EJECUTADOS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POR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OTROS</a:t>
                      </a:r>
                      <a:r>
                        <a:rPr sz="1300" spc="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PROGRAMAS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3810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SIN INTERVENIR – SIN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FINANCIACIÓN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460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460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810">
                        <a:lnSpc>
                          <a:spcPts val="149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VÍAS 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PARA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sz="1300" spc="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EQUIDAD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5" name="object 75"/>
          <p:cNvSpPr txBox="1"/>
          <p:nvPr/>
        </p:nvSpPr>
        <p:spPr>
          <a:xfrm>
            <a:off x="4966208" y="8240979"/>
            <a:ext cx="4479925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** PROCESO DE INCUMPLIMIENTO. CERRADO.</a:t>
            </a:r>
            <a:endParaRPr sz="1000">
              <a:latin typeface="Calibri"/>
              <a:cs typeface="Calibri"/>
            </a:endParaRPr>
          </a:p>
          <a:p>
            <a:pPr marL="184785" marR="5080" indent="-172720">
              <a:lnSpc>
                <a:spcPct val="100000"/>
              </a:lnSpc>
              <a:tabLst>
                <a:tab pos="184785" algn="l"/>
              </a:tabLst>
            </a:pP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-	</a:t>
            </a:r>
            <a:r>
              <a:rPr sz="1000" spc="-10" dirty="0">
                <a:solidFill>
                  <a:srgbClr val="386194"/>
                </a:solidFill>
                <a:latin typeface="Calibri"/>
                <a:cs typeface="Calibri"/>
              </a:rPr>
              <a:t>MEDIANTE RESOLUCIÓN </a:t>
            </a: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NO. 3012 DE </a:t>
            </a:r>
            <a:r>
              <a:rPr sz="1000" spc="-10" dirty="0">
                <a:solidFill>
                  <a:srgbClr val="386194"/>
                </a:solidFill>
                <a:latin typeface="Calibri"/>
                <a:cs typeface="Calibri"/>
              </a:rPr>
              <a:t>MAYO </a:t>
            </a: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3 DE 2017, SE RATIFICA </a:t>
            </a:r>
            <a:r>
              <a:rPr sz="100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386194"/>
                </a:solidFill>
                <a:latin typeface="Calibri"/>
                <a:cs typeface="Calibri"/>
              </a:rPr>
              <a:t>SANCIÓN</a:t>
            </a:r>
            <a:r>
              <a:rPr sz="1000" spc="2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POR  </a:t>
            </a:r>
            <a:r>
              <a:rPr sz="1000" spc="-10" dirty="0">
                <a:solidFill>
                  <a:srgbClr val="386194"/>
                </a:solidFill>
                <a:latin typeface="Calibri"/>
                <a:cs typeface="Calibri"/>
              </a:rPr>
              <a:t>VALOR </a:t>
            </a: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DE 391</a:t>
            </a:r>
            <a:r>
              <a:rPr sz="1000" spc="-2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MILLONES.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9846691" y="4580382"/>
          <a:ext cx="6054725" cy="10521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36593"/>
                <a:gridCol w="801623"/>
                <a:gridCol w="1006855"/>
              </a:tblGrid>
              <a:tr h="215900">
                <a:tc gridSpan="3">
                  <a:txBody>
                    <a:bodyPr/>
                    <a:lstStyle/>
                    <a:p>
                      <a:pPr marL="173037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SES PUENTE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MAGDALENA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065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SACYR</a:t>
                      </a:r>
                      <a:r>
                        <a:rPr sz="1300" spc="-7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CONSTRUCCIÓN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SACYR CHILE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CHILE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ESGAMO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INGENIEROS</a:t>
                      </a:r>
                      <a:r>
                        <a:rPr sz="1300" spc="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CONSTRUCTORES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843516" y="2992374"/>
          <a:ext cx="6058535" cy="15474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5293"/>
                <a:gridCol w="944880"/>
                <a:gridCol w="3131819"/>
                <a:gridCol w="1007109"/>
              </a:tblGrid>
              <a:tr h="215900">
                <a:tc gridSpan="4">
                  <a:txBody>
                    <a:bodyPr/>
                    <a:lstStyle/>
                    <a:p>
                      <a:pPr algn="ctr">
                        <a:lnSpc>
                          <a:spcPts val="1475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ALCANCE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>
                  <a:txBody>
                    <a:bodyPr/>
                    <a:lstStyle/>
                    <a:p>
                      <a:pPr marL="211454">
                        <a:lnSpc>
                          <a:spcPts val="1510"/>
                        </a:lnSpc>
                        <a:spcBef>
                          <a:spcPts val="6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510"/>
                        </a:lnSpc>
                        <a:spcBef>
                          <a:spcPts val="6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Bef>
                          <a:spcPts val="6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INTERVENCIÓN</a:t>
                      </a:r>
                      <a:r>
                        <a:rPr sz="1300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PREVISTA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Bef>
                          <a:spcPts val="65"/>
                        </a:spcBef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AVANCE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90500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300" spc="-10" dirty="0">
                          <a:solidFill>
                            <a:srgbClr val="365F92"/>
                          </a:solidFill>
                          <a:latin typeface="Calibri"/>
                          <a:cs typeface="Calibri"/>
                        </a:rPr>
                        <a:t>PUMAREJO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7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2,25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7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Puente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Principal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7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8,3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6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Viaductos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(Ramal) y</a:t>
                      </a:r>
                      <a:r>
                        <a:rPr sz="1300" spc="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accesos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63,6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7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3,2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Cicloruta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2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2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3,2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2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Andenes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peatonales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2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 gridSpan="4">
                  <a:txBody>
                    <a:bodyPr/>
                    <a:lstStyle/>
                    <a:p>
                      <a:pPr marL="1935480">
                        <a:lnSpc>
                          <a:spcPts val="1555"/>
                        </a:lnSpc>
                        <a:spcBef>
                          <a:spcPts val="65"/>
                        </a:spcBef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CONTRATO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OBRA 642 DE</a:t>
                      </a:r>
                      <a:r>
                        <a:rPr sz="1300" b="1" spc="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/2015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T w="12700">
                      <a:solidFill>
                        <a:srgbClr val="D9D9D9"/>
                      </a:solidFill>
                      <a:prstDash val="solid"/>
                    </a:lnT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528459" y="6917817"/>
            <a:ext cx="412813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33805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INVERSIONES</a:t>
            </a:r>
            <a:r>
              <a:rPr sz="13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(Millones)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4809" y="7165086"/>
            <a:ext cx="268097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95"/>
              </a:spcBef>
            </a:pPr>
            <a:r>
              <a:rPr sz="1300" b="1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Contrato</a:t>
            </a:r>
            <a:r>
              <a:rPr sz="1300" b="1" spc="-1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28339" y="7166610"/>
            <a:ext cx="142176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75920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b="1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614.936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4809" y="7363206"/>
            <a:ext cx="268097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95"/>
              </a:spcBef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Contrato</a:t>
            </a:r>
            <a:r>
              <a:rPr sz="1300" spc="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Interventoría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28339" y="7364730"/>
            <a:ext cx="142176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8150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34.572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8459" y="7583424"/>
            <a:ext cx="2693670" cy="99060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9209">
              <a:lnSpc>
                <a:spcPts val="1430"/>
              </a:lnSpc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Vigencias</a:t>
            </a:r>
            <a:r>
              <a:rPr sz="1300" spc="3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300">
              <a:latin typeface="Calibri"/>
              <a:cs typeface="Calibri"/>
            </a:endParaRPr>
          </a:p>
          <a:p>
            <a:pPr marL="207645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2015=</a:t>
            </a:r>
            <a:r>
              <a:rPr sz="1300" i="1" spc="-3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$46.345</a:t>
            </a:r>
            <a:endParaRPr sz="1300">
              <a:latin typeface="Calibri"/>
              <a:cs typeface="Calibri"/>
            </a:endParaRPr>
          </a:p>
          <a:p>
            <a:pPr marL="219710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2016=</a:t>
            </a:r>
            <a:r>
              <a:rPr sz="1300" i="1" spc="-3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$214.425</a:t>
            </a:r>
            <a:endParaRPr sz="1300">
              <a:latin typeface="Calibri"/>
              <a:cs typeface="Calibri"/>
            </a:endParaRPr>
          </a:p>
          <a:p>
            <a:pPr marL="207645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2017=</a:t>
            </a:r>
            <a:r>
              <a:rPr sz="1300" i="1" spc="-3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$234.885</a:t>
            </a:r>
            <a:endParaRPr sz="1300">
              <a:latin typeface="Calibri"/>
              <a:cs typeface="Calibri"/>
            </a:endParaRPr>
          </a:p>
          <a:p>
            <a:pPr marL="207645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2018=</a:t>
            </a:r>
            <a:r>
              <a:rPr sz="1300" i="1" spc="-3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$119.279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221989" y="7583424"/>
            <a:ext cx="1434465" cy="99060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Times New Roman"/>
              <a:cs typeface="Times New Roman"/>
            </a:endParaRPr>
          </a:p>
          <a:p>
            <a:pPr marL="377190">
              <a:lnSpc>
                <a:spcPct val="10000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614.936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8459" y="8574011"/>
            <a:ext cx="2693670" cy="19812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9209">
              <a:lnSpc>
                <a:spcPts val="1430"/>
              </a:lnSpc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</a:t>
            </a:r>
            <a:r>
              <a:rPr sz="1300" spc="-8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Inversión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21989" y="8574011"/>
            <a:ext cx="1434465" cy="19812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96875">
              <a:lnSpc>
                <a:spcPts val="1445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649.508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9843516" y="5683758"/>
          <a:ext cx="6058535" cy="31426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6552"/>
                <a:gridCol w="1678431"/>
                <a:gridCol w="926719"/>
                <a:gridCol w="531367"/>
                <a:gridCol w="1026032"/>
              </a:tblGrid>
              <a:tr h="203200">
                <a:tc gridSpan="5">
                  <a:txBody>
                    <a:bodyPr/>
                    <a:lstStyle/>
                    <a:p>
                      <a:pPr marL="1950720">
                        <a:lnSpc>
                          <a:spcPts val="1485"/>
                        </a:lnSpc>
                      </a:pP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INTERVENTORÍA 1631 DE </a:t>
                      </a:r>
                      <a:r>
                        <a:rPr sz="13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 gridSpan="5">
                  <a:txBody>
                    <a:bodyPr/>
                    <a:lstStyle/>
                    <a:p>
                      <a:pPr marL="635" algn="ctr">
                        <a:lnSpc>
                          <a:spcPts val="148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VIAL</a:t>
                      </a:r>
                      <a:r>
                        <a:rPr sz="1300" spc="-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PUMAREJO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800">
                <a:tc gridSpan="3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215900">
                <a:tc gridSpan="3"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MAB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INGENIERÍA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52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28600">
                <a:tc gridSpan="3"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MAB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INGENIERÍA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VALOR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Y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TRIADA</a:t>
                      </a:r>
                      <a:r>
                        <a:rPr sz="1300" spc="10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DISEÑOS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52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MEXICO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 gridSpan="5"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TEMAS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GESTIÓN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65100">
                <a:tc>
                  <a:txBody>
                    <a:bodyPr/>
                    <a:lstStyle/>
                    <a:p>
                      <a:pPr marL="635" algn="ctr">
                        <a:lnSpc>
                          <a:spcPts val="1165"/>
                        </a:lnSpc>
                        <a:spcBef>
                          <a:spcPts val="85"/>
                        </a:spcBef>
                      </a:pPr>
                      <a:r>
                        <a:rPr sz="1100" b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65"/>
                        </a:lnSpc>
                        <a:spcBef>
                          <a:spcPts val="85"/>
                        </a:spcBef>
                      </a:pPr>
                      <a:r>
                        <a:rPr sz="1100" b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ENTIDAD</a:t>
                      </a:r>
                      <a:r>
                        <a:rPr sz="1100" b="1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RESPONSABLE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741045">
                        <a:lnSpc>
                          <a:spcPts val="1165"/>
                        </a:lnSpc>
                        <a:spcBef>
                          <a:spcPts val="85"/>
                        </a:spcBef>
                      </a:pPr>
                      <a:r>
                        <a:rPr sz="11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OBSERVACIONES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970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30480">
                        <a:lnSpc>
                          <a:spcPct val="100000"/>
                        </a:lnSpc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LICENCIA</a:t>
                      </a:r>
                      <a:r>
                        <a:rPr sz="1100" spc="-4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AMBIENTAL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698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055"/>
                        </a:lnSpc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ANLA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635" algn="ctr">
                        <a:lnSpc>
                          <a:spcPts val="1055"/>
                        </a:lnSpc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APROBADA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17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98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CORMAGDALENA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6985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1905" algn="ctr">
                        <a:lnSpc>
                          <a:spcPts val="1210"/>
                        </a:lnSpc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OTORGADO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EL PERMISO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CRUCE</a:t>
                      </a:r>
                      <a:r>
                        <a:rPr sz="1100" spc="-1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AÉREO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270" algn="ctr">
                        <a:lnSpc>
                          <a:spcPts val="1230"/>
                        </a:lnSpc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SOBRE EL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R.</a:t>
                      </a:r>
                      <a:r>
                        <a:rPr sz="1100" spc="-7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MAGDALENA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2860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30480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PREDIOS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ALCALDÍA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172720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PREDIO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TRIPLE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 –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TÍTULO</a:t>
                      </a:r>
                      <a:r>
                        <a:rPr sz="1100" spc="-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GRATUITO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0"/>
                        </a:lnSpc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GOBERNACIÓN</a:t>
                      </a:r>
                      <a:r>
                        <a:rPr sz="11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ATLÁNTICO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231775">
                        <a:lnSpc>
                          <a:spcPts val="1120"/>
                        </a:lnSpc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PREDIO GOBERNACIÓN</a:t>
                      </a:r>
                      <a:r>
                        <a:rPr sz="1100" spc="-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ATLÁNTICO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120"/>
                        </a:lnSpc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INVIAS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172720">
                        <a:lnSpc>
                          <a:spcPts val="1120"/>
                        </a:lnSpc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PREDIO CAMAGUEY –</a:t>
                      </a:r>
                      <a:r>
                        <a:rPr sz="1100" spc="-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EXPROPIACIÓN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>
                  <a:txBody>
                    <a:bodyPr/>
                    <a:lstStyle/>
                    <a:p>
                      <a:pPr marR="31115" algn="ctr">
                        <a:lnSpc>
                          <a:spcPts val="1120"/>
                        </a:lnSpc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REDES DE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SERVICIOS</a:t>
                      </a:r>
                      <a:r>
                        <a:rPr sz="1100" spc="-114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PÚBLICOS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120"/>
                        </a:lnSpc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COREMAR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47625">
                        <a:lnSpc>
                          <a:spcPts val="1120"/>
                        </a:lnSpc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PERMISO DE USO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POSTERÍA</a:t>
                      </a:r>
                      <a:r>
                        <a:rPr sz="1100" spc="-17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AUTORIZADO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175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GOB.</a:t>
                      </a:r>
                      <a:r>
                        <a:rPr sz="1100" spc="-9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MAGDALENA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6985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540" algn="ctr">
                        <a:lnSpc>
                          <a:spcPts val="1215"/>
                        </a:lnSpc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PERMISO PARA USO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POSTERÍA</a:t>
                      </a:r>
                      <a:r>
                        <a:rPr sz="1100" spc="-1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225"/>
                        </a:lnSpc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CONCESIÓN</a:t>
                      </a:r>
                      <a:r>
                        <a:rPr sz="11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AUTORIZADO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227833" y="82372"/>
            <a:ext cx="5911215" cy="1029335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 marR="5080">
              <a:lnSpc>
                <a:spcPct val="78000"/>
              </a:lnSpc>
              <a:spcBef>
                <a:spcPts val="1075"/>
              </a:spcBef>
            </a:pPr>
            <a:r>
              <a:rPr spc="-10" dirty="0"/>
              <a:t>CONSTRUCCIÓN </a:t>
            </a:r>
            <a:r>
              <a:rPr spc="-5" dirty="0"/>
              <a:t>DE PUENTES  </a:t>
            </a:r>
            <a:r>
              <a:rPr spc="-5" dirty="0">
                <a:solidFill>
                  <a:srgbClr val="E26C09"/>
                </a:solidFill>
              </a:rPr>
              <a:t>PUENTE</a:t>
            </a:r>
            <a:r>
              <a:rPr spc="-75" dirty="0">
                <a:solidFill>
                  <a:srgbClr val="E26C09"/>
                </a:solidFill>
              </a:rPr>
              <a:t> </a:t>
            </a:r>
            <a:r>
              <a:rPr spc="-5" dirty="0">
                <a:solidFill>
                  <a:srgbClr val="E26C09"/>
                </a:solidFill>
              </a:rPr>
              <a:t>PUMAREJO</a:t>
            </a:r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504316" y="1103503"/>
          <a:ext cx="15391130" cy="1833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42374"/>
                <a:gridCol w="1919224"/>
                <a:gridCol w="4119879"/>
              </a:tblGrid>
              <a:tr h="292100">
                <a:tc>
                  <a:txBody>
                    <a:bodyPr/>
                    <a:lstStyle/>
                    <a:p>
                      <a:pPr marL="1732914">
                        <a:lnSpc>
                          <a:spcPts val="2185"/>
                        </a:lnSpc>
                        <a:spcBef>
                          <a:spcPts val="20"/>
                        </a:spcBef>
                      </a:pPr>
                      <a:r>
                        <a:rPr sz="1900" spc="-10" dirty="0">
                          <a:solidFill>
                            <a:srgbClr val="E26C09"/>
                          </a:solidFill>
                          <a:latin typeface="Candara"/>
                          <a:cs typeface="Candara"/>
                        </a:rPr>
                        <a:t>ATLÁNTICO</a:t>
                      </a:r>
                      <a:endParaRPr sz="1900">
                        <a:latin typeface="Candara"/>
                        <a:cs typeface="Candara"/>
                      </a:endParaRPr>
                    </a:p>
                  </a:txBody>
                  <a:tcPr marL="0" marR="0" marT="2540" marB="0">
                    <a:lnR w="6350">
                      <a:solidFill>
                        <a:srgbClr val="D9D9D9"/>
                      </a:solidFill>
                      <a:prstDash val="solid"/>
                    </a:lnR>
                    <a:lnB w="762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ts val="1485"/>
                        </a:lnSpc>
                      </a:pPr>
                      <a:r>
                        <a:rPr sz="1300" b="1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ACTA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b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3655">
                        <a:lnSpc>
                          <a:spcPts val="72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INICIO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254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500"/>
                        </a:lnSpc>
                      </a:pPr>
                      <a:r>
                        <a:rPr sz="1300" b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PRECONSTRUCCIÓN</a:t>
                      </a:r>
                      <a:r>
                        <a:rPr sz="1300" b="1" spc="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19/05/2015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ts val="70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19/08/2015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22860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D9D9D9"/>
                      </a:solidFill>
                      <a:prstDash val="solid"/>
                    </a:lnR>
                    <a:lnT w="762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ts val="1540"/>
                        </a:lnSpc>
                        <a:spcBef>
                          <a:spcPts val="19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PLAZO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762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25"/>
                        </a:lnSpc>
                        <a:spcBef>
                          <a:spcPts val="21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AÑOS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667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762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6350">
                      <a:solidFill>
                        <a:srgbClr val="D9D9D9"/>
                      </a:solidFill>
                      <a:prstDash val="solid"/>
                    </a:lnR>
                    <a:lnT w="762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TERMINACIÓN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18/12/2018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0033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6350">
                      <a:solidFill>
                        <a:srgbClr val="D9D9D9"/>
                      </a:solidFill>
                      <a:prstDash val="solid"/>
                    </a:lnR>
                    <a:lnT w="762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33655">
                        <a:lnSpc>
                          <a:spcPts val="1555"/>
                        </a:lnSpc>
                      </a:pP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FASE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DEL</a:t>
                      </a:r>
                      <a:r>
                        <a:rPr sz="1300" spc="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PROYECTO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3655">
                        <a:lnSpc>
                          <a:spcPts val="1795"/>
                        </a:lnSpc>
                      </a:pPr>
                      <a:r>
                        <a:rPr sz="1500" b="1" spc="-30" dirty="0">
                          <a:solidFill>
                            <a:srgbClr val="BE0311"/>
                          </a:solidFill>
                          <a:latin typeface="Calibri"/>
                          <a:cs typeface="Calibri"/>
                        </a:rPr>
                        <a:t>AVANCE </a:t>
                      </a:r>
                      <a:r>
                        <a:rPr sz="1500" b="1" spc="-40" dirty="0">
                          <a:solidFill>
                            <a:srgbClr val="BE0311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500" b="1" spc="-5" dirty="0">
                          <a:solidFill>
                            <a:srgbClr val="BE0311"/>
                          </a:solidFill>
                          <a:latin typeface="Calibri"/>
                          <a:cs typeface="Calibri"/>
                        </a:rPr>
                        <a:t>44.2</a:t>
                      </a:r>
                      <a:r>
                        <a:rPr sz="1500" b="1" spc="5" dirty="0">
                          <a:solidFill>
                            <a:srgbClr val="BE031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dirty="0">
                          <a:solidFill>
                            <a:srgbClr val="BE0311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ts val="1545"/>
                        </a:lnSpc>
                        <a:tabLst>
                          <a:tab pos="1818005" algn="l"/>
                        </a:tabLst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PILOTAJE:	Terminado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3655">
                        <a:lnSpc>
                          <a:spcPct val="100000"/>
                        </a:lnSpc>
                        <a:tabLst>
                          <a:tab pos="1827530" algn="l"/>
                        </a:tabLst>
                      </a:pPr>
                      <a:r>
                        <a:rPr sz="1300" spc="-4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ZAPATAS:	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Terminado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3655">
                        <a:lnSpc>
                          <a:spcPct val="100000"/>
                        </a:lnSpc>
                        <a:tabLst>
                          <a:tab pos="1818005" algn="l"/>
                        </a:tabLst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COLUMNAS:	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AVANCE  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94</a:t>
                      </a:r>
                      <a:r>
                        <a:rPr sz="1300" spc="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3655">
                        <a:lnSpc>
                          <a:spcPct val="100000"/>
                        </a:lnSpc>
                        <a:tabLst>
                          <a:tab pos="1824355" algn="l"/>
                        </a:tabLst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CABECEROS:	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AVANCE  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92</a:t>
                      </a:r>
                      <a:r>
                        <a:rPr sz="1300" spc="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3655">
                        <a:lnSpc>
                          <a:spcPct val="100000"/>
                        </a:lnSpc>
                        <a:tabLst>
                          <a:tab pos="2755900" algn="l"/>
                        </a:tabLst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CANAL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PASADENA: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LONG</a:t>
                      </a:r>
                      <a:r>
                        <a:rPr sz="1300" spc="114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r>
                        <a:rPr sz="1300" spc="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832M	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Terminado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6" name="object 16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529059" y="8337803"/>
            <a:ext cx="1662684" cy="7543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5732252" y="172211"/>
            <a:ext cx="365759" cy="4114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5774923" y="192024"/>
            <a:ext cx="280416" cy="3261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69976" y="4186428"/>
            <a:ext cx="4076700" cy="27523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1600688" y="8327135"/>
            <a:ext cx="4279900" cy="733425"/>
          </a:xfrm>
          <a:custGeom>
            <a:avLst/>
            <a:gdLst/>
            <a:ahLst/>
            <a:cxnLst/>
            <a:rect l="l" t="t" r="r" b="b"/>
            <a:pathLst>
              <a:path w="4279900" h="733425">
                <a:moveTo>
                  <a:pt x="0" y="733044"/>
                </a:moveTo>
                <a:lnTo>
                  <a:pt x="4279392" y="733044"/>
                </a:lnTo>
                <a:lnTo>
                  <a:pt x="4279392" y="0"/>
                </a:lnTo>
                <a:lnTo>
                  <a:pt x="0" y="0"/>
                </a:lnTo>
                <a:lnTo>
                  <a:pt x="0" y="7330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849866" y="1106729"/>
            <a:ext cx="1919605" cy="406400"/>
          </a:xfrm>
          <a:custGeom>
            <a:avLst/>
            <a:gdLst/>
            <a:ahLst/>
            <a:cxnLst/>
            <a:rect l="l" t="t" r="r" b="b"/>
            <a:pathLst>
              <a:path w="1919604" h="406400">
                <a:moveTo>
                  <a:pt x="0" y="405968"/>
                </a:moveTo>
                <a:lnTo>
                  <a:pt x="1919224" y="405968"/>
                </a:lnTo>
                <a:lnTo>
                  <a:pt x="1919224" y="0"/>
                </a:lnTo>
                <a:lnTo>
                  <a:pt x="0" y="0"/>
                </a:lnTo>
                <a:lnTo>
                  <a:pt x="0" y="4059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1769090" y="1106729"/>
            <a:ext cx="4119879" cy="406400"/>
          </a:xfrm>
          <a:custGeom>
            <a:avLst/>
            <a:gdLst/>
            <a:ahLst/>
            <a:cxnLst/>
            <a:rect l="l" t="t" r="r" b="b"/>
            <a:pathLst>
              <a:path w="4119880" h="406400">
                <a:moveTo>
                  <a:pt x="0" y="405968"/>
                </a:moveTo>
                <a:lnTo>
                  <a:pt x="4119879" y="405968"/>
                </a:lnTo>
                <a:lnTo>
                  <a:pt x="4119879" y="0"/>
                </a:lnTo>
                <a:lnTo>
                  <a:pt x="0" y="0"/>
                </a:lnTo>
                <a:lnTo>
                  <a:pt x="0" y="4059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788652" y="4291584"/>
            <a:ext cx="6163056" cy="3230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1638788" y="4256532"/>
            <a:ext cx="2474976" cy="4572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850373" y="4333494"/>
            <a:ext cx="6040120" cy="200025"/>
          </a:xfrm>
          <a:custGeom>
            <a:avLst/>
            <a:gdLst/>
            <a:ahLst/>
            <a:cxnLst/>
            <a:rect l="l" t="t" r="r" b="b"/>
            <a:pathLst>
              <a:path w="6040119" h="200025">
                <a:moveTo>
                  <a:pt x="0" y="199644"/>
                </a:moveTo>
                <a:lnTo>
                  <a:pt x="6039612" y="199644"/>
                </a:lnTo>
                <a:lnTo>
                  <a:pt x="603961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1679935" y="4277868"/>
            <a:ext cx="2392679" cy="3749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788652" y="5641848"/>
            <a:ext cx="6163056" cy="3230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1654028" y="5608320"/>
            <a:ext cx="2444495" cy="45567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850373" y="5683758"/>
            <a:ext cx="6040120" cy="200025"/>
          </a:xfrm>
          <a:custGeom>
            <a:avLst/>
            <a:gdLst/>
            <a:ahLst/>
            <a:cxnLst/>
            <a:rect l="l" t="t" r="r" b="b"/>
            <a:pathLst>
              <a:path w="6040119" h="200025">
                <a:moveTo>
                  <a:pt x="0" y="199644"/>
                </a:moveTo>
                <a:lnTo>
                  <a:pt x="6039612" y="199644"/>
                </a:lnTo>
                <a:lnTo>
                  <a:pt x="603961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1695176" y="5629656"/>
            <a:ext cx="2362200" cy="37338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9788652" y="2950464"/>
            <a:ext cx="6163056" cy="3230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2406883" y="2915412"/>
            <a:ext cx="938783" cy="4572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850373" y="2992374"/>
            <a:ext cx="6040120" cy="200025"/>
          </a:xfrm>
          <a:custGeom>
            <a:avLst/>
            <a:gdLst/>
            <a:ahLst/>
            <a:cxnLst/>
            <a:rect l="l" t="t" r="r" b="b"/>
            <a:pathLst>
              <a:path w="6040119" h="200025">
                <a:moveTo>
                  <a:pt x="0" y="199644"/>
                </a:moveTo>
                <a:lnTo>
                  <a:pt x="6039612" y="199644"/>
                </a:lnTo>
                <a:lnTo>
                  <a:pt x="603961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2448031" y="2936748"/>
            <a:ext cx="856487" cy="37490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67868" y="6897624"/>
            <a:ext cx="4250435" cy="32461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616963" y="6864096"/>
            <a:ext cx="1967484" cy="45567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29590" y="6939534"/>
            <a:ext cx="4127500" cy="201295"/>
          </a:xfrm>
          <a:custGeom>
            <a:avLst/>
            <a:gdLst/>
            <a:ahLst/>
            <a:cxnLst/>
            <a:rect l="l" t="t" r="r" b="b"/>
            <a:pathLst>
              <a:path w="4127500" h="201295">
                <a:moveTo>
                  <a:pt x="0" y="201168"/>
                </a:moveTo>
                <a:lnTo>
                  <a:pt x="4126991" y="201168"/>
                </a:lnTo>
                <a:lnTo>
                  <a:pt x="4126991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29590" y="6939534"/>
            <a:ext cx="4127500" cy="201295"/>
          </a:xfrm>
          <a:custGeom>
            <a:avLst/>
            <a:gdLst/>
            <a:ahLst/>
            <a:cxnLst/>
            <a:rect l="l" t="t" r="r" b="b"/>
            <a:pathLst>
              <a:path w="4127500" h="201295">
                <a:moveTo>
                  <a:pt x="0" y="201168"/>
                </a:moveTo>
                <a:lnTo>
                  <a:pt x="4126991" y="201168"/>
                </a:lnTo>
                <a:lnTo>
                  <a:pt x="4126991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658111" y="6885432"/>
            <a:ext cx="1885188" cy="37338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221989" y="7180834"/>
            <a:ext cx="0" cy="1597660"/>
          </a:xfrm>
          <a:custGeom>
            <a:avLst/>
            <a:gdLst/>
            <a:ahLst/>
            <a:cxnLst/>
            <a:rect l="l" t="t" r="r" b="b"/>
            <a:pathLst>
              <a:path h="1597659">
                <a:moveTo>
                  <a:pt x="0" y="0"/>
                </a:moveTo>
                <a:lnTo>
                  <a:pt x="0" y="1597647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22109" y="7385304"/>
            <a:ext cx="4140835" cy="0"/>
          </a:xfrm>
          <a:custGeom>
            <a:avLst/>
            <a:gdLst/>
            <a:ahLst/>
            <a:cxnLst/>
            <a:rect l="l" t="t" r="r" b="b"/>
            <a:pathLst>
              <a:path w="4140835">
                <a:moveTo>
                  <a:pt x="0" y="0"/>
                </a:moveTo>
                <a:lnTo>
                  <a:pt x="4140314" y="0"/>
                </a:lnTo>
              </a:path>
            </a:pathLst>
          </a:custGeom>
          <a:ln w="254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22109" y="7583424"/>
            <a:ext cx="4140835" cy="0"/>
          </a:xfrm>
          <a:custGeom>
            <a:avLst/>
            <a:gdLst/>
            <a:ahLst/>
            <a:cxnLst/>
            <a:rect l="l" t="t" r="r" b="b"/>
            <a:pathLst>
              <a:path w="4140835">
                <a:moveTo>
                  <a:pt x="0" y="0"/>
                </a:moveTo>
                <a:lnTo>
                  <a:pt x="414031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22109" y="8574011"/>
            <a:ext cx="4140835" cy="0"/>
          </a:xfrm>
          <a:custGeom>
            <a:avLst/>
            <a:gdLst/>
            <a:ahLst/>
            <a:cxnLst/>
            <a:rect l="l" t="t" r="r" b="b"/>
            <a:pathLst>
              <a:path w="4140835">
                <a:moveTo>
                  <a:pt x="0" y="0"/>
                </a:moveTo>
                <a:lnTo>
                  <a:pt x="414031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28459" y="7180834"/>
            <a:ext cx="0" cy="1597660"/>
          </a:xfrm>
          <a:custGeom>
            <a:avLst/>
            <a:gdLst/>
            <a:ahLst/>
            <a:cxnLst/>
            <a:rect l="l" t="t" r="r" b="b"/>
            <a:pathLst>
              <a:path h="1597659">
                <a:moveTo>
                  <a:pt x="0" y="0"/>
                </a:moveTo>
                <a:lnTo>
                  <a:pt x="0" y="1597647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656073" y="7180834"/>
            <a:ext cx="0" cy="1597660"/>
          </a:xfrm>
          <a:custGeom>
            <a:avLst/>
            <a:gdLst/>
            <a:ahLst/>
            <a:cxnLst/>
            <a:rect l="l" t="t" r="r" b="b"/>
            <a:pathLst>
              <a:path h="1597659">
                <a:moveTo>
                  <a:pt x="0" y="0"/>
                </a:moveTo>
                <a:lnTo>
                  <a:pt x="0" y="1597647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22109" y="7187184"/>
            <a:ext cx="4140835" cy="0"/>
          </a:xfrm>
          <a:custGeom>
            <a:avLst/>
            <a:gdLst/>
            <a:ahLst/>
            <a:cxnLst/>
            <a:rect l="l" t="t" r="r" b="b"/>
            <a:pathLst>
              <a:path w="4140835">
                <a:moveTo>
                  <a:pt x="0" y="0"/>
                </a:moveTo>
                <a:lnTo>
                  <a:pt x="414031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22109" y="8772132"/>
            <a:ext cx="4140835" cy="0"/>
          </a:xfrm>
          <a:custGeom>
            <a:avLst/>
            <a:gdLst/>
            <a:ahLst/>
            <a:cxnLst/>
            <a:rect l="l" t="t" r="r" b="b"/>
            <a:pathLst>
              <a:path w="4140835">
                <a:moveTo>
                  <a:pt x="0" y="0"/>
                </a:moveTo>
                <a:lnTo>
                  <a:pt x="414031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9788652" y="6766560"/>
            <a:ext cx="6153911" cy="32461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2041123" y="6733032"/>
            <a:ext cx="1662683" cy="45567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9850373" y="6808470"/>
            <a:ext cx="6030595" cy="201295"/>
          </a:xfrm>
          <a:custGeom>
            <a:avLst/>
            <a:gdLst/>
            <a:ahLst/>
            <a:cxnLst/>
            <a:rect l="l" t="t" r="r" b="b"/>
            <a:pathLst>
              <a:path w="6030594" h="201295">
                <a:moveTo>
                  <a:pt x="0" y="201168"/>
                </a:moveTo>
                <a:lnTo>
                  <a:pt x="6030468" y="201168"/>
                </a:lnTo>
                <a:lnTo>
                  <a:pt x="6030468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2082271" y="6754368"/>
            <a:ext cx="1580387" cy="37338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828794" y="7229488"/>
            <a:ext cx="4472940" cy="252095"/>
          </a:xfrm>
          <a:custGeom>
            <a:avLst/>
            <a:gdLst/>
            <a:ahLst/>
            <a:cxnLst/>
            <a:rect l="l" t="t" r="r" b="b"/>
            <a:pathLst>
              <a:path w="4472940" h="252095">
                <a:moveTo>
                  <a:pt x="0" y="251955"/>
                </a:moveTo>
                <a:lnTo>
                  <a:pt x="4472813" y="251955"/>
                </a:lnTo>
                <a:lnTo>
                  <a:pt x="4472813" y="0"/>
                </a:lnTo>
                <a:lnTo>
                  <a:pt x="0" y="0"/>
                </a:lnTo>
                <a:lnTo>
                  <a:pt x="0" y="251955"/>
                </a:lnTo>
                <a:close/>
              </a:path>
            </a:pathLst>
          </a:custGeom>
          <a:solidFill>
            <a:srgbClr val="E26C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828794" y="7226300"/>
            <a:ext cx="0" cy="258445"/>
          </a:xfrm>
          <a:custGeom>
            <a:avLst/>
            <a:gdLst/>
            <a:ahLst/>
            <a:cxnLst/>
            <a:rect l="l" t="t" r="r" b="b"/>
            <a:pathLst>
              <a:path h="258445">
                <a:moveTo>
                  <a:pt x="0" y="0"/>
                </a:moveTo>
                <a:lnTo>
                  <a:pt x="0" y="258317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9301606" y="7226300"/>
            <a:ext cx="0" cy="258445"/>
          </a:xfrm>
          <a:custGeom>
            <a:avLst/>
            <a:gdLst/>
            <a:ahLst/>
            <a:cxnLst/>
            <a:rect l="l" t="t" r="r" b="b"/>
            <a:pathLst>
              <a:path h="258445">
                <a:moveTo>
                  <a:pt x="0" y="0"/>
                </a:moveTo>
                <a:lnTo>
                  <a:pt x="0" y="258317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825619" y="7229475"/>
            <a:ext cx="4479290" cy="0"/>
          </a:xfrm>
          <a:custGeom>
            <a:avLst/>
            <a:gdLst/>
            <a:ahLst/>
            <a:cxnLst/>
            <a:rect l="l" t="t" r="r" b="b"/>
            <a:pathLst>
              <a:path w="4479290">
                <a:moveTo>
                  <a:pt x="0" y="0"/>
                </a:moveTo>
                <a:lnTo>
                  <a:pt x="4479162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825619" y="7481443"/>
            <a:ext cx="4479290" cy="0"/>
          </a:xfrm>
          <a:custGeom>
            <a:avLst/>
            <a:gdLst/>
            <a:ahLst/>
            <a:cxnLst/>
            <a:rect l="l" t="t" r="r" b="b"/>
            <a:pathLst>
              <a:path w="4479290">
                <a:moveTo>
                  <a:pt x="0" y="0"/>
                </a:moveTo>
                <a:lnTo>
                  <a:pt x="4479162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5846445" y="7209790"/>
            <a:ext cx="24390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Longitud de 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Proyecto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3,2</a:t>
            </a:r>
            <a:r>
              <a:rPr sz="160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Km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4732020" y="7459980"/>
            <a:ext cx="4599432" cy="32461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054852" y="7426452"/>
            <a:ext cx="1967483" cy="45567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793741" y="7501890"/>
            <a:ext cx="4476115" cy="201295"/>
          </a:xfrm>
          <a:custGeom>
            <a:avLst/>
            <a:gdLst/>
            <a:ahLst/>
            <a:cxnLst/>
            <a:rect l="l" t="t" r="r" b="b"/>
            <a:pathLst>
              <a:path w="4476115" h="201295">
                <a:moveTo>
                  <a:pt x="0" y="201167"/>
                </a:moveTo>
                <a:lnTo>
                  <a:pt x="4475988" y="201167"/>
                </a:lnTo>
                <a:lnTo>
                  <a:pt x="4475988" y="0"/>
                </a:lnTo>
                <a:lnTo>
                  <a:pt x="0" y="0"/>
                </a:lnTo>
                <a:lnTo>
                  <a:pt x="0" y="201167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793741" y="7501890"/>
            <a:ext cx="4476115" cy="201295"/>
          </a:xfrm>
          <a:custGeom>
            <a:avLst/>
            <a:gdLst/>
            <a:ahLst/>
            <a:cxnLst/>
            <a:rect l="l" t="t" r="r" b="b"/>
            <a:pathLst>
              <a:path w="4476115" h="201295">
                <a:moveTo>
                  <a:pt x="0" y="201167"/>
                </a:moveTo>
                <a:lnTo>
                  <a:pt x="4475988" y="201167"/>
                </a:lnTo>
                <a:lnTo>
                  <a:pt x="4475988" y="0"/>
                </a:lnTo>
                <a:lnTo>
                  <a:pt x="0" y="0"/>
                </a:lnTo>
                <a:lnTo>
                  <a:pt x="0" y="201167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096000" y="7447788"/>
            <a:ext cx="1885188" cy="37338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4793741" y="7480554"/>
            <a:ext cx="44761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07160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ESTADO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3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CORREDOR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65" name="object 65"/>
          <p:cNvGraphicFramePr>
            <a:graphicFrameLocks noGrp="1"/>
          </p:cNvGraphicFramePr>
          <p:nvPr/>
        </p:nvGraphicFramePr>
        <p:xfrm>
          <a:off x="4785995" y="7740523"/>
          <a:ext cx="4501515" cy="10585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60547"/>
                <a:gridCol w="1121790"/>
              </a:tblGrid>
              <a:tr h="177800">
                <a:tc>
                  <a:txBody>
                    <a:bodyPr/>
                    <a:lstStyle/>
                    <a:p>
                      <a:pPr algn="ctr">
                        <a:lnSpc>
                          <a:spcPts val="1360"/>
                        </a:lnSpc>
                      </a:pPr>
                      <a:r>
                        <a:rPr sz="1300" b="1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ESTADO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60"/>
                        </a:lnSpc>
                      </a:pP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0F0F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4445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</a:t>
                      </a:r>
                      <a:r>
                        <a:rPr sz="1300" spc="-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EJECUCIÓN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3,2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4445">
                        <a:lnSpc>
                          <a:spcPts val="1485"/>
                        </a:lnSpc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EJECUTADOS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POR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OTROS</a:t>
                      </a:r>
                      <a:r>
                        <a:rPr sz="1300" spc="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PROGRAMAS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8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4445">
                        <a:lnSpc>
                          <a:spcPts val="148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SIN INTERVENIR – SIN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FINANCIACIÓN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ts val="148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4445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VÍAS 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PARA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sz="1300" spc="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EQUIDAD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6" name="object 66"/>
          <p:cNvSpPr/>
          <p:nvPr/>
        </p:nvSpPr>
        <p:spPr>
          <a:xfrm>
            <a:off x="9788652" y="760476"/>
            <a:ext cx="6163056" cy="35509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1724131" y="719328"/>
            <a:ext cx="2308860" cy="51206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850373" y="802386"/>
            <a:ext cx="6040120" cy="231775"/>
          </a:xfrm>
          <a:custGeom>
            <a:avLst/>
            <a:gdLst/>
            <a:ahLst/>
            <a:cxnLst/>
            <a:rect l="l" t="t" r="r" b="b"/>
            <a:pathLst>
              <a:path w="6040119" h="231775">
                <a:moveTo>
                  <a:pt x="0" y="231648"/>
                </a:moveTo>
                <a:lnTo>
                  <a:pt x="6039612" y="231648"/>
                </a:lnTo>
                <a:lnTo>
                  <a:pt x="6039612" y="0"/>
                </a:lnTo>
                <a:lnTo>
                  <a:pt x="0" y="0"/>
                </a:lnTo>
                <a:lnTo>
                  <a:pt x="0" y="231648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850373" y="802386"/>
            <a:ext cx="6040120" cy="231775"/>
          </a:xfrm>
          <a:custGeom>
            <a:avLst/>
            <a:gdLst/>
            <a:ahLst/>
            <a:cxnLst/>
            <a:rect l="l" t="t" r="r" b="b"/>
            <a:pathLst>
              <a:path w="6040119" h="231775">
                <a:moveTo>
                  <a:pt x="0" y="231648"/>
                </a:moveTo>
                <a:lnTo>
                  <a:pt x="6039612" y="231648"/>
                </a:lnTo>
                <a:lnTo>
                  <a:pt x="6039612" y="0"/>
                </a:lnTo>
                <a:lnTo>
                  <a:pt x="0" y="0"/>
                </a:lnTo>
                <a:lnTo>
                  <a:pt x="0" y="231648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1765280" y="739140"/>
            <a:ext cx="2226564" cy="43129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9850373" y="778510"/>
            <a:ext cx="604012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INFORMACIÓN</a:t>
            </a:r>
            <a:r>
              <a:rPr sz="15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GENERAL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528827" y="1420368"/>
            <a:ext cx="6278880" cy="3243072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829555" y="3764280"/>
            <a:ext cx="4445508" cy="3332988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637438" y="8802116"/>
            <a:ext cx="235204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50"/>
              </a:lnSpc>
            </a:pP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*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Cifras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en  millones a diciembre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100" spc="-114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2015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53447" y="5738876"/>
            <a:ext cx="180657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spc="-20" dirty="0">
                <a:solidFill>
                  <a:srgbClr val="386194"/>
                </a:solidFill>
                <a:latin typeface="Calibri"/>
                <a:cs typeface="Calibri"/>
              </a:rPr>
              <a:t>VALORES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Y </a:t>
            </a:r>
            <a:r>
              <a:rPr sz="1300" spc="-20" dirty="0">
                <a:solidFill>
                  <a:srgbClr val="386194"/>
                </a:solidFill>
                <a:latin typeface="Calibri"/>
                <a:cs typeface="Calibri"/>
              </a:rPr>
              <a:t>CONTRATOS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SA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507491" y="1363218"/>
          <a:ext cx="15389225" cy="1078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22207"/>
                <a:gridCol w="3460623"/>
                <a:gridCol w="2770885"/>
                <a:gridCol w="129095"/>
              </a:tblGrid>
              <a:tr h="38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</a:tr>
              <a:tr h="127000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marL="2197100">
                        <a:lnSpc>
                          <a:spcPts val="800"/>
                        </a:lnSpc>
                      </a:pPr>
                      <a:r>
                        <a:rPr sz="15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INFORMACIÓN</a:t>
                      </a:r>
                      <a:r>
                        <a:rPr sz="15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GENERAL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3020" marR="224917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FECHA DE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INICIO  INICIO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047750" marR="1037590" indent="-1270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FEB/2016  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12/08/2016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3020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TERMINACIÓN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11/09/2018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3020">
                        <a:lnSpc>
                          <a:spcPts val="1450"/>
                        </a:lnSpc>
                      </a:pP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FASE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DEL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PROYECTO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PROGRAMADO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300" spc="1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EJECUTADO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23,5% /</a:t>
                      </a:r>
                      <a:r>
                        <a:rPr sz="1300" spc="-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27,1%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29059" y="8337803"/>
            <a:ext cx="1662684" cy="7543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732252" y="172211"/>
            <a:ext cx="365759" cy="4114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774923" y="192024"/>
            <a:ext cx="280416" cy="3261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632692" y="8726385"/>
            <a:ext cx="3785870" cy="408940"/>
          </a:xfrm>
          <a:custGeom>
            <a:avLst/>
            <a:gdLst/>
            <a:ahLst/>
            <a:cxnLst/>
            <a:rect l="l" t="t" r="r" b="b"/>
            <a:pathLst>
              <a:path w="3785869" h="408940">
                <a:moveTo>
                  <a:pt x="0" y="408468"/>
                </a:moveTo>
                <a:lnTo>
                  <a:pt x="3785615" y="408468"/>
                </a:lnTo>
                <a:lnTo>
                  <a:pt x="3785615" y="0"/>
                </a:lnTo>
                <a:lnTo>
                  <a:pt x="0" y="0"/>
                </a:lnTo>
                <a:lnTo>
                  <a:pt x="0" y="4084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9526143" y="4911979"/>
          <a:ext cx="6375400" cy="1289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61128"/>
                <a:gridCol w="844169"/>
                <a:gridCol w="1060069"/>
              </a:tblGrid>
              <a:tr h="21590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VTC</a:t>
                      </a:r>
                      <a:r>
                        <a:rPr sz="1300" spc="-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083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70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020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PUENTES Y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TORONES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020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CASTRO TCHERASSI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8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8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6350">
                      <a:solidFill>
                        <a:srgbClr val="D9D9D9"/>
                      </a:solidFill>
                      <a:prstDash val="solid"/>
                    </a:lnT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0" name="object 10"/>
          <p:cNvSpPr/>
          <p:nvPr/>
        </p:nvSpPr>
        <p:spPr>
          <a:xfrm>
            <a:off x="9468611" y="1321308"/>
            <a:ext cx="6483096" cy="35509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564111" y="1278636"/>
            <a:ext cx="2308859" cy="51358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530333" y="1363218"/>
            <a:ext cx="6360160" cy="231775"/>
          </a:xfrm>
          <a:custGeom>
            <a:avLst/>
            <a:gdLst/>
            <a:ahLst/>
            <a:cxnLst/>
            <a:rect l="l" t="t" r="r" b="b"/>
            <a:pathLst>
              <a:path w="6360159" h="231775">
                <a:moveTo>
                  <a:pt x="0" y="231648"/>
                </a:moveTo>
                <a:lnTo>
                  <a:pt x="6359651" y="231648"/>
                </a:lnTo>
                <a:lnTo>
                  <a:pt x="6359651" y="0"/>
                </a:lnTo>
                <a:lnTo>
                  <a:pt x="0" y="0"/>
                </a:lnTo>
                <a:lnTo>
                  <a:pt x="0" y="231648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1605259" y="1299972"/>
            <a:ext cx="2226563" cy="43129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468611" y="4622292"/>
            <a:ext cx="6483096" cy="3246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1437619" y="4588764"/>
            <a:ext cx="2558795" cy="45567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530333" y="4664202"/>
            <a:ext cx="6360160" cy="201295"/>
          </a:xfrm>
          <a:custGeom>
            <a:avLst/>
            <a:gdLst/>
            <a:ahLst/>
            <a:cxnLst/>
            <a:rect l="l" t="t" r="r" b="b"/>
            <a:pathLst>
              <a:path w="6360159" h="201295">
                <a:moveTo>
                  <a:pt x="0" y="201167"/>
                </a:moveTo>
                <a:lnTo>
                  <a:pt x="6359651" y="201167"/>
                </a:lnTo>
                <a:lnTo>
                  <a:pt x="6359651" y="0"/>
                </a:lnTo>
                <a:lnTo>
                  <a:pt x="0" y="0"/>
                </a:lnTo>
                <a:lnTo>
                  <a:pt x="0" y="201167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478768" y="4610100"/>
            <a:ext cx="2476500" cy="37337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1628881" y="5974461"/>
            <a:ext cx="215963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INTERVENTORÍA 1794 DE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2015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9523348" y="6263767"/>
          <a:ext cx="6378575" cy="11195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45508"/>
                <a:gridCol w="833119"/>
                <a:gridCol w="1080388"/>
              </a:tblGrid>
              <a:tr h="177800">
                <a:tc gridSpan="3"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MZT</a:t>
                      </a:r>
                      <a:r>
                        <a:rPr sz="1300" spc="-7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119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800"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52425">
                        <a:lnSpc>
                          <a:spcPts val="140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TRIADA MÉXICO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52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02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60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MEXICO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MAB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INGENIERÍA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52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02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ZAÑARTU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INGENIEROS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CONSULTORES</a:t>
                      </a:r>
                      <a:r>
                        <a:rPr sz="1300" spc="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52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02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9523348" y="2516886"/>
          <a:ext cx="6378575" cy="2355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46402"/>
                <a:gridCol w="931799"/>
                <a:gridCol w="2950591"/>
                <a:gridCol w="1030223"/>
              </a:tblGrid>
              <a:tr h="215900">
                <a:tc gridSpan="4">
                  <a:txBody>
                    <a:bodyPr/>
                    <a:lstStyle/>
                    <a:p>
                      <a:pPr marL="635" algn="ctr">
                        <a:lnSpc>
                          <a:spcPts val="1480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ALCANCE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>
                  <a:txBody>
                    <a:bodyPr/>
                    <a:lstStyle/>
                    <a:p>
                      <a:pPr marL="456565">
                        <a:lnSpc>
                          <a:spcPts val="1515"/>
                        </a:lnSpc>
                        <a:spcBef>
                          <a:spcPts val="6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515"/>
                        </a:lnSpc>
                        <a:spcBef>
                          <a:spcPts val="6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515"/>
                        </a:lnSpc>
                        <a:spcBef>
                          <a:spcPts val="6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INTERVENCIÓN</a:t>
                      </a:r>
                      <a:r>
                        <a:rPr sz="1300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PREVISTA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5"/>
                        </a:lnSpc>
                        <a:spcBef>
                          <a:spcPts val="65"/>
                        </a:spcBef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AVANCE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90500"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431165" marR="100330" indent="-323215">
                        <a:lnSpc>
                          <a:spcPct val="100000"/>
                        </a:lnSpc>
                      </a:pPr>
                      <a:r>
                        <a:rPr sz="1300" spc="-15" dirty="0">
                          <a:solidFill>
                            <a:srgbClr val="365F92"/>
                          </a:solidFill>
                          <a:latin typeface="Calibri"/>
                          <a:cs typeface="Calibri"/>
                        </a:rPr>
                        <a:t>HONDA </a:t>
                      </a:r>
                      <a:r>
                        <a:rPr sz="1300" spc="-5" dirty="0">
                          <a:solidFill>
                            <a:srgbClr val="365F92"/>
                          </a:solidFill>
                          <a:latin typeface="Calibri"/>
                          <a:cs typeface="Calibri"/>
                        </a:rPr>
                        <a:t>– </a:t>
                      </a:r>
                      <a:r>
                        <a:rPr sz="1300" spc="-10" dirty="0">
                          <a:solidFill>
                            <a:srgbClr val="365F92"/>
                          </a:solidFill>
                          <a:latin typeface="Calibri"/>
                          <a:cs typeface="Calibri"/>
                        </a:rPr>
                        <a:t>PUERTO  </a:t>
                      </a:r>
                      <a:r>
                        <a:rPr sz="1300" spc="-25" dirty="0">
                          <a:solidFill>
                            <a:srgbClr val="365F92"/>
                          </a:solidFill>
                          <a:latin typeface="Calibri"/>
                          <a:cs typeface="Calibri"/>
                        </a:rPr>
                        <a:t>BOGOTÁ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955</a:t>
                      </a:r>
                      <a:r>
                        <a:rPr sz="1300" spc="-7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Accesos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7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Pilotes (incluidos en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contrafuertes)</a:t>
                      </a:r>
                      <a:r>
                        <a:rPr sz="1300" spc="114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52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Puerto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Bogotá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Terminados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2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Pilotes (incluidos en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contrafuertes)</a:t>
                      </a:r>
                      <a:r>
                        <a:rPr sz="1300" spc="1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Honda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Terminados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7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Puente atirantado 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(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L=407 M; LUZ PPAL 247,5 M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)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7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10,3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65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2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Pila Principal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Pto.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Bogotá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L=70,8</a:t>
                      </a:r>
                      <a:r>
                        <a:rPr sz="1300" spc="1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83,3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3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3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Pila Principal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 Honda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L=70</a:t>
                      </a:r>
                      <a:r>
                        <a:rPr sz="1300" spc="114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8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80,1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 gridSpan="4">
                  <a:txBody>
                    <a:bodyPr/>
                    <a:lstStyle/>
                    <a:p>
                      <a:pPr marL="205549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CONTRATO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OBRA 1796 DE</a:t>
                      </a:r>
                      <a:r>
                        <a:rPr sz="1300" b="1" spc="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/2015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T w="12700">
                      <a:solidFill>
                        <a:srgbClr val="D9D9D9"/>
                      </a:solidFill>
                      <a:prstDash val="solid"/>
                    </a:lnT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1" name="object 21"/>
          <p:cNvSpPr/>
          <p:nvPr/>
        </p:nvSpPr>
        <p:spPr>
          <a:xfrm>
            <a:off x="9468611" y="5954268"/>
            <a:ext cx="6483096" cy="3246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1494007" y="5920740"/>
            <a:ext cx="2444496" cy="4556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530333" y="5996178"/>
            <a:ext cx="6360160" cy="201295"/>
          </a:xfrm>
          <a:custGeom>
            <a:avLst/>
            <a:gdLst/>
            <a:ahLst/>
            <a:cxnLst/>
            <a:rect l="l" t="t" r="r" b="b"/>
            <a:pathLst>
              <a:path w="6360159" h="201295">
                <a:moveTo>
                  <a:pt x="0" y="201167"/>
                </a:moveTo>
                <a:lnTo>
                  <a:pt x="6359651" y="201167"/>
                </a:lnTo>
                <a:lnTo>
                  <a:pt x="6359651" y="0"/>
                </a:lnTo>
                <a:lnTo>
                  <a:pt x="0" y="0"/>
                </a:lnTo>
                <a:lnTo>
                  <a:pt x="0" y="201167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1535156" y="5942076"/>
            <a:ext cx="2362200" cy="37338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468611" y="2474976"/>
            <a:ext cx="6483096" cy="3246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2246864" y="2441448"/>
            <a:ext cx="938783" cy="45567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530333" y="2516886"/>
            <a:ext cx="6360160" cy="201295"/>
          </a:xfrm>
          <a:custGeom>
            <a:avLst/>
            <a:gdLst/>
            <a:ahLst/>
            <a:cxnLst/>
            <a:rect l="l" t="t" r="r" b="b"/>
            <a:pathLst>
              <a:path w="6360159" h="201294">
                <a:moveTo>
                  <a:pt x="0" y="201168"/>
                </a:moveTo>
                <a:lnTo>
                  <a:pt x="6359651" y="201168"/>
                </a:lnTo>
                <a:lnTo>
                  <a:pt x="6359651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2288011" y="2462784"/>
            <a:ext cx="856488" cy="37338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67868" y="6829044"/>
            <a:ext cx="4472939" cy="32461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726692" y="6795516"/>
            <a:ext cx="1967483" cy="45567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29590" y="6870954"/>
            <a:ext cx="4349750" cy="201295"/>
          </a:xfrm>
          <a:custGeom>
            <a:avLst/>
            <a:gdLst/>
            <a:ahLst/>
            <a:cxnLst/>
            <a:rect l="l" t="t" r="r" b="b"/>
            <a:pathLst>
              <a:path w="4349750" h="201295">
                <a:moveTo>
                  <a:pt x="0" y="201168"/>
                </a:moveTo>
                <a:lnTo>
                  <a:pt x="4349496" y="201168"/>
                </a:lnTo>
                <a:lnTo>
                  <a:pt x="4349496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29590" y="6870954"/>
            <a:ext cx="4349750" cy="201295"/>
          </a:xfrm>
          <a:custGeom>
            <a:avLst/>
            <a:gdLst/>
            <a:ahLst/>
            <a:cxnLst/>
            <a:rect l="l" t="t" r="r" b="b"/>
            <a:pathLst>
              <a:path w="4349750" h="201295">
                <a:moveTo>
                  <a:pt x="0" y="201168"/>
                </a:moveTo>
                <a:lnTo>
                  <a:pt x="4349496" y="201168"/>
                </a:lnTo>
                <a:lnTo>
                  <a:pt x="4349496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767839" y="6816852"/>
            <a:ext cx="1885188" cy="37338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28701" y="6849237"/>
            <a:ext cx="43491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44295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INVERSIONES</a:t>
            </a:r>
            <a:r>
              <a:rPr sz="13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(Millones)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366770" y="7112254"/>
            <a:ext cx="0" cy="1620520"/>
          </a:xfrm>
          <a:custGeom>
            <a:avLst/>
            <a:gdLst/>
            <a:ahLst/>
            <a:cxnLst/>
            <a:rect l="l" t="t" r="r" b="b"/>
            <a:pathLst>
              <a:path h="1620520">
                <a:moveTo>
                  <a:pt x="0" y="0"/>
                </a:moveTo>
                <a:lnTo>
                  <a:pt x="0" y="1620481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22351" y="7348220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815" y="0"/>
                </a:lnTo>
              </a:path>
            </a:pathLst>
          </a:custGeom>
          <a:ln w="254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22351" y="7577963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8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22351" y="8496693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8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28701" y="7112254"/>
            <a:ext cx="0" cy="1620520"/>
          </a:xfrm>
          <a:custGeom>
            <a:avLst/>
            <a:gdLst/>
            <a:ahLst/>
            <a:cxnLst/>
            <a:rect l="l" t="t" r="r" b="b"/>
            <a:pathLst>
              <a:path h="1620520">
                <a:moveTo>
                  <a:pt x="0" y="0"/>
                </a:moveTo>
                <a:lnTo>
                  <a:pt x="0" y="1620481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877815" y="7112254"/>
            <a:ext cx="0" cy="1620520"/>
          </a:xfrm>
          <a:custGeom>
            <a:avLst/>
            <a:gdLst/>
            <a:ahLst/>
            <a:cxnLst/>
            <a:rect l="l" t="t" r="r" b="b"/>
            <a:pathLst>
              <a:path h="1620520">
                <a:moveTo>
                  <a:pt x="0" y="0"/>
                </a:moveTo>
                <a:lnTo>
                  <a:pt x="0" y="1620481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22351" y="7118604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8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22351" y="8726385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8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535051" y="7096506"/>
            <a:ext cx="282575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95"/>
              </a:spcBef>
            </a:pPr>
            <a:r>
              <a:rPr sz="1300" b="1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Contrato</a:t>
            </a:r>
            <a:r>
              <a:rPr sz="1300" b="1" spc="-1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373120" y="7113524"/>
            <a:ext cx="149860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56565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b="1" spc="-7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81.942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35051" y="7341870"/>
            <a:ext cx="282575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95"/>
              </a:spcBef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Contrato</a:t>
            </a:r>
            <a:r>
              <a:rPr sz="1300" spc="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Interventoría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373120" y="7343394"/>
            <a:ext cx="149860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18795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7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5.000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28701" y="7577963"/>
            <a:ext cx="2838450" cy="918844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4635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365"/>
              </a:spcBef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Vigencias</a:t>
            </a:r>
            <a:r>
              <a:rPr sz="1300" spc="3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300">
              <a:latin typeface="Calibri"/>
              <a:cs typeface="Calibri"/>
            </a:endParaRPr>
          </a:p>
          <a:p>
            <a:pPr marL="207645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2016=</a:t>
            </a:r>
            <a:r>
              <a:rPr sz="1300" i="1" spc="-4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$6.680</a:t>
            </a:r>
            <a:endParaRPr sz="1300">
              <a:latin typeface="Calibri"/>
              <a:cs typeface="Calibri"/>
            </a:endParaRPr>
          </a:p>
          <a:p>
            <a:pPr marL="207645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2017=</a:t>
            </a:r>
            <a:r>
              <a:rPr sz="1300" i="1" spc="-4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$7.730</a:t>
            </a:r>
            <a:endParaRPr sz="1300">
              <a:latin typeface="Calibri"/>
              <a:cs typeface="Calibri"/>
            </a:endParaRPr>
          </a:p>
          <a:p>
            <a:pPr marL="207645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2018=</a:t>
            </a:r>
            <a:r>
              <a:rPr sz="1300" i="1" spc="-3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$67.532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366770" y="7577963"/>
            <a:ext cx="1511300" cy="918844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Times New Roman"/>
              <a:cs typeface="Times New Roman"/>
            </a:endParaRPr>
          </a:p>
          <a:p>
            <a:pPr marL="457834">
              <a:lnSpc>
                <a:spcPct val="10000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81.942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28701" y="8496693"/>
            <a:ext cx="2838450" cy="22987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9209">
              <a:lnSpc>
                <a:spcPts val="1555"/>
              </a:lnSpc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</a:t>
            </a:r>
            <a:r>
              <a:rPr sz="1300" spc="-8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Inversión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366770" y="8496693"/>
            <a:ext cx="1511300" cy="22987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635" rIns="0" bIns="0" rtlCol="0">
            <a:spAutoFit/>
          </a:bodyPr>
          <a:lstStyle/>
          <a:p>
            <a:pPr marL="476250">
              <a:lnSpc>
                <a:spcPct val="100000"/>
              </a:lnSpc>
              <a:spcBef>
                <a:spcPts val="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86.942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9468611" y="7389876"/>
            <a:ext cx="6473952" cy="32308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1881104" y="7354824"/>
            <a:ext cx="1662684" cy="4572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530333" y="7431786"/>
            <a:ext cx="6350635" cy="200025"/>
          </a:xfrm>
          <a:custGeom>
            <a:avLst/>
            <a:gdLst/>
            <a:ahLst/>
            <a:cxnLst/>
            <a:rect l="l" t="t" r="r" b="b"/>
            <a:pathLst>
              <a:path w="6350634" h="200025">
                <a:moveTo>
                  <a:pt x="0" y="199644"/>
                </a:moveTo>
                <a:lnTo>
                  <a:pt x="6350508" y="199644"/>
                </a:lnTo>
                <a:lnTo>
                  <a:pt x="6350508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1922252" y="7376160"/>
            <a:ext cx="1580388" cy="37490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5" name="object 55"/>
          <p:cNvGraphicFramePr>
            <a:graphicFrameLocks noGrp="1"/>
          </p:cNvGraphicFramePr>
          <p:nvPr/>
        </p:nvGraphicFramePr>
        <p:xfrm>
          <a:off x="9510648" y="7431786"/>
          <a:ext cx="6378575" cy="1301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55776"/>
                <a:gridCol w="1343025"/>
                <a:gridCol w="4260214"/>
              </a:tblGrid>
              <a:tr h="215900">
                <a:tc gridSpan="3">
                  <a:txBody>
                    <a:bodyPr/>
                    <a:lstStyle/>
                    <a:p>
                      <a:pPr marL="16510" algn="ctr">
                        <a:lnSpc>
                          <a:spcPts val="1480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TEMAS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GESTIÓN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b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RESPONSABLE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OBSERVACIONES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131445" marR="108585" indent="-1397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GESTIÓN  PREDIAL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INVIAS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350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 PREDIOS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PROCESOS DE FIRMAS DE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ESCRITURAS (ENCIZO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100" spc="-14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PROSAN)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30480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 PREDIOS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 EXPROPIACIÓN (2 VICTOR</a:t>
                      </a:r>
                      <a:r>
                        <a:rPr sz="11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CARRANZA)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AMBIENTAL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ANLA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Modificación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por reducción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área,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pendiente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concepto</a:t>
                      </a:r>
                      <a:r>
                        <a:rPr sz="1100" spc="-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30480">
                        <a:lnSpc>
                          <a:spcPct val="100000"/>
                        </a:lnSpc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compensación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por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perdida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100" spc="-7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biodiversidad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7939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6" name="object 56"/>
          <p:cNvSpPr txBox="1">
            <a:spLocks noGrp="1"/>
          </p:cNvSpPr>
          <p:nvPr>
            <p:ph type="title"/>
          </p:nvPr>
        </p:nvSpPr>
        <p:spPr>
          <a:xfrm>
            <a:off x="2227833" y="83058"/>
            <a:ext cx="4808220" cy="1332230"/>
          </a:xfrm>
          <a:prstGeom prst="rect">
            <a:avLst/>
          </a:prstGeom>
        </p:spPr>
        <p:txBody>
          <a:bodyPr vert="horz" wrap="square" lIns="0" tIns="135890" rIns="0" bIns="0" rtlCol="0">
            <a:spAutoFit/>
          </a:bodyPr>
          <a:lstStyle/>
          <a:p>
            <a:pPr marL="12700" marR="5080">
              <a:lnSpc>
                <a:spcPct val="78000"/>
              </a:lnSpc>
              <a:spcBef>
                <a:spcPts val="1070"/>
              </a:spcBef>
            </a:pPr>
            <a:r>
              <a:rPr spc="-5" dirty="0"/>
              <a:t>VÍAS PARA LA</a:t>
            </a:r>
            <a:r>
              <a:rPr spc="-45" dirty="0"/>
              <a:t> </a:t>
            </a:r>
            <a:r>
              <a:rPr spc="-5" dirty="0"/>
              <a:t>EQUIDAD  </a:t>
            </a:r>
            <a:r>
              <a:rPr spc="-5" dirty="0">
                <a:solidFill>
                  <a:srgbClr val="E26C09"/>
                </a:solidFill>
              </a:rPr>
              <a:t>PUENTE</a:t>
            </a:r>
            <a:r>
              <a:rPr spc="-80" dirty="0">
                <a:solidFill>
                  <a:srgbClr val="E26C09"/>
                </a:solidFill>
              </a:rPr>
              <a:t> </a:t>
            </a:r>
            <a:r>
              <a:rPr spc="-5" dirty="0">
                <a:solidFill>
                  <a:srgbClr val="E26C09"/>
                </a:solidFill>
              </a:rPr>
              <a:t>HONDA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00" spc="-10" dirty="0">
                <a:solidFill>
                  <a:srgbClr val="E26C09"/>
                </a:solidFill>
              </a:rPr>
              <a:t>CUNDINAMARCA </a:t>
            </a:r>
            <a:r>
              <a:rPr sz="1900" spc="-5" dirty="0">
                <a:solidFill>
                  <a:srgbClr val="E26C09"/>
                </a:solidFill>
              </a:rPr>
              <a:t>-</a:t>
            </a:r>
            <a:r>
              <a:rPr sz="1900" spc="15" dirty="0">
                <a:solidFill>
                  <a:srgbClr val="E26C09"/>
                </a:solidFill>
              </a:rPr>
              <a:t> </a:t>
            </a:r>
            <a:r>
              <a:rPr sz="1900" spc="-10" dirty="0">
                <a:solidFill>
                  <a:srgbClr val="E26C09"/>
                </a:solidFill>
              </a:rPr>
              <a:t>TOLIMA</a:t>
            </a:r>
            <a:endParaRPr sz="1900"/>
          </a:p>
        </p:txBody>
      </p:sp>
      <p:sp>
        <p:nvSpPr>
          <p:cNvPr id="57" name="object 57"/>
          <p:cNvSpPr txBox="1"/>
          <p:nvPr/>
        </p:nvSpPr>
        <p:spPr>
          <a:xfrm>
            <a:off x="5000371" y="6903593"/>
            <a:ext cx="4326255" cy="252095"/>
          </a:xfrm>
          <a:prstGeom prst="rect">
            <a:avLst/>
          </a:prstGeom>
          <a:solidFill>
            <a:srgbClr val="E26C09"/>
          </a:solidFill>
          <a:ln w="635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81710">
              <a:lnSpc>
                <a:spcPts val="1835"/>
              </a:lnSpc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Longitud de 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Proyecto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407</a:t>
            </a:r>
            <a:r>
              <a:rPr sz="1600" b="1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4939284" y="7239000"/>
            <a:ext cx="4419600" cy="323088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172200" y="7203948"/>
            <a:ext cx="1967483" cy="45720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001005" y="7280910"/>
            <a:ext cx="4296410" cy="200025"/>
          </a:xfrm>
          <a:custGeom>
            <a:avLst/>
            <a:gdLst/>
            <a:ahLst/>
            <a:cxnLst/>
            <a:rect l="l" t="t" r="r" b="b"/>
            <a:pathLst>
              <a:path w="4296409" h="200025">
                <a:moveTo>
                  <a:pt x="0" y="199644"/>
                </a:moveTo>
                <a:lnTo>
                  <a:pt x="4296156" y="199644"/>
                </a:lnTo>
                <a:lnTo>
                  <a:pt x="4296156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001005" y="7280910"/>
            <a:ext cx="4296410" cy="200025"/>
          </a:xfrm>
          <a:custGeom>
            <a:avLst/>
            <a:gdLst/>
            <a:ahLst/>
            <a:cxnLst/>
            <a:rect l="l" t="t" r="r" b="b"/>
            <a:pathLst>
              <a:path w="4296409" h="200025">
                <a:moveTo>
                  <a:pt x="0" y="199644"/>
                </a:moveTo>
                <a:lnTo>
                  <a:pt x="4296156" y="199644"/>
                </a:lnTo>
                <a:lnTo>
                  <a:pt x="4296156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213347" y="7225284"/>
            <a:ext cx="1885188" cy="37490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5001005" y="7258558"/>
            <a:ext cx="429641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17625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ESTADO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3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CORREDOR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64" name="object 64"/>
          <p:cNvGraphicFramePr>
            <a:graphicFrameLocks noGrp="1"/>
          </p:cNvGraphicFramePr>
          <p:nvPr/>
        </p:nvGraphicFramePr>
        <p:xfrm>
          <a:off x="5006975" y="7553960"/>
          <a:ext cx="4303395" cy="11791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9976"/>
                <a:gridCol w="1174242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</a:pPr>
                      <a:r>
                        <a:rPr sz="1300" b="1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ESTADO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</a:pP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0F0F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8255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VÍAS 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PARA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sz="1300" spc="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EQUIDAD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407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8255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EJECUCIÓN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OTROS</a:t>
                      </a:r>
                      <a:r>
                        <a:rPr sz="1300" spc="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PROYECTOS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825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EJECUTADOS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POR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OTROS</a:t>
                      </a:r>
                      <a:r>
                        <a:rPr sz="1300" spc="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PROGRAMAS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8255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SIN INTERVENIR – SIN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FINANCIACIÓN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5" name="object 65"/>
          <p:cNvSpPr/>
          <p:nvPr/>
        </p:nvSpPr>
        <p:spPr>
          <a:xfrm>
            <a:off x="528827" y="1511808"/>
            <a:ext cx="6522720" cy="5266944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4130166" y="3554857"/>
            <a:ext cx="100330" cy="27940"/>
          </a:xfrm>
          <a:custGeom>
            <a:avLst/>
            <a:gdLst/>
            <a:ahLst/>
            <a:cxnLst/>
            <a:rect l="l" t="t" r="r" b="b"/>
            <a:pathLst>
              <a:path w="100329" h="27939">
                <a:moveTo>
                  <a:pt x="99822" y="0"/>
                </a:moveTo>
                <a:lnTo>
                  <a:pt x="0" y="27432"/>
                </a:lnTo>
              </a:path>
            </a:pathLst>
          </a:custGeom>
          <a:ln w="31750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4109084" y="3690366"/>
            <a:ext cx="80010" cy="57785"/>
          </a:xfrm>
          <a:custGeom>
            <a:avLst/>
            <a:gdLst/>
            <a:ahLst/>
            <a:cxnLst/>
            <a:rect l="l" t="t" r="r" b="b"/>
            <a:pathLst>
              <a:path w="80010" h="57785">
                <a:moveTo>
                  <a:pt x="0" y="0"/>
                </a:moveTo>
                <a:lnTo>
                  <a:pt x="79882" y="57785"/>
                </a:lnTo>
              </a:path>
            </a:pathLst>
          </a:custGeom>
          <a:ln w="31750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4109084" y="3581527"/>
            <a:ext cx="25400" cy="114935"/>
          </a:xfrm>
          <a:custGeom>
            <a:avLst/>
            <a:gdLst/>
            <a:ahLst/>
            <a:cxnLst/>
            <a:rect l="l" t="t" r="r" b="b"/>
            <a:pathLst>
              <a:path w="25400" h="114935">
                <a:moveTo>
                  <a:pt x="25018" y="0"/>
                </a:moveTo>
                <a:lnTo>
                  <a:pt x="0" y="114553"/>
                </a:lnTo>
              </a:path>
            </a:pathLst>
          </a:custGeom>
          <a:ln w="31750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956558" y="3673221"/>
            <a:ext cx="100330" cy="27940"/>
          </a:xfrm>
          <a:custGeom>
            <a:avLst/>
            <a:gdLst/>
            <a:ahLst/>
            <a:cxnLst/>
            <a:rect l="l" t="t" r="r" b="b"/>
            <a:pathLst>
              <a:path w="100329" h="27939">
                <a:moveTo>
                  <a:pt x="0" y="27432"/>
                </a:moveTo>
                <a:lnTo>
                  <a:pt x="99949" y="0"/>
                </a:lnTo>
              </a:path>
            </a:pathLst>
          </a:custGeom>
          <a:ln w="31750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998848" y="3507740"/>
            <a:ext cx="80010" cy="57785"/>
          </a:xfrm>
          <a:custGeom>
            <a:avLst/>
            <a:gdLst/>
            <a:ahLst/>
            <a:cxnLst/>
            <a:rect l="l" t="t" r="r" b="b"/>
            <a:pathLst>
              <a:path w="80010" h="57785">
                <a:moveTo>
                  <a:pt x="79883" y="57785"/>
                </a:moveTo>
                <a:lnTo>
                  <a:pt x="0" y="0"/>
                </a:lnTo>
              </a:path>
            </a:pathLst>
          </a:custGeom>
          <a:ln w="31749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052442" y="3559429"/>
            <a:ext cx="25400" cy="114935"/>
          </a:xfrm>
          <a:custGeom>
            <a:avLst/>
            <a:gdLst/>
            <a:ahLst/>
            <a:cxnLst/>
            <a:rect l="l" t="t" r="r" b="b"/>
            <a:pathLst>
              <a:path w="25400" h="114935">
                <a:moveTo>
                  <a:pt x="0" y="114553"/>
                </a:moveTo>
                <a:lnTo>
                  <a:pt x="25146" y="0"/>
                </a:lnTo>
              </a:path>
            </a:pathLst>
          </a:custGeom>
          <a:ln w="38100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4235196" y="3134868"/>
            <a:ext cx="1355090" cy="3689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162560" marR="156210" indent="280035">
              <a:lnSpc>
                <a:spcPts val="1430"/>
              </a:lnSpc>
            </a:pPr>
            <a:r>
              <a:rPr sz="1200" b="1" dirty="0">
                <a:solidFill>
                  <a:srgbClr val="386194"/>
                </a:solidFill>
                <a:latin typeface="Calibri"/>
                <a:cs typeface="Calibri"/>
              </a:rPr>
              <a:t>NUEVO  </a:t>
            </a:r>
            <a:r>
              <a:rPr sz="1200" b="1" spc="-5" dirty="0">
                <a:solidFill>
                  <a:srgbClr val="386194"/>
                </a:solidFill>
                <a:latin typeface="Calibri"/>
                <a:cs typeface="Calibri"/>
              </a:rPr>
              <a:t>PUENTE</a:t>
            </a:r>
            <a:r>
              <a:rPr sz="1200" b="1" spc="-9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386194"/>
                </a:solidFill>
                <a:latin typeface="Calibri"/>
                <a:cs typeface="Calibri"/>
              </a:rPr>
              <a:t>HONDA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428114" y="5836158"/>
            <a:ext cx="1064260" cy="3511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100" b="1" spc="15" dirty="0">
                <a:latin typeface="Arial"/>
                <a:cs typeface="Arial"/>
              </a:rPr>
              <a:t>TOLI</a:t>
            </a:r>
            <a:r>
              <a:rPr sz="2100" b="1" spc="20" dirty="0">
                <a:latin typeface="Arial"/>
                <a:cs typeface="Arial"/>
              </a:rPr>
              <a:t>M</a:t>
            </a:r>
            <a:r>
              <a:rPr sz="2100" b="1" spc="25" dirty="0">
                <a:latin typeface="Arial"/>
                <a:cs typeface="Arial"/>
              </a:rPr>
              <a:t>A</a:t>
            </a:r>
            <a:endParaRPr sz="21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600194" y="6345174"/>
            <a:ext cx="2283460" cy="3511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100" b="1" spc="15" dirty="0">
                <a:latin typeface="Arial"/>
                <a:cs typeface="Arial"/>
              </a:rPr>
              <a:t>CUNDINAMARCA</a:t>
            </a:r>
            <a:endParaRPr sz="2100">
              <a:latin typeface="Arial"/>
              <a:cs typeface="Arial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2784348" y="3313176"/>
            <a:ext cx="841375" cy="247015"/>
          </a:xfrm>
          <a:custGeom>
            <a:avLst/>
            <a:gdLst/>
            <a:ahLst/>
            <a:cxnLst/>
            <a:rect l="l" t="t" r="r" b="b"/>
            <a:pathLst>
              <a:path w="841375" h="247014">
                <a:moveTo>
                  <a:pt x="0" y="246887"/>
                </a:moveTo>
                <a:lnTo>
                  <a:pt x="841248" y="246887"/>
                </a:lnTo>
                <a:lnTo>
                  <a:pt x="841248" y="0"/>
                </a:lnTo>
                <a:lnTo>
                  <a:pt x="0" y="0"/>
                </a:lnTo>
                <a:lnTo>
                  <a:pt x="0" y="24688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2824352" y="3298063"/>
            <a:ext cx="7677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Arial"/>
                <a:cs typeface="Arial"/>
              </a:rPr>
              <a:t>H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5" dirty="0">
                <a:latin typeface="Arial"/>
                <a:cs typeface="Arial"/>
              </a:rPr>
              <a:t>NDA</a:t>
            </a:r>
            <a:endParaRPr sz="16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006851" y="3072384"/>
            <a:ext cx="818515" cy="16510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111760">
              <a:lnSpc>
                <a:spcPts val="1250"/>
              </a:lnSpc>
            </a:pPr>
            <a:r>
              <a:rPr sz="1050" b="1" spc="0" dirty="0">
                <a:latin typeface="Arial"/>
                <a:cs typeface="Arial"/>
              </a:rPr>
              <a:t>PTO</a:t>
            </a:r>
            <a:r>
              <a:rPr sz="1050" b="1" spc="-75" dirty="0">
                <a:latin typeface="Arial"/>
                <a:cs typeface="Arial"/>
              </a:rPr>
              <a:t> </a:t>
            </a:r>
            <a:r>
              <a:rPr sz="1050" b="1" spc="0" dirty="0">
                <a:latin typeface="Arial"/>
                <a:cs typeface="Arial"/>
              </a:rPr>
              <a:t>BTÁ</a:t>
            </a:r>
            <a:endParaRPr sz="1050">
              <a:latin typeface="Arial"/>
              <a:cs typeface="Arial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3817111" y="3151124"/>
            <a:ext cx="183515" cy="358140"/>
          </a:xfrm>
          <a:custGeom>
            <a:avLst/>
            <a:gdLst/>
            <a:ahLst/>
            <a:cxnLst/>
            <a:rect l="l" t="t" r="r" b="b"/>
            <a:pathLst>
              <a:path w="183514" h="358139">
                <a:moveTo>
                  <a:pt x="140400" y="293588"/>
                </a:moveTo>
                <a:lnTo>
                  <a:pt x="115062" y="306070"/>
                </a:lnTo>
                <a:lnTo>
                  <a:pt x="182879" y="357632"/>
                </a:lnTo>
                <a:lnTo>
                  <a:pt x="183193" y="305054"/>
                </a:lnTo>
                <a:lnTo>
                  <a:pt x="146050" y="305054"/>
                </a:lnTo>
                <a:lnTo>
                  <a:pt x="140400" y="293588"/>
                </a:lnTo>
                <a:close/>
              </a:path>
              <a:path w="183514" h="358139">
                <a:moveTo>
                  <a:pt x="158082" y="284879"/>
                </a:moveTo>
                <a:lnTo>
                  <a:pt x="140400" y="293588"/>
                </a:lnTo>
                <a:lnTo>
                  <a:pt x="146050" y="305054"/>
                </a:lnTo>
                <a:lnTo>
                  <a:pt x="163702" y="296291"/>
                </a:lnTo>
                <a:lnTo>
                  <a:pt x="158082" y="284879"/>
                </a:lnTo>
                <a:close/>
              </a:path>
              <a:path w="183514" h="358139">
                <a:moveTo>
                  <a:pt x="183387" y="272415"/>
                </a:moveTo>
                <a:lnTo>
                  <a:pt x="158082" y="284879"/>
                </a:lnTo>
                <a:lnTo>
                  <a:pt x="163702" y="296291"/>
                </a:lnTo>
                <a:lnTo>
                  <a:pt x="146050" y="305054"/>
                </a:lnTo>
                <a:lnTo>
                  <a:pt x="183193" y="305054"/>
                </a:lnTo>
                <a:lnTo>
                  <a:pt x="183387" y="272415"/>
                </a:lnTo>
                <a:close/>
              </a:path>
              <a:path w="183514" h="358139">
                <a:moveTo>
                  <a:pt x="17779" y="0"/>
                </a:moveTo>
                <a:lnTo>
                  <a:pt x="0" y="8636"/>
                </a:lnTo>
                <a:lnTo>
                  <a:pt x="140400" y="293588"/>
                </a:lnTo>
                <a:lnTo>
                  <a:pt x="158082" y="284879"/>
                </a:lnTo>
                <a:lnTo>
                  <a:pt x="17779" y="0"/>
                </a:lnTo>
                <a:close/>
              </a:path>
            </a:pathLst>
          </a:custGeom>
          <a:solidFill>
            <a:srgbClr val="42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545585" y="3486150"/>
            <a:ext cx="204470" cy="204470"/>
          </a:xfrm>
          <a:custGeom>
            <a:avLst/>
            <a:gdLst/>
            <a:ahLst/>
            <a:cxnLst/>
            <a:rect l="l" t="t" r="r" b="b"/>
            <a:pathLst>
              <a:path w="204470" h="204470">
                <a:moveTo>
                  <a:pt x="102108" y="0"/>
                </a:moveTo>
                <a:lnTo>
                  <a:pt x="62364" y="8024"/>
                </a:lnTo>
                <a:lnTo>
                  <a:pt x="29908" y="29908"/>
                </a:lnTo>
                <a:lnTo>
                  <a:pt x="8024" y="62364"/>
                </a:lnTo>
                <a:lnTo>
                  <a:pt x="0" y="102107"/>
                </a:lnTo>
                <a:lnTo>
                  <a:pt x="8024" y="141851"/>
                </a:lnTo>
                <a:lnTo>
                  <a:pt x="29908" y="174307"/>
                </a:lnTo>
                <a:lnTo>
                  <a:pt x="62364" y="196191"/>
                </a:lnTo>
                <a:lnTo>
                  <a:pt x="102108" y="204215"/>
                </a:lnTo>
                <a:lnTo>
                  <a:pt x="141851" y="196191"/>
                </a:lnTo>
                <a:lnTo>
                  <a:pt x="174307" y="174307"/>
                </a:lnTo>
                <a:lnTo>
                  <a:pt x="196191" y="141851"/>
                </a:lnTo>
                <a:lnTo>
                  <a:pt x="204215" y="102107"/>
                </a:lnTo>
                <a:lnTo>
                  <a:pt x="196191" y="62364"/>
                </a:lnTo>
                <a:lnTo>
                  <a:pt x="174307" y="29908"/>
                </a:lnTo>
                <a:lnTo>
                  <a:pt x="141851" y="8024"/>
                </a:lnTo>
                <a:lnTo>
                  <a:pt x="1021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545585" y="3486150"/>
            <a:ext cx="204470" cy="204470"/>
          </a:xfrm>
          <a:custGeom>
            <a:avLst/>
            <a:gdLst/>
            <a:ahLst/>
            <a:cxnLst/>
            <a:rect l="l" t="t" r="r" b="b"/>
            <a:pathLst>
              <a:path w="204470" h="204470">
                <a:moveTo>
                  <a:pt x="0" y="102107"/>
                </a:moveTo>
                <a:lnTo>
                  <a:pt x="8024" y="62364"/>
                </a:lnTo>
                <a:lnTo>
                  <a:pt x="29908" y="29908"/>
                </a:lnTo>
                <a:lnTo>
                  <a:pt x="62364" y="8024"/>
                </a:lnTo>
                <a:lnTo>
                  <a:pt x="102108" y="0"/>
                </a:lnTo>
                <a:lnTo>
                  <a:pt x="141851" y="8024"/>
                </a:lnTo>
                <a:lnTo>
                  <a:pt x="174307" y="29908"/>
                </a:lnTo>
                <a:lnTo>
                  <a:pt x="196191" y="62364"/>
                </a:lnTo>
                <a:lnTo>
                  <a:pt x="204215" y="102107"/>
                </a:lnTo>
                <a:lnTo>
                  <a:pt x="196191" y="141851"/>
                </a:lnTo>
                <a:lnTo>
                  <a:pt x="174307" y="174307"/>
                </a:lnTo>
                <a:lnTo>
                  <a:pt x="141851" y="196191"/>
                </a:lnTo>
                <a:lnTo>
                  <a:pt x="102108" y="204215"/>
                </a:lnTo>
                <a:lnTo>
                  <a:pt x="62364" y="196191"/>
                </a:lnTo>
                <a:lnTo>
                  <a:pt x="29908" y="174307"/>
                </a:lnTo>
                <a:lnTo>
                  <a:pt x="8024" y="141851"/>
                </a:lnTo>
                <a:lnTo>
                  <a:pt x="0" y="102107"/>
                </a:lnTo>
                <a:close/>
              </a:path>
            </a:pathLst>
          </a:custGeom>
          <a:ln w="25908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637438" y="8802116"/>
            <a:ext cx="235204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50"/>
              </a:lnSpc>
            </a:pP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*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Cifras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en  millones a diciembre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100" spc="-114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2015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409700"/>
            <a:ext cx="15253716" cy="62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529059" y="8337803"/>
            <a:ext cx="1662684" cy="754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732252" y="172211"/>
            <a:ext cx="365759" cy="4114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774923" y="192024"/>
            <a:ext cx="280416" cy="326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366770" y="7132447"/>
            <a:ext cx="0" cy="1433830"/>
          </a:xfrm>
          <a:custGeom>
            <a:avLst/>
            <a:gdLst/>
            <a:ahLst/>
            <a:cxnLst/>
            <a:rect l="l" t="t" r="r" b="b"/>
            <a:pathLst>
              <a:path h="1433829">
                <a:moveTo>
                  <a:pt x="0" y="0"/>
                </a:moveTo>
                <a:lnTo>
                  <a:pt x="0" y="1433626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2351" y="7341870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815" y="0"/>
                </a:lnTo>
              </a:path>
            </a:pathLst>
          </a:custGeom>
          <a:ln w="254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2351" y="7544816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8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22351" y="8356740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8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28701" y="7132447"/>
            <a:ext cx="0" cy="1433830"/>
          </a:xfrm>
          <a:custGeom>
            <a:avLst/>
            <a:gdLst/>
            <a:ahLst/>
            <a:cxnLst/>
            <a:rect l="l" t="t" r="r" b="b"/>
            <a:pathLst>
              <a:path h="1433829">
                <a:moveTo>
                  <a:pt x="0" y="0"/>
                </a:moveTo>
                <a:lnTo>
                  <a:pt x="0" y="1433626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877815" y="7132447"/>
            <a:ext cx="0" cy="1433830"/>
          </a:xfrm>
          <a:custGeom>
            <a:avLst/>
            <a:gdLst/>
            <a:ahLst/>
            <a:cxnLst/>
            <a:rect l="l" t="t" r="r" b="b"/>
            <a:pathLst>
              <a:path h="1433829">
                <a:moveTo>
                  <a:pt x="0" y="0"/>
                </a:moveTo>
                <a:lnTo>
                  <a:pt x="0" y="1433626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22351" y="7138797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8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2351" y="8559724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8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35051" y="7116572"/>
            <a:ext cx="282575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386194"/>
                </a:solidFill>
                <a:latin typeface="Calibri"/>
                <a:cs typeface="Calibri"/>
              </a:rPr>
              <a:t>Aporte</a:t>
            </a:r>
            <a:r>
              <a:rPr sz="1300" b="1" spc="-6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INVIAS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73120" y="7120509"/>
            <a:ext cx="149860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4020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b="1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266.900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35051" y="7322058"/>
            <a:ext cx="282575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95"/>
              </a:spcBef>
            </a:pP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Aporte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Departamento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373120" y="7323582"/>
            <a:ext cx="149860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5290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200.000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28701" y="7544816"/>
            <a:ext cx="2838450" cy="8121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9209">
              <a:lnSpc>
                <a:spcPts val="1510"/>
              </a:lnSpc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Vigencias</a:t>
            </a:r>
            <a:r>
              <a:rPr sz="1300" spc="3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300">
              <a:latin typeface="Calibri"/>
              <a:cs typeface="Calibri"/>
            </a:endParaRPr>
          </a:p>
          <a:p>
            <a:pPr marL="207645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2014=</a:t>
            </a:r>
            <a:r>
              <a:rPr sz="1300" i="1" spc="-3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$70.000</a:t>
            </a:r>
            <a:endParaRPr sz="1300">
              <a:latin typeface="Calibri"/>
              <a:cs typeface="Calibri"/>
            </a:endParaRPr>
          </a:p>
          <a:p>
            <a:pPr marL="207645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2015=</a:t>
            </a:r>
            <a:r>
              <a:rPr sz="1300" i="1" spc="-3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$70.000</a:t>
            </a:r>
            <a:endParaRPr sz="1300">
              <a:latin typeface="Calibri"/>
              <a:cs typeface="Calibri"/>
            </a:endParaRPr>
          </a:p>
          <a:p>
            <a:pPr marL="207645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2016=</a:t>
            </a:r>
            <a:r>
              <a:rPr sz="1300" i="1" spc="-3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$126.900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66770" y="7544816"/>
            <a:ext cx="1511300" cy="8121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marL="415290">
              <a:lnSpc>
                <a:spcPct val="100000"/>
              </a:lnSpc>
              <a:spcBef>
                <a:spcPts val="80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266.900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28701" y="8356740"/>
            <a:ext cx="2838450" cy="20320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9209">
              <a:lnSpc>
                <a:spcPts val="1450"/>
              </a:lnSpc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</a:t>
            </a:r>
            <a:r>
              <a:rPr sz="1300" spc="-8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Inversión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66770" y="8356740"/>
            <a:ext cx="1511300" cy="20320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34975">
              <a:lnSpc>
                <a:spcPts val="1465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466.900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27833" y="83058"/>
            <a:ext cx="704850" cy="589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00" spc="-5" dirty="0">
                <a:solidFill>
                  <a:srgbClr val="234060"/>
                </a:solidFill>
                <a:latin typeface="Candara"/>
                <a:cs typeface="Candara"/>
              </a:rPr>
              <a:t>VÍA</a:t>
            </a:r>
            <a:endParaRPr sz="3700">
              <a:latin typeface="Candara"/>
              <a:cs typeface="Candara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2227833" y="522859"/>
            <a:ext cx="12075795" cy="8921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>
                <a:solidFill>
                  <a:srgbClr val="E26C09"/>
                </a:solidFill>
              </a:rPr>
              <a:t>SECTOR </a:t>
            </a:r>
            <a:r>
              <a:rPr spc="-5" dirty="0">
                <a:solidFill>
                  <a:srgbClr val="E26C09"/>
                </a:solidFill>
              </a:rPr>
              <a:t>PALERMO – </a:t>
            </a:r>
            <a:r>
              <a:rPr spc="-10" dirty="0">
                <a:solidFill>
                  <a:srgbClr val="E26C09"/>
                </a:solidFill>
              </a:rPr>
              <a:t>SITIONUEVO </a:t>
            </a:r>
            <a:r>
              <a:rPr spc="-5" dirty="0">
                <a:solidFill>
                  <a:srgbClr val="E26C09"/>
                </a:solidFill>
              </a:rPr>
              <a:t>– </a:t>
            </a:r>
            <a:r>
              <a:rPr spc="-10" dirty="0">
                <a:solidFill>
                  <a:srgbClr val="E26C09"/>
                </a:solidFill>
              </a:rPr>
              <a:t>REMOLINO </a:t>
            </a:r>
            <a:r>
              <a:rPr spc="-5" dirty="0">
                <a:solidFill>
                  <a:srgbClr val="E26C09"/>
                </a:solidFill>
              </a:rPr>
              <a:t>-</a:t>
            </a:r>
            <a:r>
              <a:rPr spc="125" dirty="0">
                <a:solidFill>
                  <a:srgbClr val="E26C09"/>
                </a:solidFill>
              </a:rPr>
              <a:t> </a:t>
            </a:r>
            <a:r>
              <a:rPr spc="-5" dirty="0">
                <a:solidFill>
                  <a:srgbClr val="E26C09"/>
                </a:solidFill>
              </a:rPr>
              <a:t>GUAIMARO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00" spc="-5" dirty="0">
                <a:solidFill>
                  <a:srgbClr val="E26C09"/>
                </a:solidFill>
              </a:rPr>
              <a:t>MAGDALENA</a:t>
            </a:r>
            <a:endParaRPr sz="1900"/>
          </a:p>
        </p:txBody>
      </p:sp>
      <p:sp>
        <p:nvSpPr>
          <p:cNvPr id="25" name="object 25"/>
          <p:cNvSpPr/>
          <p:nvPr/>
        </p:nvSpPr>
        <p:spPr>
          <a:xfrm>
            <a:off x="12193396" y="1813433"/>
            <a:ext cx="0" cy="518795"/>
          </a:xfrm>
          <a:custGeom>
            <a:avLst/>
            <a:gdLst/>
            <a:ahLst/>
            <a:cxnLst/>
            <a:rect l="l" t="t" r="r" b="b"/>
            <a:pathLst>
              <a:path h="518794">
                <a:moveTo>
                  <a:pt x="0" y="0"/>
                </a:moveTo>
                <a:lnTo>
                  <a:pt x="0" y="518541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846564" y="2072640"/>
            <a:ext cx="6045835" cy="0"/>
          </a:xfrm>
          <a:custGeom>
            <a:avLst/>
            <a:gdLst/>
            <a:ahLst/>
            <a:cxnLst/>
            <a:rect l="l" t="t" r="r" b="b"/>
            <a:pathLst>
              <a:path w="6045834">
                <a:moveTo>
                  <a:pt x="0" y="0"/>
                </a:moveTo>
                <a:lnTo>
                  <a:pt x="6045326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849739" y="1813433"/>
            <a:ext cx="0" cy="518795"/>
          </a:xfrm>
          <a:custGeom>
            <a:avLst/>
            <a:gdLst/>
            <a:ahLst/>
            <a:cxnLst/>
            <a:rect l="l" t="t" r="r" b="b"/>
            <a:pathLst>
              <a:path h="518794">
                <a:moveTo>
                  <a:pt x="0" y="0"/>
                </a:moveTo>
                <a:lnTo>
                  <a:pt x="0" y="518541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5888715" y="1813433"/>
            <a:ext cx="0" cy="518795"/>
          </a:xfrm>
          <a:custGeom>
            <a:avLst/>
            <a:gdLst/>
            <a:ahLst/>
            <a:cxnLst/>
            <a:rect l="l" t="t" r="r" b="b"/>
            <a:pathLst>
              <a:path h="518794">
                <a:moveTo>
                  <a:pt x="0" y="0"/>
                </a:moveTo>
                <a:lnTo>
                  <a:pt x="0" y="518541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846564" y="1816608"/>
            <a:ext cx="6045835" cy="0"/>
          </a:xfrm>
          <a:custGeom>
            <a:avLst/>
            <a:gdLst/>
            <a:ahLst/>
            <a:cxnLst/>
            <a:rect l="l" t="t" r="r" b="b"/>
            <a:pathLst>
              <a:path w="6045834">
                <a:moveTo>
                  <a:pt x="0" y="0"/>
                </a:moveTo>
                <a:lnTo>
                  <a:pt x="6045326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846564" y="2328799"/>
            <a:ext cx="6045835" cy="0"/>
          </a:xfrm>
          <a:custGeom>
            <a:avLst/>
            <a:gdLst/>
            <a:ahLst/>
            <a:cxnLst/>
            <a:rect l="l" t="t" r="r" b="b"/>
            <a:pathLst>
              <a:path w="6045834">
                <a:moveTo>
                  <a:pt x="0" y="0"/>
                </a:moveTo>
                <a:lnTo>
                  <a:pt x="6045326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9849739" y="1802574"/>
            <a:ext cx="2343785" cy="27051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28575" rIns="0" bIns="0" rtlCol="0">
            <a:spAutoFit/>
          </a:bodyPr>
          <a:lstStyle/>
          <a:p>
            <a:pPr marL="33020">
              <a:lnSpc>
                <a:spcPct val="100000"/>
              </a:lnSpc>
              <a:spcBef>
                <a:spcPts val="225"/>
              </a:spcBef>
            </a:pP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FECHA DE</a:t>
            </a:r>
            <a:r>
              <a:rPr sz="1300" spc="254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INICIO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2193396" y="1802574"/>
            <a:ext cx="3695700" cy="27051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17 SEP</a:t>
            </a:r>
            <a:r>
              <a:rPr sz="1300" spc="-5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12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849739" y="2072640"/>
            <a:ext cx="2343785" cy="25654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15240" rIns="0" bIns="0" rtlCol="0">
            <a:spAutoFit/>
          </a:bodyPr>
          <a:lstStyle/>
          <a:p>
            <a:pPr marL="33020">
              <a:lnSpc>
                <a:spcPct val="100000"/>
              </a:lnSpc>
              <a:spcBef>
                <a:spcPts val="120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TERMINACIÓN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2193396" y="2072640"/>
            <a:ext cx="3695700" cy="25654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13 NOV</a:t>
            </a:r>
            <a:r>
              <a:rPr sz="1300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2017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72440" y="6854952"/>
            <a:ext cx="4463796" cy="3139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331975" y="6815328"/>
            <a:ext cx="2756916" cy="4572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29590" y="6892290"/>
            <a:ext cx="4349750" cy="200025"/>
          </a:xfrm>
          <a:custGeom>
            <a:avLst/>
            <a:gdLst/>
            <a:ahLst/>
            <a:cxnLst/>
            <a:rect l="l" t="t" r="r" b="b"/>
            <a:pathLst>
              <a:path w="4349750" h="200025">
                <a:moveTo>
                  <a:pt x="0" y="199644"/>
                </a:moveTo>
                <a:lnTo>
                  <a:pt x="4349496" y="199644"/>
                </a:lnTo>
                <a:lnTo>
                  <a:pt x="4349496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29590" y="6892290"/>
            <a:ext cx="4349750" cy="200025"/>
          </a:xfrm>
          <a:custGeom>
            <a:avLst/>
            <a:gdLst/>
            <a:ahLst/>
            <a:cxnLst/>
            <a:rect l="l" t="t" r="r" b="b"/>
            <a:pathLst>
              <a:path w="4349750" h="200025">
                <a:moveTo>
                  <a:pt x="0" y="199644"/>
                </a:moveTo>
                <a:lnTo>
                  <a:pt x="4349496" y="199644"/>
                </a:lnTo>
                <a:lnTo>
                  <a:pt x="4349496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2895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373124" y="6836664"/>
            <a:ext cx="2674620" cy="37338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528701" y="6869684"/>
            <a:ext cx="43491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49325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INVERSIONES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CONVENIO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(Millones)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377179" y="6764909"/>
            <a:ext cx="4364990" cy="252095"/>
          </a:xfrm>
          <a:prstGeom prst="rect">
            <a:avLst/>
          </a:prstGeom>
          <a:solidFill>
            <a:srgbClr val="E26C09"/>
          </a:solidFill>
          <a:ln w="635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20115">
              <a:lnSpc>
                <a:spcPts val="1835"/>
              </a:lnSpc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Longitud de 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Proyecto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26,3</a:t>
            </a:r>
            <a:r>
              <a:rPr sz="160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Km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5320284" y="7085076"/>
            <a:ext cx="4448556" cy="31394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566916" y="7045452"/>
            <a:ext cx="1967483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377434" y="7122414"/>
            <a:ext cx="4334510" cy="200025"/>
          </a:xfrm>
          <a:custGeom>
            <a:avLst/>
            <a:gdLst/>
            <a:ahLst/>
            <a:cxnLst/>
            <a:rect l="l" t="t" r="r" b="b"/>
            <a:pathLst>
              <a:path w="4334509" h="200025">
                <a:moveTo>
                  <a:pt x="0" y="199644"/>
                </a:moveTo>
                <a:lnTo>
                  <a:pt x="4334256" y="199644"/>
                </a:lnTo>
                <a:lnTo>
                  <a:pt x="4334256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377434" y="7122414"/>
            <a:ext cx="4334510" cy="200025"/>
          </a:xfrm>
          <a:custGeom>
            <a:avLst/>
            <a:gdLst/>
            <a:ahLst/>
            <a:cxnLst/>
            <a:rect l="l" t="t" r="r" b="b"/>
            <a:pathLst>
              <a:path w="4334509" h="200025">
                <a:moveTo>
                  <a:pt x="0" y="199644"/>
                </a:moveTo>
                <a:lnTo>
                  <a:pt x="4334256" y="199644"/>
                </a:lnTo>
                <a:lnTo>
                  <a:pt x="4334256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608064" y="7066788"/>
            <a:ext cx="1885187" cy="37490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5377434" y="7099808"/>
            <a:ext cx="433451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36040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ESTADO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3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CORREDOR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48" name="object 48"/>
          <p:cNvGraphicFramePr>
            <a:graphicFrameLocks noGrp="1"/>
          </p:cNvGraphicFramePr>
          <p:nvPr/>
        </p:nvGraphicFramePr>
        <p:xfrm>
          <a:off x="5370829" y="7395083"/>
          <a:ext cx="4342130" cy="11791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7789"/>
                <a:gridCol w="1184782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85"/>
                        </a:lnSpc>
                      </a:pPr>
                      <a:r>
                        <a:rPr sz="1300" b="1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ESTADO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85"/>
                        </a:lnSpc>
                      </a:pP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0F0F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8255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VÍAS 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PARA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sz="1300" spc="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PROSPERIDAD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17,9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8255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EJECUCIÓN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OTROS</a:t>
                      </a:r>
                      <a:r>
                        <a:rPr sz="1300" spc="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PROYECTOS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825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EJECUTADOS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POR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OTROS</a:t>
                      </a:r>
                      <a:r>
                        <a:rPr sz="1300" spc="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PROGRAMAS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8255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SIN INTERVENIR – SIN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FINANCIACIÓN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54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9" name="object 49"/>
          <p:cNvSpPr/>
          <p:nvPr/>
        </p:nvSpPr>
        <p:spPr>
          <a:xfrm>
            <a:off x="441959" y="1482852"/>
            <a:ext cx="4817364" cy="530809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3253740" y="3549396"/>
            <a:ext cx="843280" cy="15240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31750">
              <a:lnSpc>
                <a:spcPts val="1200"/>
              </a:lnSpc>
            </a:pPr>
            <a:r>
              <a:rPr sz="1200" spc="-5" dirty="0">
                <a:solidFill>
                  <a:srgbClr val="161616"/>
                </a:solidFill>
                <a:latin typeface="Calibri"/>
                <a:cs typeface="Calibri"/>
              </a:rPr>
              <a:t>SITIONUEVO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3180588" y="3701796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4">
                <a:moveTo>
                  <a:pt x="73913" y="0"/>
                </a:moveTo>
                <a:lnTo>
                  <a:pt x="45166" y="5816"/>
                </a:lnTo>
                <a:lnTo>
                  <a:pt x="21669" y="21669"/>
                </a:lnTo>
                <a:lnTo>
                  <a:pt x="5816" y="45166"/>
                </a:lnTo>
                <a:lnTo>
                  <a:pt x="0" y="73913"/>
                </a:lnTo>
                <a:lnTo>
                  <a:pt x="5816" y="102661"/>
                </a:lnTo>
                <a:lnTo>
                  <a:pt x="21669" y="126158"/>
                </a:lnTo>
                <a:lnTo>
                  <a:pt x="45166" y="142011"/>
                </a:lnTo>
                <a:lnTo>
                  <a:pt x="73913" y="147827"/>
                </a:lnTo>
                <a:lnTo>
                  <a:pt x="102661" y="142011"/>
                </a:lnTo>
                <a:lnTo>
                  <a:pt x="126158" y="126158"/>
                </a:lnTo>
                <a:lnTo>
                  <a:pt x="142011" y="102661"/>
                </a:lnTo>
                <a:lnTo>
                  <a:pt x="147827" y="73913"/>
                </a:lnTo>
                <a:lnTo>
                  <a:pt x="142011" y="45166"/>
                </a:lnTo>
                <a:lnTo>
                  <a:pt x="126158" y="21669"/>
                </a:lnTo>
                <a:lnTo>
                  <a:pt x="102661" y="5816"/>
                </a:lnTo>
                <a:lnTo>
                  <a:pt x="7391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180588" y="3701796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4">
                <a:moveTo>
                  <a:pt x="0" y="73913"/>
                </a:moveTo>
                <a:lnTo>
                  <a:pt x="5816" y="45166"/>
                </a:lnTo>
                <a:lnTo>
                  <a:pt x="21669" y="21669"/>
                </a:lnTo>
                <a:lnTo>
                  <a:pt x="45166" y="5816"/>
                </a:lnTo>
                <a:lnTo>
                  <a:pt x="73913" y="0"/>
                </a:lnTo>
                <a:lnTo>
                  <a:pt x="102661" y="5816"/>
                </a:lnTo>
                <a:lnTo>
                  <a:pt x="126158" y="21669"/>
                </a:lnTo>
                <a:lnTo>
                  <a:pt x="142011" y="45166"/>
                </a:lnTo>
                <a:lnTo>
                  <a:pt x="147827" y="73913"/>
                </a:lnTo>
                <a:lnTo>
                  <a:pt x="142011" y="102661"/>
                </a:lnTo>
                <a:lnTo>
                  <a:pt x="126158" y="126158"/>
                </a:lnTo>
                <a:lnTo>
                  <a:pt x="102661" y="142011"/>
                </a:lnTo>
                <a:lnTo>
                  <a:pt x="73913" y="147827"/>
                </a:lnTo>
                <a:lnTo>
                  <a:pt x="45166" y="142011"/>
                </a:lnTo>
                <a:lnTo>
                  <a:pt x="21669" y="126158"/>
                </a:lnTo>
                <a:lnTo>
                  <a:pt x="5816" y="102661"/>
                </a:lnTo>
                <a:lnTo>
                  <a:pt x="0" y="73913"/>
                </a:lnTo>
                <a:close/>
              </a:path>
            </a:pathLst>
          </a:custGeom>
          <a:ln w="12192">
            <a:solidFill>
              <a:srgbClr val="4242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3322320" y="4006596"/>
            <a:ext cx="749935" cy="15240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29209">
              <a:lnSpc>
                <a:spcPts val="1200"/>
              </a:lnSpc>
            </a:pPr>
            <a:r>
              <a:rPr sz="1200" spc="-5" dirty="0">
                <a:solidFill>
                  <a:srgbClr val="161616"/>
                </a:solidFill>
                <a:latin typeface="Calibri"/>
                <a:cs typeface="Calibri"/>
              </a:rPr>
              <a:t>REMOLINO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3189732" y="403860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4">
                <a:moveTo>
                  <a:pt x="73914" y="0"/>
                </a:moveTo>
                <a:lnTo>
                  <a:pt x="45166" y="5816"/>
                </a:lnTo>
                <a:lnTo>
                  <a:pt x="21669" y="21669"/>
                </a:lnTo>
                <a:lnTo>
                  <a:pt x="5816" y="45166"/>
                </a:lnTo>
                <a:lnTo>
                  <a:pt x="0" y="73913"/>
                </a:lnTo>
                <a:lnTo>
                  <a:pt x="5816" y="102661"/>
                </a:lnTo>
                <a:lnTo>
                  <a:pt x="21669" y="126158"/>
                </a:lnTo>
                <a:lnTo>
                  <a:pt x="45166" y="142011"/>
                </a:lnTo>
                <a:lnTo>
                  <a:pt x="73914" y="147827"/>
                </a:lnTo>
                <a:lnTo>
                  <a:pt x="102661" y="142011"/>
                </a:lnTo>
                <a:lnTo>
                  <a:pt x="126158" y="126158"/>
                </a:lnTo>
                <a:lnTo>
                  <a:pt x="142011" y="102661"/>
                </a:lnTo>
                <a:lnTo>
                  <a:pt x="147828" y="73913"/>
                </a:lnTo>
                <a:lnTo>
                  <a:pt x="142011" y="45166"/>
                </a:lnTo>
                <a:lnTo>
                  <a:pt x="126158" y="21669"/>
                </a:lnTo>
                <a:lnTo>
                  <a:pt x="102661" y="5816"/>
                </a:lnTo>
                <a:lnTo>
                  <a:pt x="739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189732" y="403860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4">
                <a:moveTo>
                  <a:pt x="0" y="73913"/>
                </a:moveTo>
                <a:lnTo>
                  <a:pt x="5816" y="45166"/>
                </a:lnTo>
                <a:lnTo>
                  <a:pt x="21669" y="21669"/>
                </a:lnTo>
                <a:lnTo>
                  <a:pt x="45166" y="5816"/>
                </a:lnTo>
                <a:lnTo>
                  <a:pt x="73914" y="0"/>
                </a:lnTo>
                <a:lnTo>
                  <a:pt x="102661" y="5816"/>
                </a:lnTo>
                <a:lnTo>
                  <a:pt x="126158" y="21669"/>
                </a:lnTo>
                <a:lnTo>
                  <a:pt x="142011" y="45166"/>
                </a:lnTo>
                <a:lnTo>
                  <a:pt x="147828" y="73913"/>
                </a:lnTo>
                <a:lnTo>
                  <a:pt x="142011" y="102661"/>
                </a:lnTo>
                <a:lnTo>
                  <a:pt x="126158" y="126158"/>
                </a:lnTo>
                <a:lnTo>
                  <a:pt x="102661" y="142011"/>
                </a:lnTo>
                <a:lnTo>
                  <a:pt x="73914" y="147827"/>
                </a:lnTo>
                <a:lnTo>
                  <a:pt x="45166" y="142011"/>
                </a:lnTo>
                <a:lnTo>
                  <a:pt x="21669" y="126158"/>
                </a:lnTo>
                <a:lnTo>
                  <a:pt x="5816" y="102661"/>
                </a:lnTo>
                <a:lnTo>
                  <a:pt x="0" y="73913"/>
                </a:lnTo>
                <a:close/>
              </a:path>
            </a:pathLst>
          </a:custGeom>
          <a:ln w="12192">
            <a:solidFill>
              <a:srgbClr val="4242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9793223" y="1516380"/>
            <a:ext cx="6153912" cy="34594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0747247" y="1469136"/>
            <a:ext cx="4261104" cy="51358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9850373" y="1553718"/>
            <a:ext cx="6040120" cy="231775"/>
          </a:xfrm>
          <a:custGeom>
            <a:avLst/>
            <a:gdLst/>
            <a:ahLst/>
            <a:cxnLst/>
            <a:rect l="l" t="t" r="r" b="b"/>
            <a:pathLst>
              <a:path w="6040119" h="231775">
                <a:moveTo>
                  <a:pt x="0" y="231648"/>
                </a:moveTo>
                <a:lnTo>
                  <a:pt x="6039612" y="231648"/>
                </a:lnTo>
                <a:lnTo>
                  <a:pt x="6039612" y="0"/>
                </a:lnTo>
                <a:lnTo>
                  <a:pt x="0" y="0"/>
                </a:lnTo>
                <a:lnTo>
                  <a:pt x="0" y="231648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9850373" y="1553718"/>
            <a:ext cx="6040120" cy="231775"/>
          </a:xfrm>
          <a:custGeom>
            <a:avLst/>
            <a:gdLst/>
            <a:ahLst/>
            <a:cxnLst/>
            <a:rect l="l" t="t" r="r" b="b"/>
            <a:pathLst>
              <a:path w="6040119" h="231775">
                <a:moveTo>
                  <a:pt x="0" y="231648"/>
                </a:moveTo>
                <a:lnTo>
                  <a:pt x="6039612" y="231648"/>
                </a:lnTo>
                <a:lnTo>
                  <a:pt x="6039612" y="0"/>
                </a:lnTo>
                <a:lnTo>
                  <a:pt x="0" y="0"/>
                </a:lnTo>
                <a:lnTo>
                  <a:pt x="0" y="231648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0788395" y="1490472"/>
            <a:ext cx="4178807" cy="43129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9849739" y="1529283"/>
            <a:ext cx="6039485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59180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CONVENIO INTERADMINISTRATIVO </a:t>
            </a:r>
            <a:r>
              <a:rPr sz="1500" b="1" spc="-10" dirty="0">
                <a:solidFill>
                  <a:srgbClr val="FFFFFF"/>
                </a:solidFill>
                <a:latin typeface="Calibri"/>
                <a:cs typeface="Calibri"/>
              </a:rPr>
              <a:t>1266 </a:t>
            </a: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500" b="1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Calibri"/>
                <a:cs typeface="Calibri"/>
              </a:rPr>
              <a:t>2012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12193396" y="2732786"/>
            <a:ext cx="0" cy="518795"/>
          </a:xfrm>
          <a:custGeom>
            <a:avLst/>
            <a:gdLst/>
            <a:ahLst/>
            <a:cxnLst/>
            <a:rect l="l" t="t" r="r" b="b"/>
            <a:pathLst>
              <a:path h="518795">
                <a:moveTo>
                  <a:pt x="0" y="0"/>
                </a:moveTo>
                <a:lnTo>
                  <a:pt x="0" y="518668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9846564" y="2992120"/>
            <a:ext cx="6045835" cy="0"/>
          </a:xfrm>
          <a:custGeom>
            <a:avLst/>
            <a:gdLst/>
            <a:ahLst/>
            <a:cxnLst/>
            <a:rect l="l" t="t" r="r" b="b"/>
            <a:pathLst>
              <a:path w="6045834">
                <a:moveTo>
                  <a:pt x="0" y="0"/>
                </a:moveTo>
                <a:lnTo>
                  <a:pt x="6045326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9849739" y="2732786"/>
            <a:ext cx="0" cy="518795"/>
          </a:xfrm>
          <a:custGeom>
            <a:avLst/>
            <a:gdLst/>
            <a:ahLst/>
            <a:cxnLst/>
            <a:rect l="l" t="t" r="r" b="b"/>
            <a:pathLst>
              <a:path h="518795">
                <a:moveTo>
                  <a:pt x="0" y="0"/>
                </a:moveTo>
                <a:lnTo>
                  <a:pt x="0" y="518668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5888715" y="2732786"/>
            <a:ext cx="0" cy="518795"/>
          </a:xfrm>
          <a:custGeom>
            <a:avLst/>
            <a:gdLst/>
            <a:ahLst/>
            <a:cxnLst/>
            <a:rect l="l" t="t" r="r" b="b"/>
            <a:pathLst>
              <a:path h="518795">
                <a:moveTo>
                  <a:pt x="0" y="0"/>
                </a:moveTo>
                <a:lnTo>
                  <a:pt x="0" y="518668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9846564" y="2735961"/>
            <a:ext cx="6045835" cy="0"/>
          </a:xfrm>
          <a:custGeom>
            <a:avLst/>
            <a:gdLst/>
            <a:ahLst/>
            <a:cxnLst/>
            <a:rect l="l" t="t" r="r" b="b"/>
            <a:pathLst>
              <a:path w="6045834">
                <a:moveTo>
                  <a:pt x="0" y="0"/>
                </a:moveTo>
                <a:lnTo>
                  <a:pt x="6045326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9846564" y="3248279"/>
            <a:ext cx="6045835" cy="0"/>
          </a:xfrm>
          <a:custGeom>
            <a:avLst/>
            <a:gdLst/>
            <a:ahLst/>
            <a:cxnLst/>
            <a:rect l="l" t="t" r="r" b="b"/>
            <a:pathLst>
              <a:path w="6045834">
                <a:moveTo>
                  <a:pt x="0" y="0"/>
                </a:moveTo>
                <a:lnTo>
                  <a:pt x="6045326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9849739" y="2721737"/>
            <a:ext cx="2343785" cy="27051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33020">
              <a:lnSpc>
                <a:spcPct val="100000"/>
              </a:lnSpc>
              <a:spcBef>
                <a:spcPts val="229"/>
              </a:spcBef>
            </a:pP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FECHA DE</a:t>
            </a:r>
            <a:r>
              <a:rPr sz="1300" spc="254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INICIO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2193396" y="2721737"/>
            <a:ext cx="3695700" cy="27051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240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31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DIC</a:t>
            </a:r>
            <a:r>
              <a:rPr sz="1300" spc="-6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13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9849739" y="2992120"/>
            <a:ext cx="2343785" cy="25654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14604" rIns="0" bIns="0" rtlCol="0">
            <a:spAutoFit/>
          </a:bodyPr>
          <a:lstStyle/>
          <a:p>
            <a:pPr marL="33020">
              <a:lnSpc>
                <a:spcPct val="100000"/>
              </a:lnSpc>
              <a:spcBef>
                <a:spcPts val="114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FECHA</a:t>
            </a:r>
            <a:r>
              <a:rPr sz="1300" spc="-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FINALIZACIÓN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12193396" y="2992120"/>
            <a:ext cx="3695700" cy="25654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13 NOV</a:t>
            </a:r>
            <a:r>
              <a:rPr sz="1300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2017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9793223" y="2435352"/>
            <a:ext cx="6153912" cy="34594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0552176" y="2389632"/>
            <a:ext cx="4652772" cy="51206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9850373" y="2472690"/>
            <a:ext cx="6040120" cy="231775"/>
          </a:xfrm>
          <a:custGeom>
            <a:avLst/>
            <a:gdLst/>
            <a:ahLst/>
            <a:cxnLst/>
            <a:rect l="l" t="t" r="r" b="b"/>
            <a:pathLst>
              <a:path w="6040119" h="231775">
                <a:moveTo>
                  <a:pt x="0" y="231647"/>
                </a:moveTo>
                <a:lnTo>
                  <a:pt x="6039612" y="231647"/>
                </a:lnTo>
                <a:lnTo>
                  <a:pt x="6039612" y="0"/>
                </a:lnTo>
                <a:lnTo>
                  <a:pt x="0" y="0"/>
                </a:lnTo>
                <a:lnTo>
                  <a:pt x="0" y="231647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9850373" y="2472690"/>
            <a:ext cx="6040120" cy="231775"/>
          </a:xfrm>
          <a:custGeom>
            <a:avLst/>
            <a:gdLst/>
            <a:ahLst/>
            <a:cxnLst/>
            <a:rect l="l" t="t" r="r" b="b"/>
            <a:pathLst>
              <a:path w="6040119" h="231775">
                <a:moveTo>
                  <a:pt x="0" y="231647"/>
                </a:moveTo>
                <a:lnTo>
                  <a:pt x="6039612" y="231647"/>
                </a:lnTo>
                <a:lnTo>
                  <a:pt x="6039612" y="0"/>
                </a:lnTo>
                <a:lnTo>
                  <a:pt x="0" y="0"/>
                </a:lnTo>
                <a:lnTo>
                  <a:pt x="0" y="231647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0593323" y="2410968"/>
            <a:ext cx="4570476" cy="42976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9849739" y="2449195"/>
            <a:ext cx="603948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64235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CONVENIO ESPECÍFICO DE COOPERACIÓN 649 DE</a:t>
            </a:r>
            <a:r>
              <a:rPr sz="1500" b="1" spc="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2013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9849739" y="3625850"/>
            <a:ext cx="0" cy="3335654"/>
          </a:xfrm>
          <a:custGeom>
            <a:avLst/>
            <a:gdLst/>
            <a:ahLst/>
            <a:cxnLst/>
            <a:rect l="l" t="t" r="r" b="b"/>
            <a:pathLst>
              <a:path h="3335654">
                <a:moveTo>
                  <a:pt x="0" y="0"/>
                </a:moveTo>
                <a:lnTo>
                  <a:pt x="0" y="3335642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5887827" y="3625850"/>
            <a:ext cx="0" cy="3770629"/>
          </a:xfrm>
          <a:custGeom>
            <a:avLst/>
            <a:gdLst/>
            <a:ahLst/>
            <a:cxnLst/>
            <a:rect l="l" t="t" r="r" b="b"/>
            <a:pathLst>
              <a:path h="3770629">
                <a:moveTo>
                  <a:pt x="0" y="0"/>
                </a:moveTo>
                <a:lnTo>
                  <a:pt x="0" y="3770629"/>
                </a:lnTo>
              </a:path>
            </a:pathLst>
          </a:custGeom>
          <a:ln w="8127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846564" y="3629025"/>
            <a:ext cx="6045835" cy="0"/>
          </a:xfrm>
          <a:custGeom>
            <a:avLst/>
            <a:gdLst/>
            <a:ahLst/>
            <a:cxnLst/>
            <a:rect l="l" t="t" r="r" b="b"/>
            <a:pathLst>
              <a:path w="6045834">
                <a:moveTo>
                  <a:pt x="0" y="0"/>
                </a:moveTo>
                <a:lnTo>
                  <a:pt x="6045326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9849739" y="3629025"/>
            <a:ext cx="6038215" cy="3332479"/>
          </a:xfrm>
          <a:prstGeom prst="rect">
            <a:avLst/>
          </a:prstGeom>
          <a:ln w="8127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2384">
              <a:lnSpc>
                <a:spcPts val="1225"/>
              </a:lnSpc>
            </a:pPr>
            <a:r>
              <a:rPr sz="1100" b="1" spc="-5" dirty="0">
                <a:solidFill>
                  <a:srgbClr val="386194"/>
                </a:solidFill>
                <a:latin typeface="Calibri"/>
                <a:cs typeface="Calibri"/>
              </a:rPr>
              <a:t>SECTORES</a:t>
            </a:r>
            <a:r>
              <a:rPr sz="1100" b="1" spc="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386194"/>
                </a:solidFill>
                <a:latin typeface="Calibri"/>
                <a:cs typeface="Calibri"/>
              </a:rPr>
              <a:t>ECONÓMICOS</a:t>
            </a:r>
            <a:r>
              <a:rPr sz="1100" b="1" spc="4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386194"/>
                </a:solidFill>
                <a:latin typeface="Calibri"/>
                <a:cs typeface="Calibri"/>
              </a:rPr>
              <a:t>BENEFICIADOS:</a:t>
            </a:r>
            <a:r>
              <a:rPr sz="1100" b="1" spc="3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EL</a:t>
            </a:r>
            <a:r>
              <a:rPr sz="1100" spc="3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SECTOR</a:t>
            </a:r>
            <a:r>
              <a:rPr sz="1100" spc="3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AGROPECUARIO</a:t>
            </a:r>
            <a:r>
              <a:rPr sz="1100" spc="3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O</a:t>
            </a:r>
            <a:r>
              <a:rPr sz="1100" spc="3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PRIMARIO,</a:t>
            </a:r>
            <a:r>
              <a:rPr sz="1100" spc="3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QUE</a:t>
            </a:r>
            <a:r>
              <a:rPr sz="1100" spc="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386194"/>
                </a:solidFill>
                <a:latin typeface="Calibri"/>
                <a:cs typeface="Calibri"/>
              </a:rPr>
              <a:t>SE</a:t>
            </a:r>
            <a:r>
              <a:rPr sz="1100" spc="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CONSTITUYE</a:t>
            </a:r>
            <a:endParaRPr sz="1100">
              <a:latin typeface="Calibri"/>
              <a:cs typeface="Calibri"/>
            </a:endParaRPr>
          </a:p>
          <a:p>
            <a:pPr marL="32384" marR="20320" algn="just">
              <a:lnSpc>
                <a:spcPct val="100000"/>
              </a:lnSpc>
            </a:pP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EN LA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ACTIVIDAD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MÁS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IMPORTANTE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QUE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SE DESARROLLA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EN LA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ZONA COMO CULTIVOS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DE 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EXPLOTACIÓN TRANSITORIA: YUCA,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MAÍZ,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HORTALIZAS, CULTIVOS FRUTALES, GANADERÍA EXTENSIVA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DE 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DOBLE PROPÓSITO (CARNE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Y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LECHE),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Y LA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PESCA ARTESANAL.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EN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MENOR MEDIDA SE DESARROLLA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LA 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ACTIVIDAD INDUSTRIAL CON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LA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FABRICACIÓN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ARTESANAL DE</a:t>
            </a:r>
            <a:r>
              <a:rPr sz="1100" spc="-1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LADRILLO.</a:t>
            </a:r>
            <a:endParaRPr sz="1100">
              <a:latin typeface="Calibri"/>
              <a:cs typeface="Calibri"/>
            </a:endParaRPr>
          </a:p>
          <a:p>
            <a:pPr marL="32384" marR="21590">
              <a:lnSpc>
                <a:spcPct val="100000"/>
              </a:lnSpc>
              <a:spcBef>
                <a:spcPts val="480"/>
              </a:spcBef>
            </a:pPr>
            <a:r>
              <a:rPr sz="1100" b="1" spc="-5" dirty="0">
                <a:solidFill>
                  <a:srgbClr val="386194"/>
                </a:solidFill>
                <a:latin typeface="Calibri"/>
                <a:cs typeface="Calibri"/>
              </a:rPr>
              <a:t>MUNICIPIOS BENEFICIADOS: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SITIONUEVO, CUYO TERRITORIO MUNICIPAL ESTÁ DIVIDIDO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EN LA  CABECERA MUNICIPAL,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TRES CORREGIMIENTOS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Y DIEZ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VEREDAS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A</a:t>
            </a:r>
            <a:r>
              <a:rPr sz="1100" spc="-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SABER:</a:t>
            </a:r>
            <a:endParaRPr sz="1100">
              <a:latin typeface="Calibri"/>
              <a:cs typeface="Calibri"/>
            </a:endParaRPr>
          </a:p>
          <a:p>
            <a:pPr marL="32384">
              <a:lnSpc>
                <a:spcPct val="100000"/>
              </a:lnSpc>
            </a:pP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CORREGIMIENTOS: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PALERMO,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CARMONA, SAN</a:t>
            </a:r>
            <a:r>
              <a:rPr sz="1100" spc="-1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ANTONIO.</a:t>
            </a:r>
            <a:endParaRPr sz="1100">
              <a:latin typeface="Calibri"/>
              <a:cs typeface="Calibri"/>
            </a:endParaRPr>
          </a:p>
          <a:p>
            <a:pPr marL="32384" marR="20320">
              <a:lnSpc>
                <a:spcPct val="100000"/>
              </a:lnSpc>
            </a:pP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VEREDAS: BUENA VISTA, LA TRINIDAD, CAÑO VALLE,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NUEVA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VENECIA, CHORRO, LOS CANTILLOS,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ISLA 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SAN JOSÉ, PENSILVANA,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ISLA ROSA MARÍA, RODEO,</a:t>
            </a:r>
            <a:r>
              <a:rPr sz="1100" spc="-9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ZARCITA).</a:t>
            </a:r>
            <a:endParaRPr sz="1100">
              <a:latin typeface="Calibri"/>
              <a:cs typeface="Calibri"/>
            </a:endParaRPr>
          </a:p>
          <a:p>
            <a:pPr marL="215265" marR="20320" indent="-182880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215265" algn="l"/>
                <a:tab pos="215900" algn="l"/>
              </a:tabLst>
            </a:pP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MUNICIPIO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DE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REMOLINO, CUYO TERRITORIO MUNICIPAL ESTÁ DIVIDIDO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EN LA CABECERA  MUNICIPAL,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SIETE CORREGIMIENTOS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Y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TRES VEREDAS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A</a:t>
            </a:r>
            <a:r>
              <a:rPr sz="1100" spc="-4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SABER:</a:t>
            </a:r>
            <a:endParaRPr sz="1100">
              <a:latin typeface="Calibri"/>
              <a:cs typeface="Calibri"/>
            </a:endParaRPr>
          </a:p>
          <a:p>
            <a:pPr marL="32384" marR="23495">
              <a:lnSpc>
                <a:spcPct val="100000"/>
              </a:lnSpc>
            </a:pP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CORREGIMIENTOS: </a:t>
            </a:r>
            <a:r>
              <a:rPr sz="1100" spc="-10" dirty="0">
                <a:solidFill>
                  <a:srgbClr val="386194"/>
                </a:solidFill>
                <a:latin typeface="Calibri"/>
                <a:cs typeface="Calibri"/>
              </a:rPr>
              <a:t>CORRAL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VIEJO, SAN JOSÉ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DE LAS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CASITAS, SANTA RITA, MARTINETE, DIVIDIVI, SAN 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RAFAEL Y EL</a:t>
            </a:r>
            <a:r>
              <a:rPr sz="1100" spc="-8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SALAO</a:t>
            </a:r>
            <a:endParaRPr sz="1100">
              <a:latin typeface="Calibri"/>
              <a:cs typeface="Calibri"/>
            </a:endParaRPr>
          </a:p>
          <a:p>
            <a:pPr marL="32384">
              <a:lnSpc>
                <a:spcPct val="100000"/>
              </a:lnSpc>
            </a:pP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VEREDAS: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EL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LÍBANO,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LA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CONCORDIA,</a:t>
            </a:r>
            <a:r>
              <a:rPr sz="1100" spc="-1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SIMILIANO</a:t>
            </a:r>
            <a:endParaRPr sz="1100">
              <a:latin typeface="Calibri"/>
              <a:cs typeface="Calibri"/>
            </a:endParaRPr>
          </a:p>
          <a:p>
            <a:pPr marL="215265" marR="23495" indent="-182880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215265" algn="l"/>
                <a:tab pos="215900" algn="l"/>
              </a:tabLst>
            </a:pP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MUNICIPIO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DE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SALAMINA, TIENE COMO CABECERA MUNICIPAL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A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SALAMINA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Y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CUENTA CON UN  CORREGIMIENTO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Y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CINCO</a:t>
            </a:r>
            <a:r>
              <a:rPr sz="1100" spc="-3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VEREDAS:</a:t>
            </a:r>
            <a:endParaRPr sz="1100">
              <a:latin typeface="Calibri"/>
              <a:cs typeface="Calibri"/>
            </a:endParaRPr>
          </a:p>
          <a:p>
            <a:pPr marL="32384">
              <a:lnSpc>
                <a:spcPct val="100000"/>
              </a:lnSpc>
            </a:pP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CORREGIMIENTO</a:t>
            </a:r>
            <a:r>
              <a:rPr sz="1100" spc="-6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GUÁIMARO</a:t>
            </a:r>
            <a:endParaRPr sz="1100">
              <a:latin typeface="Calibri"/>
              <a:cs typeface="Calibri"/>
            </a:endParaRPr>
          </a:p>
          <a:p>
            <a:pPr marL="32384">
              <a:lnSpc>
                <a:spcPts val="1065"/>
              </a:lnSpc>
            </a:pP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VEREDAS;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EL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SALADO, JULEPE, VAINILLAL, ASERRADERO,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LA</a:t>
            </a:r>
            <a:r>
              <a:rPr sz="1100" spc="1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LOMITA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9886442" y="7085076"/>
            <a:ext cx="5967095" cy="307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50"/>
              </a:lnSpc>
            </a:pPr>
            <a:r>
              <a:rPr sz="1100" b="1" dirty="0">
                <a:solidFill>
                  <a:srgbClr val="386194"/>
                </a:solidFill>
                <a:latin typeface="Calibri"/>
                <a:cs typeface="Calibri"/>
              </a:rPr>
              <a:t>NÚMERO   DE   </a:t>
            </a:r>
            <a:r>
              <a:rPr sz="1100" b="1" spc="-5" dirty="0">
                <a:solidFill>
                  <a:srgbClr val="386194"/>
                </a:solidFill>
                <a:latin typeface="Calibri"/>
                <a:cs typeface="Calibri"/>
              </a:rPr>
              <a:t>HABITANTES   BENEFICIADOS:  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POBLACIÓN   BENEFICIADA   </a:t>
            </a:r>
            <a:r>
              <a:rPr sz="1100" spc="-10" dirty="0">
                <a:solidFill>
                  <a:srgbClr val="386194"/>
                </a:solidFill>
                <a:latin typeface="Calibri"/>
                <a:cs typeface="Calibri"/>
              </a:rPr>
              <a:t>APROXIMADAMENTE</a:t>
            </a:r>
            <a:r>
              <a:rPr sz="1100" spc="1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46.756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HABITANTES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9793223" y="3316224"/>
            <a:ext cx="6153912" cy="34442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12044171" y="3268980"/>
            <a:ext cx="1667256" cy="51206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9850373" y="3353562"/>
            <a:ext cx="6040120" cy="230504"/>
          </a:xfrm>
          <a:custGeom>
            <a:avLst/>
            <a:gdLst/>
            <a:ahLst/>
            <a:cxnLst/>
            <a:rect l="l" t="t" r="r" b="b"/>
            <a:pathLst>
              <a:path w="6040119" h="230504">
                <a:moveTo>
                  <a:pt x="0" y="230124"/>
                </a:moveTo>
                <a:lnTo>
                  <a:pt x="6039612" y="230124"/>
                </a:lnTo>
                <a:lnTo>
                  <a:pt x="6039612" y="0"/>
                </a:lnTo>
                <a:lnTo>
                  <a:pt x="0" y="0"/>
                </a:lnTo>
                <a:lnTo>
                  <a:pt x="0" y="23012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9850373" y="3353562"/>
            <a:ext cx="6040120" cy="230504"/>
          </a:xfrm>
          <a:custGeom>
            <a:avLst/>
            <a:gdLst/>
            <a:ahLst/>
            <a:cxnLst/>
            <a:rect l="l" t="t" r="r" b="b"/>
            <a:pathLst>
              <a:path w="6040119" h="230504">
                <a:moveTo>
                  <a:pt x="0" y="230124"/>
                </a:moveTo>
                <a:lnTo>
                  <a:pt x="6039612" y="230124"/>
                </a:lnTo>
                <a:lnTo>
                  <a:pt x="6039612" y="0"/>
                </a:lnTo>
                <a:lnTo>
                  <a:pt x="0" y="0"/>
                </a:lnTo>
                <a:lnTo>
                  <a:pt x="0" y="230124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2085319" y="3290316"/>
            <a:ext cx="1584960" cy="42976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9850373" y="3328492"/>
            <a:ext cx="6040120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GENERALIDADES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9844785" y="6961492"/>
            <a:ext cx="6039485" cy="1569720"/>
          </a:xfrm>
          <a:custGeom>
            <a:avLst/>
            <a:gdLst/>
            <a:ahLst/>
            <a:cxnLst/>
            <a:rect l="l" t="t" r="r" b="b"/>
            <a:pathLst>
              <a:path w="6039484" h="1569720">
                <a:moveTo>
                  <a:pt x="0" y="1569719"/>
                </a:moveTo>
                <a:lnTo>
                  <a:pt x="6038977" y="1569719"/>
                </a:lnTo>
                <a:lnTo>
                  <a:pt x="6038977" y="0"/>
                </a:lnTo>
                <a:lnTo>
                  <a:pt x="0" y="0"/>
                </a:lnTo>
                <a:lnTo>
                  <a:pt x="0" y="15697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9844785" y="6958330"/>
            <a:ext cx="0" cy="1576070"/>
          </a:xfrm>
          <a:custGeom>
            <a:avLst/>
            <a:gdLst/>
            <a:ahLst/>
            <a:cxnLst/>
            <a:rect l="l" t="t" r="r" b="b"/>
            <a:pathLst>
              <a:path h="1576070">
                <a:moveTo>
                  <a:pt x="0" y="0"/>
                </a:moveTo>
                <a:lnTo>
                  <a:pt x="0" y="1576057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15883762" y="6958330"/>
            <a:ext cx="0" cy="1576070"/>
          </a:xfrm>
          <a:custGeom>
            <a:avLst/>
            <a:gdLst/>
            <a:ahLst/>
            <a:cxnLst/>
            <a:rect l="l" t="t" r="r" b="b"/>
            <a:pathLst>
              <a:path h="1576070">
                <a:moveTo>
                  <a:pt x="0" y="0"/>
                </a:moveTo>
                <a:lnTo>
                  <a:pt x="0" y="1576057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9841610" y="6961505"/>
            <a:ext cx="6045835" cy="0"/>
          </a:xfrm>
          <a:custGeom>
            <a:avLst/>
            <a:gdLst/>
            <a:ahLst/>
            <a:cxnLst/>
            <a:rect l="l" t="t" r="r" b="b"/>
            <a:pathLst>
              <a:path w="6045834">
                <a:moveTo>
                  <a:pt x="0" y="0"/>
                </a:moveTo>
                <a:lnTo>
                  <a:pt x="6045327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9841610" y="8531212"/>
            <a:ext cx="6045835" cy="0"/>
          </a:xfrm>
          <a:custGeom>
            <a:avLst/>
            <a:gdLst/>
            <a:ahLst/>
            <a:cxnLst/>
            <a:rect l="l" t="t" r="r" b="b"/>
            <a:pathLst>
              <a:path w="6045834">
                <a:moveTo>
                  <a:pt x="0" y="0"/>
                </a:moveTo>
                <a:lnTo>
                  <a:pt x="6045327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9852914" y="6940677"/>
            <a:ext cx="6029325" cy="1596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386194"/>
                </a:solidFill>
                <a:latin typeface="Calibri"/>
                <a:cs typeface="Calibri"/>
              </a:rPr>
              <a:t>TIEMPOS DE </a:t>
            </a:r>
            <a:r>
              <a:rPr sz="1100" b="1" spc="-5" dirty="0">
                <a:solidFill>
                  <a:srgbClr val="386194"/>
                </a:solidFill>
                <a:latin typeface="Calibri"/>
                <a:cs typeface="Calibri"/>
              </a:rPr>
              <a:t>DISMINUCIÓN </a:t>
            </a:r>
            <a:r>
              <a:rPr sz="1100" b="1" dirty="0">
                <a:solidFill>
                  <a:srgbClr val="386194"/>
                </a:solidFill>
                <a:latin typeface="Calibri"/>
                <a:cs typeface="Calibri"/>
              </a:rPr>
              <a:t>EN</a:t>
            </a:r>
            <a:r>
              <a:rPr sz="1100" b="1" spc="-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b="1" spc="-5" dirty="0">
                <a:solidFill>
                  <a:srgbClr val="386194"/>
                </a:solidFill>
                <a:latin typeface="Calibri"/>
                <a:cs typeface="Calibri"/>
              </a:rPr>
              <a:t>RECORRIDOS</a:t>
            </a:r>
            <a:endParaRPr sz="1100">
              <a:latin typeface="Calibri"/>
              <a:cs typeface="Calibri"/>
            </a:endParaRPr>
          </a:p>
          <a:p>
            <a:pPr marL="211454" indent="-182880">
              <a:lnSpc>
                <a:spcPct val="100000"/>
              </a:lnSpc>
              <a:buFont typeface="Arial"/>
              <a:buChar char="•"/>
              <a:tabLst>
                <a:tab pos="211454" algn="l"/>
                <a:tab pos="212090" algn="l"/>
              </a:tabLst>
            </a:pP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RECORRIDO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ACTUAL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(A 40 KM/H), ES DE 47,34 KM DE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DISTANCIA: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71</a:t>
            </a:r>
            <a:r>
              <a:rPr sz="1100" spc="-7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MINUTOS.</a:t>
            </a:r>
            <a:endParaRPr sz="1100">
              <a:latin typeface="Calibri"/>
              <a:cs typeface="Calibri"/>
            </a:endParaRPr>
          </a:p>
          <a:p>
            <a:pPr marL="211454" marR="23495" indent="-182880">
              <a:lnSpc>
                <a:spcPct val="100000"/>
              </a:lnSpc>
              <a:buFont typeface="Arial"/>
              <a:buChar char="•"/>
              <a:tabLst>
                <a:tab pos="211454" algn="l"/>
                <a:tab pos="212090" algn="l"/>
              </a:tabLst>
            </a:pP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TIEMPO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DE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RECORRIDO ACTUAL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(A 80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KM/H QUE </a:t>
            </a:r>
            <a:r>
              <a:rPr sz="1100" spc="-10" dirty="0">
                <a:solidFill>
                  <a:srgbClr val="386194"/>
                </a:solidFill>
                <a:latin typeface="Calibri"/>
                <a:cs typeface="Calibri"/>
              </a:rPr>
              <a:t>ES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LA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VELOCIDAD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DE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DISEÑO), SON 47,34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KM DE 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DISTANCIA: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35</a:t>
            </a:r>
            <a:r>
              <a:rPr sz="1100" spc="-6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MINUTOS.</a:t>
            </a:r>
            <a:endParaRPr sz="1100">
              <a:latin typeface="Calibri"/>
              <a:cs typeface="Calibri"/>
            </a:endParaRPr>
          </a:p>
          <a:p>
            <a:pPr marL="211454" indent="-182880">
              <a:lnSpc>
                <a:spcPct val="100000"/>
              </a:lnSpc>
              <a:buFont typeface="Arial"/>
              <a:buChar char="•"/>
              <a:tabLst>
                <a:tab pos="211454" algn="l"/>
                <a:tab pos="212090" algn="l"/>
              </a:tabLst>
            </a:pP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TIEMPO DE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DISMINUCIÓN: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35</a:t>
            </a:r>
            <a:r>
              <a:rPr sz="1100" spc="-10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MINUTOS.</a:t>
            </a:r>
            <a:endParaRPr sz="1100">
              <a:latin typeface="Calibri"/>
              <a:cs typeface="Calibri"/>
            </a:endParaRPr>
          </a:p>
          <a:p>
            <a:pPr marL="28575">
              <a:lnSpc>
                <a:spcPct val="100000"/>
              </a:lnSpc>
              <a:spcBef>
                <a:spcPts val="480"/>
              </a:spcBef>
            </a:pPr>
            <a:r>
              <a:rPr sz="1100" b="1" dirty="0">
                <a:solidFill>
                  <a:srgbClr val="386194"/>
                </a:solidFill>
                <a:latin typeface="Calibri"/>
                <a:cs typeface="Calibri"/>
              </a:rPr>
              <a:t>NÚMERO DE </a:t>
            </a:r>
            <a:r>
              <a:rPr sz="1100" b="1" spc="-5" dirty="0">
                <a:solidFill>
                  <a:srgbClr val="386194"/>
                </a:solidFill>
                <a:latin typeface="Calibri"/>
                <a:cs typeface="Calibri"/>
              </a:rPr>
              <a:t>EMPLEOS </a:t>
            </a:r>
            <a:r>
              <a:rPr sz="1100" b="1" dirty="0">
                <a:solidFill>
                  <a:srgbClr val="386194"/>
                </a:solidFill>
                <a:latin typeface="Calibri"/>
                <a:cs typeface="Calibri"/>
              </a:rPr>
              <a:t>GENERADOS A 31 DE </a:t>
            </a:r>
            <a:r>
              <a:rPr sz="1100" b="1" spc="-5" dirty="0">
                <a:solidFill>
                  <a:srgbClr val="386194"/>
                </a:solidFill>
                <a:latin typeface="Calibri"/>
                <a:cs typeface="Calibri"/>
              </a:rPr>
              <a:t>JULIO </a:t>
            </a:r>
            <a:r>
              <a:rPr sz="1100" b="1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100" b="1" spc="-8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386194"/>
                </a:solidFill>
                <a:latin typeface="Calibri"/>
                <a:cs typeface="Calibri"/>
              </a:rPr>
              <a:t>2017</a:t>
            </a:r>
            <a:endParaRPr sz="1100">
              <a:latin typeface="Calibri"/>
              <a:cs typeface="Calibri"/>
            </a:endParaRPr>
          </a:p>
          <a:p>
            <a:pPr marL="211454" indent="-182880">
              <a:lnSpc>
                <a:spcPct val="100000"/>
              </a:lnSpc>
              <a:buFont typeface="Arial"/>
              <a:buChar char="•"/>
              <a:tabLst>
                <a:tab pos="211454" algn="l"/>
                <a:tab pos="212090" algn="l"/>
              </a:tabLst>
            </a:pP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DE EMPLEOS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GENERADOS:</a:t>
            </a:r>
            <a:r>
              <a:rPr sz="1100" spc="-10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223</a:t>
            </a:r>
            <a:endParaRPr sz="1100">
              <a:latin typeface="Calibri"/>
              <a:cs typeface="Calibri"/>
            </a:endParaRPr>
          </a:p>
          <a:p>
            <a:pPr marL="211454" indent="-182880">
              <a:lnSpc>
                <a:spcPct val="100000"/>
              </a:lnSpc>
              <a:buFont typeface="Arial"/>
              <a:buChar char="•"/>
              <a:tabLst>
                <a:tab pos="211454" algn="l"/>
                <a:tab pos="212090" algn="l"/>
              </a:tabLst>
            </a:pP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EMPLEOS DIRECTOS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GENERADOS:</a:t>
            </a:r>
            <a:r>
              <a:rPr sz="1100" spc="-12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137</a:t>
            </a:r>
            <a:endParaRPr sz="1100">
              <a:latin typeface="Calibri"/>
              <a:cs typeface="Calibri"/>
            </a:endParaRPr>
          </a:p>
          <a:p>
            <a:pPr marL="211454" indent="-182880">
              <a:lnSpc>
                <a:spcPct val="100000"/>
              </a:lnSpc>
              <a:buFont typeface="Arial"/>
              <a:buChar char="•"/>
              <a:tabLst>
                <a:tab pos="211454" algn="l"/>
                <a:tab pos="212090" algn="l"/>
              </a:tabLst>
            </a:pP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EMPLEOS INDIRECTOS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GENERADOS:</a:t>
            </a:r>
            <a:r>
              <a:rPr sz="1100" spc="-11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86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546303" y="8770722"/>
            <a:ext cx="235204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50"/>
              </a:lnSpc>
            </a:pP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*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Cifras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en  millones a diciembre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100" spc="-114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2015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409700"/>
            <a:ext cx="15253716" cy="62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529059" y="8337803"/>
            <a:ext cx="1662684" cy="754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732252" y="172211"/>
            <a:ext cx="365759" cy="4114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774923" y="192024"/>
            <a:ext cx="280416" cy="326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377179" y="6439624"/>
            <a:ext cx="852805" cy="203200"/>
          </a:xfrm>
          <a:custGeom>
            <a:avLst/>
            <a:gdLst/>
            <a:ahLst/>
            <a:cxnLst/>
            <a:rect l="l" t="t" r="r" b="b"/>
            <a:pathLst>
              <a:path w="852804" h="203200">
                <a:moveTo>
                  <a:pt x="0" y="202984"/>
                </a:moveTo>
                <a:lnTo>
                  <a:pt x="852220" y="202984"/>
                </a:lnTo>
                <a:lnTo>
                  <a:pt x="852220" y="0"/>
                </a:lnTo>
                <a:lnTo>
                  <a:pt x="0" y="0"/>
                </a:lnTo>
                <a:lnTo>
                  <a:pt x="0" y="202984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229350" y="6439624"/>
            <a:ext cx="3470910" cy="203200"/>
          </a:xfrm>
          <a:custGeom>
            <a:avLst/>
            <a:gdLst/>
            <a:ahLst/>
            <a:cxnLst/>
            <a:rect l="l" t="t" r="r" b="b"/>
            <a:pathLst>
              <a:path w="3470909" h="203200">
                <a:moveTo>
                  <a:pt x="0" y="202984"/>
                </a:moveTo>
                <a:lnTo>
                  <a:pt x="3470402" y="202984"/>
                </a:lnTo>
                <a:lnTo>
                  <a:pt x="3470402" y="0"/>
                </a:lnTo>
                <a:lnTo>
                  <a:pt x="0" y="0"/>
                </a:lnTo>
                <a:lnTo>
                  <a:pt x="0" y="202984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70829" y="6642608"/>
            <a:ext cx="4335780" cy="0"/>
          </a:xfrm>
          <a:custGeom>
            <a:avLst/>
            <a:gdLst/>
            <a:ahLst/>
            <a:cxnLst/>
            <a:rect l="l" t="t" r="r" b="b"/>
            <a:pathLst>
              <a:path w="4335780">
                <a:moveTo>
                  <a:pt x="0" y="0"/>
                </a:moveTo>
                <a:lnTo>
                  <a:pt x="4335272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77179" y="6433185"/>
            <a:ext cx="0" cy="1896110"/>
          </a:xfrm>
          <a:custGeom>
            <a:avLst/>
            <a:gdLst/>
            <a:ahLst/>
            <a:cxnLst/>
            <a:rect l="l" t="t" r="r" b="b"/>
            <a:pathLst>
              <a:path h="1896109">
                <a:moveTo>
                  <a:pt x="0" y="0"/>
                </a:moveTo>
                <a:lnTo>
                  <a:pt x="0" y="1895792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70829" y="6439535"/>
            <a:ext cx="4335780" cy="0"/>
          </a:xfrm>
          <a:custGeom>
            <a:avLst/>
            <a:gdLst/>
            <a:ahLst/>
            <a:cxnLst/>
            <a:rect l="l" t="t" r="r" b="b"/>
            <a:pathLst>
              <a:path w="4335780">
                <a:moveTo>
                  <a:pt x="0" y="0"/>
                </a:moveTo>
                <a:lnTo>
                  <a:pt x="4335272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70829" y="8322627"/>
            <a:ext cx="4335780" cy="0"/>
          </a:xfrm>
          <a:custGeom>
            <a:avLst/>
            <a:gdLst/>
            <a:ahLst/>
            <a:cxnLst/>
            <a:rect l="l" t="t" r="r" b="b"/>
            <a:pathLst>
              <a:path w="4335780">
                <a:moveTo>
                  <a:pt x="0" y="0"/>
                </a:moveTo>
                <a:lnTo>
                  <a:pt x="4335272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377179" y="6429819"/>
            <a:ext cx="852169" cy="21336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18440">
              <a:lnSpc>
                <a:spcPts val="1525"/>
              </a:lnSpc>
            </a:pP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TEMA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29350" y="6429819"/>
            <a:ext cx="3470910" cy="21336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ts val="1525"/>
              </a:lnSpc>
            </a:pP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OBSERVACIONES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77179" y="6642608"/>
            <a:ext cx="852169" cy="168021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8255">
              <a:lnSpc>
                <a:spcPct val="10000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PREDIOS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29350" y="6642608"/>
            <a:ext cx="3470910" cy="168021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8255">
              <a:lnSpc>
                <a:spcPct val="100000"/>
              </a:lnSpc>
              <a:spcBef>
                <a:spcPts val="210"/>
              </a:spcBef>
            </a:pP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TOTAL DE 80 PREDIOS REQUERIDOS </a:t>
            </a:r>
            <a:r>
              <a:rPr sz="900" dirty="0">
                <a:solidFill>
                  <a:srgbClr val="386194"/>
                </a:solidFill>
                <a:latin typeface="Calibri"/>
                <a:cs typeface="Calibri"/>
              </a:rPr>
              <a:t>EN</a:t>
            </a:r>
            <a:r>
              <a:rPr sz="900" spc="-8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TRAMOS:</a:t>
            </a:r>
            <a:endParaRPr sz="900">
              <a:latin typeface="Calibri"/>
              <a:cs typeface="Calibri"/>
            </a:endParaRPr>
          </a:p>
          <a:p>
            <a:pPr marL="8255">
              <a:lnSpc>
                <a:spcPct val="100000"/>
              </a:lnSpc>
              <a:spcBef>
                <a:spcPts val="475"/>
              </a:spcBef>
            </a:pP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1B (PR39+556 AL</a:t>
            </a:r>
            <a:r>
              <a:rPr sz="900" spc="-10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PR41+500).</a:t>
            </a:r>
            <a:endParaRPr sz="900">
              <a:latin typeface="Calibri"/>
              <a:cs typeface="Calibri"/>
            </a:endParaRPr>
          </a:p>
          <a:p>
            <a:pPr marL="8255">
              <a:lnSpc>
                <a:spcPct val="100000"/>
              </a:lnSpc>
            </a:pP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1A: (PR41+500AL PR60+329 </a:t>
            </a:r>
            <a:r>
              <a:rPr sz="900" dirty="0">
                <a:solidFill>
                  <a:srgbClr val="386194"/>
                </a:solidFill>
                <a:latin typeface="Calibri"/>
                <a:cs typeface="Calibri"/>
              </a:rPr>
              <a:t>Y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PR60+879 AL</a:t>
            </a:r>
            <a:r>
              <a:rPr sz="900" spc="-13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PR61+180).</a:t>
            </a:r>
            <a:endParaRPr sz="900">
              <a:latin typeface="Calibri"/>
              <a:cs typeface="Calibri"/>
            </a:endParaRPr>
          </a:p>
          <a:p>
            <a:pPr marL="8255">
              <a:lnSpc>
                <a:spcPct val="100000"/>
              </a:lnSpc>
            </a:pP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1C: CANO CLARÍN, 2A </a:t>
            </a:r>
            <a:r>
              <a:rPr sz="900" dirty="0">
                <a:solidFill>
                  <a:srgbClr val="386194"/>
                </a:solidFill>
                <a:latin typeface="Calibri"/>
                <a:cs typeface="Calibri"/>
              </a:rPr>
              <a:t>(PR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34+400 AL </a:t>
            </a:r>
            <a:r>
              <a:rPr sz="900" dirty="0">
                <a:solidFill>
                  <a:srgbClr val="386194"/>
                </a:solidFill>
                <a:latin typeface="Calibri"/>
                <a:cs typeface="Calibri"/>
              </a:rPr>
              <a:t>PR</a:t>
            </a:r>
            <a:r>
              <a:rPr sz="900" spc="-10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36+000).</a:t>
            </a:r>
            <a:endParaRPr sz="900">
              <a:latin typeface="Calibri"/>
              <a:cs typeface="Calibri"/>
            </a:endParaRPr>
          </a:p>
          <a:p>
            <a:pPr marL="8255" marR="635">
              <a:lnSpc>
                <a:spcPct val="100000"/>
              </a:lnSpc>
              <a:spcBef>
                <a:spcPts val="480"/>
              </a:spcBef>
            </a:pP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SE ENCUENTRAN PENDIENTES </a:t>
            </a:r>
            <a:r>
              <a:rPr sz="900" dirty="0">
                <a:solidFill>
                  <a:srgbClr val="386194"/>
                </a:solidFill>
                <a:latin typeface="Calibri"/>
                <a:cs typeface="Calibri"/>
              </a:rPr>
              <a:t>POR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IDENTIFICAR VARIANTES DE  SITIONUEVO </a:t>
            </a:r>
            <a:r>
              <a:rPr sz="900" dirty="0">
                <a:solidFill>
                  <a:srgbClr val="386194"/>
                </a:solidFill>
                <a:latin typeface="Calibri"/>
                <a:cs typeface="Calibri"/>
              </a:rPr>
              <a:t>Y PALERMO POR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TRÁMITE</a:t>
            </a:r>
            <a:r>
              <a:rPr sz="900" spc="-7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ANLA.</a:t>
            </a:r>
            <a:endParaRPr sz="900">
              <a:latin typeface="Calibri"/>
              <a:cs typeface="Calibri"/>
            </a:endParaRPr>
          </a:p>
          <a:p>
            <a:pPr marL="8255" marR="2540">
              <a:lnSpc>
                <a:spcPct val="100000"/>
              </a:lnSpc>
              <a:spcBef>
                <a:spcPts val="480"/>
              </a:spcBef>
            </a:pP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SE CUENTAN CON 40 AVALUOS APROBADOS CORRESPONDIENTES </a:t>
            </a:r>
            <a:r>
              <a:rPr sz="900" spc="-20" dirty="0">
                <a:solidFill>
                  <a:srgbClr val="386194"/>
                </a:solidFill>
                <a:latin typeface="Calibri"/>
                <a:cs typeface="Calibri"/>
              </a:rPr>
              <a:t>AL 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TRAMO</a:t>
            </a:r>
            <a:r>
              <a:rPr sz="900" spc="-7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1A.</a:t>
            </a:r>
            <a:endParaRPr sz="900">
              <a:latin typeface="Calibri"/>
              <a:cs typeface="Calibri"/>
            </a:endParaRPr>
          </a:p>
          <a:p>
            <a:pPr marL="8255">
              <a:lnSpc>
                <a:spcPct val="100000"/>
              </a:lnSpc>
              <a:spcBef>
                <a:spcPts val="480"/>
              </a:spcBef>
            </a:pPr>
            <a:r>
              <a:rPr sz="900" dirty="0">
                <a:solidFill>
                  <a:srgbClr val="386194"/>
                </a:solidFill>
                <a:latin typeface="Calibri"/>
                <a:cs typeface="Calibri"/>
              </a:rPr>
              <a:t>A LA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FECHA EL CONSORCIO RIBERA ESTE NO </a:t>
            </a:r>
            <a:r>
              <a:rPr sz="900" dirty="0">
                <a:solidFill>
                  <a:srgbClr val="386194"/>
                </a:solidFill>
                <a:latin typeface="Calibri"/>
                <a:cs typeface="Calibri"/>
              </a:rPr>
              <a:t>HA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REPORTADO AVANCES  RELACIONADOS CON </a:t>
            </a:r>
            <a:r>
              <a:rPr sz="900" dirty="0">
                <a:solidFill>
                  <a:srgbClr val="386194"/>
                </a:solidFill>
                <a:latin typeface="Calibri"/>
                <a:cs typeface="Calibri"/>
              </a:rPr>
              <a:t>LA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GESTION</a:t>
            </a:r>
            <a:r>
              <a:rPr sz="900" spc="-7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386194"/>
                </a:solidFill>
                <a:latin typeface="Calibri"/>
                <a:cs typeface="Calibri"/>
              </a:rPr>
              <a:t>PREDIAL.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937127" y="7113143"/>
            <a:ext cx="0" cy="1637030"/>
          </a:xfrm>
          <a:custGeom>
            <a:avLst/>
            <a:gdLst/>
            <a:ahLst/>
            <a:cxnLst/>
            <a:rect l="l" t="t" r="r" b="b"/>
            <a:pathLst>
              <a:path h="1637029">
                <a:moveTo>
                  <a:pt x="0" y="0"/>
                </a:moveTo>
                <a:lnTo>
                  <a:pt x="0" y="1636598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62724" y="7322566"/>
            <a:ext cx="4348480" cy="0"/>
          </a:xfrm>
          <a:custGeom>
            <a:avLst/>
            <a:gdLst/>
            <a:ahLst/>
            <a:cxnLst/>
            <a:rect l="l" t="t" r="r" b="b"/>
            <a:pathLst>
              <a:path w="4348480">
                <a:moveTo>
                  <a:pt x="0" y="0"/>
                </a:moveTo>
                <a:lnTo>
                  <a:pt x="4347984" y="0"/>
                </a:lnTo>
              </a:path>
            </a:pathLst>
          </a:custGeom>
          <a:ln w="254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62724" y="7525512"/>
            <a:ext cx="4348480" cy="0"/>
          </a:xfrm>
          <a:custGeom>
            <a:avLst/>
            <a:gdLst/>
            <a:ahLst/>
            <a:cxnLst/>
            <a:rect l="l" t="t" r="r" b="b"/>
            <a:pathLst>
              <a:path w="4348480">
                <a:moveTo>
                  <a:pt x="0" y="0"/>
                </a:moveTo>
                <a:lnTo>
                  <a:pt x="434798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62724" y="8337423"/>
            <a:ext cx="4348480" cy="0"/>
          </a:xfrm>
          <a:custGeom>
            <a:avLst/>
            <a:gdLst/>
            <a:ahLst/>
            <a:cxnLst/>
            <a:rect l="l" t="t" r="r" b="b"/>
            <a:pathLst>
              <a:path w="4348480">
                <a:moveTo>
                  <a:pt x="0" y="0"/>
                </a:moveTo>
                <a:lnTo>
                  <a:pt x="434798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62724" y="8540407"/>
            <a:ext cx="4348480" cy="0"/>
          </a:xfrm>
          <a:custGeom>
            <a:avLst/>
            <a:gdLst/>
            <a:ahLst/>
            <a:cxnLst/>
            <a:rect l="l" t="t" r="r" b="b"/>
            <a:pathLst>
              <a:path w="4348480">
                <a:moveTo>
                  <a:pt x="0" y="0"/>
                </a:moveTo>
                <a:lnTo>
                  <a:pt x="434798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69074" y="7113143"/>
            <a:ext cx="0" cy="1637030"/>
          </a:xfrm>
          <a:custGeom>
            <a:avLst/>
            <a:gdLst/>
            <a:ahLst/>
            <a:cxnLst/>
            <a:rect l="l" t="t" r="r" b="b"/>
            <a:pathLst>
              <a:path h="1637029">
                <a:moveTo>
                  <a:pt x="0" y="0"/>
                </a:moveTo>
                <a:lnTo>
                  <a:pt x="0" y="1636598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904359" y="7113143"/>
            <a:ext cx="0" cy="1637030"/>
          </a:xfrm>
          <a:custGeom>
            <a:avLst/>
            <a:gdLst/>
            <a:ahLst/>
            <a:cxnLst/>
            <a:rect l="l" t="t" r="r" b="b"/>
            <a:pathLst>
              <a:path h="1637029">
                <a:moveTo>
                  <a:pt x="0" y="0"/>
                </a:moveTo>
                <a:lnTo>
                  <a:pt x="0" y="1636598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62724" y="7119493"/>
            <a:ext cx="4348480" cy="0"/>
          </a:xfrm>
          <a:custGeom>
            <a:avLst/>
            <a:gdLst/>
            <a:ahLst/>
            <a:cxnLst/>
            <a:rect l="l" t="t" r="r" b="b"/>
            <a:pathLst>
              <a:path w="4348480">
                <a:moveTo>
                  <a:pt x="0" y="0"/>
                </a:moveTo>
                <a:lnTo>
                  <a:pt x="434798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62724" y="8743391"/>
            <a:ext cx="4348480" cy="0"/>
          </a:xfrm>
          <a:custGeom>
            <a:avLst/>
            <a:gdLst/>
            <a:ahLst/>
            <a:cxnLst/>
            <a:rect l="l" t="t" r="r" b="b"/>
            <a:pathLst>
              <a:path w="4348480">
                <a:moveTo>
                  <a:pt x="0" y="0"/>
                </a:moveTo>
                <a:lnTo>
                  <a:pt x="434798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575424" y="7097395"/>
            <a:ext cx="335597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275">
              <a:lnSpc>
                <a:spcPct val="100000"/>
              </a:lnSpc>
              <a:spcBef>
                <a:spcPts val="95"/>
              </a:spcBef>
            </a:pPr>
            <a:r>
              <a:rPr sz="1300" b="1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Contrato</a:t>
            </a:r>
            <a:r>
              <a:rPr sz="1300" b="1" spc="-1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943477" y="7101332"/>
            <a:ext cx="95504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2875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b="1" spc="-7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332.158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75424" y="7302754"/>
            <a:ext cx="335597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275">
              <a:lnSpc>
                <a:spcPct val="100000"/>
              </a:lnSpc>
              <a:spcBef>
                <a:spcPts val="95"/>
              </a:spcBef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Contrato</a:t>
            </a:r>
            <a:r>
              <a:rPr sz="1300" spc="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Interventoría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943477" y="7304278"/>
            <a:ext cx="95504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5104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17.511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69074" y="7525512"/>
            <a:ext cx="3368675" cy="8121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1275">
              <a:lnSpc>
                <a:spcPts val="1510"/>
              </a:lnSpc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Vigencias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de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obra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– </a:t>
            </a: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APORTES</a:t>
            </a:r>
            <a:r>
              <a:rPr sz="1300" b="1" spc="15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INVIAS</a:t>
            </a:r>
            <a:endParaRPr sz="1300">
              <a:latin typeface="Calibri"/>
              <a:cs typeface="Calibri"/>
            </a:endParaRPr>
          </a:p>
          <a:p>
            <a:pPr marL="214629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2014=</a:t>
            </a:r>
            <a:r>
              <a:rPr sz="1300" i="1" spc="-3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$63.058</a:t>
            </a:r>
            <a:endParaRPr sz="1300">
              <a:latin typeface="Calibri"/>
              <a:cs typeface="Calibri"/>
            </a:endParaRPr>
          </a:p>
          <a:p>
            <a:pPr marL="214629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2015=</a:t>
            </a:r>
            <a:r>
              <a:rPr sz="1300" i="1" spc="-3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$63.660</a:t>
            </a:r>
            <a:endParaRPr sz="1300">
              <a:latin typeface="Calibri"/>
              <a:cs typeface="Calibri"/>
            </a:endParaRPr>
          </a:p>
          <a:p>
            <a:pPr marL="214629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2016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=</a:t>
            </a:r>
            <a:r>
              <a:rPr sz="1300" b="1" i="1" spc="-2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$113.600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937127" y="7525512"/>
            <a:ext cx="967740" cy="8121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marL="144780">
              <a:lnSpc>
                <a:spcPct val="100000"/>
              </a:lnSpc>
              <a:spcBef>
                <a:spcPts val="80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240.318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69074" y="8337423"/>
            <a:ext cx="3368675" cy="203200"/>
          </a:xfrm>
          <a:prstGeom prst="rect">
            <a:avLst/>
          </a:prstGeom>
          <a:solidFill>
            <a:srgbClr val="FCE0C9"/>
          </a:solidFill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1275">
              <a:lnSpc>
                <a:spcPts val="1450"/>
              </a:lnSpc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Vigencias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de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obra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(DEPTO</a:t>
            </a:r>
            <a:r>
              <a:rPr sz="1300" spc="1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MAGDALENA)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937127" y="8337423"/>
            <a:ext cx="967740" cy="203200"/>
          </a:xfrm>
          <a:prstGeom prst="rect">
            <a:avLst/>
          </a:prstGeom>
          <a:solidFill>
            <a:srgbClr val="FCE0C9"/>
          </a:solidFill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2875">
              <a:lnSpc>
                <a:spcPts val="1465"/>
              </a:lnSpc>
            </a:pP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b="1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191.692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69074" y="8540407"/>
            <a:ext cx="3368675" cy="203200"/>
          </a:xfrm>
          <a:prstGeom prst="rect">
            <a:avLst/>
          </a:prstGeom>
          <a:solidFill>
            <a:srgbClr val="FCE0C9"/>
          </a:solidFill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1275">
              <a:lnSpc>
                <a:spcPts val="1450"/>
              </a:lnSpc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Inversión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– CONVENIO</a:t>
            </a:r>
            <a:r>
              <a:rPr sz="1300" spc="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649-2013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937127" y="8540407"/>
            <a:ext cx="967740" cy="203200"/>
          </a:xfrm>
          <a:prstGeom prst="rect">
            <a:avLst/>
          </a:prstGeom>
          <a:solidFill>
            <a:srgbClr val="FCE0C9"/>
          </a:solidFill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2875">
              <a:lnSpc>
                <a:spcPts val="1465"/>
              </a:lnSpc>
            </a:pP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b="1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449.521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227833" y="83058"/>
            <a:ext cx="704850" cy="589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00" spc="-5" dirty="0">
                <a:solidFill>
                  <a:srgbClr val="234060"/>
                </a:solidFill>
                <a:latin typeface="Candara"/>
                <a:cs typeface="Candara"/>
              </a:rPr>
              <a:t>VÍA</a:t>
            </a:r>
            <a:endParaRPr sz="3700">
              <a:latin typeface="Candara"/>
              <a:cs typeface="Candara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title"/>
          </p:nvPr>
        </p:nvSpPr>
        <p:spPr>
          <a:xfrm>
            <a:off x="2227833" y="522859"/>
            <a:ext cx="12075795" cy="8921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>
                <a:solidFill>
                  <a:srgbClr val="E26C09"/>
                </a:solidFill>
              </a:rPr>
              <a:t>SECTOR </a:t>
            </a:r>
            <a:r>
              <a:rPr spc="-5" dirty="0">
                <a:solidFill>
                  <a:srgbClr val="E26C09"/>
                </a:solidFill>
              </a:rPr>
              <a:t>PALERMO – </a:t>
            </a:r>
            <a:r>
              <a:rPr spc="-10" dirty="0">
                <a:solidFill>
                  <a:srgbClr val="E26C09"/>
                </a:solidFill>
              </a:rPr>
              <a:t>SITIONUEVO </a:t>
            </a:r>
            <a:r>
              <a:rPr spc="-5" dirty="0">
                <a:solidFill>
                  <a:srgbClr val="E26C09"/>
                </a:solidFill>
              </a:rPr>
              <a:t>– </a:t>
            </a:r>
            <a:r>
              <a:rPr spc="-10" dirty="0">
                <a:solidFill>
                  <a:srgbClr val="E26C09"/>
                </a:solidFill>
              </a:rPr>
              <a:t>REMOLINO </a:t>
            </a:r>
            <a:r>
              <a:rPr spc="-5" dirty="0">
                <a:solidFill>
                  <a:srgbClr val="E26C09"/>
                </a:solidFill>
              </a:rPr>
              <a:t>-</a:t>
            </a:r>
            <a:r>
              <a:rPr spc="125" dirty="0">
                <a:solidFill>
                  <a:srgbClr val="E26C09"/>
                </a:solidFill>
              </a:rPr>
              <a:t> </a:t>
            </a:r>
            <a:r>
              <a:rPr spc="-5" dirty="0">
                <a:solidFill>
                  <a:srgbClr val="E26C09"/>
                </a:solidFill>
              </a:rPr>
              <a:t>GUAIMARO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00" spc="-5" dirty="0">
                <a:solidFill>
                  <a:srgbClr val="E26C09"/>
                </a:solidFill>
              </a:rPr>
              <a:t>MAGDALENA</a:t>
            </a:r>
            <a:endParaRPr sz="1900"/>
          </a:p>
        </p:txBody>
      </p:sp>
      <p:sp>
        <p:nvSpPr>
          <p:cNvPr id="38" name="object 38"/>
          <p:cNvSpPr/>
          <p:nvPr/>
        </p:nvSpPr>
        <p:spPr>
          <a:xfrm>
            <a:off x="5320284" y="6175248"/>
            <a:ext cx="4448556" cy="3154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719316" y="6137148"/>
            <a:ext cx="1662683" cy="4572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377434" y="6212586"/>
            <a:ext cx="4334510" cy="201295"/>
          </a:xfrm>
          <a:custGeom>
            <a:avLst/>
            <a:gdLst/>
            <a:ahLst/>
            <a:cxnLst/>
            <a:rect l="l" t="t" r="r" b="b"/>
            <a:pathLst>
              <a:path w="4334509" h="201295">
                <a:moveTo>
                  <a:pt x="0" y="201168"/>
                </a:moveTo>
                <a:lnTo>
                  <a:pt x="4334256" y="201168"/>
                </a:lnTo>
                <a:lnTo>
                  <a:pt x="4334256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377434" y="6212586"/>
            <a:ext cx="4334510" cy="201295"/>
          </a:xfrm>
          <a:custGeom>
            <a:avLst/>
            <a:gdLst/>
            <a:ahLst/>
            <a:cxnLst/>
            <a:rect l="l" t="t" r="r" b="b"/>
            <a:pathLst>
              <a:path w="4334509" h="201295">
                <a:moveTo>
                  <a:pt x="0" y="201168"/>
                </a:moveTo>
                <a:lnTo>
                  <a:pt x="4334256" y="201168"/>
                </a:lnTo>
                <a:lnTo>
                  <a:pt x="4334256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760464" y="6158484"/>
            <a:ext cx="1580387" cy="37338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5377179" y="6191250"/>
            <a:ext cx="432308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160" algn="ctr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TEMAS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GESTIÓN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41959" y="1482852"/>
            <a:ext cx="4817364" cy="530809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3253740" y="3549396"/>
            <a:ext cx="843280" cy="15240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31750">
              <a:lnSpc>
                <a:spcPts val="1200"/>
              </a:lnSpc>
            </a:pPr>
            <a:r>
              <a:rPr sz="1200" spc="-5" dirty="0">
                <a:solidFill>
                  <a:srgbClr val="161616"/>
                </a:solidFill>
                <a:latin typeface="Calibri"/>
                <a:cs typeface="Calibri"/>
              </a:rPr>
              <a:t>SITIONUEVO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180588" y="3701796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4">
                <a:moveTo>
                  <a:pt x="73913" y="0"/>
                </a:moveTo>
                <a:lnTo>
                  <a:pt x="45166" y="5816"/>
                </a:lnTo>
                <a:lnTo>
                  <a:pt x="21669" y="21669"/>
                </a:lnTo>
                <a:lnTo>
                  <a:pt x="5816" y="45166"/>
                </a:lnTo>
                <a:lnTo>
                  <a:pt x="0" y="73913"/>
                </a:lnTo>
                <a:lnTo>
                  <a:pt x="5816" y="102661"/>
                </a:lnTo>
                <a:lnTo>
                  <a:pt x="21669" y="126158"/>
                </a:lnTo>
                <a:lnTo>
                  <a:pt x="45166" y="142011"/>
                </a:lnTo>
                <a:lnTo>
                  <a:pt x="73913" y="147827"/>
                </a:lnTo>
                <a:lnTo>
                  <a:pt x="102661" y="142011"/>
                </a:lnTo>
                <a:lnTo>
                  <a:pt x="126158" y="126158"/>
                </a:lnTo>
                <a:lnTo>
                  <a:pt x="142011" y="102661"/>
                </a:lnTo>
                <a:lnTo>
                  <a:pt x="147827" y="73913"/>
                </a:lnTo>
                <a:lnTo>
                  <a:pt x="142011" y="45166"/>
                </a:lnTo>
                <a:lnTo>
                  <a:pt x="126158" y="21669"/>
                </a:lnTo>
                <a:lnTo>
                  <a:pt x="102661" y="5816"/>
                </a:lnTo>
                <a:lnTo>
                  <a:pt x="7391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180588" y="3701796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4">
                <a:moveTo>
                  <a:pt x="0" y="73913"/>
                </a:moveTo>
                <a:lnTo>
                  <a:pt x="5816" y="45166"/>
                </a:lnTo>
                <a:lnTo>
                  <a:pt x="21669" y="21669"/>
                </a:lnTo>
                <a:lnTo>
                  <a:pt x="45166" y="5816"/>
                </a:lnTo>
                <a:lnTo>
                  <a:pt x="73913" y="0"/>
                </a:lnTo>
                <a:lnTo>
                  <a:pt x="102661" y="5816"/>
                </a:lnTo>
                <a:lnTo>
                  <a:pt x="126158" y="21669"/>
                </a:lnTo>
                <a:lnTo>
                  <a:pt x="142011" y="45166"/>
                </a:lnTo>
                <a:lnTo>
                  <a:pt x="147827" y="73913"/>
                </a:lnTo>
                <a:lnTo>
                  <a:pt x="142011" y="102661"/>
                </a:lnTo>
                <a:lnTo>
                  <a:pt x="126158" y="126158"/>
                </a:lnTo>
                <a:lnTo>
                  <a:pt x="102661" y="142011"/>
                </a:lnTo>
                <a:lnTo>
                  <a:pt x="73913" y="147827"/>
                </a:lnTo>
                <a:lnTo>
                  <a:pt x="45166" y="142011"/>
                </a:lnTo>
                <a:lnTo>
                  <a:pt x="21669" y="126158"/>
                </a:lnTo>
                <a:lnTo>
                  <a:pt x="5816" y="102661"/>
                </a:lnTo>
                <a:lnTo>
                  <a:pt x="0" y="73913"/>
                </a:lnTo>
                <a:close/>
              </a:path>
            </a:pathLst>
          </a:custGeom>
          <a:ln w="12192">
            <a:solidFill>
              <a:srgbClr val="4242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3322320" y="4006596"/>
            <a:ext cx="749935" cy="15240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29209">
              <a:lnSpc>
                <a:spcPts val="1200"/>
              </a:lnSpc>
            </a:pPr>
            <a:r>
              <a:rPr sz="1200" spc="-5" dirty="0">
                <a:solidFill>
                  <a:srgbClr val="161616"/>
                </a:solidFill>
                <a:latin typeface="Calibri"/>
                <a:cs typeface="Calibri"/>
              </a:rPr>
              <a:t>REMOLINO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3189732" y="403860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4">
                <a:moveTo>
                  <a:pt x="73914" y="0"/>
                </a:moveTo>
                <a:lnTo>
                  <a:pt x="45166" y="5816"/>
                </a:lnTo>
                <a:lnTo>
                  <a:pt x="21669" y="21669"/>
                </a:lnTo>
                <a:lnTo>
                  <a:pt x="5816" y="45166"/>
                </a:lnTo>
                <a:lnTo>
                  <a:pt x="0" y="73913"/>
                </a:lnTo>
                <a:lnTo>
                  <a:pt x="5816" y="102661"/>
                </a:lnTo>
                <a:lnTo>
                  <a:pt x="21669" y="126158"/>
                </a:lnTo>
                <a:lnTo>
                  <a:pt x="45166" y="142011"/>
                </a:lnTo>
                <a:lnTo>
                  <a:pt x="73914" y="147827"/>
                </a:lnTo>
                <a:lnTo>
                  <a:pt x="102661" y="142011"/>
                </a:lnTo>
                <a:lnTo>
                  <a:pt x="126158" y="126158"/>
                </a:lnTo>
                <a:lnTo>
                  <a:pt x="142011" y="102661"/>
                </a:lnTo>
                <a:lnTo>
                  <a:pt x="147828" y="73913"/>
                </a:lnTo>
                <a:lnTo>
                  <a:pt x="142011" y="45166"/>
                </a:lnTo>
                <a:lnTo>
                  <a:pt x="126158" y="21669"/>
                </a:lnTo>
                <a:lnTo>
                  <a:pt x="102661" y="5816"/>
                </a:lnTo>
                <a:lnTo>
                  <a:pt x="739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189732" y="403860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4">
                <a:moveTo>
                  <a:pt x="0" y="73913"/>
                </a:moveTo>
                <a:lnTo>
                  <a:pt x="5816" y="45166"/>
                </a:lnTo>
                <a:lnTo>
                  <a:pt x="21669" y="21669"/>
                </a:lnTo>
                <a:lnTo>
                  <a:pt x="45166" y="5816"/>
                </a:lnTo>
                <a:lnTo>
                  <a:pt x="73914" y="0"/>
                </a:lnTo>
                <a:lnTo>
                  <a:pt x="102661" y="5816"/>
                </a:lnTo>
                <a:lnTo>
                  <a:pt x="126158" y="21669"/>
                </a:lnTo>
                <a:lnTo>
                  <a:pt x="142011" y="45166"/>
                </a:lnTo>
                <a:lnTo>
                  <a:pt x="147828" y="73913"/>
                </a:lnTo>
                <a:lnTo>
                  <a:pt x="142011" y="102661"/>
                </a:lnTo>
                <a:lnTo>
                  <a:pt x="126158" y="126158"/>
                </a:lnTo>
                <a:lnTo>
                  <a:pt x="102661" y="142011"/>
                </a:lnTo>
                <a:lnTo>
                  <a:pt x="73914" y="147827"/>
                </a:lnTo>
                <a:lnTo>
                  <a:pt x="45166" y="142011"/>
                </a:lnTo>
                <a:lnTo>
                  <a:pt x="21669" y="126158"/>
                </a:lnTo>
                <a:lnTo>
                  <a:pt x="5816" y="102661"/>
                </a:lnTo>
                <a:lnTo>
                  <a:pt x="0" y="73913"/>
                </a:lnTo>
                <a:close/>
              </a:path>
            </a:pathLst>
          </a:custGeom>
          <a:ln w="12192">
            <a:solidFill>
              <a:srgbClr val="4242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9788652" y="5183124"/>
            <a:ext cx="6163056" cy="32461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1673840" y="5149596"/>
            <a:ext cx="2404871" cy="4556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850373" y="5225034"/>
            <a:ext cx="6040120" cy="201295"/>
          </a:xfrm>
          <a:custGeom>
            <a:avLst/>
            <a:gdLst/>
            <a:ahLst/>
            <a:cxnLst/>
            <a:rect l="l" t="t" r="r" b="b"/>
            <a:pathLst>
              <a:path w="6040119" h="201295">
                <a:moveTo>
                  <a:pt x="0" y="201167"/>
                </a:moveTo>
                <a:lnTo>
                  <a:pt x="6039612" y="201167"/>
                </a:lnTo>
                <a:lnTo>
                  <a:pt x="6039612" y="0"/>
                </a:lnTo>
                <a:lnTo>
                  <a:pt x="0" y="0"/>
                </a:lnTo>
                <a:lnTo>
                  <a:pt x="0" y="201167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9850373" y="5225034"/>
            <a:ext cx="6040120" cy="201295"/>
          </a:xfrm>
          <a:custGeom>
            <a:avLst/>
            <a:gdLst/>
            <a:ahLst/>
            <a:cxnLst/>
            <a:rect l="l" t="t" r="r" b="b"/>
            <a:pathLst>
              <a:path w="6040119" h="201295">
                <a:moveTo>
                  <a:pt x="0" y="201167"/>
                </a:moveTo>
                <a:lnTo>
                  <a:pt x="6039612" y="201167"/>
                </a:lnTo>
                <a:lnTo>
                  <a:pt x="6039612" y="0"/>
                </a:lnTo>
                <a:lnTo>
                  <a:pt x="0" y="0"/>
                </a:lnTo>
                <a:lnTo>
                  <a:pt x="0" y="201167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9850373" y="5203317"/>
            <a:ext cx="604012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70405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CONTRATO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OBRA 617 DE</a:t>
            </a: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2013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56" name="object 56"/>
          <p:cNvGraphicFramePr>
            <a:graphicFrameLocks noGrp="1"/>
          </p:cNvGraphicFramePr>
          <p:nvPr/>
        </p:nvGraphicFramePr>
        <p:xfrm>
          <a:off x="9843389" y="5472811"/>
          <a:ext cx="6059805" cy="2856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29226"/>
                <a:gridCol w="796353"/>
                <a:gridCol w="1014793"/>
              </a:tblGrid>
              <a:tr h="215900">
                <a:tc gridSpan="3"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RIBERA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ESTE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270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7620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R="317500" algn="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0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020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ASSIGNIA INFRAESTRUCTURAS S.A. SUC.</a:t>
                      </a:r>
                      <a:r>
                        <a:rPr sz="1300" spc="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92100" algn="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" algn="ctr">
                        <a:lnSpc>
                          <a:spcPts val="1450"/>
                        </a:lnSpc>
                      </a:pP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ESPAÑA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33020">
                        <a:lnSpc>
                          <a:spcPts val="1505"/>
                        </a:lnSpc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COMPAÑÍA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INGENIERIA NEGOCIOS Y SERVICIOS</a:t>
                      </a:r>
                      <a:r>
                        <a:rPr sz="1300" spc="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3020">
                        <a:lnSpc>
                          <a:spcPts val="154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COINSES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92100" algn="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2075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2075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020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CONSTRUCTORA FG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92100" algn="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33020">
                        <a:lnSpc>
                          <a:spcPts val="1485"/>
                        </a:lnSpc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CONSULTORES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DEL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DESARROLLO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CONDESA</a:t>
                      </a:r>
                      <a:r>
                        <a:rPr sz="1300" spc="1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92100" algn="r">
                        <a:lnSpc>
                          <a:spcPts val="1485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ts val="148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28600">
                <a:tc gridSpan="3">
                  <a:txBody>
                    <a:bodyPr/>
                    <a:lstStyle/>
                    <a:p>
                      <a:pPr marL="195135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INTERVENTORÍA 3795 DE </a:t>
                      </a:r>
                      <a:r>
                        <a:rPr sz="13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0795" marB="0">
                    <a:lnT w="635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 gridSpan="3"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Bef>
                          <a:spcPts val="3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</a:t>
                      </a:r>
                      <a:r>
                        <a:rPr sz="1300" spc="-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ICI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8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R="334010" algn="r">
                        <a:lnSpc>
                          <a:spcPts val="140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29845">
                        <a:lnSpc>
                          <a:spcPts val="1560"/>
                        </a:lnSpc>
                        <a:spcBef>
                          <a:spcPts val="8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COPEBA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LTDA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016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861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29845">
                        <a:lnSpc>
                          <a:spcPts val="1560"/>
                        </a:lnSpc>
                        <a:spcBef>
                          <a:spcPts val="8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ICEACSA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CONSULTORES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SUCURSAL</a:t>
                      </a:r>
                      <a:r>
                        <a:rPr sz="1300" spc="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016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861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ESPAÑA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29845">
                        <a:lnSpc>
                          <a:spcPts val="1560"/>
                        </a:lnSpc>
                        <a:spcBef>
                          <a:spcPts val="8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GEOTECNIA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Y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CIMIENTOS INGEOCIM</a:t>
                      </a:r>
                      <a:r>
                        <a:rPr sz="1300" spc="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LTDA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016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861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7" name="object 57"/>
          <p:cNvSpPr/>
          <p:nvPr/>
        </p:nvSpPr>
        <p:spPr>
          <a:xfrm>
            <a:off x="11714988" y="5170932"/>
            <a:ext cx="2322576" cy="37337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9788652" y="6932676"/>
            <a:ext cx="6163056" cy="32308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1654028" y="6899148"/>
            <a:ext cx="2444495" cy="45567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9850373" y="6974586"/>
            <a:ext cx="6040120" cy="200025"/>
          </a:xfrm>
          <a:custGeom>
            <a:avLst/>
            <a:gdLst/>
            <a:ahLst/>
            <a:cxnLst/>
            <a:rect l="l" t="t" r="r" b="b"/>
            <a:pathLst>
              <a:path w="6040119" h="200025">
                <a:moveTo>
                  <a:pt x="0" y="199644"/>
                </a:moveTo>
                <a:lnTo>
                  <a:pt x="6039612" y="199644"/>
                </a:lnTo>
                <a:lnTo>
                  <a:pt x="603961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1695176" y="6918960"/>
            <a:ext cx="2362200" cy="37490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9788652" y="3160776"/>
            <a:ext cx="6163056" cy="32461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2406883" y="3127248"/>
            <a:ext cx="938783" cy="45567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9850373" y="3202686"/>
            <a:ext cx="6040120" cy="201295"/>
          </a:xfrm>
          <a:custGeom>
            <a:avLst/>
            <a:gdLst/>
            <a:ahLst/>
            <a:cxnLst/>
            <a:rect l="l" t="t" r="r" b="b"/>
            <a:pathLst>
              <a:path w="6040119" h="201295">
                <a:moveTo>
                  <a:pt x="0" y="201167"/>
                </a:moveTo>
                <a:lnTo>
                  <a:pt x="6039612" y="201167"/>
                </a:lnTo>
                <a:lnTo>
                  <a:pt x="6039612" y="0"/>
                </a:lnTo>
                <a:lnTo>
                  <a:pt x="0" y="0"/>
                </a:lnTo>
                <a:lnTo>
                  <a:pt x="0" y="201167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2448031" y="3148584"/>
            <a:ext cx="856487" cy="37337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66" name="object 66"/>
          <p:cNvGraphicFramePr>
            <a:graphicFrameLocks noGrp="1"/>
          </p:cNvGraphicFramePr>
          <p:nvPr/>
        </p:nvGraphicFramePr>
        <p:xfrm>
          <a:off x="9843389" y="3202686"/>
          <a:ext cx="6058535" cy="19037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1880"/>
                <a:gridCol w="893063"/>
                <a:gridCol w="2588006"/>
                <a:gridCol w="716025"/>
              </a:tblGrid>
              <a:tr h="215900">
                <a:tc gridSpan="4">
                  <a:txBody>
                    <a:bodyPr/>
                    <a:lstStyle/>
                    <a:p>
                      <a:pPr algn="ctr">
                        <a:lnSpc>
                          <a:spcPts val="1485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ALCANCE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>
                  <a:txBody>
                    <a:bodyPr/>
                    <a:lstStyle/>
                    <a:p>
                      <a:pPr algn="ctr">
                        <a:lnSpc>
                          <a:spcPts val="1515"/>
                        </a:lnSpc>
                        <a:spcBef>
                          <a:spcPts val="6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5"/>
                        </a:lnSpc>
                        <a:spcBef>
                          <a:spcPts val="6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515"/>
                        </a:lnSpc>
                        <a:spcBef>
                          <a:spcPts val="6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INTERVENCIÓN</a:t>
                      </a:r>
                      <a:r>
                        <a:rPr sz="1300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PREVISTA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515"/>
                        </a:lnSpc>
                        <a:spcBef>
                          <a:spcPts val="65"/>
                        </a:spcBef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AVANCE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77800"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64769"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r>
                        <a:rPr sz="1300" spc="-20" dirty="0">
                          <a:solidFill>
                            <a:srgbClr val="365F92"/>
                          </a:solidFill>
                          <a:latin typeface="Calibri"/>
                          <a:cs typeface="Calibri"/>
                        </a:rPr>
                        <a:t>PALERMO </a:t>
                      </a:r>
                      <a:r>
                        <a:rPr sz="1300" spc="-5" dirty="0">
                          <a:solidFill>
                            <a:srgbClr val="365F92"/>
                          </a:solidFill>
                          <a:latin typeface="Calibri"/>
                          <a:cs typeface="Calibri"/>
                        </a:rPr>
                        <a:t>– SITIO</a:t>
                      </a:r>
                      <a:r>
                        <a:rPr sz="1300" spc="15" dirty="0">
                          <a:solidFill>
                            <a:srgbClr val="365F92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65F92"/>
                          </a:solidFill>
                          <a:latin typeface="Calibri"/>
                          <a:cs typeface="Calibri"/>
                        </a:rPr>
                        <a:t>NUEVO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67005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17,9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Explanación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17,9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Mejoramiento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subrasante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17,9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Terraplén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16,9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Pavimentación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3,57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73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UN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6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drenaje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66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UN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7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UN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7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Estudios y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Diseños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7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UN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6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Puente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Caño Clarín</a:t>
                      </a:r>
                      <a:r>
                        <a:rPr sz="1300" spc="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L=30M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7" name="object 67"/>
          <p:cNvSpPr/>
          <p:nvPr/>
        </p:nvSpPr>
        <p:spPr>
          <a:xfrm>
            <a:off x="512063" y="6864096"/>
            <a:ext cx="4450080" cy="31546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57072" y="6825996"/>
            <a:ext cx="3573779" cy="458724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69213" y="6901434"/>
            <a:ext cx="4335780" cy="201295"/>
          </a:xfrm>
          <a:custGeom>
            <a:avLst/>
            <a:gdLst/>
            <a:ahLst/>
            <a:cxnLst/>
            <a:rect l="l" t="t" r="r" b="b"/>
            <a:pathLst>
              <a:path w="4335780" h="201295">
                <a:moveTo>
                  <a:pt x="0" y="201168"/>
                </a:moveTo>
                <a:lnTo>
                  <a:pt x="4335780" y="201168"/>
                </a:lnTo>
                <a:lnTo>
                  <a:pt x="4335780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569213" y="6901434"/>
            <a:ext cx="4335780" cy="201295"/>
          </a:xfrm>
          <a:custGeom>
            <a:avLst/>
            <a:gdLst/>
            <a:ahLst/>
            <a:cxnLst/>
            <a:rect l="l" t="t" r="r" b="b"/>
            <a:pathLst>
              <a:path w="4335780" h="201295">
                <a:moveTo>
                  <a:pt x="0" y="201168"/>
                </a:moveTo>
                <a:lnTo>
                  <a:pt x="4335780" y="201168"/>
                </a:lnTo>
                <a:lnTo>
                  <a:pt x="4335780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998219" y="6847332"/>
            <a:ext cx="3491483" cy="37642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569074" y="6879717"/>
            <a:ext cx="4335780" cy="224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34670">
              <a:lnSpc>
                <a:spcPct val="100000"/>
              </a:lnSpc>
              <a:spcBef>
                <a:spcPts val="105"/>
              </a:spcBef>
            </a:pPr>
            <a:r>
              <a:rPr sz="1300" b="1" dirty="0">
                <a:solidFill>
                  <a:srgbClr val="FFFFFF"/>
                </a:solidFill>
                <a:latin typeface="Calibri"/>
                <a:cs typeface="Calibri"/>
              </a:rPr>
              <a:t>INVERSIONES CONTRATO DERIVADO</a:t>
            </a:r>
            <a:r>
              <a:rPr sz="13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FFFFFF"/>
                </a:solidFill>
                <a:latin typeface="Calibri"/>
                <a:cs typeface="Calibri"/>
              </a:rPr>
              <a:t>(Millones)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73" name="object 73"/>
          <p:cNvGraphicFramePr>
            <a:graphicFrameLocks noGrp="1"/>
          </p:cNvGraphicFramePr>
          <p:nvPr/>
        </p:nvGraphicFramePr>
        <p:xfrm>
          <a:off x="9816592" y="2457958"/>
          <a:ext cx="6078855" cy="615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67379"/>
                <a:gridCol w="2401569"/>
              </a:tblGrid>
              <a:tr h="190500">
                <a:tc>
                  <a:txBody>
                    <a:bodyPr/>
                    <a:lstStyle/>
                    <a:p>
                      <a:pPr marL="45085">
                        <a:lnSpc>
                          <a:spcPts val="1450"/>
                        </a:lnSpc>
                      </a:pPr>
                      <a:r>
                        <a:rPr sz="1300" b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FECHA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b="1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50"/>
                        </a:lnSpc>
                      </a:pP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31/12/2013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45085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TERMINACIÓN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D9D9D9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15/07/2018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D9D9D9">
                        <a:alpha val="19999"/>
                      </a:srgb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45085">
                        <a:lnSpc>
                          <a:spcPts val="1450"/>
                        </a:lnSpc>
                      </a:pP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FASE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DEL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PROYECTO</a:t>
                      </a:r>
                      <a:r>
                        <a:rPr sz="1300" spc="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(AVANCE)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43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4" name="object 74"/>
          <p:cNvSpPr/>
          <p:nvPr/>
        </p:nvSpPr>
        <p:spPr>
          <a:xfrm>
            <a:off x="9758171" y="2164080"/>
            <a:ext cx="6193535" cy="324611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1850623" y="2129028"/>
            <a:ext cx="2022348" cy="46024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9819893" y="2205990"/>
            <a:ext cx="6070600" cy="201295"/>
          </a:xfrm>
          <a:custGeom>
            <a:avLst/>
            <a:gdLst/>
            <a:ahLst/>
            <a:cxnLst/>
            <a:rect l="l" t="t" r="r" b="b"/>
            <a:pathLst>
              <a:path w="6070600" h="201294">
                <a:moveTo>
                  <a:pt x="0" y="201168"/>
                </a:moveTo>
                <a:lnTo>
                  <a:pt x="6070092" y="201168"/>
                </a:lnTo>
                <a:lnTo>
                  <a:pt x="6070092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9819893" y="2205990"/>
            <a:ext cx="6070600" cy="201295"/>
          </a:xfrm>
          <a:custGeom>
            <a:avLst/>
            <a:gdLst/>
            <a:ahLst/>
            <a:cxnLst/>
            <a:rect l="l" t="t" r="r" b="b"/>
            <a:pathLst>
              <a:path w="6070600" h="201294">
                <a:moveTo>
                  <a:pt x="0" y="201168"/>
                </a:moveTo>
                <a:lnTo>
                  <a:pt x="6070092" y="201168"/>
                </a:lnTo>
                <a:lnTo>
                  <a:pt x="6070092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11891771" y="2150364"/>
            <a:ext cx="1940051" cy="377951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5786120" y="1465580"/>
            <a:ext cx="10104120" cy="94297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14984">
              <a:lnSpc>
                <a:spcPts val="1910"/>
              </a:lnSpc>
              <a:spcBef>
                <a:spcPts val="165"/>
              </a:spcBef>
            </a:pPr>
            <a:r>
              <a:rPr sz="1600" spc="-5" dirty="0">
                <a:latin typeface="Calibri"/>
                <a:cs typeface="Calibri"/>
              </a:rPr>
              <a:t>Para la </a:t>
            </a:r>
            <a:r>
              <a:rPr sz="1600" spc="-10" dirty="0">
                <a:latin typeface="Calibri"/>
                <a:cs typeface="Calibri"/>
              </a:rPr>
              <a:t>ejecución </a:t>
            </a:r>
            <a:r>
              <a:rPr sz="1600" spc="-5" dirty="0">
                <a:latin typeface="Calibri"/>
                <a:cs typeface="Calibri"/>
              </a:rPr>
              <a:t>de la </a:t>
            </a:r>
            <a:r>
              <a:rPr sz="1600" spc="-10" dirty="0">
                <a:latin typeface="Calibri"/>
                <a:cs typeface="Calibri"/>
              </a:rPr>
              <a:t>obra, </a:t>
            </a:r>
            <a:r>
              <a:rPr sz="1600" spc="-5" dirty="0">
                <a:latin typeface="Calibri"/>
                <a:cs typeface="Calibri"/>
              </a:rPr>
              <a:t>el Departamento del Magdalena adelantó bajo su responsabilidad el </a:t>
            </a:r>
            <a:r>
              <a:rPr sz="1600" spc="-10" dirty="0">
                <a:latin typeface="Calibri"/>
                <a:cs typeface="Calibri"/>
              </a:rPr>
              <a:t>proceso </a:t>
            </a:r>
            <a:r>
              <a:rPr sz="1600" spc="-5" dirty="0">
                <a:latin typeface="Calibri"/>
                <a:cs typeface="Calibri"/>
              </a:rPr>
              <a:t>licitatorio,  contratación y </a:t>
            </a:r>
            <a:r>
              <a:rPr sz="1600" spc="-10" dirty="0">
                <a:latin typeface="Calibri"/>
                <a:cs typeface="Calibri"/>
              </a:rPr>
              <a:t>suscripción </a:t>
            </a:r>
            <a:r>
              <a:rPr sz="1600" spc="-5" dirty="0">
                <a:latin typeface="Calibri"/>
                <a:cs typeface="Calibri"/>
              </a:rPr>
              <a:t>del contrato de </a:t>
            </a:r>
            <a:r>
              <a:rPr sz="1600" spc="-10" dirty="0">
                <a:latin typeface="Calibri"/>
                <a:cs typeface="Calibri"/>
              </a:rPr>
              <a:t>obra </a:t>
            </a:r>
            <a:r>
              <a:rPr sz="1600" spc="-5" dirty="0">
                <a:latin typeface="Calibri"/>
                <a:cs typeface="Calibri"/>
              </a:rPr>
              <a:t>correspondiente, cuya información básica es la</a:t>
            </a:r>
            <a:r>
              <a:rPr sz="1600" spc="17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siguiente: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00">
              <a:latin typeface="Times New Roman"/>
              <a:cs typeface="Times New Roman"/>
            </a:endParaRPr>
          </a:p>
          <a:p>
            <a:pPr marL="6212840">
              <a:lnSpc>
                <a:spcPct val="100000"/>
              </a:lnSpc>
            </a:pPr>
            <a:r>
              <a:rPr sz="1300" b="1" dirty="0">
                <a:solidFill>
                  <a:srgbClr val="FFFFFF"/>
                </a:solidFill>
                <a:latin typeface="Calibri"/>
                <a:cs typeface="Calibri"/>
              </a:rPr>
              <a:t>INFORMACIÓN</a:t>
            </a:r>
            <a:r>
              <a:rPr sz="1300" b="1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FFFFFF"/>
                </a:solidFill>
                <a:latin typeface="Calibri"/>
                <a:cs typeface="Calibri"/>
              </a:rPr>
              <a:t>GENERAL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546303" y="8770722"/>
            <a:ext cx="235204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50"/>
              </a:lnSpc>
            </a:pP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*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Cifras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en  millones a diciembre </a:t>
            </a:r>
            <a:r>
              <a:rPr sz="1100" spc="-5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100" spc="-114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386194"/>
                </a:solidFill>
                <a:latin typeface="Calibri"/>
                <a:cs typeface="Calibri"/>
              </a:rPr>
              <a:t>2015</a:t>
            </a:r>
            <a:endParaRPr sz="1100">
              <a:latin typeface="Calibri"/>
              <a:cs typeface="Calibri"/>
            </a:endParaRPr>
          </a:p>
        </p:txBody>
      </p:sp>
      <p:graphicFrame>
        <p:nvGraphicFramePr>
          <p:cNvPr id="80" name="object 80"/>
          <p:cNvGraphicFramePr>
            <a:graphicFrameLocks noGrp="1"/>
          </p:cNvGraphicFramePr>
          <p:nvPr/>
        </p:nvGraphicFramePr>
        <p:xfrm>
          <a:off x="5374004" y="4497451"/>
          <a:ext cx="4344035" cy="13049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3833"/>
                <a:gridCol w="1043558"/>
                <a:gridCol w="1043431"/>
                <a:gridCol w="1043559"/>
              </a:tblGrid>
              <a:tr h="203200">
                <a:tc gridSpan="4">
                  <a:txBody>
                    <a:bodyPr/>
                    <a:lstStyle/>
                    <a:p>
                      <a:pPr marL="1303020">
                        <a:lnSpc>
                          <a:spcPts val="1525"/>
                        </a:lnSpc>
                      </a:pP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POBLACIÓN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BENEFICIADA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234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>
                  <a:txBody>
                    <a:bodyPr/>
                    <a:lstStyle/>
                    <a:p>
                      <a:pPr marL="219075">
                        <a:lnSpc>
                          <a:spcPts val="1525"/>
                        </a:lnSpc>
                      </a:pP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MUNICIPIO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540"/>
                        </a:lnSpc>
                      </a:pP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R="342900" algn="r">
                        <a:lnSpc>
                          <a:spcPts val="1540"/>
                        </a:lnSpc>
                      </a:pP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540"/>
                        </a:lnSpc>
                      </a:pP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2020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33020">
                        <a:lnSpc>
                          <a:spcPts val="152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Remolino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23215" algn="r">
                        <a:lnSpc>
                          <a:spcPts val="154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9,197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22580" algn="r">
                        <a:lnSpc>
                          <a:spcPts val="154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9,667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0035" algn="r">
                        <a:lnSpc>
                          <a:spcPts val="154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10,159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33020">
                        <a:lnSpc>
                          <a:spcPts val="152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Salamina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23215" algn="r">
                        <a:lnSpc>
                          <a:spcPts val="154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8,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23215" algn="r">
                        <a:lnSpc>
                          <a:spcPts val="154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9,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22580" algn="r">
                        <a:lnSpc>
                          <a:spcPts val="154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9,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57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33020">
                        <a:lnSpc>
                          <a:spcPts val="153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Sitio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Nuevo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0035" algn="r">
                        <a:lnSpc>
                          <a:spcPts val="153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,2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0035" algn="r">
                        <a:lnSpc>
                          <a:spcPts val="153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,6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0035" algn="r">
                        <a:lnSpc>
                          <a:spcPts val="153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,1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36195">
                        <a:lnSpc>
                          <a:spcPts val="1550"/>
                        </a:lnSpc>
                      </a:pPr>
                      <a:r>
                        <a:rPr sz="1300" b="1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282575" algn="r">
                        <a:lnSpc>
                          <a:spcPts val="1550"/>
                        </a:lnSpc>
                      </a:pPr>
                      <a:r>
                        <a:rPr sz="1300" b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46,267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282575" algn="r">
                        <a:lnSpc>
                          <a:spcPts val="1550"/>
                        </a:lnSpc>
                      </a:pPr>
                      <a:r>
                        <a:rPr sz="1300" b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48,628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282575" algn="r">
                        <a:lnSpc>
                          <a:spcPts val="1550"/>
                        </a:lnSpc>
                      </a:pPr>
                      <a:r>
                        <a:rPr sz="1300" b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51,108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35167" y="2474976"/>
            <a:ext cx="5303520" cy="22250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22" y="6076"/>
            <a:ext cx="0" cy="5443855"/>
          </a:xfrm>
          <a:custGeom>
            <a:avLst/>
            <a:gdLst/>
            <a:ahLst/>
            <a:cxnLst/>
            <a:rect l="l" t="t" r="r" b="b"/>
            <a:pathLst>
              <a:path h="5443855">
                <a:moveTo>
                  <a:pt x="0" y="5443852"/>
                </a:moveTo>
                <a:lnTo>
                  <a:pt x="0" y="0"/>
                </a:lnTo>
              </a:path>
            </a:pathLst>
          </a:custGeom>
          <a:ln w="9133">
            <a:solidFill>
              <a:srgbClr val="BCBF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222992" y="5468155"/>
            <a:ext cx="0" cy="2341245"/>
          </a:xfrm>
          <a:custGeom>
            <a:avLst/>
            <a:gdLst/>
            <a:ahLst/>
            <a:cxnLst/>
            <a:rect l="l" t="t" r="r" b="b"/>
            <a:pathLst>
              <a:path h="2341245">
                <a:moveTo>
                  <a:pt x="0" y="2340673"/>
                </a:moveTo>
                <a:lnTo>
                  <a:pt x="0" y="0"/>
                </a:lnTo>
              </a:path>
            </a:pathLst>
          </a:custGeom>
          <a:ln w="3175">
            <a:solidFill>
              <a:srgbClr val="C8CF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81828" y="15189"/>
            <a:ext cx="12343130" cy="0"/>
          </a:xfrm>
          <a:custGeom>
            <a:avLst/>
            <a:gdLst/>
            <a:ahLst/>
            <a:cxnLst/>
            <a:rect l="l" t="t" r="r" b="b"/>
            <a:pathLst>
              <a:path w="12343130">
                <a:moveTo>
                  <a:pt x="0" y="0"/>
                </a:moveTo>
                <a:lnTo>
                  <a:pt x="12342688" y="0"/>
                </a:lnTo>
              </a:path>
            </a:pathLst>
          </a:custGeom>
          <a:ln w="6089">
            <a:solidFill>
              <a:srgbClr val="C8C8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111304" y="9128021"/>
            <a:ext cx="1924685" cy="0"/>
          </a:xfrm>
          <a:custGeom>
            <a:avLst/>
            <a:gdLst/>
            <a:ahLst/>
            <a:cxnLst/>
            <a:rect l="l" t="t" r="r" b="b"/>
            <a:pathLst>
              <a:path w="1924684">
                <a:moveTo>
                  <a:pt x="0" y="0"/>
                </a:moveTo>
                <a:lnTo>
                  <a:pt x="1924164" y="0"/>
                </a:lnTo>
              </a:path>
            </a:pathLst>
          </a:custGeom>
          <a:ln w="3175">
            <a:solidFill>
              <a:srgbClr val="D4DB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9105996"/>
            <a:ext cx="4298950" cy="0"/>
          </a:xfrm>
          <a:custGeom>
            <a:avLst/>
            <a:gdLst/>
            <a:ahLst/>
            <a:cxnLst/>
            <a:rect l="l" t="t" r="r" b="b"/>
            <a:pathLst>
              <a:path w="4298950">
                <a:moveTo>
                  <a:pt x="0" y="0"/>
                </a:moveTo>
                <a:lnTo>
                  <a:pt x="4298934" y="0"/>
                </a:lnTo>
              </a:path>
            </a:pathLst>
          </a:custGeom>
          <a:ln w="3175">
            <a:solidFill>
              <a:srgbClr val="D4DB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671475" y="4118035"/>
            <a:ext cx="31457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45" dirty="0">
                <a:solidFill>
                  <a:srgbClr val="232424"/>
                </a:solidFill>
                <a:latin typeface="Arial"/>
                <a:cs typeface="Arial"/>
              </a:rPr>
              <a:t>INSTITUTO  </a:t>
            </a:r>
            <a:r>
              <a:rPr sz="1800" b="1" spc="-135" dirty="0">
                <a:solidFill>
                  <a:srgbClr val="232424"/>
                </a:solidFill>
                <a:latin typeface="Arial"/>
                <a:cs typeface="Arial"/>
              </a:rPr>
              <a:t>NACIONAL  </a:t>
            </a:r>
            <a:r>
              <a:rPr sz="1800" b="1" spc="-220" dirty="0">
                <a:solidFill>
                  <a:srgbClr val="232424"/>
                </a:solidFill>
                <a:latin typeface="Arial"/>
                <a:cs typeface="Arial"/>
              </a:rPr>
              <a:t>DE</a:t>
            </a:r>
            <a:r>
              <a:rPr sz="1800" b="1" dirty="0">
                <a:solidFill>
                  <a:srgbClr val="232424"/>
                </a:solidFill>
                <a:latin typeface="Arial"/>
                <a:cs typeface="Arial"/>
              </a:rPr>
              <a:t> </a:t>
            </a:r>
            <a:r>
              <a:rPr sz="1800" b="1" spc="-125" dirty="0">
                <a:solidFill>
                  <a:srgbClr val="232424"/>
                </a:solidFill>
                <a:latin typeface="Arial"/>
                <a:cs typeface="Arial"/>
              </a:rPr>
              <a:t>VIAS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89291" y="4827268"/>
            <a:ext cx="5618480" cy="4292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33115" algn="l"/>
              </a:tabLst>
            </a:pPr>
            <a:r>
              <a:rPr sz="2650" spc="5" dirty="0">
                <a:solidFill>
                  <a:srgbClr val="232424"/>
                </a:solidFill>
                <a:latin typeface="Arial"/>
                <a:cs typeface="Arial"/>
              </a:rPr>
              <a:t>TRANSFORMANDO	</a:t>
            </a:r>
            <a:r>
              <a:rPr sz="2650" spc="135" dirty="0">
                <a:solidFill>
                  <a:srgbClr val="232424"/>
                </a:solidFill>
                <a:latin typeface="Arial"/>
                <a:cs typeface="Arial"/>
              </a:rPr>
              <a:t>A</a:t>
            </a:r>
            <a:r>
              <a:rPr sz="2650" spc="75" dirty="0">
                <a:solidFill>
                  <a:srgbClr val="232424"/>
                </a:solidFill>
                <a:latin typeface="Arial"/>
                <a:cs typeface="Arial"/>
              </a:rPr>
              <a:t> </a:t>
            </a:r>
            <a:r>
              <a:rPr sz="2650" spc="125" dirty="0">
                <a:solidFill>
                  <a:srgbClr val="232424"/>
                </a:solidFill>
                <a:latin typeface="Arial"/>
                <a:cs typeface="Arial"/>
              </a:rPr>
              <a:t>COLOMBIA</a:t>
            </a:r>
            <a:endParaRPr sz="26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409700"/>
            <a:ext cx="15253716" cy="62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529059" y="8337803"/>
            <a:ext cx="1662684" cy="754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323338" y="3860749"/>
            <a:ext cx="11563985" cy="2110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8210"/>
              </a:lnSpc>
              <a:spcBef>
                <a:spcPts val="100"/>
              </a:spcBef>
            </a:pPr>
            <a:r>
              <a:rPr sz="7500" spc="-10" dirty="0">
                <a:solidFill>
                  <a:srgbClr val="E26C09"/>
                </a:solidFill>
                <a:latin typeface="Candara"/>
                <a:cs typeface="Candara"/>
              </a:rPr>
              <a:t>IV. </a:t>
            </a:r>
            <a:r>
              <a:rPr sz="7500" spc="-5" dirty="0">
                <a:solidFill>
                  <a:srgbClr val="E26C09"/>
                </a:solidFill>
                <a:latin typeface="Candara"/>
                <a:cs typeface="Candara"/>
              </a:rPr>
              <a:t>PROYECTOS </a:t>
            </a:r>
            <a:r>
              <a:rPr sz="7500" dirty="0">
                <a:solidFill>
                  <a:srgbClr val="E26C09"/>
                </a:solidFill>
                <a:latin typeface="Candara"/>
                <a:cs typeface="Candara"/>
              </a:rPr>
              <a:t>DE</a:t>
            </a:r>
            <a:r>
              <a:rPr sz="7500" spc="-10" dirty="0">
                <a:solidFill>
                  <a:srgbClr val="E26C09"/>
                </a:solidFill>
                <a:latin typeface="Candara"/>
                <a:cs typeface="Candara"/>
              </a:rPr>
              <a:t> </a:t>
            </a:r>
            <a:r>
              <a:rPr sz="7500" spc="-30" dirty="0">
                <a:solidFill>
                  <a:srgbClr val="E26C09"/>
                </a:solidFill>
                <a:latin typeface="Candara"/>
                <a:cs typeface="Candara"/>
              </a:rPr>
              <a:t>IMPACTO</a:t>
            </a:r>
            <a:endParaRPr sz="7500">
              <a:latin typeface="Candara"/>
              <a:cs typeface="Candara"/>
            </a:endParaRPr>
          </a:p>
          <a:p>
            <a:pPr marL="88900" algn="ctr">
              <a:lnSpc>
                <a:spcPts val="8210"/>
              </a:lnSpc>
            </a:pPr>
            <a:r>
              <a:rPr sz="7500" dirty="0">
                <a:solidFill>
                  <a:srgbClr val="234060"/>
                </a:solidFill>
                <a:latin typeface="Candara"/>
                <a:cs typeface="Candara"/>
              </a:rPr>
              <a:t>OTRAS</a:t>
            </a:r>
            <a:r>
              <a:rPr sz="7500" spc="-100" dirty="0">
                <a:solidFill>
                  <a:srgbClr val="234060"/>
                </a:solidFill>
                <a:latin typeface="Candara"/>
                <a:cs typeface="Candara"/>
              </a:rPr>
              <a:t> </a:t>
            </a:r>
            <a:r>
              <a:rPr sz="7500" spc="-5" dirty="0">
                <a:solidFill>
                  <a:srgbClr val="234060"/>
                </a:solidFill>
                <a:latin typeface="Candara"/>
                <a:cs typeface="Candara"/>
              </a:rPr>
              <a:t>INVERSIONES</a:t>
            </a:r>
            <a:endParaRPr sz="7500">
              <a:latin typeface="Candara"/>
              <a:cs typeface="Candar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409700"/>
            <a:ext cx="15253716" cy="62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530583" y="8337803"/>
            <a:ext cx="1661160" cy="754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7828" y="44196"/>
            <a:ext cx="2368296" cy="10789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45307" y="15240"/>
            <a:ext cx="13393419" cy="137160"/>
          </a:xfrm>
          <a:custGeom>
            <a:avLst/>
            <a:gdLst/>
            <a:ahLst/>
            <a:cxnLst/>
            <a:rect l="l" t="t" r="r" b="b"/>
            <a:pathLst>
              <a:path w="13393419" h="137160">
                <a:moveTo>
                  <a:pt x="0" y="137159"/>
                </a:moveTo>
                <a:lnTo>
                  <a:pt x="13392912" y="137159"/>
                </a:lnTo>
                <a:lnTo>
                  <a:pt x="13392912" y="0"/>
                </a:lnTo>
                <a:lnTo>
                  <a:pt x="0" y="0"/>
                </a:lnTo>
                <a:lnTo>
                  <a:pt x="0" y="137159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845307" y="152400"/>
            <a:ext cx="13393419" cy="77152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208279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1639"/>
              </a:spcBef>
            </a:pPr>
            <a:r>
              <a:rPr sz="3300" spc="15" dirty="0">
                <a:solidFill>
                  <a:srgbClr val="000000"/>
                </a:solidFill>
                <a:latin typeface="Impact"/>
                <a:cs typeface="Impact"/>
              </a:rPr>
              <a:t>MODO</a:t>
            </a:r>
            <a:r>
              <a:rPr sz="3300" spc="-70" dirty="0">
                <a:solidFill>
                  <a:srgbClr val="000000"/>
                </a:solidFill>
                <a:latin typeface="Impact"/>
                <a:cs typeface="Impact"/>
              </a:rPr>
              <a:t> </a:t>
            </a:r>
            <a:r>
              <a:rPr sz="3300" spc="5" dirty="0">
                <a:solidFill>
                  <a:srgbClr val="000000"/>
                </a:solidFill>
                <a:latin typeface="Impact"/>
                <a:cs typeface="Impact"/>
              </a:rPr>
              <a:t>CARRETERO</a:t>
            </a:r>
            <a:endParaRPr sz="3300">
              <a:latin typeface="Impact"/>
              <a:cs typeface="Impac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845307" y="1100328"/>
            <a:ext cx="6996683" cy="78546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977890" y="5372481"/>
            <a:ext cx="26924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dirty="0">
                <a:latin typeface="Calibri Light"/>
                <a:cs typeface="Calibri Light"/>
              </a:rPr>
              <a:t>ME</a:t>
            </a:r>
            <a:r>
              <a:rPr sz="800" b="0" spc="-5" dirty="0">
                <a:latin typeface="Calibri Light"/>
                <a:cs typeface="Calibri Light"/>
              </a:rPr>
              <a:t>T</a:t>
            </a:r>
            <a:r>
              <a:rPr sz="800" b="0" dirty="0">
                <a:latin typeface="Calibri Light"/>
                <a:cs typeface="Calibri Light"/>
              </a:rPr>
              <a:t>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91047" y="4651375"/>
            <a:ext cx="73152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CUNDINAMARCA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633720" y="4818634"/>
            <a:ext cx="135890" cy="219075"/>
          </a:xfrm>
          <a:custGeom>
            <a:avLst/>
            <a:gdLst/>
            <a:ahLst/>
            <a:cxnLst/>
            <a:rect l="l" t="t" r="r" b="b"/>
            <a:pathLst>
              <a:path w="135889" h="219075">
                <a:moveTo>
                  <a:pt x="71627" y="0"/>
                </a:moveTo>
                <a:lnTo>
                  <a:pt x="63736" y="6482"/>
                </a:lnTo>
                <a:lnTo>
                  <a:pt x="56499" y="18335"/>
                </a:lnTo>
                <a:lnTo>
                  <a:pt x="50857" y="32736"/>
                </a:lnTo>
                <a:lnTo>
                  <a:pt x="47751" y="46862"/>
                </a:lnTo>
                <a:lnTo>
                  <a:pt x="50037" y="53195"/>
                </a:lnTo>
                <a:lnTo>
                  <a:pt x="55943" y="58658"/>
                </a:lnTo>
                <a:lnTo>
                  <a:pt x="61753" y="64097"/>
                </a:lnTo>
                <a:lnTo>
                  <a:pt x="26820" y="102487"/>
                </a:lnTo>
                <a:lnTo>
                  <a:pt x="15875" y="109474"/>
                </a:lnTo>
                <a:lnTo>
                  <a:pt x="11322" y="115091"/>
                </a:lnTo>
                <a:lnTo>
                  <a:pt x="6413" y="120602"/>
                </a:lnTo>
                <a:lnTo>
                  <a:pt x="2266" y="126422"/>
                </a:lnTo>
                <a:lnTo>
                  <a:pt x="0" y="132969"/>
                </a:lnTo>
                <a:lnTo>
                  <a:pt x="178" y="140833"/>
                </a:lnTo>
                <a:lnTo>
                  <a:pt x="2286" y="148637"/>
                </a:lnTo>
                <a:lnTo>
                  <a:pt x="5250" y="156418"/>
                </a:lnTo>
                <a:lnTo>
                  <a:pt x="8000" y="164211"/>
                </a:lnTo>
                <a:lnTo>
                  <a:pt x="23270" y="201537"/>
                </a:lnTo>
                <a:lnTo>
                  <a:pt x="38353" y="216281"/>
                </a:lnTo>
                <a:lnTo>
                  <a:pt x="47751" y="216281"/>
                </a:lnTo>
                <a:lnTo>
                  <a:pt x="55752" y="218948"/>
                </a:lnTo>
                <a:lnTo>
                  <a:pt x="76825" y="191041"/>
                </a:lnTo>
                <a:lnTo>
                  <a:pt x="86598" y="179054"/>
                </a:lnTo>
                <a:lnTo>
                  <a:pt x="86917" y="169423"/>
                </a:lnTo>
                <a:lnTo>
                  <a:pt x="79628" y="148589"/>
                </a:lnTo>
                <a:lnTo>
                  <a:pt x="89696" y="133907"/>
                </a:lnTo>
                <a:lnTo>
                  <a:pt x="86430" y="133907"/>
                </a:lnTo>
                <a:lnTo>
                  <a:pt x="103504" y="93852"/>
                </a:lnTo>
                <a:lnTo>
                  <a:pt x="131615" y="51829"/>
                </a:lnTo>
                <a:lnTo>
                  <a:pt x="135381" y="46862"/>
                </a:lnTo>
                <a:lnTo>
                  <a:pt x="129597" y="40745"/>
                </a:lnTo>
                <a:lnTo>
                  <a:pt x="123967" y="34496"/>
                </a:lnTo>
                <a:lnTo>
                  <a:pt x="118076" y="28557"/>
                </a:lnTo>
                <a:lnTo>
                  <a:pt x="92948" y="8493"/>
                </a:lnTo>
                <a:lnTo>
                  <a:pt x="81377" y="1347"/>
                </a:lnTo>
                <a:lnTo>
                  <a:pt x="71627" y="0"/>
                </a:lnTo>
                <a:close/>
              </a:path>
              <a:path w="135889" h="219075">
                <a:moveTo>
                  <a:pt x="100746" y="118021"/>
                </a:moveTo>
                <a:lnTo>
                  <a:pt x="97197" y="122954"/>
                </a:lnTo>
                <a:lnTo>
                  <a:pt x="90788" y="130872"/>
                </a:lnTo>
                <a:lnTo>
                  <a:pt x="86430" y="133907"/>
                </a:lnTo>
                <a:lnTo>
                  <a:pt x="89696" y="133907"/>
                </a:lnTo>
                <a:lnTo>
                  <a:pt x="96527" y="123944"/>
                </a:lnTo>
                <a:lnTo>
                  <a:pt x="100746" y="118021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633720" y="4818634"/>
            <a:ext cx="135890" cy="219075"/>
          </a:xfrm>
          <a:custGeom>
            <a:avLst/>
            <a:gdLst/>
            <a:ahLst/>
            <a:cxnLst/>
            <a:rect l="l" t="t" r="r" b="b"/>
            <a:pathLst>
              <a:path w="135889" h="219075">
                <a:moveTo>
                  <a:pt x="71627" y="0"/>
                </a:moveTo>
                <a:lnTo>
                  <a:pt x="63736" y="6482"/>
                </a:lnTo>
                <a:lnTo>
                  <a:pt x="56499" y="18335"/>
                </a:lnTo>
                <a:lnTo>
                  <a:pt x="50857" y="32736"/>
                </a:lnTo>
                <a:lnTo>
                  <a:pt x="47751" y="46862"/>
                </a:lnTo>
                <a:lnTo>
                  <a:pt x="50037" y="53195"/>
                </a:lnTo>
                <a:lnTo>
                  <a:pt x="55943" y="58658"/>
                </a:lnTo>
                <a:lnTo>
                  <a:pt x="61753" y="64097"/>
                </a:lnTo>
                <a:lnTo>
                  <a:pt x="26820" y="102487"/>
                </a:lnTo>
                <a:lnTo>
                  <a:pt x="15875" y="109474"/>
                </a:lnTo>
                <a:lnTo>
                  <a:pt x="11322" y="115091"/>
                </a:lnTo>
                <a:lnTo>
                  <a:pt x="6413" y="120602"/>
                </a:lnTo>
                <a:lnTo>
                  <a:pt x="2266" y="126422"/>
                </a:lnTo>
                <a:lnTo>
                  <a:pt x="0" y="132969"/>
                </a:lnTo>
                <a:lnTo>
                  <a:pt x="178" y="140833"/>
                </a:lnTo>
                <a:lnTo>
                  <a:pt x="2286" y="148637"/>
                </a:lnTo>
                <a:lnTo>
                  <a:pt x="5250" y="156418"/>
                </a:lnTo>
                <a:lnTo>
                  <a:pt x="8000" y="164211"/>
                </a:lnTo>
                <a:lnTo>
                  <a:pt x="23270" y="201537"/>
                </a:lnTo>
                <a:lnTo>
                  <a:pt x="38353" y="216281"/>
                </a:lnTo>
                <a:lnTo>
                  <a:pt x="47751" y="216281"/>
                </a:lnTo>
                <a:lnTo>
                  <a:pt x="55752" y="218948"/>
                </a:lnTo>
                <a:lnTo>
                  <a:pt x="76825" y="191041"/>
                </a:lnTo>
                <a:lnTo>
                  <a:pt x="86598" y="179054"/>
                </a:lnTo>
                <a:lnTo>
                  <a:pt x="86917" y="169423"/>
                </a:lnTo>
                <a:lnTo>
                  <a:pt x="79628" y="148589"/>
                </a:lnTo>
                <a:lnTo>
                  <a:pt x="96527" y="123944"/>
                </a:lnTo>
                <a:lnTo>
                  <a:pt x="100746" y="118021"/>
                </a:lnTo>
                <a:lnTo>
                  <a:pt x="97197" y="122954"/>
                </a:lnTo>
                <a:lnTo>
                  <a:pt x="90788" y="130872"/>
                </a:lnTo>
                <a:lnTo>
                  <a:pt x="86430" y="133907"/>
                </a:lnTo>
                <a:lnTo>
                  <a:pt x="89032" y="124190"/>
                </a:lnTo>
                <a:lnTo>
                  <a:pt x="112129" y="79384"/>
                </a:lnTo>
                <a:lnTo>
                  <a:pt x="135381" y="46862"/>
                </a:lnTo>
                <a:lnTo>
                  <a:pt x="129597" y="40745"/>
                </a:lnTo>
                <a:lnTo>
                  <a:pt x="123967" y="34496"/>
                </a:lnTo>
                <a:lnTo>
                  <a:pt x="118076" y="28557"/>
                </a:lnTo>
                <a:lnTo>
                  <a:pt x="111505" y="23368"/>
                </a:lnTo>
                <a:lnTo>
                  <a:pt x="103828" y="17234"/>
                </a:lnTo>
                <a:lnTo>
                  <a:pt x="92948" y="8493"/>
                </a:lnTo>
                <a:lnTo>
                  <a:pt x="81377" y="1347"/>
                </a:lnTo>
                <a:lnTo>
                  <a:pt x="71627" y="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254878" y="4794885"/>
            <a:ext cx="38798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-5" dirty="0">
                <a:latin typeface="Calibri"/>
                <a:cs typeface="Calibri"/>
              </a:rPr>
              <a:t>BOGOTÁ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28540" y="5949823"/>
            <a:ext cx="66929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Popayán</a:t>
            </a:r>
            <a:r>
              <a:rPr sz="800" i="1" dirty="0">
                <a:latin typeface="Calibri"/>
                <a:cs typeface="Calibri"/>
              </a:rPr>
              <a:t> </a:t>
            </a:r>
            <a:r>
              <a:rPr sz="1200" b="0" spc="-7" baseline="20833" dirty="0">
                <a:latin typeface="Calibri Light"/>
                <a:cs typeface="Calibri Light"/>
              </a:rPr>
              <a:t>HUILA</a:t>
            </a:r>
            <a:endParaRPr sz="1200" baseline="20833">
              <a:latin typeface="Calibri Light"/>
              <a:cs typeface="Calibri Ligh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46141" y="5188458"/>
            <a:ext cx="35306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TOLIMA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17314" y="4984242"/>
            <a:ext cx="450850" cy="26225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79375" marR="5080" indent="-67310">
              <a:lnSpc>
                <a:spcPts val="900"/>
              </a:lnSpc>
              <a:spcBef>
                <a:spcPts val="185"/>
              </a:spcBef>
            </a:pPr>
            <a:r>
              <a:rPr sz="800" b="0" spc="-5" dirty="0">
                <a:latin typeface="Calibri Light"/>
                <a:cs typeface="Calibri Light"/>
              </a:rPr>
              <a:t>VALLE</a:t>
            </a:r>
            <a:r>
              <a:rPr sz="800" b="0" spc="-90" dirty="0">
                <a:latin typeface="Calibri Light"/>
                <a:cs typeface="Calibri Light"/>
              </a:rPr>
              <a:t> </a:t>
            </a:r>
            <a:r>
              <a:rPr sz="800" b="0" dirty="0">
                <a:latin typeface="Calibri Light"/>
                <a:cs typeface="Calibri Light"/>
              </a:rPr>
              <a:t>DEL  </a:t>
            </a:r>
            <a:r>
              <a:rPr sz="800" b="0" spc="-5" dirty="0">
                <a:latin typeface="Calibri Light"/>
                <a:cs typeface="Calibri Light"/>
              </a:rPr>
              <a:t>CAUCA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57217" y="4719066"/>
            <a:ext cx="33147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CHO</a:t>
            </a:r>
            <a:r>
              <a:rPr sz="800" b="0" dirty="0">
                <a:latin typeface="Calibri Light"/>
                <a:cs typeface="Calibri Light"/>
              </a:rPr>
              <a:t>CÓ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01005" y="3782060"/>
            <a:ext cx="50482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ANTIOQUIA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66765" y="3037713"/>
            <a:ext cx="38290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BOLÍVAR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43296" y="2936240"/>
            <a:ext cx="29654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S</a:t>
            </a:r>
            <a:r>
              <a:rPr sz="800" b="0" dirty="0">
                <a:latin typeface="Calibri Light"/>
                <a:cs typeface="Calibri Light"/>
              </a:rPr>
              <a:t>U</a:t>
            </a:r>
            <a:r>
              <a:rPr sz="800" b="0" spc="-5" dirty="0">
                <a:latin typeface="Calibri Light"/>
                <a:cs typeface="Calibri Light"/>
              </a:rPr>
              <a:t>C</a:t>
            </a:r>
            <a:r>
              <a:rPr sz="800" b="0" spc="0" dirty="0">
                <a:latin typeface="Calibri Light"/>
                <a:cs typeface="Calibri Light"/>
              </a:rPr>
              <a:t>R</a:t>
            </a:r>
            <a:r>
              <a:rPr sz="800" b="0" dirty="0">
                <a:latin typeface="Calibri Light"/>
                <a:cs typeface="Calibri Light"/>
              </a:rPr>
              <a:t>E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728461" y="2591562"/>
            <a:ext cx="28892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C</a:t>
            </a:r>
            <a:r>
              <a:rPr sz="800" b="0" dirty="0">
                <a:latin typeface="Calibri Light"/>
                <a:cs typeface="Calibri Light"/>
              </a:rPr>
              <a:t>E</a:t>
            </a:r>
            <a:r>
              <a:rPr sz="800" b="0" spc="-5" dirty="0">
                <a:latin typeface="Calibri Light"/>
                <a:cs typeface="Calibri Light"/>
              </a:rPr>
              <a:t>S</a:t>
            </a:r>
            <a:r>
              <a:rPr sz="800" b="0" dirty="0">
                <a:latin typeface="Calibri Light"/>
                <a:cs typeface="Calibri Light"/>
              </a:rPr>
              <a:t>AR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643376" y="6241542"/>
            <a:ext cx="36004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dirty="0">
                <a:latin typeface="Calibri Light"/>
                <a:cs typeface="Calibri Light"/>
              </a:rPr>
              <a:t>NAR</a:t>
            </a:r>
            <a:r>
              <a:rPr sz="800" b="0" spc="-5" dirty="0">
                <a:latin typeface="Calibri Light"/>
                <a:cs typeface="Calibri Light"/>
              </a:rPr>
              <a:t>I</a:t>
            </a:r>
            <a:r>
              <a:rPr sz="800" b="0" dirty="0">
                <a:latin typeface="Calibri Light"/>
                <a:cs typeface="Calibri Light"/>
              </a:rPr>
              <a:t>ÑO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08497" y="6543802"/>
            <a:ext cx="42862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C</a:t>
            </a:r>
            <a:r>
              <a:rPr sz="800" b="0" dirty="0">
                <a:latin typeface="Calibri Light"/>
                <a:cs typeface="Calibri Light"/>
              </a:rPr>
              <a:t>AQUE</a:t>
            </a:r>
            <a:r>
              <a:rPr sz="800" b="0" spc="-5" dirty="0">
                <a:latin typeface="Calibri Light"/>
                <a:cs typeface="Calibri Light"/>
              </a:rPr>
              <a:t>T</a:t>
            </a:r>
            <a:r>
              <a:rPr sz="800" b="0" dirty="0">
                <a:latin typeface="Calibri Light"/>
                <a:cs typeface="Calibri Light"/>
              </a:rPr>
              <a:t>Á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811136" y="3868928"/>
            <a:ext cx="37338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dirty="0">
                <a:latin typeface="Calibri Light"/>
                <a:cs typeface="Calibri Light"/>
              </a:rPr>
              <a:t>ARAU</a:t>
            </a:r>
            <a:r>
              <a:rPr sz="800" b="0" spc="-5" dirty="0">
                <a:latin typeface="Calibri Light"/>
                <a:cs typeface="Calibri Light"/>
              </a:rPr>
              <a:t>CA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751701" y="4372102"/>
            <a:ext cx="46990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C</a:t>
            </a:r>
            <a:r>
              <a:rPr sz="800" b="0" dirty="0">
                <a:latin typeface="Calibri Light"/>
                <a:cs typeface="Calibri Light"/>
              </a:rPr>
              <a:t>A</a:t>
            </a:r>
            <a:r>
              <a:rPr sz="800" b="0" spc="-5" dirty="0">
                <a:latin typeface="Calibri Light"/>
                <a:cs typeface="Calibri Light"/>
              </a:rPr>
              <a:t>S</a:t>
            </a:r>
            <a:r>
              <a:rPr sz="800" b="0" dirty="0">
                <a:latin typeface="Calibri Light"/>
                <a:cs typeface="Calibri Light"/>
              </a:rPr>
              <a:t>ANARE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098917" y="5619750"/>
            <a:ext cx="38481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GUAINÍA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432550" y="6080887"/>
            <a:ext cx="4559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GUAVIARE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132446" y="6482588"/>
            <a:ext cx="35369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VA</a:t>
            </a:r>
            <a:r>
              <a:rPr sz="800" b="0" spc="0" dirty="0">
                <a:latin typeface="Calibri Light"/>
                <a:cs typeface="Calibri Light"/>
              </a:rPr>
              <a:t>U</a:t>
            </a:r>
            <a:r>
              <a:rPr sz="800" b="0" dirty="0">
                <a:latin typeface="Calibri Light"/>
                <a:cs typeface="Calibri Light"/>
              </a:rPr>
              <a:t>PÉS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993126" y="4771771"/>
            <a:ext cx="40132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VICHADA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969255" y="4071874"/>
            <a:ext cx="38290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M</a:t>
            </a:r>
            <a:r>
              <a:rPr sz="800" i="1" dirty="0">
                <a:latin typeface="Calibri"/>
                <a:cs typeface="Calibri"/>
              </a:rPr>
              <a:t>e</a:t>
            </a:r>
            <a:r>
              <a:rPr sz="800" i="1" spc="-10" dirty="0">
                <a:latin typeface="Calibri"/>
                <a:cs typeface="Calibri"/>
              </a:rPr>
              <a:t>d</a:t>
            </a:r>
            <a:r>
              <a:rPr sz="800" i="1" dirty="0">
                <a:latin typeface="Calibri"/>
                <a:cs typeface="Calibri"/>
              </a:rPr>
              <a:t>e</a:t>
            </a:r>
            <a:r>
              <a:rPr sz="800" i="1" spc="-10" dirty="0">
                <a:latin typeface="Calibri"/>
                <a:cs typeface="Calibri"/>
              </a:rPr>
              <a:t>l</a:t>
            </a:r>
            <a:r>
              <a:rPr sz="800" i="1" spc="-5" dirty="0">
                <a:latin typeface="Calibri"/>
                <a:cs typeface="Calibri"/>
              </a:rPr>
              <a:t>lí</a:t>
            </a:r>
            <a:r>
              <a:rPr sz="800" i="1" dirty="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713603" y="3839083"/>
            <a:ext cx="60261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-5" dirty="0">
                <a:latin typeface="Calibri"/>
                <a:cs typeface="Calibri"/>
              </a:rPr>
              <a:t>Bucaramanga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960746" y="4701921"/>
            <a:ext cx="441959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-5" dirty="0">
                <a:latin typeface="Calibri"/>
                <a:cs typeface="Calibri"/>
              </a:rPr>
              <a:t>M</a:t>
            </a:r>
            <a:r>
              <a:rPr sz="800" i="1" spc="-10" dirty="0">
                <a:latin typeface="Calibri"/>
                <a:cs typeface="Calibri"/>
              </a:rPr>
              <a:t>an</a:t>
            </a:r>
            <a:r>
              <a:rPr sz="800" i="1" spc="-5" dirty="0">
                <a:latin typeface="Calibri"/>
                <a:cs typeface="Calibri"/>
              </a:rPr>
              <a:t>i</a:t>
            </a:r>
            <a:r>
              <a:rPr sz="800" i="1" spc="-10" dirty="0">
                <a:latin typeface="Calibri"/>
                <a:cs typeface="Calibri"/>
              </a:rPr>
              <a:t>za</a:t>
            </a:r>
            <a:r>
              <a:rPr sz="800" i="1" spc="-5" dirty="0">
                <a:latin typeface="Calibri"/>
                <a:cs typeface="Calibri"/>
              </a:rPr>
              <a:t>l</a:t>
            </a:r>
            <a:r>
              <a:rPr sz="800" i="1" dirty="0">
                <a:latin typeface="Calibri"/>
                <a:cs typeface="Calibri"/>
              </a:rPr>
              <a:t>es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934711" y="4672584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39624" y="0"/>
                </a:move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3119" y="55030"/>
                </a:lnTo>
                <a:lnTo>
                  <a:pt x="11620" y="67627"/>
                </a:lnTo>
                <a:lnTo>
                  <a:pt x="24217" y="76128"/>
                </a:lnTo>
                <a:lnTo>
                  <a:pt x="39624" y="79248"/>
                </a:lnTo>
                <a:lnTo>
                  <a:pt x="55030" y="76128"/>
                </a:lnTo>
                <a:lnTo>
                  <a:pt x="67627" y="67627"/>
                </a:lnTo>
                <a:lnTo>
                  <a:pt x="76128" y="55030"/>
                </a:lnTo>
                <a:lnTo>
                  <a:pt x="79248" y="39624"/>
                </a:lnTo>
                <a:lnTo>
                  <a:pt x="76128" y="24217"/>
                </a:lnTo>
                <a:lnTo>
                  <a:pt x="67627" y="11620"/>
                </a:lnTo>
                <a:lnTo>
                  <a:pt x="55030" y="3119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934711" y="4672584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39624"/>
                </a:moveTo>
                <a:lnTo>
                  <a:pt x="3119" y="24217"/>
                </a:lnTo>
                <a:lnTo>
                  <a:pt x="11620" y="11620"/>
                </a:lnTo>
                <a:lnTo>
                  <a:pt x="24217" y="3119"/>
                </a:lnTo>
                <a:lnTo>
                  <a:pt x="39624" y="0"/>
                </a:lnTo>
                <a:lnTo>
                  <a:pt x="55030" y="3119"/>
                </a:lnTo>
                <a:lnTo>
                  <a:pt x="67627" y="11620"/>
                </a:lnTo>
                <a:lnTo>
                  <a:pt x="76128" y="24217"/>
                </a:lnTo>
                <a:lnTo>
                  <a:pt x="79248" y="39624"/>
                </a:lnTo>
                <a:lnTo>
                  <a:pt x="76128" y="55030"/>
                </a:lnTo>
                <a:lnTo>
                  <a:pt x="67627" y="67627"/>
                </a:lnTo>
                <a:lnTo>
                  <a:pt x="55030" y="76128"/>
                </a:lnTo>
                <a:lnTo>
                  <a:pt x="39624" y="79248"/>
                </a:lnTo>
                <a:lnTo>
                  <a:pt x="24217" y="76128"/>
                </a:lnTo>
                <a:lnTo>
                  <a:pt x="11620" y="67627"/>
                </a:lnTo>
                <a:lnTo>
                  <a:pt x="3119" y="55030"/>
                </a:lnTo>
                <a:lnTo>
                  <a:pt x="0" y="39624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858511" y="4937760"/>
            <a:ext cx="60960" cy="59690"/>
          </a:xfrm>
          <a:custGeom>
            <a:avLst/>
            <a:gdLst/>
            <a:ahLst/>
            <a:cxnLst/>
            <a:rect l="l" t="t" r="r" b="b"/>
            <a:pathLst>
              <a:path w="60960" h="59689">
                <a:moveTo>
                  <a:pt x="30479" y="0"/>
                </a:moveTo>
                <a:lnTo>
                  <a:pt x="18591" y="2339"/>
                </a:lnTo>
                <a:lnTo>
                  <a:pt x="8905" y="8715"/>
                </a:lnTo>
                <a:lnTo>
                  <a:pt x="2387" y="18162"/>
                </a:lnTo>
                <a:lnTo>
                  <a:pt x="0" y="29718"/>
                </a:lnTo>
                <a:lnTo>
                  <a:pt x="2387" y="41273"/>
                </a:lnTo>
                <a:lnTo>
                  <a:pt x="8905" y="50720"/>
                </a:lnTo>
                <a:lnTo>
                  <a:pt x="18591" y="57096"/>
                </a:lnTo>
                <a:lnTo>
                  <a:pt x="30479" y="59436"/>
                </a:lnTo>
                <a:lnTo>
                  <a:pt x="42368" y="57096"/>
                </a:lnTo>
                <a:lnTo>
                  <a:pt x="52054" y="50720"/>
                </a:lnTo>
                <a:lnTo>
                  <a:pt x="58572" y="41273"/>
                </a:lnTo>
                <a:lnTo>
                  <a:pt x="60960" y="29718"/>
                </a:lnTo>
                <a:lnTo>
                  <a:pt x="58572" y="18162"/>
                </a:lnTo>
                <a:lnTo>
                  <a:pt x="52054" y="8715"/>
                </a:lnTo>
                <a:lnTo>
                  <a:pt x="42368" y="2339"/>
                </a:lnTo>
                <a:lnTo>
                  <a:pt x="30479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858511" y="4937760"/>
            <a:ext cx="60960" cy="59690"/>
          </a:xfrm>
          <a:custGeom>
            <a:avLst/>
            <a:gdLst/>
            <a:ahLst/>
            <a:cxnLst/>
            <a:rect l="l" t="t" r="r" b="b"/>
            <a:pathLst>
              <a:path w="60960" h="59689">
                <a:moveTo>
                  <a:pt x="0" y="29718"/>
                </a:moveTo>
                <a:lnTo>
                  <a:pt x="2387" y="18162"/>
                </a:lnTo>
                <a:lnTo>
                  <a:pt x="8905" y="8715"/>
                </a:lnTo>
                <a:lnTo>
                  <a:pt x="18591" y="2339"/>
                </a:lnTo>
                <a:lnTo>
                  <a:pt x="30479" y="0"/>
                </a:lnTo>
                <a:lnTo>
                  <a:pt x="42368" y="2339"/>
                </a:lnTo>
                <a:lnTo>
                  <a:pt x="52054" y="8715"/>
                </a:lnTo>
                <a:lnTo>
                  <a:pt x="58572" y="18162"/>
                </a:lnTo>
                <a:lnTo>
                  <a:pt x="60960" y="29718"/>
                </a:lnTo>
                <a:lnTo>
                  <a:pt x="58572" y="41273"/>
                </a:lnTo>
                <a:lnTo>
                  <a:pt x="52054" y="50720"/>
                </a:lnTo>
                <a:lnTo>
                  <a:pt x="42368" y="57096"/>
                </a:lnTo>
                <a:lnTo>
                  <a:pt x="30479" y="59436"/>
                </a:lnTo>
                <a:lnTo>
                  <a:pt x="18591" y="57096"/>
                </a:lnTo>
                <a:lnTo>
                  <a:pt x="8905" y="50720"/>
                </a:lnTo>
                <a:lnTo>
                  <a:pt x="2387" y="41273"/>
                </a:lnTo>
                <a:lnTo>
                  <a:pt x="0" y="29718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846320" y="4774692"/>
            <a:ext cx="59690" cy="60960"/>
          </a:xfrm>
          <a:custGeom>
            <a:avLst/>
            <a:gdLst/>
            <a:ahLst/>
            <a:cxnLst/>
            <a:rect l="l" t="t" r="r" b="b"/>
            <a:pathLst>
              <a:path w="59689" h="60960">
                <a:moveTo>
                  <a:pt x="29717" y="0"/>
                </a:moveTo>
                <a:lnTo>
                  <a:pt x="18162" y="2387"/>
                </a:lnTo>
                <a:lnTo>
                  <a:pt x="8715" y="8905"/>
                </a:lnTo>
                <a:lnTo>
                  <a:pt x="2339" y="18591"/>
                </a:lnTo>
                <a:lnTo>
                  <a:pt x="0" y="30479"/>
                </a:lnTo>
                <a:lnTo>
                  <a:pt x="2339" y="42368"/>
                </a:lnTo>
                <a:lnTo>
                  <a:pt x="8715" y="52054"/>
                </a:lnTo>
                <a:lnTo>
                  <a:pt x="18162" y="58572"/>
                </a:lnTo>
                <a:lnTo>
                  <a:pt x="29717" y="60960"/>
                </a:lnTo>
                <a:lnTo>
                  <a:pt x="41273" y="58572"/>
                </a:lnTo>
                <a:lnTo>
                  <a:pt x="50720" y="52054"/>
                </a:lnTo>
                <a:lnTo>
                  <a:pt x="57096" y="42368"/>
                </a:lnTo>
                <a:lnTo>
                  <a:pt x="59435" y="30479"/>
                </a:lnTo>
                <a:lnTo>
                  <a:pt x="57096" y="18591"/>
                </a:lnTo>
                <a:lnTo>
                  <a:pt x="50720" y="8905"/>
                </a:lnTo>
                <a:lnTo>
                  <a:pt x="41273" y="2387"/>
                </a:lnTo>
                <a:lnTo>
                  <a:pt x="2971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846320" y="4774692"/>
            <a:ext cx="59690" cy="60960"/>
          </a:xfrm>
          <a:custGeom>
            <a:avLst/>
            <a:gdLst/>
            <a:ahLst/>
            <a:cxnLst/>
            <a:rect l="l" t="t" r="r" b="b"/>
            <a:pathLst>
              <a:path w="59689" h="60960">
                <a:moveTo>
                  <a:pt x="0" y="30479"/>
                </a:moveTo>
                <a:lnTo>
                  <a:pt x="2339" y="18591"/>
                </a:lnTo>
                <a:lnTo>
                  <a:pt x="8715" y="8905"/>
                </a:lnTo>
                <a:lnTo>
                  <a:pt x="18162" y="2387"/>
                </a:lnTo>
                <a:lnTo>
                  <a:pt x="29717" y="0"/>
                </a:lnTo>
                <a:lnTo>
                  <a:pt x="41273" y="2387"/>
                </a:lnTo>
                <a:lnTo>
                  <a:pt x="50720" y="8905"/>
                </a:lnTo>
                <a:lnTo>
                  <a:pt x="57096" y="18591"/>
                </a:lnTo>
                <a:lnTo>
                  <a:pt x="59435" y="30479"/>
                </a:lnTo>
                <a:lnTo>
                  <a:pt x="57096" y="42368"/>
                </a:lnTo>
                <a:lnTo>
                  <a:pt x="50720" y="52054"/>
                </a:lnTo>
                <a:lnTo>
                  <a:pt x="41273" y="58572"/>
                </a:lnTo>
                <a:lnTo>
                  <a:pt x="29717" y="60960"/>
                </a:lnTo>
                <a:lnTo>
                  <a:pt x="18162" y="58572"/>
                </a:lnTo>
                <a:lnTo>
                  <a:pt x="8715" y="52054"/>
                </a:lnTo>
                <a:lnTo>
                  <a:pt x="2339" y="42368"/>
                </a:lnTo>
                <a:lnTo>
                  <a:pt x="0" y="30479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367784" y="4448556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39624" y="0"/>
                </a:move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3119" y="55030"/>
                </a:lnTo>
                <a:lnTo>
                  <a:pt x="11620" y="67627"/>
                </a:lnTo>
                <a:lnTo>
                  <a:pt x="24217" y="76128"/>
                </a:lnTo>
                <a:lnTo>
                  <a:pt x="39624" y="79248"/>
                </a:lnTo>
                <a:lnTo>
                  <a:pt x="55030" y="76128"/>
                </a:lnTo>
                <a:lnTo>
                  <a:pt x="67627" y="67627"/>
                </a:lnTo>
                <a:lnTo>
                  <a:pt x="76128" y="55030"/>
                </a:lnTo>
                <a:lnTo>
                  <a:pt x="79248" y="39624"/>
                </a:lnTo>
                <a:lnTo>
                  <a:pt x="76128" y="24217"/>
                </a:lnTo>
                <a:lnTo>
                  <a:pt x="67627" y="11620"/>
                </a:lnTo>
                <a:lnTo>
                  <a:pt x="55030" y="3119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367784" y="4448556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39624"/>
                </a:moveTo>
                <a:lnTo>
                  <a:pt x="3119" y="24217"/>
                </a:lnTo>
                <a:lnTo>
                  <a:pt x="11620" y="11620"/>
                </a:lnTo>
                <a:lnTo>
                  <a:pt x="24217" y="3119"/>
                </a:lnTo>
                <a:lnTo>
                  <a:pt x="39624" y="0"/>
                </a:lnTo>
                <a:lnTo>
                  <a:pt x="55030" y="3119"/>
                </a:lnTo>
                <a:lnTo>
                  <a:pt x="67627" y="11620"/>
                </a:lnTo>
                <a:lnTo>
                  <a:pt x="76128" y="24217"/>
                </a:lnTo>
                <a:lnTo>
                  <a:pt x="79248" y="39624"/>
                </a:lnTo>
                <a:lnTo>
                  <a:pt x="76128" y="55030"/>
                </a:lnTo>
                <a:lnTo>
                  <a:pt x="67627" y="67627"/>
                </a:lnTo>
                <a:lnTo>
                  <a:pt x="55030" y="76128"/>
                </a:lnTo>
                <a:lnTo>
                  <a:pt x="39624" y="79248"/>
                </a:lnTo>
                <a:lnTo>
                  <a:pt x="24217" y="76128"/>
                </a:lnTo>
                <a:lnTo>
                  <a:pt x="11620" y="67627"/>
                </a:lnTo>
                <a:lnTo>
                  <a:pt x="3119" y="55030"/>
                </a:lnTo>
                <a:lnTo>
                  <a:pt x="0" y="39624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4448936" y="4388866"/>
            <a:ext cx="27749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-5" dirty="0">
                <a:latin typeface="Calibri"/>
                <a:cs typeface="Calibri"/>
              </a:rPr>
              <a:t>C</a:t>
            </a:r>
            <a:r>
              <a:rPr sz="800" i="1" spc="-10" dirty="0">
                <a:latin typeface="Calibri"/>
                <a:cs typeface="Calibri"/>
              </a:rPr>
              <a:t>h</a:t>
            </a:r>
            <a:r>
              <a:rPr sz="800" i="1" spc="-5" dirty="0">
                <a:latin typeface="Calibri"/>
                <a:cs typeface="Calibri"/>
              </a:rPr>
              <a:t>ocó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7394447" y="372770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1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1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394447" y="372770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1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1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7322946" y="3797046"/>
            <a:ext cx="31877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dirty="0">
                <a:latin typeface="Calibri"/>
                <a:cs typeface="Calibri"/>
              </a:rPr>
              <a:t>Ar</a:t>
            </a:r>
            <a:r>
              <a:rPr sz="800" i="1" spc="-5" dirty="0">
                <a:latin typeface="Calibri"/>
                <a:cs typeface="Calibri"/>
              </a:rPr>
              <a:t>a</a:t>
            </a:r>
            <a:r>
              <a:rPr sz="800" i="1" spc="-10" dirty="0">
                <a:latin typeface="Calibri"/>
                <a:cs typeface="Calibri"/>
              </a:rPr>
              <a:t>u</a:t>
            </a:r>
            <a:r>
              <a:rPr sz="800" i="1" spc="-5" dirty="0">
                <a:latin typeface="Calibri"/>
                <a:cs typeface="Calibri"/>
              </a:rPr>
              <a:t>ca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741034" y="2988945"/>
            <a:ext cx="780415" cy="753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0990" marR="184785" algn="ctr">
              <a:lnSpc>
                <a:spcPct val="100000"/>
              </a:lnSpc>
              <a:spcBef>
                <a:spcPts val="100"/>
              </a:spcBef>
            </a:pPr>
            <a:r>
              <a:rPr sz="800" b="0" dirty="0">
                <a:latin typeface="Calibri Light"/>
                <a:cs typeface="Calibri Light"/>
              </a:rPr>
              <a:t>N</a:t>
            </a:r>
            <a:r>
              <a:rPr sz="800" b="0" spc="-5" dirty="0">
                <a:latin typeface="Calibri Light"/>
                <a:cs typeface="Calibri Light"/>
              </a:rPr>
              <a:t>O</a:t>
            </a:r>
            <a:r>
              <a:rPr sz="800" b="0" spc="0" dirty="0">
                <a:latin typeface="Calibri Light"/>
                <a:cs typeface="Calibri Light"/>
              </a:rPr>
              <a:t>R</a:t>
            </a:r>
            <a:r>
              <a:rPr sz="800" b="0" spc="-5" dirty="0">
                <a:latin typeface="Calibri Light"/>
                <a:cs typeface="Calibri Light"/>
              </a:rPr>
              <a:t>T</a:t>
            </a:r>
            <a:r>
              <a:rPr sz="800" b="0" dirty="0">
                <a:latin typeface="Calibri Light"/>
                <a:cs typeface="Calibri Light"/>
              </a:rPr>
              <a:t>E  DE</a:t>
            </a:r>
            <a:endParaRPr sz="800">
              <a:latin typeface="Calibri Light"/>
              <a:cs typeface="Calibri Light"/>
            </a:endParaRPr>
          </a:p>
          <a:p>
            <a:pPr marL="107950" algn="ctr">
              <a:lnSpc>
                <a:spcPct val="100000"/>
              </a:lnSpc>
            </a:pPr>
            <a:r>
              <a:rPr sz="800" b="0" dirty="0">
                <a:latin typeface="Calibri Light"/>
                <a:cs typeface="Calibri Light"/>
              </a:rPr>
              <a:t>SANTANDER</a:t>
            </a:r>
            <a:endParaRPr sz="800">
              <a:latin typeface="Calibri Light"/>
              <a:cs typeface="Calibri Light"/>
            </a:endParaRPr>
          </a:p>
          <a:p>
            <a:pPr marL="481965">
              <a:lnSpc>
                <a:spcPct val="100000"/>
              </a:lnSpc>
              <a:spcBef>
                <a:spcPts val="465"/>
              </a:spcBef>
            </a:pPr>
            <a:r>
              <a:rPr sz="800" i="1" spc="-5" dirty="0">
                <a:latin typeface="Calibri"/>
                <a:cs typeface="Calibri"/>
              </a:rPr>
              <a:t>C</a:t>
            </a:r>
            <a:r>
              <a:rPr sz="800" i="1" spc="-10" dirty="0">
                <a:latin typeface="Calibri"/>
                <a:cs typeface="Calibri"/>
              </a:rPr>
              <a:t>ú</a:t>
            </a:r>
            <a:r>
              <a:rPr sz="800" i="1" spc="-5" dirty="0">
                <a:latin typeface="Calibri"/>
                <a:cs typeface="Calibri"/>
              </a:rPr>
              <a:t>cu</a:t>
            </a:r>
            <a:r>
              <a:rPr sz="800" i="1" spc="-10" dirty="0">
                <a:latin typeface="Calibri"/>
                <a:cs typeface="Calibri"/>
              </a:rPr>
              <a:t>t</a:t>
            </a:r>
            <a:r>
              <a:rPr sz="800" i="1" dirty="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sz="800" b="0" dirty="0">
                <a:latin typeface="Calibri Light"/>
                <a:cs typeface="Calibri Light"/>
              </a:rPr>
              <a:t>SANTANDER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540122" y="3052166"/>
            <a:ext cx="499745" cy="34290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390"/>
              </a:spcBef>
            </a:pPr>
            <a:r>
              <a:rPr sz="800" i="1" spc="-5" dirty="0">
                <a:latin typeface="Calibri"/>
                <a:cs typeface="Calibri"/>
              </a:rPr>
              <a:t>Montería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800" b="0" dirty="0">
                <a:latin typeface="Calibri Light"/>
                <a:cs typeface="Calibri Light"/>
              </a:rPr>
              <a:t>CÓRDOBA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988052" y="275082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988052" y="275082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4908041" y="2792349"/>
            <a:ext cx="38608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Sincelejo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423664" y="2138934"/>
            <a:ext cx="4559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-5" dirty="0">
                <a:latin typeface="Calibri"/>
                <a:cs typeface="Calibri"/>
              </a:rPr>
              <a:t>C</a:t>
            </a:r>
            <a:r>
              <a:rPr sz="800" i="1" spc="-10" dirty="0">
                <a:latin typeface="Calibri"/>
                <a:cs typeface="Calibri"/>
              </a:rPr>
              <a:t>a</a:t>
            </a:r>
            <a:r>
              <a:rPr sz="800" i="1" dirty="0">
                <a:latin typeface="Calibri"/>
                <a:cs typeface="Calibri"/>
              </a:rPr>
              <a:t>r</a:t>
            </a:r>
            <a:r>
              <a:rPr sz="800" i="1" spc="-5" dirty="0">
                <a:latin typeface="Calibri"/>
                <a:cs typeface="Calibri"/>
              </a:rPr>
              <a:t>t</a:t>
            </a:r>
            <a:r>
              <a:rPr sz="800" i="1" spc="-10" dirty="0">
                <a:latin typeface="Calibri"/>
                <a:cs typeface="Calibri"/>
              </a:rPr>
              <a:t>ag</a:t>
            </a:r>
            <a:r>
              <a:rPr sz="800" i="1" dirty="0">
                <a:latin typeface="Calibri"/>
                <a:cs typeface="Calibri"/>
              </a:rPr>
              <a:t>e</a:t>
            </a:r>
            <a:r>
              <a:rPr sz="800" i="1" spc="-10" dirty="0">
                <a:latin typeface="Calibri"/>
                <a:cs typeface="Calibri"/>
              </a:rPr>
              <a:t>n</a:t>
            </a:r>
            <a:r>
              <a:rPr sz="800" i="1" dirty="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597146" y="1709776"/>
            <a:ext cx="943610" cy="283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99415">
              <a:lnSpc>
                <a:spcPct val="105700"/>
              </a:lnSpc>
              <a:spcBef>
                <a:spcPts val="100"/>
              </a:spcBef>
            </a:pPr>
            <a:r>
              <a:rPr sz="800" i="1" spc="-10" dirty="0">
                <a:latin typeface="Calibri"/>
                <a:cs typeface="Calibri"/>
              </a:rPr>
              <a:t>Santa</a:t>
            </a:r>
            <a:r>
              <a:rPr sz="800" i="1" spc="-55" dirty="0">
                <a:latin typeface="Calibri"/>
                <a:cs typeface="Calibri"/>
              </a:rPr>
              <a:t> </a:t>
            </a:r>
            <a:r>
              <a:rPr sz="800" i="1" spc="-5" dirty="0">
                <a:latin typeface="Calibri"/>
                <a:cs typeface="Calibri"/>
              </a:rPr>
              <a:t>Marta  Barranquilla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234684" y="1658112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5">
                <a:moveTo>
                  <a:pt x="39624" y="0"/>
                </a:moveTo>
                <a:lnTo>
                  <a:pt x="24217" y="3053"/>
                </a:lnTo>
                <a:lnTo>
                  <a:pt x="11620" y="11382"/>
                </a:lnTo>
                <a:lnTo>
                  <a:pt x="3119" y="23735"/>
                </a:lnTo>
                <a:lnTo>
                  <a:pt x="0" y="38862"/>
                </a:lnTo>
                <a:lnTo>
                  <a:pt x="3119" y="53988"/>
                </a:lnTo>
                <a:lnTo>
                  <a:pt x="11620" y="66341"/>
                </a:lnTo>
                <a:lnTo>
                  <a:pt x="24217" y="74670"/>
                </a:lnTo>
                <a:lnTo>
                  <a:pt x="39624" y="77724"/>
                </a:lnTo>
                <a:lnTo>
                  <a:pt x="55030" y="74670"/>
                </a:lnTo>
                <a:lnTo>
                  <a:pt x="67627" y="66341"/>
                </a:lnTo>
                <a:lnTo>
                  <a:pt x="76128" y="53988"/>
                </a:lnTo>
                <a:lnTo>
                  <a:pt x="79248" y="38862"/>
                </a:lnTo>
                <a:lnTo>
                  <a:pt x="76128" y="23735"/>
                </a:lnTo>
                <a:lnTo>
                  <a:pt x="67627" y="11382"/>
                </a:lnTo>
                <a:lnTo>
                  <a:pt x="55030" y="3053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234684" y="1658112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5">
                <a:moveTo>
                  <a:pt x="0" y="38862"/>
                </a:moveTo>
                <a:lnTo>
                  <a:pt x="3119" y="23735"/>
                </a:lnTo>
                <a:lnTo>
                  <a:pt x="11620" y="11382"/>
                </a:lnTo>
                <a:lnTo>
                  <a:pt x="24217" y="3053"/>
                </a:lnTo>
                <a:lnTo>
                  <a:pt x="39624" y="0"/>
                </a:lnTo>
                <a:lnTo>
                  <a:pt x="55030" y="3053"/>
                </a:lnTo>
                <a:lnTo>
                  <a:pt x="67627" y="11382"/>
                </a:lnTo>
                <a:lnTo>
                  <a:pt x="76128" y="23735"/>
                </a:lnTo>
                <a:lnTo>
                  <a:pt x="79248" y="38862"/>
                </a:lnTo>
                <a:lnTo>
                  <a:pt x="76128" y="53988"/>
                </a:lnTo>
                <a:lnTo>
                  <a:pt x="67627" y="66341"/>
                </a:lnTo>
                <a:lnTo>
                  <a:pt x="55030" y="74670"/>
                </a:lnTo>
                <a:lnTo>
                  <a:pt x="39624" y="77724"/>
                </a:lnTo>
                <a:lnTo>
                  <a:pt x="24217" y="74670"/>
                </a:lnTo>
                <a:lnTo>
                  <a:pt x="11620" y="66341"/>
                </a:lnTo>
                <a:lnTo>
                  <a:pt x="3119" y="53988"/>
                </a:lnTo>
                <a:lnTo>
                  <a:pt x="0" y="38862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5882766" y="1643735"/>
            <a:ext cx="676275" cy="38100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283210">
              <a:lnSpc>
                <a:spcPct val="100000"/>
              </a:lnSpc>
              <a:spcBef>
                <a:spcPts val="540"/>
              </a:spcBef>
            </a:pPr>
            <a:r>
              <a:rPr sz="800" i="1" spc="-5" dirty="0">
                <a:latin typeface="Calibri"/>
                <a:cs typeface="Calibri"/>
              </a:rPr>
              <a:t>Rio</a:t>
            </a:r>
            <a:r>
              <a:rPr sz="800" i="1" spc="-10" dirty="0">
                <a:latin typeface="Calibri"/>
                <a:cs typeface="Calibri"/>
              </a:rPr>
              <a:t>ha</a:t>
            </a:r>
            <a:r>
              <a:rPr sz="800" i="1" spc="-5" dirty="0">
                <a:latin typeface="Calibri"/>
                <a:cs typeface="Calibri"/>
              </a:rPr>
              <a:t>ch</a:t>
            </a:r>
            <a:r>
              <a:rPr sz="800" i="1" dirty="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sz="800" b="0" dirty="0">
                <a:latin typeface="Calibri Light"/>
                <a:cs typeface="Calibri Light"/>
              </a:rPr>
              <a:t>GUAJIRA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5922264" y="2275332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922264" y="2275332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4946141" y="2113534"/>
            <a:ext cx="1322070" cy="382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ATLÁNTICO</a:t>
            </a:r>
            <a:endParaRPr sz="8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750">
              <a:latin typeface="Times New Roman"/>
              <a:cs typeface="Times New Roman"/>
            </a:endParaRPr>
          </a:p>
          <a:p>
            <a:pPr marL="240665">
              <a:lnSpc>
                <a:spcPct val="100000"/>
              </a:lnSpc>
            </a:pPr>
            <a:r>
              <a:rPr sz="1200" b="0" baseline="20833" dirty="0">
                <a:latin typeface="Calibri Light"/>
                <a:cs typeface="Calibri Light"/>
              </a:rPr>
              <a:t>MAGDALENA </a:t>
            </a:r>
            <a:r>
              <a:rPr sz="1200" b="0" spc="232" baseline="20833" dirty="0">
                <a:latin typeface="Calibri Light"/>
                <a:cs typeface="Calibri Light"/>
              </a:rPr>
              <a:t> </a:t>
            </a:r>
            <a:r>
              <a:rPr sz="800" i="1" spc="-5" dirty="0">
                <a:latin typeface="Calibri"/>
                <a:cs typeface="Calibri"/>
              </a:rPr>
              <a:t>Valledupar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6527292" y="4541520"/>
            <a:ext cx="78105" cy="79375"/>
          </a:xfrm>
          <a:custGeom>
            <a:avLst/>
            <a:gdLst/>
            <a:ahLst/>
            <a:cxnLst/>
            <a:rect l="l" t="t" r="r" b="b"/>
            <a:pathLst>
              <a:path w="78104" h="79375">
                <a:moveTo>
                  <a:pt x="38861" y="0"/>
                </a:moveTo>
                <a:lnTo>
                  <a:pt x="23735" y="3119"/>
                </a:lnTo>
                <a:lnTo>
                  <a:pt x="11382" y="11620"/>
                </a:lnTo>
                <a:lnTo>
                  <a:pt x="3053" y="24217"/>
                </a:lnTo>
                <a:lnTo>
                  <a:pt x="0" y="39624"/>
                </a:lnTo>
                <a:lnTo>
                  <a:pt x="3053" y="55030"/>
                </a:lnTo>
                <a:lnTo>
                  <a:pt x="11382" y="67627"/>
                </a:lnTo>
                <a:lnTo>
                  <a:pt x="23735" y="76128"/>
                </a:lnTo>
                <a:lnTo>
                  <a:pt x="38861" y="79248"/>
                </a:lnTo>
                <a:lnTo>
                  <a:pt x="53988" y="76128"/>
                </a:lnTo>
                <a:lnTo>
                  <a:pt x="66341" y="67627"/>
                </a:lnTo>
                <a:lnTo>
                  <a:pt x="74670" y="55030"/>
                </a:lnTo>
                <a:lnTo>
                  <a:pt x="77724" y="39624"/>
                </a:lnTo>
                <a:lnTo>
                  <a:pt x="74670" y="24217"/>
                </a:lnTo>
                <a:lnTo>
                  <a:pt x="66341" y="11620"/>
                </a:lnTo>
                <a:lnTo>
                  <a:pt x="53988" y="3119"/>
                </a:lnTo>
                <a:lnTo>
                  <a:pt x="3886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527292" y="4541520"/>
            <a:ext cx="78105" cy="79375"/>
          </a:xfrm>
          <a:custGeom>
            <a:avLst/>
            <a:gdLst/>
            <a:ahLst/>
            <a:cxnLst/>
            <a:rect l="l" t="t" r="r" b="b"/>
            <a:pathLst>
              <a:path w="78104" h="79375">
                <a:moveTo>
                  <a:pt x="0" y="39624"/>
                </a:moveTo>
                <a:lnTo>
                  <a:pt x="3053" y="24217"/>
                </a:lnTo>
                <a:lnTo>
                  <a:pt x="11382" y="11620"/>
                </a:lnTo>
                <a:lnTo>
                  <a:pt x="23735" y="3119"/>
                </a:lnTo>
                <a:lnTo>
                  <a:pt x="38861" y="0"/>
                </a:lnTo>
                <a:lnTo>
                  <a:pt x="53988" y="3119"/>
                </a:lnTo>
                <a:lnTo>
                  <a:pt x="66341" y="11620"/>
                </a:lnTo>
                <a:lnTo>
                  <a:pt x="74670" y="24217"/>
                </a:lnTo>
                <a:lnTo>
                  <a:pt x="77724" y="39624"/>
                </a:lnTo>
                <a:lnTo>
                  <a:pt x="74670" y="55030"/>
                </a:lnTo>
                <a:lnTo>
                  <a:pt x="66341" y="67627"/>
                </a:lnTo>
                <a:lnTo>
                  <a:pt x="53988" y="76128"/>
                </a:lnTo>
                <a:lnTo>
                  <a:pt x="38861" y="79248"/>
                </a:lnTo>
                <a:lnTo>
                  <a:pt x="23735" y="76128"/>
                </a:lnTo>
                <a:lnTo>
                  <a:pt x="11382" y="67627"/>
                </a:lnTo>
                <a:lnTo>
                  <a:pt x="3053" y="55030"/>
                </a:lnTo>
                <a:lnTo>
                  <a:pt x="0" y="39624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6453632" y="4613275"/>
            <a:ext cx="25463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dirty="0">
                <a:latin typeface="Calibri"/>
                <a:cs typeface="Calibri"/>
              </a:rPr>
              <a:t>Y</a:t>
            </a:r>
            <a:r>
              <a:rPr sz="800" i="1" spc="-5" dirty="0">
                <a:latin typeface="Calibri"/>
                <a:cs typeface="Calibri"/>
              </a:rPr>
              <a:t>o</a:t>
            </a:r>
            <a:r>
              <a:rPr sz="800" i="1" spc="-10" dirty="0">
                <a:latin typeface="Calibri"/>
                <a:cs typeface="Calibri"/>
              </a:rPr>
              <a:t>pa</a:t>
            </a:r>
            <a:r>
              <a:rPr sz="800" i="1" dirty="0">
                <a:latin typeface="Calibri"/>
                <a:cs typeface="Calibri"/>
              </a:rPr>
              <a:t>l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051930" y="5122926"/>
            <a:ext cx="53340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Villavicencio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5097779" y="6225540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30480" y="0"/>
                </a:moveTo>
                <a:lnTo>
                  <a:pt x="18591" y="2387"/>
                </a:lnTo>
                <a:lnTo>
                  <a:pt x="8905" y="8905"/>
                </a:lnTo>
                <a:lnTo>
                  <a:pt x="2387" y="18591"/>
                </a:lnTo>
                <a:lnTo>
                  <a:pt x="0" y="30480"/>
                </a:lnTo>
                <a:lnTo>
                  <a:pt x="2387" y="42368"/>
                </a:lnTo>
                <a:lnTo>
                  <a:pt x="8905" y="52054"/>
                </a:lnTo>
                <a:lnTo>
                  <a:pt x="18591" y="58572"/>
                </a:lnTo>
                <a:lnTo>
                  <a:pt x="30480" y="60960"/>
                </a:lnTo>
                <a:lnTo>
                  <a:pt x="42368" y="58572"/>
                </a:lnTo>
                <a:lnTo>
                  <a:pt x="52054" y="52054"/>
                </a:lnTo>
                <a:lnTo>
                  <a:pt x="58572" y="42368"/>
                </a:lnTo>
                <a:lnTo>
                  <a:pt x="60960" y="30480"/>
                </a:lnTo>
                <a:lnTo>
                  <a:pt x="58572" y="18591"/>
                </a:lnTo>
                <a:lnTo>
                  <a:pt x="52054" y="8905"/>
                </a:lnTo>
                <a:lnTo>
                  <a:pt x="42368" y="2387"/>
                </a:lnTo>
                <a:lnTo>
                  <a:pt x="3048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097779" y="6225540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0" y="30480"/>
                </a:moveTo>
                <a:lnTo>
                  <a:pt x="2387" y="18591"/>
                </a:lnTo>
                <a:lnTo>
                  <a:pt x="8905" y="8905"/>
                </a:lnTo>
                <a:lnTo>
                  <a:pt x="18591" y="2387"/>
                </a:lnTo>
                <a:lnTo>
                  <a:pt x="30480" y="0"/>
                </a:lnTo>
                <a:lnTo>
                  <a:pt x="42368" y="2387"/>
                </a:lnTo>
                <a:lnTo>
                  <a:pt x="52054" y="8905"/>
                </a:lnTo>
                <a:lnTo>
                  <a:pt x="58572" y="18591"/>
                </a:lnTo>
                <a:lnTo>
                  <a:pt x="60960" y="30480"/>
                </a:lnTo>
                <a:lnTo>
                  <a:pt x="58572" y="42368"/>
                </a:lnTo>
                <a:lnTo>
                  <a:pt x="52054" y="52054"/>
                </a:lnTo>
                <a:lnTo>
                  <a:pt x="42368" y="58572"/>
                </a:lnTo>
                <a:lnTo>
                  <a:pt x="30480" y="60960"/>
                </a:lnTo>
                <a:lnTo>
                  <a:pt x="18591" y="58572"/>
                </a:lnTo>
                <a:lnTo>
                  <a:pt x="8905" y="52054"/>
                </a:lnTo>
                <a:lnTo>
                  <a:pt x="2387" y="42368"/>
                </a:lnTo>
                <a:lnTo>
                  <a:pt x="0" y="3048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5121655" y="6254242"/>
            <a:ext cx="40132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Florencia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5088635" y="4934712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39624" y="0"/>
                </a:move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3119" y="55030"/>
                </a:lnTo>
                <a:lnTo>
                  <a:pt x="11620" y="67627"/>
                </a:lnTo>
                <a:lnTo>
                  <a:pt x="24217" y="76128"/>
                </a:lnTo>
                <a:lnTo>
                  <a:pt x="39624" y="79248"/>
                </a:lnTo>
                <a:lnTo>
                  <a:pt x="55030" y="76128"/>
                </a:lnTo>
                <a:lnTo>
                  <a:pt x="67627" y="67627"/>
                </a:lnTo>
                <a:lnTo>
                  <a:pt x="76128" y="55030"/>
                </a:lnTo>
                <a:lnTo>
                  <a:pt x="79248" y="39624"/>
                </a:lnTo>
                <a:lnTo>
                  <a:pt x="76128" y="24217"/>
                </a:lnTo>
                <a:lnTo>
                  <a:pt x="67627" y="11620"/>
                </a:lnTo>
                <a:lnTo>
                  <a:pt x="55030" y="3119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088635" y="4934712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39624"/>
                </a:moveTo>
                <a:lnTo>
                  <a:pt x="3119" y="24217"/>
                </a:lnTo>
                <a:lnTo>
                  <a:pt x="11620" y="11620"/>
                </a:lnTo>
                <a:lnTo>
                  <a:pt x="24217" y="3119"/>
                </a:lnTo>
                <a:lnTo>
                  <a:pt x="39624" y="0"/>
                </a:lnTo>
                <a:lnTo>
                  <a:pt x="55030" y="3119"/>
                </a:lnTo>
                <a:lnTo>
                  <a:pt x="67627" y="11620"/>
                </a:lnTo>
                <a:lnTo>
                  <a:pt x="76128" y="24217"/>
                </a:lnTo>
                <a:lnTo>
                  <a:pt x="79248" y="39624"/>
                </a:lnTo>
                <a:lnTo>
                  <a:pt x="76128" y="55030"/>
                </a:lnTo>
                <a:lnTo>
                  <a:pt x="67627" y="67627"/>
                </a:lnTo>
                <a:lnTo>
                  <a:pt x="55030" y="76128"/>
                </a:lnTo>
                <a:lnTo>
                  <a:pt x="39624" y="79248"/>
                </a:lnTo>
                <a:lnTo>
                  <a:pt x="24217" y="76128"/>
                </a:lnTo>
                <a:lnTo>
                  <a:pt x="11620" y="67627"/>
                </a:lnTo>
                <a:lnTo>
                  <a:pt x="3119" y="55030"/>
                </a:lnTo>
                <a:lnTo>
                  <a:pt x="0" y="39624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5132070" y="4951603"/>
            <a:ext cx="30734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dirty="0">
                <a:latin typeface="Calibri"/>
                <a:cs typeface="Calibri"/>
              </a:rPr>
              <a:t>I</a:t>
            </a:r>
            <a:r>
              <a:rPr sz="800" i="1" spc="-5" dirty="0">
                <a:latin typeface="Calibri"/>
                <a:cs typeface="Calibri"/>
              </a:rPr>
              <a:t>b</a:t>
            </a:r>
            <a:r>
              <a:rPr sz="800" i="1" spc="-10" dirty="0">
                <a:latin typeface="Calibri"/>
                <a:cs typeface="Calibri"/>
              </a:rPr>
              <a:t>agu</a:t>
            </a:r>
            <a:r>
              <a:rPr sz="800" i="1" dirty="0">
                <a:latin typeface="Calibri"/>
                <a:cs typeface="Calibri"/>
              </a:rPr>
              <a:t>é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897248" y="6503670"/>
            <a:ext cx="255904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dirty="0">
                <a:latin typeface="Calibri"/>
                <a:cs typeface="Calibri"/>
              </a:rPr>
              <a:t>P</a:t>
            </a:r>
            <a:r>
              <a:rPr sz="800" i="1" spc="-10" dirty="0">
                <a:latin typeface="Calibri"/>
                <a:cs typeface="Calibri"/>
              </a:rPr>
              <a:t>a</a:t>
            </a:r>
            <a:r>
              <a:rPr sz="800" i="1" spc="-5" dirty="0">
                <a:latin typeface="Calibri"/>
                <a:cs typeface="Calibri"/>
              </a:rPr>
              <a:t>s</a:t>
            </a:r>
            <a:r>
              <a:rPr sz="800" i="1" spc="-10" dirty="0">
                <a:latin typeface="Calibri"/>
                <a:cs typeface="Calibri"/>
              </a:rPr>
              <a:t>t</a:t>
            </a:r>
            <a:r>
              <a:rPr sz="800" i="1" dirty="0">
                <a:latin typeface="Calibri"/>
                <a:cs typeface="Calibri"/>
              </a:rPr>
              <a:t>o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508372" y="6548120"/>
            <a:ext cx="528320" cy="2730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Mocoa</a:t>
            </a:r>
            <a:endParaRPr sz="800">
              <a:latin typeface="Calibri"/>
              <a:cs typeface="Calibri"/>
            </a:endParaRPr>
          </a:p>
          <a:p>
            <a:pPr marL="24765">
              <a:lnSpc>
                <a:spcPct val="100000"/>
              </a:lnSpc>
              <a:spcBef>
                <a:spcPts val="20"/>
              </a:spcBef>
            </a:pPr>
            <a:r>
              <a:rPr sz="800" b="0" dirty="0">
                <a:latin typeface="Calibri Light"/>
                <a:cs typeface="Calibri Light"/>
              </a:rPr>
              <a:t>PU</a:t>
            </a:r>
            <a:r>
              <a:rPr sz="800" b="0" spc="-5" dirty="0">
                <a:latin typeface="Calibri Light"/>
                <a:cs typeface="Calibri Light"/>
              </a:rPr>
              <a:t>T</a:t>
            </a:r>
            <a:r>
              <a:rPr sz="800" b="0" dirty="0">
                <a:latin typeface="Calibri Light"/>
                <a:cs typeface="Calibri Light"/>
              </a:rPr>
              <a:t>UMA</a:t>
            </a:r>
            <a:r>
              <a:rPr sz="800" b="0" spc="-10" dirty="0">
                <a:latin typeface="Calibri Light"/>
                <a:cs typeface="Calibri Light"/>
              </a:rPr>
              <a:t>Y</a:t>
            </a:r>
            <a:r>
              <a:rPr sz="800" b="0" dirty="0">
                <a:latin typeface="Calibri Light"/>
                <a:cs typeface="Calibri Light"/>
              </a:rPr>
              <a:t>O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4443984" y="6550152"/>
            <a:ext cx="62865" cy="60960"/>
          </a:xfrm>
          <a:custGeom>
            <a:avLst/>
            <a:gdLst/>
            <a:ahLst/>
            <a:cxnLst/>
            <a:rect l="l" t="t" r="r" b="b"/>
            <a:pathLst>
              <a:path w="62864" h="60959">
                <a:moveTo>
                  <a:pt x="31241" y="0"/>
                </a:moveTo>
                <a:lnTo>
                  <a:pt x="19073" y="2387"/>
                </a:lnTo>
                <a:lnTo>
                  <a:pt x="9143" y="8905"/>
                </a:lnTo>
                <a:lnTo>
                  <a:pt x="2452" y="18591"/>
                </a:lnTo>
                <a:lnTo>
                  <a:pt x="0" y="30479"/>
                </a:lnTo>
                <a:lnTo>
                  <a:pt x="2452" y="42368"/>
                </a:lnTo>
                <a:lnTo>
                  <a:pt x="9143" y="52054"/>
                </a:lnTo>
                <a:lnTo>
                  <a:pt x="19073" y="58572"/>
                </a:lnTo>
                <a:lnTo>
                  <a:pt x="31241" y="60959"/>
                </a:lnTo>
                <a:lnTo>
                  <a:pt x="43410" y="58572"/>
                </a:lnTo>
                <a:lnTo>
                  <a:pt x="53339" y="52054"/>
                </a:lnTo>
                <a:lnTo>
                  <a:pt x="60031" y="42368"/>
                </a:lnTo>
                <a:lnTo>
                  <a:pt x="62483" y="30479"/>
                </a:lnTo>
                <a:lnTo>
                  <a:pt x="60031" y="18591"/>
                </a:lnTo>
                <a:lnTo>
                  <a:pt x="53339" y="8905"/>
                </a:lnTo>
                <a:lnTo>
                  <a:pt x="43410" y="2387"/>
                </a:lnTo>
                <a:lnTo>
                  <a:pt x="3124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443984" y="6550152"/>
            <a:ext cx="62865" cy="60960"/>
          </a:xfrm>
          <a:custGeom>
            <a:avLst/>
            <a:gdLst/>
            <a:ahLst/>
            <a:cxnLst/>
            <a:rect l="l" t="t" r="r" b="b"/>
            <a:pathLst>
              <a:path w="62864" h="60959">
                <a:moveTo>
                  <a:pt x="0" y="30479"/>
                </a:moveTo>
                <a:lnTo>
                  <a:pt x="2452" y="18591"/>
                </a:lnTo>
                <a:lnTo>
                  <a:pt x="9143" y="8905"/>
                </a:lnTo>
                <a:lnTo>
                  <a:pt x="19073" y="2387"/>
                </a:lnTo>
                <a:lnTo>
                  <a:pt x="31241" y="0"/>
                </a:lnTo>
                <a:lnTo>
                  <a:pt x="43410" y="2387"/>
                </a:lnTo>
                <a:lnTo>
                  <a:pt x="53339" y="8905"/>
                </a:lnTo>
                <a:lnTo>
                  <a:pt x="60031" y="18591"/>
                </a:lnTo>
                <a:lnTo>
                  <a:pt x="62483" y="30479"/>
                </a:lnTo>
                <a:lnTo>
                  <a:pt x="60031" y="42368"/>
                </a:lnTo>
                <a:lnTo>
                  <a:pt x="53339" y="52054"/>
                </a:lnTo>
                <a:lnTo>
                  <a:pt x="43410" y="58572"/>
                </a:lnTo>
                <a:lnTo>
                  <a:pt x="31241" y="60959"/>
                </a:lnTo>
                <a:lnTo>
                  <a:pt x="19073" y="58572"/>
                </a:lnTo>
                <a:lnTo>
                  <a:pt x="9143" y="52054"/>
                </a:lnTo>
                <a:lnTo>
                  <a:pt x="2452" y="42368"/>
                </a:lnTo>
                <a:lnTo>
                  <a:pt x="0" y="30479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5108447" y="563118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108447" y="563118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5051805" y="5495036"/>
            <a:ext cx="26098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N</a:t>
            </a:r>
            <a:r>
              <a:rPr sz="800" i="1" dirty="0">
                <a:latin typeface="Calibri"/>
                <a:cs typeface="Calibri"/>
              </a:rPr>
              <a:t>e</a:t>
            </a:r>
            <a:r>
              <a:rPr sz="800" i="1" spc="-10" dirty="0">
                <a:latin typeface="Calibri"/>
                <a:cs typeface="Calibri"/>
              </a:rPr>
              <a:t>i</a:t>
            </a:r>
            <a:r>
              <a:rPr sz="800" i="1" dirty="0">
                <a:latin typeface="Calibri"/>
                <a:cs typeface="Calibri"/>
              </a:rPr>
              <a:t>va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6458711" y="5841492"/>
            <a:ext cx="62865" cy="59690"/>
          </a:xfrm>
          <a:custGeom>
            <a:avLst/>
            <a:gdLst/>
            <a:ahLst/>
            <a:cxnLst/>
            <a:rect l="l" t="t" r="r" b="b"/>
            <a:pathLst>
              <a:path w="62865" h="59689">
                <a:moveTo>
                  <a:pt x="31241" y="0"/>
                </a:moveTo>
                <a:lnTo>
                  <a:pt x="19073" y="2339"/>
                </a:lnTo>
                <a:lnTo>
                  <a:pt x="9143" y="8715"/>
                </a:lnTo>
                <a:lnTo>
                  <a:pt x="2452" y="18162"/>
                </a:lnTo>
                <a:lnTo>
                  <a:pt x="0" y="29717"/>
                </a:lnTo>
                <a:lnTo>
                  <a:pt x="2452" y="41273"/>
                </a:lnTo>
                <a:lnTo>
                  <a:pt x="9143" y="50720"/>
                </a:lnTo>
                <a:lnTo>
                  <a:pt x="19073" y="57096"/>
                </a:lnTo>
                <a:lnTo>
                  <a:pt x="31241" y="59436"/>
                </a:lnTo>
                <a:lnTo>
                  <a:pt x="43410" y="57096"/>
                </a:lnTo>
                <a:lnTo>
                  <a:pt x="53339" y="50720"/>
                </a:lnTo>
                <a:lnTo>
                  <a:pt x="60031" y="41273"/>
                </a:lnTo>
                <a:lnTo>
                  <a:pt x="62484" y="29717"/>
                </a:lnTo>
                <a:lnTo>
                  <a:pt x="60031" y="18162"/>
                </a:lnTo>
                <a:lnTo>
                  <a:pt x="53339" y="8715"/>
                </a:lnTo>
                <a:lnTo>
                  <a:pt x="43410" y="2339"/>
                </a:lnTo>
                <a:lnTo>
                  <a:pt x="3124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458711" y="5841492"/>
            <a:ext cx="62865" cy="59690"/>
          </a:xfrm>
          <a:custGeom>
            <a:avLst/>
            <a:gdLst/>
            <a:ahLst/>
            <a:cxnLst/>
            <a:rect l="l" t="t" r="r" b="b"/>
            <a:pathLst>
              <a:path w="62865" h="59689">
                <a:moveTo>
                  <a:pt x="0" y="29717"/>
                </a:moveTo>
                <a:lnTo>
                  <a:pt x="2452" y="18162"/>
                </a:lnTo>
                <a:lnTo>
                  <a:pt x="9144" y="8715"/>
                </a:lnTo>
                <a:lnTo>
                  <a:pt x="19073" y="2339"/>
                </a:lnTo>
                <a:lnTo>
                  <a:pt x="31241" y="0"/>
                </a:lnTo>
                <a:lnTo>
                  <a:pt x="43410" y="2339"/>
                </a:lnTo>
                <a:lnTo>
                  <a:pt x="53339" y="8715"/>
                </a:lnTo>
                <a:lnTo>
                  <a:pt x="60031" y="18162"/>
                </a:lnTo>
                <a:lnTo>
                  <a:pt x="62484" y="29717"/>
                </a:lnTo>
                <a:lnTo>
                  <a:pt x="60031" y="41273"/>
                </a:lnTo>
                <a:lnTo>
                  <a:pt x="53339" y="50720"/>
                </a:lnTo>
                <a:lnTo>
                  <a:pt x="43410" y="57096"/>
                </a:lnTo>
                <a:lnTo>
                  <a:pt x="31241" y="59436"/>
                </a:lnTo>
                <a:lnTo>
                  <a:pt x="19073" y="57096"/>
                </a:lnTo>
                <a:lnTo>
                  <a:pt x="9143" y="50720"/>
                </a:lnTo>
                <a:lnTo>
                  <a:pt x="2452" y="41273"/>
                </a:lnTo>
                <a:lnTo>
                  <a:pt x="0" y="29717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6523481" y="5768467"/>
            <a:ext cx="544830" cy="2501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88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San</a:t>
            </a:r>
            <a:r>
              <a:rPr sz="800" i="1" spc="-90" dirty="0">
                <a:latin typeface="Calibri"/>
                <a:cs typeface="Calibri"/>
              </a:rPr>
              <a:t> </a:t>
            </a:r>
            <a:r>
              <a:rPr sz="800" i="1" spc="-5" dirty="0">
                <a:latin typeface="Calibri"/>
                <a:cs typeface="Calibri"/>
              </a:rPr>
              <a:t>José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ts val="880"/>
              </a:lnSpc>
            </a:pPr>
            <a:r>
              <a:rPr sz="800" i="1" spc="-5" dirty="0">
                <a:latin typeface="Calibri"/>
                <a:cs typeface="Calibri"/>
              </a:rPr>
              <a:t>del</a:t>
            </a:r>
            <a:r>
              <a:rPr sz="800" i="1" spc="-75" dirty="0">
                <a:latin typeface="Calibri"/>
                <a:cs typeface="Calibri"/>
              </a:rPr>
              <a:t> </a:t>
            </a:r>
            <a:r>
              <a:rPr sz="800" i="1" spc="-5" dirty="0">
                <a:latin typeface="Calibri"/>
                <a:cs typeface="Calibri"/>
              </a:rPr>
              <a:t>Guaviare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6345935" y="337718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345935" y="337718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051803" y="3787140"/>
            <a:ext cx="78105" cy="76200"/>
          </a:xfrm>
          <a:custGeom>
            <a:avLst/>
            <a:gdLst/>
            <a:ahLst/>
            <a:cxnLst/>
            <a:rect l="l" t="t" r="r" b="b"/>
            <a:pathLst>
              <a:path w="78104" h="76200">
                <a:moveTo>
                  <a:pt x="38862" y="0"/>
                </a:moveTo>
                <a:lnTo>
                  <a:pt x="23735" y="2988"/>
                </a:lnTo>
                <a:lnTo>
                  <a:pt x="11382" y="11144"/>
                </a:lnTo>
                <a:lnTo>
                  <a:pt x="3053" y="23252"/>
                </a:lnTo>
                <a:lnTo>
                  <a:pt x="0" y="38100"/>
                </a:lnTo>
                <a:lnTo>
                  <a:pt x="3053" y="52947"/>
                </a:lnTo>
                <a:lnTo>
                  <a:pt x="11382" y="65055"/>
                </a:lnTo>
                <a:lnTo>
                  <a:pt x="23735" y="73211"/>
                </a:lnTo>
                <a:lnTo>
                  <a:pt x="38862" y="76200"/>
                </a:lnTo>
                <a:lnTo>
                  <a:pt x="53988" y="73211"/>
                </a:lnTo>
                <a:lnTo>
                  <a:pt x="66341" y="65055"/>
                </a:lnTo>
                <a:lnTo>
                  <a:pt x="74670" y="52947"/>
                </a:lnTo>
                <a:lnTo>
                  <a:pt x="77724" y="38100"/>
                </a:lnTo>
                <a:lnTo>
                  <a:pt x="74670" y="23252"/>
                </a:lnTo>
                <a:lnTo>
                  <a:pt x="66341" y="11144"/>
                </a:lnTo>
                <a:lnTo>
                  <a:pt x="53988" y="2988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051803" y="3787140"/>
            <a:ext cx="78105" cy="76200"/>
          </a:xfrm>
          <a:custGeom>
            <a:avLst/>
            <a:gdLst/>
            <a:ahLst/>
            <a:cxnLst/>
            <a:rect l="l" t="t" r="r" b="b"/>
            <a:pathLst>
              <a:path w="78104" h="76200">
                <a:moveTo>
                  <a:pt x="0" y="38100"/>
                </a:moveTo>
                <a:lnTo>
                  <a:pt x="3053" y="23252"/>
                </a:lnTo>
                <a:lnTo>
                  <a:pt x="11382" y="11144"/>
                </a:lnTo>
                <a:lnTo>
                  <a:pt x="23735" y="2988"/>
                </a:lnTo>
                <a:lnTo>
                  <a:pt x="38862" y="0"/>
                </a:lnTo>
                <a:lnTo>
                  <a:pt x="53988" y="2988"/>
                </a:lnTo>
                <a:lnTo>
                  <a:pt x="66341" y="11144"/>
                </a:lnTo>
                <a:lnTo>
                  <a:pt x="74670" y="23252"/>
                </a:lnTo>
                <a:lnTo>
                  <a:pt x="77724" y="38100"/>
                </a:lnTo>
                <a:lnTo>
                  <a:pt x="74670" y="52947"/>
                </a:lnTo>
                <a:lnTo>
                  <a:pt x="66341" y="65055"/>
                </a:lnTo>
                <a:lnTo>
                  <a:pt x="53988" y="73211"/>
                </a:lnTo>
                <a:lnTo>
                  <a:pt x="38862" y="76200"/>
                </a:lnTo>
                <a:lnTo>
                  <a:pt x="23735" y="73211"/>
                </a:lnTo>
                <a:lnTo>
                  <a:pt x="11382" y="65055"/>
                </a:lnTo>
                <a:lnTo>
                  <a:pt x="3053" y="52947"/>
                </a:lnTo>
                <a:lnTo>
                  <a:pt x="0" y="38100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4725923" y="305562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4725923" y="305562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152644" y="1976628"/>
            <a:ext cx="78105" cy="79375"/>
          </a:xfrm>
          <a:custGeom>
            <a:avLst/>
            <a:gdLst/>
            <a:ahLst/>
            <a:cxnLst/>
            <a:rect l="l" t="t" r="r" b="b"/>
            <a:pathLst>
              <a:path w="78104" h="79375">
                <a:moveTo>
                  <a:pt x="38861" y="0"/>
                </a:moveTo>
                <a:lnTo>
                  <a:pt x="23735" y="3119"/>
                </a:lnTo>
                <a:lnTo>
                  <a:pt x="11382" y="11620"/>
                </a:lnTo>
                <a:lnTo>
                  <a:pt x="3053" y="24217"/>
                </a:lnTo>
                <a:lnTo>
                  <a:pt x="0" y="39624"/>
                </a:lnTo>
                <a:lnTo>
                  <a:pt x="3053" y="55030"/>
                </a:lnTo>
                <a:lnTo>
                  <a:pt x="11382" y="67627"/>
                </a:lnTo>
                <a:lnTo>
                  <a:pt x="23735" y="76128"/>
                </a:lnTo>
                <a:lnTo>
                  <a:pt x="38861" y="79248"/>
                </a:lnTo>
                <a:lnTo>
                  <a:pt x="53988" y="76128"/>
                </a:lnTo>
                <a:lnTo>
                  <a:pt x="66341" y="67627"/>
                </a:lnTo>
                <a:lnTo>
                  <a:pt x="74670" y="55030"/>
                </a:lnTo>
                <a:lnTo>
                  <a:pt x="77723" y="39624"/>
                </a:lnTo>
                <a:lnTo>
                  <a:pt x="74670" y="24217"/>
                </a:lnTo>
                <a:lnTo>
                  <a:pt x="66341" y="11620"/>
                </a:lnTo>
                <a:lnTo>
                  <a:pt x="53988" y="3119"/>
                </a:lnTo>
                <a:lnTo>
                  <a:pt x="3886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152644" y="1976628"/>
            <a:ext cx="78105" cy="79375"/>
          </a:xfrm>
          <a:custGeom>
            <a:avLst/>
            <a:gdLst/>
            <a:ahLst/>
            <a:cxnLst/>
            <a:rect l="l" t="t" r="r" b="b"/>
            <a:pathLst>
              <a:path w="78104" h="79375">
                <a:moveTo>
                  <a:pt x="0" y="39624"/>
                </a:moveTo>
                <a:lnTo>
                  <a:pt x="3053" y="24217"/>
                </a:lnTo>
                <a:lnTo>
                  <a:pt x="11382" y="11620"/>
                </a:lnTo>
                <a:lnTo>
                  <a:pt x="23735" y="3119"/>
                </a:lnTo>
                <a:lnTo>
                  <a:pt x="38861" y="0"/>
                </a:lnTo>
                <a:lnTo>
                  <a:pt x="53988" y="3119"/>
                </a:lnTo>
                <a:lnTo>
                  <a:pt x="66341" y="11620"/>
                </a:lnTo>
                <a:lnTo>
                  <a:pt x="74670" y="24217"/>
                </a:lnTo>
                <a:lnTo>
                  <a:pt x="77723" y="39624"/>
                </a:lnTo>
                <a:lnTo>
                  <a:pt x="74670" y="55030"/>
                </a:lnTo>
                <a:lnTo>
                  <a:pt x="66341" y="67627"/>
                </a:lnTo>
                <a:lnTo>
                  <a:pt x="53988" y="76128"/>
                </a:lnTo>
                <a:lnTo>
                  <a:pt x="38861" y="79248"/>
                </a:lnTo>
                <a:lnTo>
                  <a:pt x="23735" y="76128"/>
                </a:lnTo>
                <a:lnTo>
                  <a:pt x="11382" y="67627"/>
                </a:lnTo>
                <a:lnTo>
                  <a:pt x="3053" y="55030"/>
                </a:lnTo>
                <a:lnTo>
                  <a:pt x="0" y="39624"/>
                </a:lnTo>
                <a:close/>
              </a:path>
            </a:pathLst>
          </a:custGeom>
          <a:ln w="60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875276" y="2266188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39624" y="0"/>
                </a:move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3119" y="55030"/>
                </a:lnTo>
                <a:lnTo>
                  <a:pt x="11620" y="67627"/>
                </a:lnTo>
                <a:lnTo>
                  <a:pt x="24217" y="76128"/>
                </a:lnTo>
                <a:lnTo>
                  <a:pt x="39624" y="79248"/>
                </a:lnTo>
                <a:lnTo>
                  <a:pt x="55030" y="76128"/>
                </a:lnTo>
                <a:lnTo>
                  <a:pt x="67627" y="67627"/>
                </a:lnTo>
                <a:lnTo>
                  <a:pt x="76128" y="55030"/>
                </a:lnTo>
                <a:lnTo>
                  <a:pt x="79248" y="39624"/>
                </a:lnTo>
                <a:lnTo>
                  <a:pt x="76128" y="24217"/>
                </a:lnTo>
                <a:lnTo>
                  <a:pt x="67627" y="11620"/>
                </a:lnTo>
                <a:lnTo>
                  <a:pt x="55030" y="3119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875276" y="2266188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39624"/>
                </a:moveTo>
                <a:lnTo>
                  <a:pt x="3119" y="24217"/>
                </a:lnTo>
                <a:lnTo>
                  <a:pt x="11620" y="11620"/>
                </a:lnTo>
                <a:lnTo>
                  <a:pt x="24217" y="3119"/>
                </a:lnTo>
                <a:lnTo>
                  <a:pt x="39624" y="0"/>
                </a:lnTo>
                <a:lnTo>
                  <a:pt x="55030" y="3119"/>
                </a:lnTo>
                <a:lnTo>
                  <a:pt x="67627" y="11620"/>
                </a:lnTo>
                <a:lnTo>
                  <a:pt x="76128" y="24217"/>
                </a:lnTo>
                <a:lnTo>
                  <a:pt x="79248" y="39624"/>
                </a:lnTo>
                <a:lnTo>
                  <a:pt x="76128" y="55030"/>
                </a:lnTo>
                <a:lnTo>
                  <a:pt x="67627" y="67627"/>
                </a:lnTo>
                <a:lnTo>
                  <a:pt x="55030" y="76128"/>
                </a:lnTo>
                <a:lnTo>
                  <a:pt x="39624" y="79248"/>
                </a:lnTo>
                <a:lnTo>
                  <a:pt x="24217" y="76128"/>
                </a:lnTo>
                <a:lnTo>
                  <a:pt x="11620" y="67627"/>
                </a:lnTo>
                <a:lnTo>
                  <a:pt x="3119" y="55030"/>
                </a:lnTo>
                <a:lnTo>
                  <a:pt x="0" y="39624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512308" y="188823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512308" y="188823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4890515" y="415899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4890515" y="415899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5952744" y="515721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1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1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3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952744" y="515721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1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3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1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4572000" y="5398008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4572000" y="5398008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104132" y="645566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3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4104132" y="645566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3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4885182" y="6043422"/>
            <a:ext cx="224154" cy="155575"/>
          </a:xfrm>
          <a:custGeom>
            <a:avLst/>
            <a:gdLst/>
            <a:ahLst/>
            <a:cxnLst/>
            <a:rect l="l" t="t" r="r" b="b"/>
            <a:pathLst>
              <a:path w="224154" h="155575">
                <a:moveTo>
                  <a:pt x="224027" y="155447"/>
                </a:moveTo>
                <a:lnTo>
                  <a:pt x="207418" y="113407"/>
                </a:lnTo>
                <a:lnTo>
                  <a:pt x="201422" y="70691"/>
                </a:lnTo>
                <a:lnTo>
                  <a:pt x="200171" y="55393"/>
                </a:lnTo>
                <a:lnTo>
                  <a:pt x="176529" y="20319"/>
                </a:lnTo>
                <a:lnTo>
                  <a:pt x="165641" y="11930"/>
                </a:lnTo>
                <a:lnTo>
                  <a:pt x="157241" y="7207"/>
                </a:lnTo>
                <a:lnTo>
                  <a:pt x="148294" y="3960"/>
                </a:lnTo>
                <a:lnTo>
                  <a:pt x="135762" y="0"/>
                </a:lnTo>
                <a:lnTo>
                  <a:pt x="103628" y="7818"/>
                </a:lnTo>
                <a:lnTo>
                  <a:pt x="89757" y="11112"/>
                </a:lnTo>
                <a:lnTo>
                  <a:pt x="80220" y="13930"/>
                </a:lnTo>
                <a:lnTo>
                  <a:pt x="61087" y="20319"/>
                </a:lnTo>
                <a:lnTo>
                  <a:pt x="57179" y="32829"/>
                </a:lnTo>
                <a:lnTo>
                  <a:pt x="52879" y="43529"/>
                </a:lnTo>
                <a:lnTo>
                  <a:pt x="13096" y="66103"/>
                </a:lnTo>
                <a:lnTo>
                  <a:pt x="3851" y="67226"/>
                </a:lnTo>
                <a:lnTo>
                  <a:pt x="0" y="67563"/>
                </a:lnTo>
              </a:path>
            </a:pathLst>
          </a:custGeom>
          <a:ln w="198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106417" y="5929122"/>
            <a:ext cx="304800" cy="403860"/>
          </a:xfrm>
          <a:custGeom>
            <a:avLst/>
            <a:gdLst/>
            <a:ahLst/>
            <a:cxnLst/>
            <a:rect l="l" t="t" r="r" b="b"/>
            <a:pathLst>
              <a:path w="304800" h="403860">
                <a:moveTo>
                  <a:pt x="21209" y="403859"/>
                </a:moveTo>
                <a:lnTo>
                  <a:pt x="10975" y="346781"/>
                </a:lnTo>
                <a:lnTo>
                  <a:pt x="2412" y="316356"/>
                </a:lnTo>
                <a:lnTo>
                  <a:pt x="0" y="309625"/>
                </a:lnTo>
                <a:lnTo>
                  <a:pt x="14224" y="269239"/>
                </a:lnTo>
                <a:lnTo>
                  <a:pt x="21209" y="249046"/>
                </a:lnTo>
                <a:lnTo>
                  <a:pt x="26979" y="232544"/>
                </a:lnTo>
                <a:lnTo>
                  <a:pt x="33940" y="215804"/>
                </a:lnTo>
                <a:lnTo>
                  <a:pt x="43426" y="200540"/>
                </a:lnTo>
                <a:lnTo>
                  <a:pt x="56769" y="188467"/>
                </a:lnTo>
                <a:lnTo>
                  <a:pt x="63754" y="184022"/>
                </a:lnTo>
                <a:lnTo>
                  <a:pt x="70612" y="179069"/>
                </a:lnTo>
                <a:lnTo>
                  <a:pt x="77978" y="175005"/>
                </a:lnTo>
                <a:lnTo>
                  <a:pt x="85099" y="171688"/>
                </a:lnTo>
                <a:lnTo>
                  <a:pt x="92471" y="168751"/>
                </a:lnTo>
                <a:lnTo>
                  <a:pt x="99677" y="165576"/>
                </a:lnTo>
                <a:lnTo>
                  <a:pt x="139731" y="132486"/>
                </a:lnTo>
                <a:lnTo>
                  <a:pt x="158549" y="106727"/>
                </a:lnTo>
                <a:lnTo>
                  <a:pt x="170386" y="89630"/>
                </a:lnTo>
                <a:lnTo>
                  <a:pt x="183866" y="73151"/>
                </a:lnTo>
                <a:lnTo>
                  <a:pt x="198501" y="60578"/>
                </a:lnTo>
                <a:lnTo>
                  <a:pt x="204724" y="56641"/>
                </a:lnTo>
                <a:lnTo>
                  <a:pt x="212598" y="56133"/>
                </a:lnTo>
                <a:lnTo>
                  <a:pt x="219710" y="53847"/>
                </a:lnTo>
                <a:lnTo>
                  <a:pt x="239805" y="34157"/>
                </a:lnTo>
                <a:lnTo>
                  <a:pt x="241411" y="32718"/>
                </a:lnTo>
                <a:lnTo>
                  <a:pt x="242802" y="35113"/>
                </a:lnTo>
                <a:lnTo>
                  <a:pt x="262255" y="26923"/>
                </a:lnTo>
                <a:lnTo>
                  <a:pt x="275171" y="19395"/>
                </a:lnTo>
                <a:lnTo>
                  <a:pt x="289099" y="10509"/>
                </a:lnTo>
                <a:lnTo>
                  <a:pt x="300241" y="3099"/>
                </a:lnTo>
                <a:lnTo>
                  <a:pt x="304800" y="0"/>
                </a:lnTo>
              </a:path>
            </a:pathLst>
          </a:custGeom>
          <a:ln w="198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954523" y="5716524"/>
            <a:ext cx="237744" cy="3672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5015865" y="5718175"/>
            <a:ext cx="10731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Impact"/>
                <a:cs typeface="Impact"/>
              </a:rPr>
              <a:t>8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3991355" y="5855208"/>
            <a:ext cx="233172" cy="3657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3909821" y="5706081"/>
            <a:ext cx="316230" cy="35814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90"/>
              </a:spcBef>
            </a:pPr>
            <a:r>
              <a:rPr sz="800" b="0" spc="-5" dirty="0">
                <a:latin typeface="Calibri Light"/>
                <a:cs typeface="Calibri Light"/>
              </a:rPr>
              <a:t>C</a:t>
            </a:r>
            <a:r>
              <a:rPr sz="800" b="0" dirty="0">
                <a:latin typeface="Calibri Light"/>
                <a:cs typeface="Calibri Light"/>
              </a:rPr>
              <a:t>AU</a:t>
            </a:r>
            <a:r>
              <a:rPr sz="800" b="0" spc="-5" dirty="0">
                <a:latin typeface="Calibri Light"/>
                <a:cs typeface="Calibri Light"/>
              </a:rPr>
              <a:t>CA</a:t>
            </a:r>
            <a:endParaRPr sz="800">
              <a:latin typeface="Calibri Light"/>
              <a:cs typeface="Calibri Light"/>
            </a:endParaRPr>
          </a:p>
          <a:p>
            <a:pPr marL="73660" algn="ctr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Impact"/>
                <a:cs typeface="Impact"/>
              </a:rPr>
              <a:t>7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5359146" y="4698270"/>
            <a:ext cx="186055" cy="71120"/>
          </a:xfrm>
          <a:custGeom>
            <a:avLst/>
            <a:gdLst/>
            <a:ahLst/>
            <a:cxnLst/>
            <a:rect l="l" t="t" r="r" b="b"/>
            <a:pathLst>
              <a:path w="186054" h="71120">
                <a:moveTo>
                  <a:pt x="0" y="12287"/>
                </a:moveTo>
                <a:lnTo>
                  <a:pt x="32642" y="5107"/>
                </a:lnTo>
                <a:lnTo>
                  <a:pt x="63500" y="0"/>
                </a:lnTo>
                <a:lnTo>
                  <a:pt x="94547" y="1035"/>
                </a:lnTo>
                <a:lnTo>
                  <a:pt x="127762" y="12287"/>
                </a:lnTo>
                <a:lnTo>
                  <a:pt x="135322" y="19071"/>
                </a:lnTo>
                <a:lnTo>
                  <a:pt x="140430" y="28559"/>
                </a:lnTo>
                <a:lnTo>
                  <a:pt x="145014" y="38736"/>
                </a:lnTo>
                <a:lnTo>
                  <a:pt x="151002" y="47593"/>
                </a:lnTo>
                <a:lnTo>
                  <a:pt x="160639" y="55497"/>
                </a:lnTo>
                <a:lnTo>
                  <a:pt x="172180" y="63103"/>
                </a:lnTo>
                <a:lnTo>
                  <a:pt x="181863" y="68828"/>
                </a:lnTo>
                <a:lnTo>
                  <a:pt x="185927" y="71088"/>
                </a:lnTo>
              </a:path>
            </a:pathLst>
          </a:custGeom>
          <a:ln w="198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5321808" y="4341876"/>
            <a:ext cx="236220" cy="3642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5382005" y="4343527"/>
            <a:ext cx="1079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Impact"/>
                <a:cs typeface="Impact"/>
              </a:rPr>
              <a:t>9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5814821" y="4400550"/>
            <a:ext cx="228600" cy="55244"/>
          </a:xfrm>
          <a:custGeom>
            <a:avLst/>
            <a:gdLst/>
            <a:ahLst/>
            <a:cxnLst/>
            <a:rect l="l" t="t" r="r" b="b"/>
            <a:pathLst>
              <a:path w="228600" h="55245">
                <a:moveTo>
                  <a:pt x="0" y="0"/>
                </a:moveTo>
                <a:lnTo>
                  <a:pt x="6451" y="3609"/>
                </a:lnTo>
                <a:lnTo>
                  <a:pt x="12938" y="7159"/>
                </a:lnTo>
                <a:lnTo>
                  <a:pt x="19305" y="10876"/>
                </a:lnTo>
                <a:lnTo>
                  <a:pt x="25400" y="14985"/>
                </a:lnTo>
                <a:lnTo>
                  <a:pt x="31114" y="19176"/>
                </a:lnTo>
                <a:lnTo>
                  <a:pt x="34416" y="26415"/>
                </a:lnTo>
                <a:lnTo>
                  <a:pt x="40639" y="29971"/>
                </a:lnTo>
                <a:lnTo>
                  <a:pt x="46736" y="33273"/>
                </a:lnTo>
                <a:lnTo>
                  <a:pt x="54228" y="33273"/>
                </a:lnTo>
                <a:lnTo>
                  <a:pt x="60960" y="34925"/>
                </a:lnTo>
                <a:lnTo>
                  <a:pt x="66039" y="29971"/>
                </a:lnTo>
                <a:lnTo>
                  <a:pt x="71627" y="25400"/>
                </a:lnTo>
                <a:lnTo>
                  <a:pt x="76200" y="19938"/>
                </a:lnTo>
                <a:lnTo>
                  <a:pt x="86963" y="3639"/>
                </a:lnTo>
                <a:lnTo>
                  <a:pt x="90487" y="126"/>
                </a:lnTo>
                <a:lnTo>
                  <a:pt x="105917" y="4044"/>
                </a:lnTo>
                <a:lnTo>
                  <a:pt x="152400" y="10032"/>
                </a:lnTo>
                <a:lnTo>
                  <a:pt x="182879" y="34925"/>
                </a:lnTo>
                <a:lnTo>
                  <a:pt x="198453" y="39354"/>
                </a:lnTo>
                <a:lnTo>
                  <a:pt x="206222" y="41479"/>
                </a:lnTo>
                <a:lnTo>
                  <a:pt x="213360" y="44830"/>
                </a:lnTo>
                <a:lnTo>
                  <a:pt x="228600" y="54863"/>
                </a:lnTo>
              </a:path>
            </a:pathLst>
          </a:custGeom>
          <a:ln w="198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5959602" y="4165854"/>
            <a:ext cx="120650" cy="254635"/>
          </a:xfrm>
          <a:custGeom>
            <a:avLst/>
            <a:gdLst/>
            <a:ahLst/>
            <a:cxnLst/>
            <a:rect l="l" t="t" r="r" b="b"/>
            <a:pathLst>
              <a:path w="120650" h="254635">
                <a:moveTo>
                  <a:pt x="120396" y="254507"/>
                </a:moveTo>
                <a:lnTo>
                  <a:pt x="114867" y="248396"/>
                </a:lnTo>
                <a:lnTo>
                  <a:pt x="109029" y="242474"/>
                </a:lnTo>
                <a:lnTo>
                  <a:pt x="103858" y="236219"/>
                </a:lnTo>
                <a:lnTo>
                  <a:pt x="100330" y="229107"/>
                </a:lnTo>
                <a:lnTo>
                  <a:pt x="93172" y="196982"/>
                </a:lnTo>
                <a:lnTo>
                  <a:pt x="94027" y="180514"/>
                </a:lnTo>
                <a:lnTo>
                  <a:pt x="95525" y="166689"/>
                </a:lnTo>
                <a:lnTo>
                  <a:pt x="90297" y="142493"/>
                </a:lnTo>
                <a:lnTo>
                  <a:pt x="56376" y="113684"/>
                </a:lnTo>
                <a:lnTo>
                  <a:pt x="35051" y="106934"/>
                </a:lnTo>
                <a:lnTo>
                  <a:pt x="21093" y="92862"/>
                </a:lnTo>
                <a:lnTo>
                  <a:pt x="18923" y="87137"/>
                </a:lnTo>
                <a:lnTo>
                  <a:pt x="19800" y="74769"/>
                </a:lnTo>
                <a:lnTo>
                  <a:pt x="14986" y="40766"/>
                </a:lnTo>
                <a:lnTo>
                  <a:pt x="13462" y="33274"/>
                </a:lnTo>
                <a:lnTo>
                  <a:pt x="7620" y="27431"/>
                </a:lnTo>
                <a:lnTo>
                  <a:pt x="4952" y="20319"/>
                </a:lnTo>
                <a:lnTo>
                  <a:pt x="2539" y="13842"/>
                </a:lnTo>
                <a:lnTo>
                  <a:pt x="0" y="0"/>
                </a:lnTo>
              </a:path>
            </a:pathLst>
          </a:custGeom>
          <a:ln w="198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6110985" y="4295902"/>
            <a:ext cx="25654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dirty="0">
                <a:latin typeface="Calibri"/>
                <a:cs typeface="Calibri"/>
              </a:rPr>
              <a:t>T</a:t>
            </a:r>
            <a:r>
              <a:rPr sz="800" i="1" spc="-10" dirty="0">
                <a:latin typeface="Calibri"/>
                <a:cs typeface="Calibri"/>
              </a:rPr>
              <a:t>un</a:t>
            </a:r>
            <a:r>
              <a:rPr sz="800" i="1" spc="-5" dirty="0">
                <a:latin typeface="Calibri"/>
                <a:cs typeface="Calibri"/>
              </a:rPr>
              <a:t>ja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6048755" y="4415028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39624" y="0"/>
                </a:moveTo>
                <a:lnTo>
                  <a:pt x="24217" y="3053"/>
                </a:lnTo>
                <a:lnTo>
                  <a:pt x="11620" y="11382"/>
                </a:lnTo>
                <a:lnTo>
                  <a:pt x="3119" y="23735"/>
                </a:lnTo>
                <a:lnTo>
                  <a:pt x="0" y="38862"/>
                </a:lnTo>
                <a:lnTo>
                  <a:pt x="3119" y="53988"/>
                </a:lnTo>
                <a:lnTo>
                  <a:pt x="11620" y="66341"/>
                </a:lnTo>
                <a:lnTo>
                  <a:pt x="24217" y="74670"/>
                </a:lnTo>
                <a:lnTo>
                  <a:pt x="39624" y="77724"/>
                </a:lnTo>
                <a:lnTo>
                  <a:pt x="55030" y="74670"/>
                </a:lnTo>
                <a:lnTo>
                  <a:pt x="67627" y="66341"/>
                </a:lnTo>
                <a:lnTo>
                  <a:pt x="76128" y="53988"/>
                </a:lnTo>
                <a:lnTo>
                  <a:pt x="79248" y="38862"/>
                </a:lnTo>
                <a:lnTo>
                  <a:pt x="76128" y="23735"/>
                </a:lnTo>
                <a:lnTo>
                  <a:pt x="67627" y="11382"/>
                </a:lnTo>
                <a:lnTo>
                  <a:pt x="55030" y="3053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6048755" y="4415028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0" y="38862"/>
                </a:moveTo>
                <a:lnTo>
                  <a:pt x="3119" y="23735"/>
                </a:lnTo>
                <a:lnTo>
                  <a:pt x="11620" y="11382"/>
                </a:lnTo>
                <a:lnTo>
                  <a:pt x="24217" y="3053"/>
                </a:lnTo>
                <a:lnTo>
                  <a:pt x="39624" y="0"/>
                </a:lnTo>
                <a:lnTo>
                  <a:pt x="55030" y="3053"/>
                </a:lnTo>
                <a:lnTo>
                  <a:pt x="67627" y="11382"/>
                </a:lnTo>
                <a:lnTo>
                  <a:pt x="76128" y="23735"/>
                </a:lnTo>
                <a:lnTo>
                  <a:pt x="79248" y="38862"/>
                </a:lnTo>
                <a:lnTo>
                  <a:pt x="76128" y="53988"/>
                </a:lnTo>
                <a:lnTo>
                  <a:pt x="67627" y="66341"/>
                </a:lnTo>
                <a:lnTo>
                  <a:pt x="55030" y="74670"/>
                </a:lnTo>
                <a:lnTo>
                  <a:pt x="39624" y="77724"/>
                </a:lnTo>
                <a:lnTo>
                  <a:pt x="24217" y="74670"/>
                </a:lnTo>
                <a:lnTo>
                  <a:pt x="11620" y="66341"/>
                </a:lnTo>
                <a:lnTo>
                  <a:pt x="3119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5811011" y="4067556"/>
            <a:ext cx="236220" cy="3657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5842761" y="4068572"/>
            <a:ext cx="1651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Impact"/>
                <a:cs typeface="Impact"/>
              </a:rPr>
              <a:t>10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5426202" y="4280154"/>
            <a:ext cx="393700" cy="158750"/>
          </a:xfrm>
          <a:custGeom>
            <a:avLst/>
            <a:gdLst/>
            <a:ahLst/>
            <a:cxnLst/>
            <a:rect l="l" t="t" r="r" b="b"/>
            <a:pathLst>
              <a:path w="393700" h="158750">
                <a:moveTo>
                  <a:pt x="0" y="0"/>
                </a:moveTo>
                <a:lnTo>
                  <a:pt x="24002" y="8381"/>
                </a:lnTo>
                <a:lnTo>
                  <a:pt x="27177" y="10160"/>
                </a:lnTo>
                <a:lnTo>
                  <a:pt x="34289" y="14097"/>
                </a:lnTo>
                <a:lnTo>
                  <a:pt x="39370" y="23240"/>
                </a:lnTo>
                <a:lnTo>
                  <a:pt x="47498" y="23622"/>
                </a:lnTo>
                <a:lnTo>
                  <a:pt x="118618" y="26924"/>
                </a:lnTo>
                <a:lnTo>
                  <a:pt x="122047" y="29210"/>
                </a:lnTo>
                <a:lnTo>
                  <a:pt x="125095" y="32130"/>
                </a:lnTo>
                <a:lnTo>
                  <a:pt x="128777" y="33781"/>
                </a:lnTo>
                <a:lnTo>
                  <a:pt x="135382" y="36575"/>
                </a:lnTo>
                <a:lnTo>
                  <a:pt x="143256" y="36575"/>
                </a:lnTo>
                <a:lnTo>
                  <a:pt x="149098" y="40512"/>
                </a:lnTo>
                <a:lnTo>
                  <a:pt x="160649" y="48260"/>
                </a:lnTo>
                <a:lnTo>
                  <a:pt x="159686" y="47529"/>
                </a:lnTo>
                <a:lnTo>
                  <a:pt x="158509" y="45799"/>
                </a:lnTo>
                <a:lnTo>
                  <a:pt x="169418" y="50546"/>
                </a:lnTo>
                <a:lnTo>
                  <a:pt x="173100" y="52450"/>
                </a:lnTo>
                <a:lnTo>
                  <a:pt x="176275" y="55117"/>
                </a:lnTo>
                <a:lnTo>
                  <a:pt x="179705" y="57276"/>
                </a:lnTo>
                <a:lnTo>
                  <a:pt x="189864" y="87629"/>
                </a:lnTo>
                <a:lnTo>
                  <a:pt x="191827" y="93785"/>
                </a:lnTo>
                <a:lnTo>
                  <a:pt x="193944" y="99822"/>
                </a:lnTo>
                <a:lnTo>
                  <a:pt x="217348" y="126593"/>
                </a:lnTo>
                <a:lnTo>
                  <a:pt x="223774" y="131572"/>
                </a:lnTo>
                <a:lnTo>
                  <a:pt x="237109" y="149732"/>
                </a:lnTo>
                <a:lnTo>
                  <a:pt x="240664" y="151764"/>
                </a:lnTo>
                <a:lnTo>
                  <a:pt x="245618" y="154559"/>
                </a:lnTo>
                <a:lnTo>
                  <a:pt x="251840" y="154431"/>
                </a:lnTo>
                <a:lnTo>
                  <a:pt x="257556" y="155066"/>
                </a:lnTo>
                <a:lnTo>
                  <a:pt x="266890" y="156138"/>
                </a:lnTo>
                <a:lnTo>
                  <a:pt x="276225" y="156972"/>
                </a:lnTo>
                <a:lnTo>
                  <a:pt x="285559" y="157710"/>
                </a:lnTo>
                <a:lnTo>
                  <a:pt x="294894" y="158496"/>
                </a:lnTo>
                <a:lnTo>
                  <a:pt x="302531" y="157728"/>
                </a:lnTo>
                <a:lnTo>
                  <a:pt x="310181" y="157019"/>
                </a:lnTo>
                <a:lnTo>
                  <a:pt x="317807" y="156192"/>
                </a:lnTo>
                <a:lnTo>
                  <a:pt x="325374" y="155066"/>
                </a:lnTo>
                <a:lnTo>
                  <a:pt x="332174" y="153568"/>
                </a:lnTo>
                <a:lnTo>
                  <a:pt x="338915" y="151653"/>
                </a:lnTo>
                <a:lnTo>
                  <a:pt x="345680" y="149762"/>
                </a:lnTo>
                <a:lnTo>
                  <a:pt x="352551" y="148336"/>
                </a:lnTo>
                <a:lnTo>
                  <a:pt x="367778" y="146105"/>
                </a:lnTo>
                <a:lnTo>
                  <a:pt x="374538" y="145161"/>
                </a:lnTo>
                <a:lnTo>
                  <a:pt x="380466" y="144978"/>
                </a:lnTo>
                <a:lnTo>
                  <a:pt x="393192" y="145034"/>
                </a:lnTo>
              </a:path>
            </a:pathLst>
          </a:custGeom>
          <a:ln w="198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5487923" y="3973068"/>
            <a:ext cx="234696" cy="3657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 txBox="1"/>
          <p:nvPr/>
        </p:nvSpPr>
        <p:spPr>
          <a:xfrm>
            <a:off x="5549010" y="3975608"/>
            <a:ext cx="1022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Impact"/>
                <a:cs typeface="Impact"/>
              </a:rPr>
              <a:t>2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4482846" y="5841146"/>
            <a:ext cx="379730" cy="74295"/>
          </a:xfrm>
          <a:custGeom>
            <a:avLst/>
            <a:gdLst/>
            <a:ahLst/>
            <a:cxnLst/>
            <a:rect l="l" t="t" r="r" b="b"/>
            <a:pathLst>
              <a:path w="379729" h="74295">
                <a:moveTo>
                  <a:pt x="379475" y="33111"/>
                </a:moveTo>
                <a:lnTo>
                  <a:pt x="360185" y="16359"/>
                </a:lnTo>
                <a:lnTo>
                  <a:pt x="341074" y="3298"/>
                </a:lnTo>
                <a:lnTo>
                  <a:pt x="319129" y="0"/>
                </a:lnTo>
                <a:lnTo>
                  <a:pt x="291338" y="12537"/>
                </a:lnTo>
                <a:lnTo>
                  <a:pt x="284305" y="22449"/>
                </a:lnTo>
                <a:lnTo>
                  <a:pt x="280225" y="36206"/>
                </a:lnTo>
                <a:lnTo>
                  <a:pt x="278336" y="48416"/>
                </a:lnTo>
                <a:lnTo>
                  <a:pt x="277875" y="53685"/>
                </a:lnTo>
                <a:lnTo>
                  <a:pt x="261227" y="52006"/>
                </a:lnTo>
                <a:lnTo>
                  <a:pt x="221118" y="46220"/>
                </a:lnTo>
                <a:lnTo>
                  <a:pt x="189737" y="30825"/>
                </a:lnTo>
                <a:lnTo>
                  <a:pt x="183006" y="26253"/>
                </a:lnTo>
                <a:lnTo>
                  <a:pt x="155827" y="27521"/>
                </a:lnTo>
                <a:lnTo>
                  <a:pt x="128635" y="28491"/>
                </a:lnTo>
                <a:lnTo>
                  <a:pt x="101514" y="30057"/>
                </a:lnTo>
                <a:lnTo>
                  <a:pt x="74549" y="33111"/>
                </a:lnTo>
                <a:lnTo>
                  <a:pt x="67391" y="35325"/>
                </a:lnTo>
                <a:lnTo>
                  <a:pt x="60721" y="39016"/>
                </a:lnTo>
                <a:lnTo>
                  <a:pt x="54171" y="43183"/>
                </a:lnTo>
                <a:lnTo>
                  <a:pt x="47370" y="46827"/>
                </a:lnTo>
                <a:lnTo>
                  <a:pt x="40893" y="49621"/>
                </a:lnTo>
                <a:lnTo>
                  <a:pt x="33908" y="51399"/>
                </a:lnTo>
                <a:lnTo>
                  <a:pt x="27050" y="53685"/>
                </a:lnTo>
                <a:lnTo>
                  <a:pt x="15912" y="66276"/>
                </a:lnTo>
                <a:lnTo>
                  <a:pt x="11477" y="72306"/>
                </a:lnTo>
                <a:lnTo>
                  <a:pt x="8066" y="74169"/>
                </a:lnTo>
                <a:lnTo>
                  <a:pt x="0" y="74259"/>
                </a:lnTo>
              </a:path>
            </a:pathLst>
          </a:custGeom>
          <a:ln w="198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565903" y="5521452"/>
            <a:ext cx="234696" cy="36575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4637278" y="5383474"/>
            <a:ext cx="191770" cy="35115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27305">
              <a:lnSpc>
                <a:spcPct val="100000"/>
              </a:lnSpc>
              <a:spcBef>
                <a:spcPts val="165"/>
              </a:spcBef>
            </a:pPr>
            <a:r>
              <a:rPr sz="800" i="1" spc="-5" dirty="0">
                <a:latin typeface="Calibri"/>
                <a:cs typeface="Calibri"/>
              </a:rPr>
              <a:t>C</a:t>
            </a:r>
            <a:r>
              <a:rPr sz="800" i="1" spc="-10" dirty="0">
                <a:latin typeface="Calibri"/>
                <a:cs typeface="Calibri"/>
              </a:rPr>
              <a:t>a</a:t>
            </a:r>
            <a:r>
              <a:rPr sz="800" i="1" spc="-5" dirty="0">
                <a:latin typeface="Calibri"/>
                <a:cs typeface="Calibri"/>
              </a:rPr>
              <a:t>l</a:t>
            </a:r>
            <a:r>
              <a:rPr sz="800" i="1" dirty="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00" dirty="0">
                <a:latin typeface="Impact"/>
                <a:cs typeface="Impact"/>
              </a:rPr>
              <a:t>1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4400550" y="4286282"/>
            <a:ext cx="332740" cy="106680"/>
          </a:xfrm>
          <a:custGeom>
            <a:avLst/>
            <a:gdLst/>
            <a:ahLst/>
            <a:cxnLst/>
            <a:rect l="l" t="t" r="r" b="b"/>
            <a:pathLst>
              <a:path w="332739" h="106679">
                <a:moveTo>
                  <a:pt x="0" y="106648"/>
                </a:moveTo>
                <a:lnTo>
                  <a:pt x="15275" y="105094"/>
                </a:lnTo>
                <a:lnTo>
                  <a:pt x="30575" y="103647"/>
                </a:lnTo>
                <a:lnTo>
                  <a:pt x="45827" y="101986"/>
                </a:lnTo>
                <a:lnTo>
                  <a:pt x="60960" y="99790"/>
                </a:lnTo>
                <a:lnTo>
                  <a:pt x="68072" y="98520"/>
                </a:lnTo>
                <a:lnTo>
                  <a:pt x="74167" y="92805"/>
                </a:lnTo>
                <a:lnTo>
                  <a:pt x="81407" y="92805"/>
                </a:lnTo>
                <a:lnTo>
                  <a:pt x="98057" y="93968"/>
                </a:lnTo>
                <a:lnTo>
                  <a:pt x="112982" y="97059"/>
                </a:lnTo>
                <a:lnTo>
                  <a:pt x="127359" y="101484"/>
                </a:lnTo>
                <a:lnTo>
                  <a:pt x="142366" y="106648"/>
                </a:lnTo>
                <a:lnTo>
                  <a:pt x="177934" y="96768"/>
                </a:lnTo>
                <a:lnTo>
                  <a:pt x="188309" y="88185"/>
                </a:lnTo>
                <a:lnTo>
                  <a:pt x="187586" y="80198"/>
                </a:lnTo>
                <a:lnTo>
                  <a:pt x="189864" y="72104"/>
                </a:lnTo>
                <a:lnTo>
                  <a:pt x="196433" y="63785"/>
                </a:lnTo>
                <a:lnTo>
                  <a:pt x="200596" y="55657"/>
                </a:lnTo>
                <a:lnTo>
                  <a:pt x="204473" y="47529"/>
                </a:lnTo>
                <a:lnTo>
                  <a:pt x="210185" y="39211"/>
                </a:lnTo>
                <a:lnTo>
                  <a:pt x="238027" y="10225"/>
                </a:lnTo>
                <a:lnTo>
                  <a:pt x="269795" y="0"/>
                </a:lnTo>
                <a:lnTo>
                  <a:pt x="280842" y="992"/>
                </a:lnTo>
                <a:lnTo>
                  <a:pt x="291591" y="2889"/>
                </a:lnTo>
                <a:lnTo>
                  <a:pt x="302460" y="5927"/>
                </a:lnTo>
                <a:lnTo>
                  <a:pt x="313483" y="10429"/>
                </a:lnTo>
                <a:lnTo>
                  <a:pt x="323721" y="15480"/>
                </a:lnTo>
                <a:lnTo>
                  <a:pt x="332232" y="20161"/>
                </a:lnTo>
              </a:path>
            </a:pathLst>
          </a:custGeom>
          <a:ln w="198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349496" y="4038600"/>
            <a:ext cx="236220" cy="3657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 txBox="1"/>
          <p:nvPr/>
        </p:nvSpPr>
        <p:spPr>
          <a:xfrm>
            <a:off x="4408678" y="4041140"/>
            <a:ext cx="1066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Impact"/>
                <a:cs typeface="Impact"/>
              </a:rPr>
              <a:t>3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4411202" y="4493514"/>
            <a:ext cx="260985" cy="114300"/>
          </a:xfrm>
          <a:custGeom>
            <a:avLst/>
            <a:gdLst/>
            <a:ahLst/>
            <a:cxnLst/>
            <a:rect l="l" t="t" r="r" b="b"/>
            <a:pathLst>
              <a:path w="260985" h="114300">
                <a:moveTo>
                  <a:pt x="4206" y="0"/>
                </a:moveTo>
                <a:lnTo>
                  <a:pt x="2323" y="27447"/>
                </a:lnTo>
                <a:lnTo>
                  <a:pt x="0" y="61087"/>
                </a:lnTo>
                <a:lnTo>
                  <a:pt x="6510" y="89582"/>
                </a:lnTo>
                <a:lnTo>
                  <a:pt x="31130" y="101600"/>
                </a:lnTo>
                <a:lnTo>
                  <a:pt x="38000" y="100851"/>
                </a:lnTo>
                <a:lnTo>
                  <a:pt x="44751" y="99044"/>
                </a:lnTo>
                <a:lnTo>
                  <a:pt x="51454" y="96831"/>
                </a:lnTo>
                <a:lnTo>
                  <a:pt x="58181" y="94868"/>
                </a:lnTo>
                <a:lnTo>
                  <a:pt x="64912" y="90296"/>
                </a:lnTo>
                <a:lnTo>
                  <a:pt x="71008" y="84581"/>
                </a:lnTo>
                <a:lnTo>
                  <a:pt x="78374" y="81279"/>
                </a:lnTo>
                <a:lnTo>
                  <a:pt x="87169" y="76799"/>
                </a:lnTo>
                <a:lnTo>
                  <a:pt x="95392" y="72580"/>
                </a:lnTo>
                <a:lnTo>
                  <a:pt x="105235" y="69314"/>
                </a:lnTo>
                <a:lnTo>
                  <a:pt x="118887" y="67690"/>
                </a:lnTo>
                <a:lnTo>
                  <a:pt x="139622" y="68391"/>
                </a:lnTo>
                <a:lnTo>
                  <a:pt x="165322" y="70818"/>
                </a:lnTo>
                <a:lnTo>
                  <a:pt x="209184" y="77088"/>
                </a:lnTo>
                <a:lnTo>
                  <a:pt x="225222" y="84911"/>
                </a:lnTo>
                <a:lnTo>
                  <a:pt x="229377" y="88900"/>
                </a:lnTo>
                <a:lnTo>
                  <a:pt x="237902" y="95494"/>
                </a:lnTo>
                <a:lnTo>
                  <a:pt x="248237" y="103933"/>
                </a:lnTo>
                <a:lnTo>
                  <a:pt x="256952" y="111206"/>
                </a:lnTo>
                <a:lnTo>
                  <a:pt x="260619" y="114300"/>
                </a:lnTo>
              </a:path>
            </a:pathLst>
          </a:custGeom>
          <a:ln w="198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4064507" y="4448556"/>
            <a:ext cx="365760" cy="2346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4116704" y="4447159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Impact"/>
                <a:cs typeface="Impact"/>
              </a:rPr>
              <a:t>4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4807458" y="4278630"/>
            <a:ext cx="100965" cy="12700"/>
          </a:xfrm>
          <a:custGeom>
            <a:avLst/>
            <a:gdLst/>
            <a:ahLst/>
            <a:cxnLst/>
            <a:rect l="l" t="t" r="r" b="b"/>
            <a:pathLst>
              <a:path w="100964" h="12700">
                <a:moveTo>
                  <a:pt x="0" y="9778"/>
                </a:moveTo>
                <a:lnTo>
                  <a:pt x="4190" y="8889"/>
                </a:lnTo>
                <a:lnTo>
                  <a:pt x="8508" y="8381"/>
                </a:lnTo>
                <a:lnTo>
                  <a:pt x="12572" y="7365"/>
                </a:lnTo>
                <a:lnTo>
                  <a:pt x="17652" y="5968"/>
                </a:lnTo>
                <a:lnTo>
                  <a:pt x="27686" y="2412"/>
                </a:lnTo>
                <a:lnTo>
                  <a:pt x="35264" y="3436"/>
                </a:lnTo>
                <a:lnTo>
                  <a:pt x="42878" y="4317"/>
                </a:lnTo>
                <a:lnTo>
                  <a:pt x="50420" y="5484"/>
                </a:lnTo>
                <a:lnTo>
                  <a:pt x="57784" y="7365"/>
                </a:lnTo>
                <a:lnTo>
                  <a:pt x="72897" y="12191"/>
                </a:lnTo>
                <a:lnTo>
                  <a:pt x="84131" y="11039"/>
                </a:lnTo>
                <a:lnTo>
                  <a:pt x="89042" y="10493"/>
                </a:lnTo>
                <a:lnTo>
                  <a:pt x="92168" y="8352"/>
                </a:lnTo>
                <a:lnTo>
                  <a:pt x="98043" y="2412"/>
                </a:lnTo>
                <a:lnTo>
                  <a:pt x="100583" y="0"/>
                </a:lnTo>
              </a:path>
            </a:pathLst>
          </a:custGeom>
          <a:ln w="1981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4701540" y="3931920"/>
            <a:ext cx="237743" cy="3642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 txBox="1"/>
          <p:nvPr/>
        </p:nvSpPr>
        <p:spPr>
          <a:xfrm>
            <a:off x="4762246" y="3928999"/>
            <a:ext cx="1079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Impact"/>
                <a:cs typeface="Impact"/>
              </a:rPr>
              <a:t>6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4809744" y="4372356"/>
            <a:ext cx="236220" cy="3657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 txBox="1"/>
          <p:nvPr/>
        </p:nvSpPr>
        <p:spPr>
          <a:xfrm>
            <a:off x="4870830" y="4369054"/>
            <a:ext cx="10731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Impact"/>
                <a:cs typeface="Impact"/>
              </a:rPr>
              <a:t>5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9841992" y="1109472"/>
            <a:ext cx="6396355" cy="254635"/>
          </a:xfrm>
          <a:custGeom>
            <a:avLst/>
            <a:gdLst/>
            <a:ahLst/>
            <a:cxnLst/>
            <a:rect l="l" t="t" r="r" b="b"/>
            <a:pathLst>
              <a:path w="6396355" h="254634">
                <a:moveTo>
                  <a:pt x="0" y="254507"/>
                </a:moveTo>
                <a:lnTo>
                  <a:pt x="6396227" y="254507"/>
                </a:lnTo>
                <a:lnTo>
                  <a:pt x="6396227" y="0"/>
                </a:lnTo>
                <a:lnTo>
                  <a:pt x="0" y="0"/>
                </a:lnTo>
                <a:lnTo>
                  <a:pt x="0" y="254507"/>
                </a:lnTo>
                <a:close/>
              </a:path>
            </a:pathLst>
          </a:custGeom>
          <a:solidFill>
            <a:srgbClr val="F6F6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10259948" y="1081532"/>
            <a:ext cx="137731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92D050"/>
                </a:solidFill>
                <a:latin typeface="Impact"/>
                <a:cs typeface="Impact"/>
              </a:rPr>
              <a:t>EN</a:t>
            </a:r>
            <a:r>
              <a:rPr sz="2000" spc="-90" dirty="0">
                <a:solidFill>
                  <a:srgbClr val="92D050"/>
                </a:solidFill>
                <a:latin typeface="Impact"/>
                <a:cs typeface="Impact"/>
              </a:rPr>
              <a:t> </a:t>
            </a:r>
            <a:r>
              <a:rPr sz="2000" spc="-5" dirty="0">
                <a:solidFill>
                  <a:srgbClr val="92D050"/>
                </a:solidFill>
                <a:latin typeface="Impact"/>
                <a:cs typeface="Impact"/>
              </a:rPr>
              <a:t>EJECUCIÓN</a:t>
            </a:r>
            <a:endParaRPr sz="2000">
              <a:latin typeface="Impact"/>
              <a:cs typeface="Impact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4399788" y="5882640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39624" y="0"/>
                </a:moveTo>
                <a:lnTo>
                  <a:pt x="24217" y="3053"/>
                </a:lnTo>
                <a:lnTo>
                  <a:pt x="11620" y="11382"/>
                </a:lnTo>
                <a:lnTo>
                  <a:pt x="3119" y="23735"/>
                </a:lnTo>
                <a:lnTo>
                  <a:pt x="0" y="38861"/>
                </a:lnTo>
                <a:lnTo>
                  <a:pt x="3119" y="53988"/>
                </a:lnTo>
                <a:lnTo>
                  <a:pt x="11620" y="66341"/>
                </a:lnTo>
                <a:lnTo>
                  <a:pt x="24217" y="74670"/>
                </a:lnTo>
                <a:lnTo>
                  <a:pt x="39624" y="77723"/>
                </a:lnTo>
                <a:lnTo>
                  <a:pt x="55030" y="74670"/>
                </a:lnTo>
                <a:lnTo>
                  <a:pt x="67627" y="66341"/>
                </a:lnTo>
                <a:lnTo>
                  <a:pt x="76128" y="53988"/>
                </a:lnTo>
                <a:lnTo>
                  <a:pt x="79248" y="38861"/>
                </a:lnTo>
                <a:lnTo>
                  <a:pt x="76128" y="23735"/>
                </a:lnTo>
                <a:lnTo>
                  <a:pt x="67627" y="11382"/>
                </a:lnTo>
                <a:lnTo>
                  <a:pt x="55030" y="3053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4399788" y="5882640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0" y="38861"/>
                </a:moveTo>
                <a:lnTo>
                  <a:pt x="3119" y="23735"/>
                </a:lnTo>
                <a:lnTo>
                  <a:pt x="11620" y="11382"/>
                </a:lnTo>
                <a:lnTo>
                  <a:pt x="24217" y="3053"/>
                </a:lnTo>
                <a:lnTo>
                  <a:pt x="39624" y="0"/>
                </a:lnTo>
                <a:lnTo>
                  <a:pt x="55030" y="3053"/>
                </a:lnTo>
                <a:lnTo>
                  <a:pt x="67627" y="11382"/>
                </a:lnTo>
                <a:lnTo>
                  <a:pt x="76128" y="23735"/>
                </a:lnTo>
                <a:lnTo>
                  <a:pt x="79248" y="38861"/>
                </a:lnTo>
                <a:lnTo>
                  <a:pt x="76128" y="53988"/>
                </a:lnTo>
                <a:lnTo>
                  <a:pt x="67627" y="66341"/>
                </a:lnTo>
                <a:lnTo>
                  <a:pt x="55030" y="74670"/>
                </a:lnTo>
                <a:lnTo>
                  <a:pt x="39624" y="77723"/>
                </a:lnTo>
                <a:lnTo>
                  <a:pt x="24217" y="74670"/>
                </a:lnTo>
                <a:lnTo>
                  <a:pt x="11620" y="66341"/>
                </a:lnTo>
                <a:lnTo>
                  <a:pt x="3119" y="53988"/>
                </a:lnTo>
                <a:lnTo>
                  <a:pt x="0" y="38861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685" indent="-347980">
              <a:lnSpc>
                <a:spcPts val="2895"/>
              </a:lnSpc>
              <a:buClr>
                <a:srgbClr val="FFC000"/>
              </a:buClr>
              <a:buSzPct val="143243"/>
              <a:buFont typeface="Calibri Light"/>
              <a:buAutoNum type="arabicPlain"/>
              <a:tabLst>
                <a:tab pos="527685" algn="l"/>
                <a:tab pos="528320" algn="l"/>
              </a:tabLst>
            </a:pPr>
            <a:r>
              <a:rPr sz="1850" spc="0" dirty="0"/>
              <a:t>CAUCA –</a:t>
            </a:r>
            <a:r>
              <a:rPr sz="1850" spc="-45" dirty="0"/>
              <a:t> </a:t>
            </a:r>
            <a:r>
              <a:rPr sz="1850" spc="0" dirty="0"/>
              <a:t>HUILA</a:t>
            </a:r>
            <a:endParaRPr sz="1850"/>
          </a:p>
          <a:p>
            <a:pPr marL="1898014">
              <a:lnSpc>
                <a:spcPts val="1495"/>
              </a:lnSpc>
              <a:spcBef>
                <a:spcPts val="180"/>
              </a:spcBef>
            </a:pPr>
            <a:r>
              <a:rPr sz="1600" b="0" u="sng" spc="-15" dirty="0">
                <a:solidFill>
                  <a:srgbClr val="234060"/>
                </a:solidFill>
                <a:latin typeface="Calibri Light"/>
                <a:cs typeface="Calibri Light"/>
                <a:hlinkClick r:id="rId9" action="ppaction://hlinksldjump"/>
              </a:rPr>
              <a:t>PUERTO /VALENCIA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rId9" action="ppaction://hlinksldjump"/>
              </a:rPr>
              <a:t>–</a:t>
            </a:r>
            <a:r>
              <a:rPr sz="1600" b="0" u="sng" dirty="0">
                <a:solidFill>
                  <a:srgbClr val="234060"/>
                </a:solidFill>
                <a:latin typeface="Calibri Light"/>
                <a:cs typeface="Calibri Light"/>
                <a:hlinkClick r:id="rId9" action="ppaction://hlinksldjump"/>
              </a:rPr>
              <a:t> </a:t>
            </a: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rId9" action="ppaction://hlinksldjump"/>
              </a:rPr>
              <a:t>CÓRDOBA</a:t>
            </a:r>
            <a:endParaRPr sz="1600">
              <a:latin typeface="Calibri Light"/>
              <a:cs typeface="Calibri Light"/>
            </a:endParaRPr>
          </a:p>
          <a:p>
            <a:pPr marL="527685" indent="-347980">
              <a:lnSpc>
                <a:spcPts val="2310"/>
              </a:lnSpc>
              <a:buClr>
                <a:srgbClr val="FFC000"/>
              </a:buClr>
              <a:buSzPct val="143243"/>
              <a:buFont typeface="Calibri Light"/>
              <a:buAutoNum type="arabicPlain" startAt="2"/>
              <a:tabLst>
                <a:tab pos="527685" algn="l"/>
                <a:tab pos="528320" algn="l"/>
              </a:tabLst>
            </a:pPr>
            <a:r>
              <a:rPr sz="1850" spc="-15" dirty="0"/>
              <a:t>BOYACÁ</a:t>
            </a:r>
            <a:endParaRPr sz="1850"/>
          </a:p>
          <a:p>
            <a:pPr marL="1898014">
              <a:lnSpc>
                <a:spcPts val="1475"/>
              </a:lnSpc>
            </a:pPr>
            <a:r>
              <a:rPr sz="1600" b="0" u="sng" spc="-35" dirty="0">
                <a:solidFill>
                  <a:srgbClr val="234060"/>
                </a:solidFill>
                <a:latin typeface="Calibri Light"/>
                <a:cs typeface="Calibri Light"/>
                <a:hlinkClick r:id="rId10" action="ppaction://hlinksldjump"/>
              </a:rPr>
              <a:t>OTANCHE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rId10" action="ppaction://hlinksldjump"/>
              </a:rPr>
              <a:t>– DOS Y</a:t>
            </a:r>
            <a:r>
              <a:rPr sz="1600" b="0" u="sng" spc="50" dirty="0">
                <a:solidFill>
                  <a:srgbClr val="234060"/>
                </a:solidFill>
                <a:latin typeface="Calibri Light"/>
                <a:cs typeface="Calibri Light"/>
                <a:hlinkClick r:id="rId10" action="ppaction://hlinksldjump"/>
              </a:rPr>
              <a:t>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rId10" action="ppaction://hlinksldjump"/>
              </a:rPr>
              <a:t>MEDIO</a:t>
            </a:r>
            <a:endParaRPr sz="1600">
              <a:latin typeface="Calibri Light"/>
              <a:cs typeface="Calibri Light"/>
            </a:endParaRPr>
          </a:p>
          <a:p>
            <a:pPr marL="527685" indent="-347980">
              <a:lnSpc>
                <a:spcPts val="2980"/>
              </a:lnSpc>
              <a:spcBef>
                <a:spcPts val="335"/>
              </a:spcBef>
              <a:buClr>
                <a:srgbClr val="FFC000"/>
              </a:buClr>
              <a:buSzPct val="143243"/>
              <a:buFont typeface="Calibri Light"/>
              <a:buAutoNum type="arabicPlain" startAt="3"/>
              <a:tabLst>
                <a:tab pos="527685" algn="l"/>
                <a:tab pos="528320" algn="l"/>
              </a:tabLst>
            </a:pPr>
            <a:r>
              <a:rPr spc="0" dirty="0"/>
              <a:t>CHOCÓ </a:t>
            </a:r>
            <a:r>
              <a:rPr dirty="0"/>
              <a:t>-</a:t>
            </a:r>
            <a:r>
              <a:rPr spc="-45" dirty="0"/>
              <a:t> </a:t>
            </a:r>
            <a:r>
              <a:rPr dirty="0"/>
              <a:t>ANTIOQUIA</a:t>
            </a:r>
          </a:p>
          <a:p>
            <a:pPr marL="1898014">
              <a:lnSpc>
                <a:spcPts val="1415"/>
              </a:lnSpc>
            </a:pP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QUIBDÓ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– </a:t>
            </a: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CIUDAD</a:t>
            </a:r>
            <a:r>
              <a:rPr sz="1600" b="0" u="sng" spc="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 </a:t>
            </a:r>
            <a:r>
              <a:rPr sz="1600" b="0" u="sng" spc="-2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BOLIVAR</a:t>
            </a:r>
            <a:endParaRPr sz="1600">
              <a:latin typeface="Calibri Light"/>
              <a:cs typeface="Calibri Light"/>
            </a:endParaRPr>
          </a:p>
          <a:p>
            <a:pPr marL="527685" indent="-347980">
              <a:lnSpc>
                <a:spcPts val="2670"/>
              </a:lnSpc>
              <a:buClr>
                <a:srgbClr val="FFC000"/>
              </a:buClr>
              <a:buSzPct val="143243"/>
              <a:buFont typeface="Calibri Light"/>
              <a:buAutoNum type="arabicPlain" startAt="4"/>
              <a:tabLst>
                <a:tab pos="527685" algn="l"/>
                <a:tab pos="528320" algn="l"/>
              </a:tabLst>
            </a:pPr>
            <a:r>
              <a:rPr sz="1850" spc="0" dirty="0"/>
              <a:t>CHOCÓ </a:t>
            </a:r>
            <a:r>
              <a:rPr sz="1850" dirty="0"/>
              <a:t>-</a:t>
            </a:r>
            <a:r>
              <a:rPr sz="1850" spc="-45" dirty="0"/>
              <a:t> </a:t>
            </a:r>
            <a:r>
              <a:rPr sz="1850" spc="-5" dirty="0"/>
              <a:t>RISARALDA</a:t>
            </a:r>
            <a:endParaRPr sz="1850"/>
          </a:p>
          <a:p>
            <a:pPr marL="1898014">
              <a:lnSpc>
                <a:spcPts val="1345"/>
              </a:lnSpc>
            </a:pP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rId11" action="ppaction://hlinksldjump"/>
              </a:rPr>
              <a:t>MUMBÚ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rId11" action="ppaction://hlinksldjump"/>
              </a:rPr>
              <a:t>– LA</a:t>
            </a:r>
            <a:r>
              <a:rPr sz="1600" b="0" u="sng" spc="-25" dirty="0">
                <a:solidFill>
                  <a:srgbClr val="234060"/>
                </a:solidFill>
                <a:latin typeface="Calibri Light"/>
                <a:cs typeface="Calibri Light"/>
                <a:hlinkClick r:id="rId11" action="ppaction://hlinksldjump"/>
              </a:rPr>
              <a:t> </a:t>
            </a: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rId11" action="ppaction://hlinksldjump"/>
              </a:rPr>
              <a:t>VIRGINIA</a:t>
            </a:r>
            <a:endParaRPr sz="1600">
              <a:latin typeface="Calibri Light"/>
              <a:cs typeface="Calibri Light"/>
            </a:endParaRPr>
          </a:p>
          <a:p>
            <a:pPr marL="527685" indent="-347980">
              <a:lnSpc>
                <a:spcPts val="2430"/>
              </a:lnSpc>
              <a:buClr>
                <a:srgbClr val="FFC000"/>
              </a:buClr>
              <a:buSzPct val="143243"/>
              <a:buFont typeface="Calibri Light"/>
              <a:buAutoNum type="arabicPlain" startAt="5"/>
              <a:tabLst>
                <a:tab pos="527685" algn="l"/>
                <a:tab pos="528320" algn="l"/>
              </a:tabLst>
            </a:pPr>
            <a:r>
              <a:rPr sz="1850" spc="0" dirty="0"/>
              <a:t>CALDAS</a:t>
            </a:r>
            <a:endParaRPr sz="1850"/>
          </a:p>
          <a:p>
            <a:pPr marR="124460" algn="ctr">
              <a:lnSpc>
                <a:spcPts val="1420"/>
              </a:lnSpc>
            </a:pP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rId12" action="ppaction://hlinksldjump"/>
              </a:rPr>
              <a:t>HONDA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rId12" action="ppaction://hlinksldjump"/>
              </a:rPr>
              <a:t>-</a:t>
            </a:r>
            <a:r>
              <a:rPr sz="1600" b="0" u="sng" spc="-40" dirty="0">
                <a:solidFill>
                  <a:srgbClr val="234060"/>
                </a:solidFill>
                <a:latin typeface="Calibri Light"/>
                <a:cs typeface="Calibri Light"/>
                <a:hlinkClick r:id="rId12" action="ppaction://hlinksldjump"/>
              </a:rPr>
              <a:t> </a:t>
            </a: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rId12" action="ppaction://hlinksldjump"/>
              </a:rPr>
              <a:t>MANIZALES</a:t>
            </a:r>
            <a:endParaRPr sz="1600">
              <a:latin typeface="Calibri Light"/>
              <a:cs typeface="Calibri Light"/>
            </a:endParaRPr>
          </a:p>
          <a:p>
            <a:pPr marL="527685" indent="-346075">
              <a:lnSpc>
                <a:spcPts val="2550"/>
              </a:lnSpc>
              <a:buClr>
                <a:srgbClr val="FFC000"/>
              </a:buClr>
              <a:buSzPct val="143243"/>
              <a:buFont typeface="Calibri Light"/>
              <a:buAutoNum type="arabicPlain" startAt="6"/>
              <a:tabLst>
                <a:tab pos="527685" algn="l"/>
                <a:tab pos="528320" algn="l"/>
              </a:tabLst>
            </a:pPr>
            <a:r>
              <a:rPr sz="1850" dirty="0"/>
              <a:t>ANTIOQUIA</a:t>
            </a:r>
            <a:endParaRPr sz="1850"/>
          </a:p>
          <a:p>
            <a:pPr marL="1898014">
              <a:lnSpc>
                <a:spcPts val="1345"/>
              </a:lnSpc>
            </a:pPr>
            <a:r>
              <a:rPr sz="1600" b="0" u="sng" spc="-15" dirty="0">
                <a:solidFill>
                  <a:srgbClr val="234060"/>
                </a:solidFill>
                <a:latin typeface="Calibri Light"/>
                <a:cs typeface="Calibri Light"/>
                <a:hlinkClick r:id="rId13" action="ppaction://hlinksldjump"/>
              </a:rPr>
              <a:t>PRIMAVERA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rId13" action="ppaction://hlinksldjump"/>
              </a:rPr>
              <a:t>- </a:t>
            </a:r>
            <a:r>
              <a:rPr sz="1600" b="0" u="sng" spc="-15" dirty="0">
                <a:solidFill>
                  <a:srgbClr val="234060"/>
                </a:solidFill>
                <a:latin typeface="Calibri Light"/>
                <a:cs typeface="Calibri Light"/>
                <a:hlinkClick r:id="rId13" action="ppaction://hlinksldjump"/>
              </a:rPr>
              <a:t>CAMILO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rId13" action="ppaction://hlinksldjump"/>
              </a:rPr>
              <a:t> C</a:t>
            </a:r>
            <a:endParaRPr sz="1600">
              <a:latin typeface="Calibri Light"/>
              <a:cs typeface="Calibri Light"/>
            </a:endParaRPr>
          </a:p>
          <a:p>
            <a:pPr marL="527685" indent="-346075">
              <a:lnSpc>
                <a:spcPts val="2910"/>
              </a:lnSpc>
              <a:buClr>
                <a:srgbClr val="FFC000"/>
              </a:buClr>
              <a:buSzPct val="143243"/>
              <a:buFont typeface="Calibri Light"/>
              <a:buAutoNum type="arabicPlain" startAt="7"/>
              <a:tabLst>
                <a:tab pos="527685" algn="l"/>
                <a:tab pos="528320" algn="l"/>
              </a:tabLst>
            </a:pPr>
            <a:r>
              <a:rPr sz="1850" dirty="0"/>
              <a:t>NARIÑO -</a:t>
            </a:r>
            <a:r>
              <a:rPr sz="1850" spc="-60" dirty="0"/>
              <a:t> </a:t>
            </a:r>
            <a:r>
              <a:rPr sz="1850" spc="0" dirty="0"/>
              <a:t>CAUCA</a:t>
            </a:r>
            <a:endParaRPr sz="1850"/>
          </a:p>
          <a:p>
            <a:pPr marL="1898014">
              <a:lnSpc>
                <a:spcPts val="1720"/>
              </a:lnSpc>
            </a:pP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CANO 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- </a:t>
            </a:r>
            <a:r>
              <a:rPr sz="1600" b="0" u="sng" spc="-1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MOJARRAS</a:t>
            </a:r>
            <a:endParaRPr sz="1600">
              <a:latin typeface="Calibri Light"/>
              <a:cs typeface="Calibri Light"/>
            </a:endParaRPr>
          </a:p>
          <a:p>
            <a:pPr marR="6985" algn="ctr">
              <a:lnSpc>
                <a:spcPts val="1760"/>
              </a:lnSpc>
            </a:pPr>
            <a:r>
              <a:rPr sz="1600" b="0" u="sng" spc="-1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MOJARRAS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–</a:t>
            </a:r>
            <a:r>
              <a:rPr sz="1600" b="0" u="sng" spc="-2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 </a:t>
            </a:r>
            <a:r>
              <a:rPr sz="1600" b="0" u="sng" spc="-5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POPAYÁN</a:t>
            </a:r>
            <a:endParaRPr sz="1600">
              <a:latin typeface="Calibri Light"/>
              <a:cs typeface="Calibri Light"/>
            </a:endParaRPr>
          </a:p>
          <a:p>
            <a:pPr marL="563880" indent="-382270">
              <a:lnSpc>
                <a:spcPts val="2790"/>
              </a:lnSpc>
              <a:buClr>
                <a:srgbClr val="FFC000"/>
              </a:buClr>
              <a:buSzPct val="143243"/>
              <a:buFont typeface="Calibri Light"/>
              <a:buAutoNum type="arabicPlain" startAt="8"/>
              <a:tabLst>
                <a:tab pos="563880" algn="l"/>
                <a:tab pos="564515" algn="l"/>
              </a:tabLst>
            </a:pPr>
            <a:r>
              <a:rPr sz="1850" spc="-15" dirty="0"/>
              <a:t>CAQUETÁ </a:t>
            </a:r>
            <a:r>
              <a:rPr sz="1850" dirty="0"/>
              <a:t>-</a:t>
            </a:r>
            <a:r>
              <a:rPr sz="1850" spc="5" dirty="0"/>
              <a:t> </a:t>
            </a:r>
            <a:r>
              <a:rPr sz="1850" spc="0" dirty="0"/>
              <a:t>HUILA</a:t>
            </a:r>
            <a:endParaRPr sz="1850"/>
          </a:p>
          <a:p>
            <a:pPr marL="1898014">
              <a:lnSpc>
                <a:spcPts val="1330"/>
              </a:lnSpc>
            </a:pPr>
            <a:r>
              <a:rPr sz="1600" b="0" u="sng" spc="-4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ALTAMIRA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- </a:t>
            </a: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FLORENCIA,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Y </a:t>
            </a:r>
            <a:r>
              <a:rPr sz="1600" b="0" u="sng" spc="-3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PITALITO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–</a:t>
            </a:r>
            <a:r>
              <a:rPr sz="1600" b="0" u="sng" spc="15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 </a:t>
            </a: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GARZÓN</a:t>
            </a:r>
            <a:endParaRPr sz="1600">
              <a:latin typeface="Calibri Light"/>
              <a:cs typeface="Calibri Light"/>
            </a:endParaRPr>
          </a:p>
          <a:p>
            <a:pPr marL="574675" indent="-393065">
              <a:lnSpc>
                <a:spcPts val="2670"/>
              </a:lnSpc>
              <a:buClr>
                <a:srgbClr val="FFC000"/>
              </a:buClr>
              <a:buSzPct val="143243"/>
              <a:buFont typeface="Calibri Light"/>
              <a:buAutoNum type="arabicPlain" startAt="9"/>
              <a:tabLst>
                <a:tab pos="574675" algn="l"/>
                <a:tab pos="575310" algn="l"/>
              </a:tabLst>
            </a:pPr>
            <a:r>
              <a:rPr dirty="0"/>
              <a:t>CUNDINAMARCA</a:t>
            </a:r>
          </a:p>
          <a:p>
            <a:pPr marR="402590" algn="ctr">
              <a:lnSpc>
                <a:spcPts val="1220"/>
              </a:lnSpc>
            </a:pP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HONDA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–</a:t>
            </a:r>
            <a:r>
              <a:rPr sz="1600" b="0" u="sng" spc="-4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 </a:t>
            </a:r>
            <a:r>
              <a:rPr sz="1600" b="0" u="sng" spc="-2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VILLETA</a:t>
            </a:r>
            <a:endParaRPr sz="1600">
              <a:latin typeface="Calibri Light"/>
              <a:cs typeface="Calibri Light"/>
            </a:endParaRPr>
          </a:p>
          <a:p>
            <a:pPr marL="574675" indent="-561975">
              <a:lnSpc>
                <a:spcPts val="2550"/>
              </a:lnSpc>
              <a:buClr>
                <a:srgbClr val="FFC000"/>
              </a:buClr>
              <a:buSzPct val="143243"/>
              <a:buFont typeface="Calibri Light"/>
              <a:buAutoNum type="arabicPlain" startAt="10"/>
              <a:tabLst>
                <a:tab pos="574675" algn="l"/>
                <a:tab pos="575310" algn="l"/>
              </a:tabLst>
            </a:pPr>
            <a:r>
              <a:rPr sz="1850" spc="-10" dirty="0"/>
              <a:t>SANTANDER</a:t>
            </a:r>
            <a:endParaRPr sz="1850"/>
          </a:p>
          <a:p>
            <a:pPr marL="1898014">
              <a:lnSpc>
                <a:spcPts val="1835"/>
              </a:lnSpc>
            </a:pP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BARBOSA- TUNJA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Y </a:t>
            </a: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CHINQUINQUIRÁ </a:t>
            </a:r>
            <a:r>
              <a:rPr sz="1600" b="0" u="sng" spc="-5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–</a:t>
            </a:r>
            <a:r>
              <a:rPr sz="1600" b="0" u="sng" spc="5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 </a:t>
            </a:r>
            <a:r>
              <a:rPr sz="1600" b="0" u="sng" spc="-10" dirty="0">
                <a:solidFill>
                  <a:srgbClr val="234060"/>
                </a:solidFill>
                <a:latin typeface="Calibri Light"/>
                <a:cs typeface="Calibri Light"/>
                <a:hlinkClick r:id="" action="ppaction://noaction"/>
              </a:rPr>
              <a:t>TUNJA</a:t>
            </a:r>
            <a:endParaRPr sz="1600">
              <a:latin typeface="Calibri Light"/>
              <a:cs typeface="Calibri Light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9811511" y="1100328"/>
            <a:ext cx="300227" cy="33375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9858756" y="1124712"/>
            <a:ext cx="205740" cy="23926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9858756" y="1124712"/>
            <a:ext cx="205740" cy="239395"/>
          </a:xfrm>
          <a:custGeom>
            <a:avLst/>
            <a:gdLst/>
            <a:ahLst/>
            <a:cxnLst/>
            <a:rect l="l" t="t" r="r" b="b"/>
            <a:pathLst>
              <a:path w="205740" h="239394">
                <a:moveTo>
                  <a:pt x="0" y="0"/>
                </a:moveTo>
                <a:lnTo>
                  <a:pt x="205740" y="119634"/>
                </a:lnTo>
                <a:lnTo>
                  <a:pt x="0" y="239268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315D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6827901" y="7523099"/>
            <a:ext cx="511809" cy="127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5"/>
              </a:lnSpc>
            </a:pPr>
            <a:r>
              <a:rPr sz="800" b="0" dirty="0">
                <a:latin typeface="Calibri Light"/>
                <a:cs typeface="Calibri Light"/>
              </a:rPr>
              <a:t>AMA</a:t>
            </a:r>
            <a:r>
              <a:rPr sz="800" b="0" spc="-5" dirty="0">
                <a:latin typeface="Calibri Light"/>
                <a:cs typeface="Calibri Light"/>
              </a:rPr>
              <a:t>ZO</a:t>
            </a:r>
            <a:r>
              <a:rPr sz="800" b="0" dirty="0">
                <a:latin typeface="Calibri Light"/>
                <a:cs typeface="Calibri Light"/>
              </a:rPr>
              <a:t>NAS</a:t>
            </a:r>
            <a:endParaRPr sz="80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409700"/>
            <a:ext cx="15253716" cy="62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530583" y="8337803"/>
            <a:ext cx="1661160" cy="754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7828" y="44196"/>
            <a:ext cx="2368296" cy="10789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45307" y="15240"/>
            <a:ext cx="4555490" cy="137160"/>
          </a:xfrm>
          <a:custGeom>
            <a:avLst/>
            <a:gdLst/>
            <a:ahLst/>
            <a:cxnLst/>
            <a:rect l="l" t="t" r="r" b="b"/>
            <a:pathLst>
              <a:path w="4555490" h="137160">
                <a:moveTo>
                  <a:pt x="0" y="137159"/>
                </a:moveTo>
                <a:lnTo>
                  <a:pt x="4555236" y="137159"/>
                </a:lnTo>
                <a:lnTo>
                  <a:pt x="4555236" y="0"/>
                </a:lnTo>
                <a:lnTo>
                  <a:pt x="0" y="0"/>
                </a:lnTo>
                <a:lnTo>
                  <a:pt x="0" y="137159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45307" y="1100328"/>
            <a:ext cx="6996683" cy="78546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00543" y="15240"/>
            <a:ext cx="8837930" cy="137160"/>
          </a:xfrm>
          <a:custGeom>
            <a:avLst/>
            <a:gdLst/>
            <a:ahLst/>
            <a:cxnLst/>
            <a:rect l="l" t="t" r="r" b="b"/>
            <a:pathLst>
              <a:path w="8837930" h="137160">
                <a:moveTo>
                  <a:pt x="0" y="137159"/>
                </a:moveTo>
                <a:lnTo>
                  <a:pt x="8837675" y="137159"/>
                </a:lnTo>
                <a:lnTo>
                  <a:pt x="8837675" y="0"/>
                </a:lnTo>
                <a:lnTo>
                  <a:pt x="0" y="0"/>
                </a:lnTo>
                <a:lnTo>
                  <a:pt x="0" y="137159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977890" y="5372481"/>
            <a:ext cx="26924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dirty="0">
                <a:latin typeface="Calibri Light"/>
                <a:cs typeface="Calibri Light"/>
              </a:rPr>
              <a:t>ME</a:t>
            </a:r>
            <a:r>
              <a:rPr sz="800" b="0" spc="-5" dirty="0">
                <a:latin typeface="Calibri Light"/>
                <a:cs typeface="Calibri Light"/>
              </a:rPr>
              <a:t>T</a:t>
            </a:r>
            <a:r>
              <a:rPr sz="800" b="0" dirty="0">
                <a:latin typeface="Calibri Light"/>
                <a:cs typeface="Calibri Light"/>
              </a:rPr>
              <a:t>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91047" y="4651375"/>
            <a:ext cx="73152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CUNDINAMARCA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633720" y="4818634"/>
            <a:ext cx="135890" cy="219075"/>
          </a:xfrm>
          <a:custGeom>
            <a:avLst/>
            <a:gdLst/>
            <a:ahLst/>
            <a:cxnLst/>
            <a:rect l="l" t="t" r="r" b="b"/>
            <a:pathLst>
              <a:path w="135889" h="219075">
                <a:moveTo>
                  <a:pt x="71627" y="0"/>
                </a:moveTo>
                <a:lnTo>
                  <a:pt x="63736" y="6482"/>
                </a:lnTo>
                <a:lnTo>
                  <a:pt x="56499" y="18335"/>
                </a:lnTo>
                <a:lnTo>
                  <a:pt x="50857" y="32736"/>
                </a:lnTo>
                <a:lnTo>
                  <a:pt x="47751" y="46862"/>
                </a:lnTo>
                <a:lnTo>
                  <a:pt x="50037" y="53195"/>
                </a:lnTo>
                <a:lnTo>
                  <a:pt x="55943" y="58658"/>
                </a:lnTo>
                <a:lnTo>
                  <a:pt x="61753" y="64097"/>
                </a:lnTo>
                <a:lnTo>
                  <a:pt x="26820" y="102487"/>
                </a:lnTo>
                <a:lnTo>
                  <a:pt x="15875" y="109474"/>
                </a:lnTo>
                <a:lnTo>
                  <a:pt x="11322" y="115091"/>
                </a:lnTo>
                <a:lnTo>
                  <a:pt x="6413" y="120602"/>
                </a:lnTo>
                <a:lnTo>
                  <a:pt x="2266" y="126422"/>
                </a:lnTo>
                <a:lnTo>
                  <a:pt x="0" y="132969"/>
                </a:lnTo>
                <a:lnTo>
                  <a:pt x="178" y="140833"/>
                </a:lnTo>
                <a:lnTo>
                  <a:pt x="2286" y="148637"/>
                </a:lnTo>
                <a:lnTo>
                  <a:pt x="5250" y="156418"/>
                </a:lnTo>
                <a:lnTo>
                  <a:pt x="8000" y="164211"/>
                </a:lnTo>
                <a:lnTo>
                  <a:pt x="23270" y="201537"/>
                </a:lnTo>
                <a:lnTo>
                  <a:pt x="38353" y="216281"/>
                </a:lnTo>
                <a:lnTo>
                  <a:pt x="47751" y="216281"/>
                </a:lnTo>
                <a:lnTo>
                  <a:pt x="55752" y="218948"/>
                </a:lnTo>
                <a:lnTo>
                  <a:pt x="76825" y="191041"/>
                </a:lnTo>
                <a:lnTo>
                  <a:pt x="86598" y="179054"/>
                </a:lnTo>
                <a:lnTo>
                  <a:pt x="86917" y="169423"/>
                </a:lnTo>
                <a:lnTo>
                  <a:pt x="79628" y="148589"/>
                </a:lnTo>
                <a:lnTo>
                  <a:pt x="89696" y="133907"/>
                </a:lnTo>
                <a:lnTo>
                  <a:pt x="86430" y="133907"/>
                </a:lnTo>
                <a:lnTo>
                  <a:pt x="103504" y="93852"/>
                </a:lnTo>
                <a:lnTo>
                  <a:pt x="131615" y="51829"/>
                </a:lnTo>
                <a:lnTo>
                  <a:pt x="135381" y="46862"/>
                </a:lnTo>
                <a:lnTo>
                  <a:pt x="129597" y="40745"/>
                </a:lnTo>
                <a:lnTo>
                  <a:pt x="123967" y="34496"/>
                </a:lnTo>
                <a:lnTo>
                  <a:pt x="118076" y="28557"/>
                </a:lnTo>
                <a:lnTo>
                  <a:pt x="92948" y="8493"/>
                </a:lnTo>
                <a:lnTo>
                  <a:pt x="81377" y="1347"/>
                </a:lnTo>
                <a:lnTo>
                  <a:pt x="71627" y="0"/>
                </a:lnTo>
                <a:close/>
              </a:path>
              <a:path w="135889" h="219075">
                <a:moveTo>
                  <a:pt x="100746" y="118021"/>
                </a:moveTo>
                <a:lnTo>
                  <a:pt x="97197" y="122954"/>
                </a:lnTo>
                <a:lnTo>
                  <a:pt x="90788" y="130872"/>
                </a:lnTo>
                <a:lnTo>
                  <a:pt x="86430" y="133907"/>
                </a:lnTo>
                <a:lnTo>
                  <a:pt x="89696" y="133907"/>
                </a:lnTo>
                <a:lnTo>
                  <a:pt x="96527" y="123944"/>
                </a:lnTo>
                <a:lnTo>
                  <a:pt x="100746" y="118021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633720" y="4818634"/>
            <a:ext cx="135890" cy="219075"/>
          </a:xfrm>
          <a:custGeom>
            <a:avLst/>
            <a:gdLst/>
            <a:ahLst/>
            <a:cxnLst/>
            <a:rect l="l" t="t" r="r" b="b"/>
            <a:pathLst>
              <a:path w="135889" h="219075">
                <a:moveTo>
                  <a:pt x="71627" y="0"/>
                </a:moveTo>
                <a:lnTo>
                  <a:pt x="63736" y="6482"/>
                </a:lnTo>
                <a:lnTo>
                  <a:pt x="56499" y="18335"/>
                </a:lnTo>
                <a:lnTo>
                  <a:pt x="50857" y="32736"/>
                </a:lnTo>
                <a:lnTo>
                  <a:pt x="47751" y="46862"/>
                </a:lnTo>
                <a:lnTo>
                  <a:pt x="50037" y="53195"/>
                </a:lnTo>
                <a:lnTo>
                  <a:pt x="55943" y="58658"/>
                </a:lnTo>
                <a:lnTo>
                  <a:pt x="61753" y="64097"/>
                </a:lnTo>
                <a:lnTo>
                  <a:pt x="26820" y="102487"/>
                </a:lnTo>
                <a:lnTo>
                  <a:pt x="15875" y="109474"/>
                </a:lnTo>
                <a:lnTo>
                  <a:pt x="11322" y="115091"/>
                </a:lnTo>
                <a:lnTo>
                  <a:pt x="6413" y="120602"/>
                </a:lnTo>
                <a:lnTo>
                  <a:pt x="2266" y="126422"/>
                </a:lnTo>
                <a:lnTo>
                  <a:pt x="0" y="132969"/>
                </a:lnTo>
                <a:lnTo>
                  <a:pt x="178" y="140833"/>
                </a:lnTo>
                <a:lnTo>
                  <a:pt x="2286" y="148637"/>
                </a:lnTo>
                <a:lnTo>
                  <a:pt x="5250" y="156418"/>
                </a:lnTo>
                <a:lnTo>
                  <a:pt x="8000" y="164211"/>
                </a:lnTo>
                <a:lnTo>
                  <a:pt x="23270" y="201537"/>
                </a:lnTo>
                <a:lnTo>
                  <a:pt x="38353" y="216281"/>
                </a:lnTo>
                <a:lnTo>
                  <a:pt x="47751" y="216281"/>
                </a:lnTo>
                <a:lnTo>
                  <a:pt x="55752" y="218948"/>
                </a:lnTo>
                <a:lnTo>
                  <a:pt x="76825" y="191041"/>
                </a:lnTo>
                <a:lnTo>
                  <a:pt x="86598" y="179054"/>
                </a:lnTo>
                <a:lnTo>
                  <a:pt x="86917" y="169423"/>
                </a:lnTo>
                <a:lnTo>
                  <a:pt x="79628" y="148589"/>
                </a:lnTo>
                <a:lnTo>
                  <a:pt x="96527" y="123944"/>
                </a:lnTo>
                <a:lnTo>
                  <a:pt x="100746" y="118021"/>
                </a:lnTo>
                <a:lnTo>
                  <a:pt x="97197" y="122954"/>
                </a:lnTo>
                <a:lnTo>
                  <a:pt x="90788" y="130872"/>
                </a:lnTo>
                <a:lnTo>
                  <a:pt x="86430" y="133907"/>
                </a:lnTo>
                <a:lnTo>
                  <a:pt x="89032" y="124190"/>
                </a:lnTo>
                <a:lnTo>
                  <a:pt x="112129" y="79384"/>
                </a:lnTo>
                <a:lnTo>
                  <a:pt x="135381" y="46862"/>
                </a:lnTo>
                <a:lnTo>
                  <a:pt x="129597" y="40745"/>
                </a:lnTo>
                <a:lnTo>
                  <a:pt x="123967" y="34496"/>
                </a:lnTo>
                <a:lnTo>
                  <a:pt x="118076" y="28557"/>
                </a:lnTo>
                <a:lnTo>
                  <a:pt x="111505" y="23368"/>
                </a:lnTo>
                <a:lnTo>
                  <a:pt x="103828" y="17234"/>
                </a:lnTo>
                <a:lnTo>
                  <a:pt x="92948" y="8493"/>
                </a:lnTo>
                <a:lnTo>
                  <a:pt x="81377" y="1347"/>
                </a:lnTo>
                <a:lnTo>
                  <a:pt x="71627" y="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254878" y="4794885"/>
            <a:ext cx="38798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-5" dirty="0">
                <a:latin typeface="Calibri"/>
                <a:cs typeface="Calibri"/>
              </a:rPr>
              <a:t>BOGOTÁ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28540" y="5949823"/>
            <a:ext cx="66929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Popayán</a:t>
            </a:r>
            <a:r>
              <a:rPr sz="800" i="1" dirty="0">
                <a:latin typeface="Calibri"/>
                <a:cs typeface="Calibri"/>
              </a:rPr>
              <a:t> </a:t>
            </a:r>
            <a:r>
              <a:rPr sz="1200" b="0" spc="-7" baseline="20833" dirty="0">
                <a:latin typeface="Calibri Light"/>
                <a:cs typeface="Calibri Light"/>
              </a:rPr>
              <a:t>HUILA</a:t>
            </a:r>
            <a:endParaRPr sz="1200" baseline="20833">
              <a:latin typeface="Calibri Light"/>
              <a:cs typeface="Calibri Ligh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909821" y="5716905"/>
            <a:ext cx="3162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CAUCA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46141" y="5188458"/>
            <a:ext cx="35306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TOLIMA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57217" y="4719066"/>
            <a:ext cx="33147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CHO</a:t>
            </a:r>
            <a:r>
              <a:rPr sz="800" b="0" dirty="0">
                <a:latin typeface="Calibri Light"/>
                <a:cs typeface="Calibri Light"/>
              </a:rPr>
              <a:t>CÓ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01005" y="3782060"/>
            <a:ext cx="50482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ANTIOQUIA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43296" y="2936240"/>
            <a:ext cx="706755" cy="2495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80"/>
              </a:lnSpc>
              <a:spcBef>
                <a:spcPts val="100"/>
              </a:spcBef>
            </a:pPr>
            <a:r>
              <a:rPr sz="800" b="0" dirty="0">
                <a:latin typeface="Calibri Light"/>
                <a:cs typeface="Calibri Light"/>
              </a:rPr>
              <a:t>SUCRE</a:t>
            </a:r>
            <a:endParaRPr sz="800">
              <a:latin typeface="Calibri Light"/>
              <a:cs typeface="Calibri Light"/>
            </a:endParaRPr>
          </a:p>
          <a:p>
            <a:pPr marL="335915">
              <a:lnSpc>
                <a:spcPts val="880"/>
              </a:lnSpc>
            </a:pPr>
            <a:r>
              <a:rPr sz="800" b="0" spc="-5" dirty="0">
                <a:latin typeface="Calibri Light"/>
                <a:cs typeface="Calibri Light"/>
              </a:rPr>
              <a:t>BOLÍVAR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28461" y="2591562"/>
            <a:ext cx="28892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C</a:t>
            </a:r>
            <a:r>
              <a:rPr sz="800" b="0" dirty="0">
                <a:latin typeface="Calibri Light"/>
                <a:cs typeface="Calibri Light"/>
              </a:rPr>
              <a:t>E</a:t>
            </a:r>
            <a:r>
              <a:rPr sz="800" b="0" spc="-5" dirty="0">
                <a:latin typeface="Calibri Light"/>
                <a:cs typeface="Calibri Light"/>
              </a:rPr>
              <a:t>S</a:t>
            </a:r>
            <a:r>
              <a:rPr sz="800" b="0" dirty="0">
                <a:latin typeface="Calibri Light"/>
                <a:cs typeface="Calibri Light"/>
              </a:rPr>
              <a:t>AR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508497" y="6543802"/>
            <a:ext cx="42862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C</a:t>
            </a:r>
            <a:r>
              <a:rPr sz="800" b="0" dirty="0">
                <a:latin typeface="Calibri Light"/>
                <a:cs typeface="Calibri Light"/>
              </a:rPr>
              <a:t>AQUE</a:t>
            </a:r>
            <a:r>
              <a:rPr sz="800" b="0" spc="-5" dirty="0">
                <a:latin typeface="Calibri Light"/>
                <a:cs typeface="Calibri Light"/>
              </a:rPr>
              <a:t>T</a:t>
            </a:r>
            <a:r>
              <a:rPr sz="800" b="0" dirty="0">
                <a:latin typeface="Calibri Light"/>
                <a:cs typeface="Calibri Light"/>
              </a:rPr>
              <a:t>Á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811136" y="3868928"/>
            <a:ext cx="37338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dirty="0">
                <a:latin typeface="Calibri Light"/>
                <a:cs typeface="Calibri Light"/>
              </a:rPr>
              <a:t>ARAU</a:t>
            </a:r>
            <a:r>
              <a:rPr sz="800" b="0" spc="-5" dirty="0">
                <a:latin typeface="Calibri Light"/>
                <a:cs typeface="Calibri Light"/>
              </a:rPr>
              <a:t>CA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751701" y="4372102"/>
            <a:ext cx="46990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C</a:t>
            </a:r>
            <a:r>
              <a:rPr sz="800" b="0" dirty="0">
                <a:latin typeface="Calibri Light"/>
                <a:cs typeface="Calibri Light"/>
              </a:rPr>
              <a:t>A</a:t>
            </a:r>
            <a:r>
              <a:rPr sz="800" b="0" spc="-5" dirty="0">
                <a:latin typeface="Calibri Light"/>
                <a:cs typeface="Calibri Light"/>
              </a:rPr>
              <a:t>S</a:t>
            </a:r>
            <a:r>
              <a:rPr sz="800" b="0" dirty="0">
                <a:latin typeface="Calibri Light"/>
                <a:cs typeface="Calibri Light"/>
              </a:rPr>
              <a:t>ANARE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098917" y="5619750"/>
            <a:ext cx="38481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GUAINÍA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432550" y="6080887"/>
            <a:ext cx="4559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0" spc="-5" dirty="0">
                <a:latin typeface="Calibri Light"/>
                <a:cs typeface="Calibri Light"/>
              </a:rPr>
              <a:t>GUAVIARE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132446" y="6482588"/>
            <a:ext cx="35369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VA</a:t>
            </a:r>
            <a:r>
              <a:rPr sz="800" b="0" spc="0" dirty="0">
                <a:latin typeface="Calibri Light"/>
                <a:cs typeface="Calibri Light"/>
              </a:rPr>
              <a:t>U</a:t>
            </a:r>
            <a:r>
              <a:rPr sz="800" b="0" dirty="0">
                <a:latin typeface="Calibri Light"/>
                <a:cs typeface="Calibri Light"/>
              </a:rPr>
              <a:t>PÉS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940167" y="4701921"/>
            <a:ext cx="40132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VICHADA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969255" y="4071874"/>
            <a:ext cx="38290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M</a:t>
            </a:r>
            <a:r>
              <a:rPr sz="800" i="1" dirty="0">
                <a:latin typeface="Calibri"/>
                <a:cs typeface="Calibri"/>
              </a:rPr>
              <a:t>e</a:t>
            </a:r>
            <a:r>
              <a:rPr sz="800" i="1" spc="-10" dirty="0">
                <a:latin typeface="Calibri"/>
                <a:cs typeface="Calibri"/>
              </a:rPr>
              <a:t>d</a:t>
            </a:r>
            <a:r>
              <a:rPr sz="800" i="1" dirty="0">
                <a:latin typeface="Calibri"/>
                <a:cs typeface="Calibri"/>
              </a:rPr>
              <a:t>e</a:t>
            </a:r>
            <a:r>
              <a:rPr sz="800" i="1" spc="-10" dirty="0">
                <a:latin typeface="Calibri"/>
                <a:cs typeface="Calibri"/>
              </a:rPr>
              <a:t>l</a:t>
            </a:r>
            <a:r>
              <a:rPr sz="800" i="1" spc="-5" dirty="0">
                <a:latin typeface="Calibri"/>
                <a:cs typeface="Calibri"/>
              </a:rPr>
              <a:t>lí</a:t>
            </a:r>
            <a:r>
              <a:rPr sz="800" i="1" dirty="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652009" y="5391404"/>
            <a:ext cx="17716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-5" dirty="0">
                <a:latin typeface="Calibri"/>
                <a:cs typeface="Calibri"/>
              </a:rPr>
              <a:t>C</a:t>
            </a:r>
            <a:r>
              <a:rPr sz="800" i="1" spc="-10" dirty="0">
                <a:latin typeface="Calibri"/>
                <a:cs typeface="Calibri"/>
              </a:rPr>
              <a:t>a</a:t>
            </a:r>
            <a:r>
              <a:rPr sz="800" i="1" spc="-5" dirty="0">
                <a:latin typeface="Calibri"/>
                <a:cs typeface="Calibri"/>
              </a:rPr>
              <a:t>l</a:t>
            </a:r>
            <a:r>
              <a:rPr sz="800" i="1" dirty="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713603" y="3839083"/>
            <a:ext cx="60261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-5" dirty="0">
                <a:latin typeface="Calibri"/>
                <a:cs typeface="Calibri"/>
              </a:rPr>
              <a:t>Bucaramanga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934711" y="4672584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39624" y="0"/>
                </a:move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3119" y="55030"/>
                </a:lnTo>
                <a:lnTo>
                  <a:pt x="11620" y="67627"/>
                </a:lnTo>
                <a:lnTo>
                  <a:pt x="24217" y="76128"/>
                </a:lnTo>
                <a:lnTo>
                  <a:pt x="39624" y="79248"/>
                </a:lnTo>
                <a:lnTo>
                  <a:pt x="55030" y="76128"/>
                </a:lnTo>
                <a:lnTo>
                  <a:pt x="67627" y="67627"/>
                </a:lnTo>
                <a:lnTo>
                  <a:pt x="76128" y="55030"/>
                </a:lnTo>
                <a:lnTo>
                  <a:pt x="79248" y="39624"/>
                </a:lnTo>
                <a:lnTo>
                  <a:pt x="76128" y="24217"/>
                </a:lnTo>
                <a:lnTo>
                  <a:pt x="67627" y="11620"/>
                </a:lnTo>
                <a:lnTo>
                  <a:pt x="55030" y="3119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934711" y="4672584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39624"/>
                </a:moveTo>
                <a:lnTo>
                  <a:pt x="3119" y="24217"/>
                </a:lnTo>
                <a:lnTo>
                  <a:pt x="11620" y="11620"/>
                </a:lnTo>
                <a:lnTo>
                  <a:pt x="24217" y="3119"/>
                </a:lnTo>
                <a:lnTo>
                  <a:pt x="39624" y="0"/>
                </a:lnTo>
                <a:lnTo>
                  <a:pt x="55030" y="3119"/>
                </a:lnTo>
                <a:lnTo>
                  <a:pt x="67627" y="11620"/>
                </a:lnTo>
                <a:lnTo>
                  <a:pt x="76128" y="24217"/>
                </a:lnTo>
                <a:lnTo>
                  <a:pt x="79248" y="39624"/>
                </a:lnTo>
                <a:lnTo>
                  <a:pt x="76128" y="55030"/>
                </a:lnTo>
                <a:lnTo>
                  <a:pt x="67627" y="67627"/>
                </a:lnTo>
                <a:lnTo>
                  <a:pt x="55030" y="76128"/>
                </a:lnTo>
                <a:lnTo>
                  <a:pt x="39624" y="79248"/>
                </a:lnTo>
                <a:lnTo>
                  <a:pt x="24217" y="76128"/>
                </a:lnTo>
                <a:lnTo>
                  <a:pt x="11620" y="67627"/>
                </a:lnTo>
                <a:lnTo>
                  <a:pt x="3119" y="55030"/>
                </a:lnTo>
                <a:lnTo>
                  <a:pt x="0" y="39624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858511" y="4937760"/>
            <a:ext cx="60960" cy="59690"/>
          </a:xfrm>
          <a:custGeom>
            <a:avLst/>
            <a:gdLst/>
            <a:ahLst/>
            <a:cxnLst/>
            <a:rect l="l" t="t" r="r" b="b"/>
            <a:pathLst>
              <a:path w="60960" h="59689">
                <a:moveTo>
                  <a:pt x="30479" y="0"/>
                </a:moveTo>
                <a:lnTo>
                  <a:pt x="18591" y="2339"/>
                </a:lnTo>
                <a:lnTo>
                  <a:pt x="8905" y="8715"/>
                </a:lnTo>
                <a:lnTo>
                  <a:pt x="2387" y="18162"/>
                </a:lnTo>
                <a:lnTo>
                  <a:pt x="0" y="29718"/>
                </a:lnTo>
                <a:lnTo>
                  <a:pt x="2387" y="41273"/>
                </a:lnTo>
                <a:lnTo>
                  <a:pt x="8905" y="50720"/>
                </a:lnTo>
                <a:lnTo>
                  <a:pt x="18591" y="57096"/>
                </a:lnTo>
                <a:lnTo>
                  <a:pt x="30479" y="59436"/>
                </a:lnTo>
                <a:lnTo>
                  <a:pt x="42368" y="57096"/>
                </a:lnTo>
                <a:lnTo>
                  <a:pt x="52054" y="50720"/>
                </a:lnTo>
                <a:lnTo>
                  <a:pt x="58572" y="41273"/>
                </a:lnTo>
                <a:lnTo>
                  <a:pt x="60960" y="29718"/>
                </a:lnTo>
                <a:lnTo>
                  <a:pt x="58572" y="18162"/>
                </a:lnTo>
                <a:lnTo>
                  <a:pt x="52054" y="8715"/>
                </a:lnTo>
                <a:lnTo>
                  <a:pt x="42368" y="2339"/>
                </a:lnTo>
                <a:lnTo>
                  <a:pt x="30479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858511" y="4937760"/>
            <a:ext cx="60960" cy="59690"/>
          </a:xfrm>
          <a:custGeom>
            <a:avLst/>
            <a:gdLst/>
            <a:ahLst/>
            <a:cxnLst/>
            <a:rect l="l" t="t" r="r" b="b"/>
            <a:pathLst>
              <a:path w="60960" h="59689">
                <a:moveTo>
                  <a:pt x="0" y="29718"/>
                </a:moveTo>
                <a:lnTo>
                  <a:pt x="2387" y="18162"/>
                </a:lnTo>
                <a:lnTo>
                  <a:pt x="8905" y="8715"/>
                </a:lnTo>
                <a:lnTo>
                  <a:pt x="18591" y="2339"/>
                </a:lnTo>
                <a:lnTo>
                  <a:pt x="30479" y="0"/>
                </a:lnTo>
                <a:lnTo>
                  <a:pt x="42368" y="2339"/>
                </a:lnTo>
                <a:lnTo>
                  <a:pt x="52054" y="8715"/>
                </a:lnTo>
                <a:lnTo>
                  <a:pt x="58572" y="18162"/>
                </a:lnTo>
                <a:lnTo>
                  <a:pt x="60960" y="29718"/>
                </a:lnTo>
                <a:lnTo>
                  <a:pt x="58572" y="41273"/>
                </a:lnTo>
                <a:lnTo>
                  <a:pt x="52054" y="50720"/>
                </a:lnTo>
                <a:lnTo>
                  <a:pt x="42368" y="57096"/>
                </a:lnTo>
                <a:lnTo>
                  <a:pt x="30479" y="59436"/>
                </a:lnTo>
                <a:lnTo>
                  <a:pt x="18591" y="57096"/>
                </a:lnTo>
                <a:lnTo>
                  <a:pt x="8905" y="50720"/>
                </a:lnTo>
                <a:lnTo>
                  <a:pt x="2387" y="41273"/>
                </a:lnTo>
                <a:lnTo>
                  <a:pt x="0" y="29718"/>
                </a:lnTo>
                <a:close/>
              </a:path>
            </a:pathLst>
          </a:custGeom>
          <a:ln w="91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846320" y="4774692"/>
            <a:ext cx="59690" cy="60960"/>
          </a:xfrm>
          <a:custGeom>
            <a:avLst/>
            <a:gdLst/>
            <a:ahLst/>
            <a:cxnLst/>
            <a:rect l="l" t="t" r="r" b="b"/>
            <a:pathLst>
              <a:path w="59689" h="60960">
                <a:moveTo>
                  <a:pt x="29717" y="0"/>
                </a:moveTo>
                <a:lnTo>
                  <a:pt x="18162" y="2387"/>
                </a:lnTo>
                <a:lnTo>
                  <a:pt x="8715" y="8905"/>
                </a:lnTo>
                <a:lnTo>
                  <a:pt x="2339" y="18591"/>
                </a:lnTo>
                <a:lnTo>
                  <a:pt x="0" y="30479"/>
                </a:lnTo>
                <a:lnTo>
                  <a:pt x="2339" y="42368"/>
                </a:lnTo>
                <a:lnTo>
                  <a:pt x="8715" y="52054"/>
                </a:lnTo>
                <a:lnTo>
                  <a:pt x="18162" y="58572"/>
                </a:lnTo>
                <a:lnTo>
                  <a:pt x="29717" y="60960"/>
                </a:lnTo>
                <a:lnTo>
                  <a:pt x="41273" y="58572"/>
                </a:lnTo>
                <a:lnTo>
                  <a:pt x="50720" y="52054"/>
                </a:lnTo>
                <a:lnTo>
                  <a:pt x="57096" y="42368"/>
                </a:lnTo>
                <a:lnTo>
                  <a:pt x="59435" y="30479"/>
                </a:lnTo>
                <a:lnTo>
                  <a:pt x="57096" y="18591"/>
                </a:lnTo>
                <a:lnTo>
                  <a:pt x="50720" y="8905"/>
                </a:lnTo>
                <a:lnTo>
                  <a:pt x="41273" y="2387"/>
                </a:lnTo>
                <a:lnTo>
                  <a:pt x="2971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846320" y="4774692"/>
            <a:ext cx="59690" cy="60960"/>
          </a:xfrm>
          <a:custGeom>
            <a:avLst/>
            <a:gdLst/>
            <a:ahLst/>
            <a:cxnLst/>
            <a:rect l="l" t="t" r="r" b="b"/>
            <a:pathLst>
              <a:path w="59689" h="60960">
                <a:moveTo>
                  <a:pt x="0" y="30479"/>
                </a:moveTo>
                <a:lnTo>
                  <a:pt x="2339" y="18591"/>
                </a:lnTo>
                <a:lnTo>
                  <a:pt x="8715" y="8905"/>
                </a:lnTo>
                <a:lnTo>
                  <a:pt x="18162" y="2387"/>
                </a:lnTo>
                <a:lnTo>
                  <a:pt x="29717" y="0"/>
                </a:lnTo>
                <a:lnTo>
                  <a:pt x="41273" y="2387"/>
                </a:lnTo>
                <a:lnTo>
                  <a:pt x="50720" y="8905"/>
                </a:lnTo>
                <a:lnTo>
                  <a:pt x="57096" y="18591"/>
                </a:lnTo>
                <a:lnTo>
                  <a:pt x="59435" y="30479"/>
                </a:lnTo>
                <a:lnTo>
                  <a:pt x="57096" y="42368"/>
                </a:lnTo>
                <a:lnTo>
                  <a:pt x="50720" y="52054"/>
                </a:lnTo>
                <a:lnTo>
                  <a:pt x="41273" y="58572"/>
                </a:lnTo>
                <a:lnTo>
                  <a:pt x="29717" y="60960"/>
                </a:lnTo>
                <a:lnTo>
                  <a:pt x="18162" y="58572"/>
                </a:lnTo>
                <a:lnTo>
                  <a:pt x="8715" y="52054"/>
                </a:lnTo>
                <a:lnTo>
                  <a:pt x="2339" y="42368"/>
                </a:lnTo>
                <a:lnTo>
                  <a:pt x="0" y="30479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367784" y="4448556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39624" y="0"/>
                </a:move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3119" y="55030"/>
                </a:lnTo>
                <a:lnTo>
                  <a:pt x="11620" y="67627"/>
                </a:lnTo>
                <a:lnTo>
                  <a:pt x="24217" y="76128"/>
                </a:lnTo>
                <a:lnTo>
                  <a:pt x="39624" y="79248"/>
                </a:lnTo>
                <a:lnTo>
                  <a:pt x="55030" y="76128"/>
                </a:lnTo>
                <a:lnTo>
                  <a:pt x="67627" y="67627"/>
                </a:lnTo>
                <a:lnTo>
                  <a:pt x="76128" y="55030"/>
                </a:lnTo>
                <a:lnTo>
                  <a:pt x="79248" y="39624"/>
                </a:lnTo>
                <a:lnTo>
                  <a:pt x="76128" y="24217"/>
                </a:lnTo>
                <a:lnTo>
                  <a:pt x="67627" y="11620"/>
                </a:lnTo>
                <a:lnTo>
                  <a:pt x="55030" y="3119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367784" y="4448556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39624"/>
                </a:moveTo>
                <a:lnTo>
                  <a:pt x="3119" y="24217"/>
                </a:lnTo>
                <a:lnTo>
                  <a:pt x="11620" y="11620"/>
                </a:lnTo>
                <a:lnTo>
                  <a:pt x="24217" y="3119"/>
                </a:lnTo>
                <a:lnTo>
                  <a:pt x="39624" y="0"/>
                </a:lnTo>
                <a:lnTo>
                  <a:pt x="55030" y="3119"/>
                </a:lnTo>
                <a:lnTo>
                  <a:pt x="67627" y="11620"/>
                </a:lnTo>
                <a:lnTo>
                  <a:pt x="76128" y="24217"/>
                </a:lnTo>
                <a:lnTo>
                  <a:pt x="79248" y="39624"/>
                </a:lnTo>
                <a:lnTo>
                  <a:pt x="76128" y="55030"/>
                </a:lnTo>
                <a:lnTo>
                  <a:pt x="67627" y="67627"/>
                </a:lnTo>
                <a:lnTo>
                  <a:pt x="55030" y="76128"/>
                </a:lnTo>
                <a:lnTo>
                  <a:pt x="39624" y="79248"/>
                </a:lnTo>
                <a:lnTo>
                  <a:pt x="24217" y="76128"/>
                </a:lnTo>
                <a:lnTo>
                  <a:pt x="11620" y="67627"/>
                </a:lnTo>
                <a:lnTo>
                  <a:pt x="3119" y="55030"/>
                </a:lnTo>
                <a:lnTo>
                  <a:pt x="0" y="39624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4448936" y="4388866"/>
            <a:ext cx="27749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-5" dirty="0">
                <a:latin typeface="Calibri"/>
                <a:cs typeface="Calibri"/>
              </a:rPr>
              <a:t>C</a:t>
            </a:r>
            <a:r>
              <a:rPr sz="800" i="1" spc="-10" dirty="0">
                <a:latin typeface="Calibri"/>
                <a:cs typeface="Calibri"/>
              </a:rPr>
              <a:t>h</a:t>
            </a:r>
            <a:r>
              <a:rPr sz="800" i="1" spc="-5" dirty="0">
                <a:latin typeface="Calibri"/>
                <a:cs typeface="Calibri"/>
              </a:rPr>
              <a:t>ocó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7394447" y="372770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1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1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394447" y="372770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1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1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7322946" y="3797046"/>
            <a:ext cx="31877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dirty="0">
                <a:latin typeface="Calibri"/>
                <a:cs typeface="Calibri"/>
              </a:rPr>
              <a:t>Ar</a:t>
            </a:r>
            <a:r>
              <a:rPr sz="800" i="1" spc="-5" dirty="0">
                <a:latin typeface="Calibri"/>
                <a:cs typeface="Calibri"/>
              </a:rPr>
              <a:t>a</a:t>
            </a:r>
            <a:r>
              <a:rPr sz="800" i="1" spc="-10" dirty="0">
                <a:latin typeface="Calibri"/>
                <a:cs typeface="Calibri"/>
              </a:rPr>
              <a:t>u</a:t>
            </a:r>
            <a:r>
              <a:rPr sz="800" i="1" spc="-5" dirty="0">
                <a:latin typeface="Calibri"/>
                <a:cs typeface="Calibri"/>
              </a:rPr>
              <a:t>ca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741034" y="2988945"/>
            <a:ext cx="780415" cy="753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0990" marR="184785" algn="ctr">
              <a:lnSpc>
                <a:spcPct val="100000"/>
              </a:lnSpc>
              <a:spcBef>
                <a:spcPts val="100"/>
              </a:spcBef>
            </a:pPr>
            <a:r>
              <a:rPr sz="800" b="0" dirty="0">
                <a:latin typeface="Calibri Light"/>
                <a:cs typeface="Calibri Light"/>
              </a:rPr>
              <a:t>N</a:t>
            </a:r>
            <a:r>
              <a:rPr sz="800" b="0" spc="-5" dirty="0">
                <a:latin typeface="Calibri Light"/>
                <a:cs typeface="Calibri Light"/>
              </a:rPr>
              <a:t>O</a:t>
            </a:r>
            <a:r>
              <a:rPr sz="800" b="0" spc="0" dirty="0">
                <a:latin typeface="Calibri Light"/>
                <a:cs typeface="Calibri Light"/>
              </a:rPr>
              <a:t>R</a:t>
            </a:r>
            <a:r>
              <a:rPr sz="800" b="0" spc="-5" dirty="0">
                <a:latin typeface="Calibri Light"/>
                <a:cs typeface="Calibri Light"/>
              </a:rPr>
              <a:t>T</a:t>
            </a:r>
            <a:r>
              <a:rPr sz="800" b="0" dirty="0">
                <a:latin typeface="Calibri Light"/>
                <a:cs typeface="Calibri Light"/>
              </a:rPr>
              <a:t>E  DE</a:t>
            </a:r>
            <a:endParaRPr sz="800">
              <a:latin typeface="Calibri Light"/>
              <a:cs typeface="Calibri Light"/>
            </a:endParaRPr>
          </a:p>
          <a:p>
            <a:pPr marL="107950" algn="ctr">
              <a:lnSpc>
                <a:spcPct val="100000"/>
              </a:lnSpc>
            </a:pPr>
            <a:r>
              <a:rPr sz="800" b="0" dirty="0">
                <a:latin typeface="Calibri Light"/>
                <a:cs typeface="Calibri Light"/>
              </a:rPr>
              <a:t>SANTANDER</a:t>
            </a:r>
            <a:endParaRPr sz="800">
              <a:latin typeface="Calibri Light"/>
              <a:cs typeface="Calibri Light"/>
            </a:endParaRPr>
          </a:p>
          <a:p>
            <a:pPr marL="481965">
              <a:lnSpc>
                <a:spcPct val="100000"/>
              </a:lnSpc>
              <a:spcBef>
                <a:spcPts val="465"/>
              </a:spcBef>
            </a:pPr>
            <a:r>
              <a:rPr sz="800" i="1" spc="-5" dirty="0">
                <a:latin typeface="Calibri"/>
                <a:cs typeface="Calibri"/>
              </a:rPr>
              <a:t>C</a:t>
            </a:r>
            <a:r>
              <a:rPr sz="800" i="1" spc="-10" dirty="0">
                <a:latin typeface="Calibri"/>
                <a:cs typeface="Calibri"/>
              </a:rPr>
              <a:t>ú</a:t>
            </a:r>
            <a:r>
              <a:rPr sz="800" i="1" spc="-5" dirty="0">
                <a:latin typeface="Calibri"/>
                <a:cs typeface="Calibri"/>
              </a:rPr>
              <a:t>cu</a:t>
            </a:r>
            <a:r>
              <a:rPr sz="800" i="1" spc="-10" dirty="0">
                <a:latin typeface="Calibri"/>
                <a:cs typeface="Calibri"/>
              </a:rPr>
              <a:t>t</a:t>
            </a:r>
            <a:r>
              <a:rPr sz="800" i="1" dirty="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sz="800" b="0" dirty="0">
                <a:latin typeface="Calibri Light"/>
                <a:cs typeface="Calibri Light"/>
              </a:rPr>
              <a:t>SANTANDER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540122" y="3052166"/>
            <a:ext cx="499745" cy="34290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390"/>
              </a:spcBef>
            </a:pPr>
            <a:r>
              <a:rPr sz="800" i="1" spc="-5" dirty="0">
                <a:latin typeface="Calibri"/>
                <a:cs typeface="Calibri"/>
              </a:rPr>
              <a:t>Montería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800" b="0" dirty="0">
                <a:latin typeface="Calibri Light"/>
                <a:cs typeface="Calibri Light"/>
              </a:rPr>
              <a:t>CÓRDOBA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988052" y="275082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988052" y="275082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4908041" y="2792349"/>
            <a:ext cx="38608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Sincelejo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423664" y="2138934"/>
            <a:ext cx="4559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spc="-5" dirty="0">
                <a:latin typeface="Calibri"/>
                <a:cs typeface="Calibri"/>
              </a:rPr>
              <a:t>C</a:t>
            </a:r>
            <a:r>
              <a:rPr sz="800" i="1" spc="-10" dirty="0">
                <a:latin typeface="Calibri"/>
                <a:cs typeface="Calibri"/>
              </a:rPr>
              <a:t>a</a:t>
            </a:r>
            <a:r>
              <a:rPr sz="800" i="1" dirty="0">
                <a:latin typeface="Calibri"/>
                <a:cs typeface="Calibri"/>
              </a:rPr>
              <a:t>r</a:t>
            </a:r>
            <a:r>
              <a:rPr sz="800" i="1" spc="-5" dirty="0">
                <a:latin typeface="Calibri"/>
                <a:cs typeface="Calibri"/>
              </a:rPr>
              <a:t>t</a:t>
            </a:r>
            <a:r>
              <a:rPr sz="800" i="1" spc="-10" dirty="0">
                <a:latin typeface="Calibri"/>
                <a:cs typeface="Calibri"/>
              </a:rPr>
              <a:t>ag</a:t>
            </a:r>
            <a:r>
              <a:rPr sz="800" i="1" dirty="0">
                <a:latin typeface="Calibri"/>
                <a:cs typeface="Calibri"/>
              </a:rPr>
              <a:t>e</a:t>
            </a:r>
            <a:r>
              <a:rPr sz="800" i="1" spc="-10" dirty="0">
                <a:latin typeface="Calibri"/>
                <a:cs typeface="Calibri"/>
              </a:rPr>
              <a:t>n</a:t>
            </a:r>
            <a:r>
              <a:rPr sz="800" i="1" dirty="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6234684" y="1658112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5">
                <a:moveTo>
                  <a:pt x="39624" y="0"/>
                </a:moveTo>
                <a:lnTo>
                  <a:pt x="24217" y="3053"/>
                </a:lnTo>
                <a:lnTo>
                  <a:pt x="11620" y="11382"/>
                </a:lnTo>
                <a:lnTo>
                  <a:pt x="3119" y="23735"/>
                </a:lnTo>
                <a:lnTo>
                  <a:pt x="0" y="38862"/>
                </a:lnTo>
                <a:lnTo>
                  <a:pt x="3119" y="53988"/>
                </a:lnTo>
                <a:lnTo>
                  <a:pt x="11620" y="66341"/>
                </a:lnTo>
                <a:lnTo>
                  <a:pt x="24217" y="74670"/>
                </a:lnTo>
                <a:lnTo>
                  <a:pt x="39624" y="77724"/>
                </a:lnTo>
                <a:lnTo>
                  <a:pt x="55030" y="74670"/>
                </a:lnTo>
                <a:lnTo>
                  <a:pt x="67627" y="66341"/>
                </a:lnTo>
                <a:lnTo>
                  <a:pt x="76128" y="53988"/>
                </a:lnTo>
                <a:lnTo>
                  <a:pt x="79248" y="38862"/>
                </a:lnTo>
                <a:lnTo>
                  <a:pt x="76128" y="23735"/>
                </a:lnTo>
                <a:lnTo>
                  <a:pt x="67627" y="11382"/>
                </a:lnTo>
                <a:lnTo>
                  <a:pt x="55030" y="3053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234684" y="1658112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5">
                <a:moveTo>
                  <a:pt x="0" y="38862"/>
                </a:moveTo>
                <a:lnTo>
                  <a:pt x="3119" y="23735"/>
                </a:lnTo>
                <a:lnTo>
                  <a:pt x="11620" y="11382"/>
                </a:lnTo>
                <a:lnTo>
                  <a:pt x="24217" y="3053"/>
                </a:lnTo>
                <a:lnTo>
                  <a:pt x="39624" y="0"/>
                </a:lnTo>
                <a:lnTo>
                  <a:pt x="55030" y="3053"/>
                </a:lnTo>
                <a:lnTo>
                  <a:pt x="67627" y="11382"/>
                </a:lnTo>
                <a:lnTo>
                  <a:pt x="76128" y="23735"/>
                </a:lnTo>
                <a:lnTo>
                  <a:pt x="79248" y="38862"/>
                </a:lnTo>
                <a:lnTo>
                  <a:pt x="76128" y="53988"/>
                </a:lnTo>
                <a:lnTo>
                  <a:pt x="67627" y="66341"/>
                </a:lnTo>
                <a:lnTo>
                  <a:pt x="55030" y="74670"/>
                </a:lnTo>
                <a:lnTo>
                  <a:pt x="39624" y="77724"/>
                </a:lnTo>
                <a:lnTo>
                  <a:pt x="24217" y="74670"/>
                </a:lnTo>
                <a:lnTo>
                  <a:pt x="11620" y="66341"/>
                </a:lnTo>
                <a:lnTo>
                  <a:pt x="3119" y="53988"/>
                </a:lnTo>
                <a:lnTo>
                  <a:pt x="0" y="38862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5882766" y="1643735"/>
            <a:ext cx="676275" cy="38100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283210">
              <a:lnSpc>
                <a:spcPct val="100000"/>
              </a:lnSpc>
              <a:spcBef>
                <a:spcPts val="540"/>
              </a:spcBef>
            </a:pPr>
            <a:r>
              <a:rPr sz="800" i="1" spc="-5" dirty="0">
                <a:latin typeface="Calibri"/>
                <a:cs typeface="Calibri"/>
              </a:rPr>
              <a:t>Rio</a:t>
            </a:r>
            <a:r>
              <a:rPr sz="800" i="1" spc="-10" dirty="0">
                <a:latin typeface="Calibri"/>
                <a:cs typeface="Calibri"/>
              </a:rPr>
              <a:t>ha</a:t>
            </a:r>
            <a:r>
              <a:rPr sz="800" i="1" spc="-5" dirty="0">
                <a:latin typeface="Calibri"/>
                <a:cs typeface="Calibri"/>
              </a:rPr>
              <a:t>ch</a:t>
            </a:r>
            <a:r>
              <a:rPr sz="800" i="1" dirty="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sz="800" b="0" dirty="0">
                <a:latin typeface="Calibri Light"/>
                <a:cs typeface="Calibri Light"/>
              </a:rPr>
              <a:t>GUAJIRA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922264" y="2275332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922264" y="2275332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4946141" y="2113534"/>
            <a:ext cx="1322070" cy="382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0" spc="-5" dirty="0">
                <a:latin typeface="Calibri Light"/>
                <a:cs typeface="Calibri Light"/>
              </a:rPr>
              <a:t>ATLÁNTICO</a:t>
            </a:r>
            <a:endParaRPr sz="8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750">
              <a:latin typeface="Times New Roman"/>
              <a:cs typeface="Times New Roman"/>
            </a:endParaRPr>
          </a:p>
          <a:p>
            <a:pPr marL="240665">
              <a:lnSpc>
                <a:spcPct val="100000"/>
              </a:lnSpc>
            </a:pPr>
            <a:r>
              <a:rPr sz="1200" b="0" baseline="20833" dirty="0">
                <a:latin typeface="Calibri Light"/>
                <a:cs typeface="Calibri Light"/>
              </a:rPr>
              <a:t>MAGDALENA </a:t>
            </a:r>
            <a:r>
              <a:rPr sz="1200" b="0" spc="232" baseline="20833" dirty="0">
                <a:latin typeface="Calibri Light"/>
                <a:cs typeface="Calibri Light"/>
              </a:rPr>
              <a:t> </a:t>
            </a:r>
            <a:r>
              <a:rPr sz="800" i="1" spc="-5" dirty="0">
                <a:latin typeface="Calibri"/>
                <a:cs typeface="Calibri"/>
              </a:rPr>
              <a:t>Valledupar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6527292" y="4541520"/>
            <a:ext cx="78105" cy="79375"/>
          </a:xfrm>
          <a:custGeom>
            <a:avLst/>
            <a:gdLst/>
            <a:ahLst/>
            <a:cxnLst/>
            <a:rect l="l" t="t" r="r" b="b"/>
            <a:pathLst>
              <a:path w="78104" h="79375">
                <a:moveTo>
                  <a:pt x="38861" y="0"/>
                </a:moveTo>
                <a:lnTo>
                  <a:pt x="23735" y="3119"/>
                </a:lnTo>
                <a:lnTo>
                  <a:pt x="11382" y="11620"/>
                </a:lnTo>
                <a:lnTo>
                  <a:pt x="3053" y="24217"/>
                </a:lnTo>
                <a:lnTo>
                  <a:pt x="0" y="39624"/>
                </a:lnTo>
                <a:lnTo>
                  <a:pt x="3053" y="55030"/>
                </a:lnTo>
                <a:lnTo>
                  <a:pt x="11382" y="67627"/>
                </a:lnTo>
                <a:lnTo>
                  <a:pt x="23735" y="76128"/>
                </a:lnTo>
                <a:lnTo>
                  <a:pt x="38861" y="79248"/>
                </a:lnTo>
                <a:lnTo>
                  <a:pt x="53988" y="76128"/>
                </a:lnTo>
                <a:lnTo>
                  <a:pt x="66341" y="67627"/>
                </a:lnTo>
                <a:lnTo>
                  <a:pt x="74670" y="55030"/>
                </a:lnTo>
                <a:lnTo>
                  <a:pt x="77724" y="39624"/>
                </a:lnTo>
                <a:lnTo>
                  <a:pt x="74670" y="24217"/>
                </a:lnTo>
                <a:lnTo>
                  <a:pt x="66341" y="11620"/>
                </a:lnTo>
                <a:lnTo>
                  <a:pt x="53988" y="3119"/>
                </a:lnTo>
                <a:lnTo>
                  <a:pt x="3886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527292" y="4541520"/>
            <a:ext cx="78105" cy="79375"/>
          </a:xfrm>
          <a:custGeom>
            <a:avLst/>
            <a:gdLst/>
            <a:ahLst/>
            <a:cxnLst/>
            <a:rect l="l" t="t" r="r" b="b"/>
            <a:pathLst>
              <a:path w="78104" h="79375">
                <a:moveTo>
                  <a:pt x="0" y="39624"/>
                </a:moveTo>
                <a:lnTo>
                  <a:pt x="3053" y="24217"/>
                </a:lnTo>
                <a:lnTo>
                  <a:pt x="11382" y="11620"/>
                </a:lnTo>
                <a:lnTo>
                  <a:pt x="23735" y="3119"/>
                </a:lnTo>
                <a:lnTo>
                  <a:pt x="38861" y="0"/>
                </a:lnTo>
                <a:lnTo>
                  <a:pt x="53988" y="3119"/>
                </a:lnTo>
                <a:lnTo>
                  <a:pt x="66341" y="11620"/>
                </a:lnTo>
                <a:lnTo>
                  <a:pt x="74670" y="24217"/>
                </a:lnTo>
                <a:lnTo>
                  <a:pt x="77724" y="39624"/>
                </a:lnTo>
                <a:lnTo>
                  <a:pt x="74670" y="55030"/>
                </a:lnTo>
                <a:lnTo>
                  <a:pt x="66341" y="67627"/>
                </a:lnTo>
                <a:lnTo>
                  <a:pt x="53988" y="76128"/>
                </a:lnTo>
                <a:lnTo>
                  <a:pt x="38861" y="79248"/>
                </a:lnTo>
                <a:lnTo>
                  <a:pt x="23735" y="76128"/>
                </a:lnTo>
                <a:lnTo>
                  <a:pt x="11382" y="67627"/>
                </a:lnTo>
                <a:lnTo>
                  <a:pt x="3053" y="55030"/>
                </a:lnTo>
                <a:lnTo>
                  <a:pt x="0" y="39624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6453632" y="4613275"/>
            <a:ext cx="25463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dirty="0">
                <a:latin typeface="Calibri"/>
                <a:cs typeface="Calibri"/>
              </a:rPr>
              <a:t>Y</a:t>
            </a:r>
            <a:r>
              <a:rPr sz="800" i="1" spc="-5" dirty="0">
                <a:latin typeface="Calibri"/>
                <a:cs typeface="Calibri"/>
              </a:rPr>
              <a:t>o</a:t>
            </a:r>
            <a:r>
              <a:rPr sz="800" i="1" spc="-10" dirty="0">
                <a:latin typeface="Calibri"/>
                <a:cs typeface="Calibri"/>
              </a:rPr>
              <a:t>pa</a:t>
            </a:r>
            <a:r>
              <a:rPr sz="800" i="1" dirty="0">
                <a:latin typeface="Calibri"/>
                <a:cs typeface="Calibri"/>
              </a:rPr>
              <a:t>l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051930" y="5122926"/>
            <a:ext cx="53340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Villavicencio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097779" y="6225540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30480" y="0"/>
                </a:moveTo>
                <a:lnTo>
                  <a:pt x="18591" y="2387"/>
                </a:lnTo>
                <a:lnTo>
                  <a:pt x="8905" y="8905"/>
                </a:lnTo>
                <a:lnTo>
                  <a:pt x="2387" y="18591"/>
                </a:lnTo>
                <a:lnTo>
                  <a:pt x="0" y="30480"/>
                </a:lnTo>
                <a:lnTo>
                  <a:pt x="2387" y="42368"/>
                </a:lnTo>
                <a:lnTo>
                  <a:pt x="8905" y="52054"/>
                </a:lnTo>
                <a:lnTo>
                  <a:pt x="18591" y="58572"/>
                </a:lnTo>
                <a:lnTo>
                  <a:pt x="30480" y="60960"/>
                </a:lnTo>
                <a:lnTo>
                  <a:pt x="42368" y="58572"/>
                </a:lnTo>
                <a:lnTo>
                  <a:pt x="52054" y="52054"/>
                </a:lnTo>
                <a:lnTo>
                  <a:pt x="58572" y="42368"/>
                </a:lnTo>
                <a:lnTo>
                  <a:pt x="60960" y="30480"/>
                </a:lnTo>
                <a:lnTo>
                  <a:pt x="58572" y="18591"/>
                </a:lnTo>
                <a:lnTo>
                  <a:pt x="52054" y="8905"/>
                </a:lnTo>
                <a:lnTo>
                  <a:pt x="42368" y="2387"/>
                </a:lnTo>
                <a:lnTo>
                  <a:pt x="3048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097779" y="6225540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0" y="30480"/>
                </a:moveTo>
                <a:lnTo>
                  <a:pt x="2387" y="18591"/>
                </a:lnTo>
                <a:lnTo>
                  <a:pt x="8905" y="8905"/>
                </a:lnTo>
                <a:lnTo>
                  <a:pt x="18591" y="2387"/>
                </a:lnTo>
                <a:lnTo>
                  <a:pt x="30480" y="0"/>
                </a:lnTo>
                <a:lnTo>
                  <a:pt x="42368" y="2387"/>
                </a:lnTo>
                <a:lnTo>
                  <a:pt x="52054" y="8905"/>
                </a:lnTo>
                <a:lnTo>
                  <a:pt x="58572" y="18591"/>
                </a:lnTo>
                <a:lnTo>
                  <a:pt x="60960" y="30480"/>
                </a:lnTo>
                <a:lnTo>
                  <a:pt x="58572" y="42368"/>
                </a:lnTo>
                <a:lnTo>
                  <a:pt x="52054" y="52054"/>
                </a:lnTo>
                <a:lnTo>
                  <a:pt x="42368" y="58572"/>
                </a:lnTo>
                <a:lnTo>
                  <a:pt x="30480" y="60960"/>
                </a:lnTo>
                <a:lnTo>
                  <a:pt x="18591" y="58572"/>
                </a:lnTo>
                <a:lnTo>
                  <a:pt x="8905" y="52054"/>
                </a:lnTo>
                <a:lnTo>
                  <a:pt x="2387" y="42368"/>
                </a:lnTo>
                <a:lnTo>
                  <a:pt x="0" y="3048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5121655" y="6254242"/>
            <a:ext cx="40132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Florencia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5088635" y="4934712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39624" y="0"/>
                </a:move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3119" y="55030"/>
                </a:lnTo>
                <a:lnTo>
                  <a:pt x="11620" y="67627"/>
                </a:lnTo>
                <a:lnTo>
                  <a:pt x="24217" y="76128"/>
                </a:lnTo>
                <a:lnTo>
                  <a:pt x="39624" y="79248"/>
                </a:lnTo>
                <a:lnTo>
                  <a:pt x="55030" y="76128"/>
                </a:lnTo>
                <a:lnTo>
                  <a:pt x="67627" y="67627"/>
                </a:lnTo>
                <a:lnTo>
                  <a:pt x="76128" y="55030"/>
                </a:lnTo>
                <a:lnTo>
                  <a:pt x="79248" y="39624"/>
                </a:lnTo>
                <a:lnTo>
                  <a:pt x="76128" y="24217"/>
                </a:lnTo>
                <a:lnTo>
                  <a:pt x="67627" y="11620"/>
                </a:lnTo>
                <a:lnTo>
                  <a:pt x="55030" y="3119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088635" y="4934712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39624"/>
                </a:moveTo>
                <a:lnTo>
                  <a:pt x="3119" y="24217"/>
                </a:lnTo>
                <a:lnTo>
                  <a:pt x="11620" y="11620"/>
                </a:lnTo>
                <a:lnTo>
                  <a:pt x="24217" y="3119"/>
                </a:lnTo>
                <a:lnTo>
                  <a:pt x="39624" y="0"/>
                </a:lnTo>
                <a:lnTo>
                  <a:pt x="55030" y="3119"/>
                </a:lnTo>
                <a:lnTo>
                  <a:pt x="67627" y="11620"/>
                </a:lnTo>
                <a:lnTo>
                  <a:pt x="76128" y="24217"/>
                </a:lnTo>
                <a:lnTo>
                  <a:pt x="79248" y="39624"/>
                </a:lnTo>
                <a:lnTo>
                  <a:pt x="76128" y="55030"/>
                </a:lnTo>
                <a:lnTo>
                  <a:pt x="67627" y="67627"/>
                </a:lnTo>
                <a:lnTo>
                  <a:pt x="55030" y="76128"/>
                </a:lnTo>
                <a:lnTo>
                  <a:pt x="39624" y="79248"/>
                </a:lnTo>
                <a:lnTo>
                  <a:pt x="24217" y="76128"/>
                </a:lnTo>
                <a:lnTo>
                  <a:pt x="11620" y="67627"/>
                </a:lnTo>
                <a:lnTo>
                  <a:pt x="3119" y="55030"/>
                </a:lnTo>
                <a:lnTo>
                  <a:pt x="0" y="39624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5132070" y="4951603"/>
            <a:ext cx="30734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dirty="0">
                <a:latin typeface="Calibri"/>
                <a:cs typeface="Calibri"/>
              </a:rPr>
              <a:t>I</a:t>
            </a:r>
            <a:r>
              <a:rPr sz="800" i="1" spc="-5" dirty="0">
                <a:latin typeface="Calibri"/>
                <a:cs typeface="Calibri"/>
              </a:rPr>
              <a:t>b</a:t>
            </a:r>
            <a:r>
              <a:rPr sz="800" i="1" spc="-10" dirty="0">
                <a:latin typeface="Calibri"/>
                <a:cs typeface="Calibri"/>
              </a:rPr>
              <a:t>agu</a:t>
            </a:r>
            <a:r>
              <a:rPr sz="800" i="1" dirty="0">
                <a:latin typeface="Calibri"/>
                <a:cs typeface="Calibri"/>
              </a:rPr>
              <a:t>é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062221" y="6345174"/>
            <a:ext cx="255904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dirty="0">
                <a:latin typeface="Calibri"/>
                <a:cs typeface="Calibri"/>
              </a:rPr>
              <a:t>P</a:t>
            </a:r>
            <a:r>
              <a:rPr sz="800" i="1" spc="-10" dirty="0">
                <a:latin typeface="Calibri"/>
                <a:cs typeface="Calibri"/>
              </a:rPr>
              <a:t>a</a:t>
            </a:r>
            <a:r>
              <a:rPr sz="800" i="1" spc="-5" dirty="0">
                <a:latin typeface="Calibri"/>
                <a:cs typeface="Calibri"/>
              </a:rPr>
              <a:t>s</a:t>
            </a:r>
            <a:r>
              <a:rPr sz="800" i="1" spc="-10" dirty="0">
                <a:latin typeface="Calibri"/>
                <a:cs typeface="Calibri"/>
              </a:rPr>
              <a:t>t</a:t>
            </a:r>
            <a:r>
              <a:rPr sz="800" i="1" dirty="0">
                <a:latin typeface="Calibri"/>
                <a:cs typeface="Calibri"/>
              </a:rPr>
              <a:t>o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495546" y="6520281"/>
            <a:ext cx="541020" cy="30099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800" i="1" spc="-5" dirty="0">
                <a:latin typeface="Calibri"/>
                <a:cs typeface="Calibri"/>
              </a:rPr>
              <a:t>Mocoa</a:t>
            </a:r>
            <a:endParaRPr sz="8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sz="800" b="0" dirty="0">
                <a:latin typeface="Calibri Light"/>
                <a:cs typeface="Calibri Light"/>
              </a:rPr>
              <a:t>PU</a:t>
            </a:r>
            <a:r>
              <a:rPr sz="800" b="0" spc="-5" dirty="0">
                <a:latin typeface="Calibri Light"/>
                <a:cs typeface="Calibri Light"/>
              </a:rPr>
              <a:t>T</a:t>
            </a:r>
            <a:r>
              <a:rPr sz="800" b="0" dirty="0">
                <a:latin typeface="Calibri Light"/>
                <a:cs typeface="Calibri Light"/>
              </a:rPr>
              <a:t>UMA</a:t>
            </a:r>
            <a:r>
              <a:rPr sz="800" b="0" spc="-10" dirty="0">
                <a:latin typeface="Calibri Light"/>
                <a:cs typeface="Calibri Light"/>
              </a:rPr>
              <a:t>Y</a:t>
            </a:r>
            <a:r>
              <a:rPr sz="800" b="0" dirty="0">
                <a:latin typeface="Calibri Light"/>
                <a:cs typeface="Calibri Light"/>
              </a:rPr>
              <a:t>O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4431791" y="6537960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30480" y="0"/>
                </a:moveTo>
                <a:lnTo>
                  <a:pt x="18591" y="2387"/>
                </a:lnTo>
                <a:lnTo>
                  <a:pt x="8905" y="8905"/>
                </a:lnTo>
                <a:lnTo>
                  <a:pt x="2387" y="18591"/>
                </a:lnTo>
                <a:lnTo>
                  <a:pt x="0" y="30480"/>
                </a:lnTo>
                <a:lnTo>
                  <a:pt x="2387" y="42368"/>
                </a:lnTo>
                <a:lnTo>
                  <a:pt x="8905" y="52054"/>
                </a:lnTo>
                <a:lnTo>
                  <a:pt x="18591" y="58572"/>
                </a:lnTo>
                <a:lnTo>
                  <a:pt x="30480" y="60960"/>
                </a:lnTo>
                <a:lnTo>
                  <a:pt x="42368" y="58572"/>
                </a:lnTo>
                <a:lnTo>
                  <a:pt x="52054" y="52054"/>
                </a:lnTo>
                <a:lnTo>
                  <a:pt x="58572" y="42368"/>
                </a:lnTo>
                <a:lnTo>
                  <a:pt x="60960" y="30480"/>
                </a:lnTo>
                <a:lnTo>
                  <a:pt x="58572" y="18591"/>
                </a:lnTo>
                <a:lnTo>
                  <a:pt x="52054" y="8905"/>
                </a:lnTo>
                <a:lnTo>
                  <a:pt x="42368" y="2387"/>
                </a:lnTo>
                <a:lnTo>
                  <a:pt x="3048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4431791" y="6537960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0" y="30480"/>
                </a:moveTo>
                <a:lnTo>
                  <a:pt x="2387" y="18591"/>
                </a:lnTo>
                <a:lnTo>
                  <a:pt x="8905" y="8905"/>
                </a:lnTo>
                <a:lnTo>
                  <a:pt x="18591" y="2387"/>
                </a:lnTo>
                <a:lnTo>
                  <a:pt x="30480" y="0"/>
                </a:lnTo>
                <a:lnTo>
                  <a:pt x="42368" y="2387"/>
                </a:lnTo>
                <a:lnTo>
                  <a:pt x="52054" y="8905"/>
                </a:lnTo>
                <a:lnTo>
                  <a:pt x="58572" y="18591"/>
                </a:lnTo>
                <a:lnTo>
                  <a:pt x="60960" y="30480"/>
                </a:lnTo>
                <a:lnTo>
                  <a:pt x="58572" y="42368"/>
                </a:lnTo>
                <a:lnTo>
                  <a:pt x="52054" y="52054"/>
                </a:lnTo>
                <a:lnTo>
                  <a:pt x="42368" y="58572"/>
                </a:lnTo>
                <a:lnTo>
                  <a:pt x="30480" y="60960"/>
                </a:lnTo>
                <a:lnTo>
                  <a:pt x="18591" y="58572"/>
                </a:lnTo>
                <a:lnTo>
                  <a:pt x="8905" y="52054"/>
                </a:lnTo>
                <a:lnTo>
                  <a:pt x="2387" y="42368"/>
                </a:lnTo>
                <a:lnTo>
                  <a:pt x="0" y="30480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108447" y="563118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5108447" y="563118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5051805" y="5495036"/>
            <a:ext cx="26098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N</a:t>
            </a:r>
            <a:r>
              <a:rPr sz="800" i="1" dirty="0">
                <a:latin typeface="Calibri"/>
                <a:cs typeface="Calibri"/>
              </a:rPr>
              <a:t>e</a:t>
            </a:r>
            <a:r>
              <a:rPr sz="800" i="1" spc="-10" dirty="0">
                <a:latin typeface="Calibri"/>
                <a:cs typeface="Calibri"/>
              </a:rPr>
              <a:t>i</a:t>
            </a:r>
            <a:r>
              <a:rPr sz="800" i="1" dirty="0">
                <a:latin typeface="Calibri"/>
                <a:cs typeface="Calibri"/>
              </a:rPr>
              <a:t>va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6458711" y="5841492"/>
            <a:ext cx="62865" cy="59690"/>
          </a:xfrm>
          <a:custGeom>
            <a:avLst/>
            <a:gdLst/>
            <a:ahLst/>
            <a:cxnLst/>
            <a:rect l="l" t="t" r="r" b="b"/>
            <a:pathLst>
              <a:path w="62865" h="59689">
                <a:moveTo>
                  <a:pt x="31241" y="0"/>
                </a:moveTo>
                <a:lnTo>
                  <a:pt x="19073" y="2339"/>
                </a:lnTo>
                <a:lnTo>
                  <a:pt x="9143" y="8715"/>
                </a:lnTo>
                <a:lnTo>
                  <a:pt x="2452" y="18162"/>
                </a:lnTo>
                <a:lnTo>
                  <a:pt x="0" y="29717"/>
                </a:lnTo>
                <a:lnTo>
                  <a:pt x="2452" y="41273"/>
                </a:lnTo>
                <a:lnTo>
                  <a:pt x="9143" y="50720"/>
                </a:lnTo>
                <a:lnTo>
                  <a:pt x="19073" y="57096"/>
                </a:lnTo>
                <a:lnTo>
                  <a:pt x="31241" y="59436"/>
                </a:lnTo>
                <a:lnTo>
                  <a:pt x="43410" y="57096"/>
                </a:lnTo>
                <a:lnTo>
                  <a:pt x="53339" y="50720"/>
                </a:lnTo>
                <a:lnTo>
                  <a:pt x="60031" y="41273"/>
                </a:lnTo>
                <a:lnTo>
                  <a:pt x="62484" y="29717"/>
                </a:lnTo>
                <a:lnTo>
                  <a:pt x="60031" y="18162"/>
                </a:lnTo>
                <a:lnTo>
                  <a:pt x="53339" y="8715"/>
                </a:lnTo>
                <a:lnTo>
                  <a:pt x="43410" y="2339"/>
                </a:lnTo>
                <a:lnTo>
                  <a:pt x="3124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458711" y="5841492"/>
            <a:ext cx="62865" cy="59690"/>
          </a:xfrm>
          <a:custGeom>
            <a:avLst/>
            <a:gdLst/>
            <a:ahLst/>
            <a:cxnLst/>
            <a:rect l="l" t="t" r="r" b="b"/>
            <a:pathLst>
              <a:path w="62865" h="59689">
                <a:moveTo>
                  <a:pt x="0" y="29717"/>
                </a:moveTo>
                <a:lnTo>
                  <a:pt x="2452" y="18162"/>
                </a:lnTo>
                <a:lnTo>
                  <a:pt x="9144" y="8715"/>
                </a:lnTo>
                <a:lnTo>
                  <a:pt x="19073" y="2339"/>
                </a:lnTo>
                <a:lnTo>
                  <a:pt x="31241" y="0"/>
                </a:lnTo>
                <a:lnTo>
                  <a:pt x="43410" y="2339"/>
                </a:lnTo>
                <a:lnTo>
                  <a:pt x="53339" y="8715"/>
                </a:lnTo>
                <a:lnTo>
                  <a:pt x="60031" y="18162"/>
                </a:lnTo>
                <a:lnTo>
                  <a:pt x="62484" y="29717"/>
                </a:lnTo>
                <a:lnTo>
                  <a:pt x="60031" y="41273"/>
                </a:lnTo>
                <a:lnTo>
                  <a:pt x="53339" y="50720"/>
                </a:lnTo>
                <a:lnTo>
                  <a:pt x="43410" y="57096"/>
                </a:lnTo>
                <a:lnTo>
                  <a:pt x="31241" y="59436"/>
                </a:lnTo>
                <a:lnTo>
                  <a:pt x="19073" y="57096"/>
                </a:lnTo>
                <a:lnTo>
                  <a:pt x="9143" y="50720"/>
                </a:lnTo>
                <a:lnTo>
                  <a:pt x="2452" y="41273"/>
                </a:lnTo>
                <a:lnTo>
                  <a:pt x="0" y="29717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6523481" y="5768467"/>
            <a:ext cx="544830" cy="2501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880"/>
              </a:lnSpc>
              <a:spcBef>
                <a:spcPts val="105"/>
              </a:spcBef>
            </a:pPr>
            <a:r>
              <a:rPr sz="800" i="1" spc="-5" dirty="0">
                <a:latin typeface="Calibri"/>
                <a:cs typeface="Calibri"/>
              </a:rPr>
              <a:t>San</a:t>
            </a:r>
            <a:r>
              <a:rPr sz="800" i="1" spc="-90" dirty="0">
                <a:latin typeface="Calibri"/>
                <a:cs typeface="Calibri"/>
              </a:rPr>
              <a:t> </a:t>
            </a:r>
            <a:r>
              <a:rPr sz="800" i="1" spc="-5" dirty="0">
                <a:latin typeface="Calibri"/>
                <a:cs typeface="Calibri"/>
              </a:rPr>
              <a:t>José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ts val="880"/>
              </a:lnSpc>
            </a:pPr>
            <a:r>
              <a:rPr sz="800" i="1" spc="-5" dirty="0">
                <a:latin typeface="Calibri"/>
                <a:cs typeface="Calibri"/>
              </a:rPr>
              <a:t>del</a:t>
            </a:r>
            <a:r>
              <a:rPr sz="800" i="1" spc="-75" dirty="0">
                <a:latin typeface="Calibri"/>
                <a:cs typeface="Calibri"/>
              </a:rPr>
              <a:t> </a:t>
            </a:r>
            <a:r>
              <a:rPr sz="800" i="1" spc="-5" dirty="0">
                <a:latin typeface="Calibri"/>
                <a:cs typeface="Calibri"/>
              </a:rPr>
              <a:t>Guaviare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6345935" y="337718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345935" y="3377184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051803" y="3787140"/>
            <a:ext cx="78105" cy="76200"/>
          </a:xfrm>
          <a:custGeom>
            <a:avLst/>
            <a:gdLst/>
            <a:ahLst/>
            <a:cxnLst/>
            <a:rect l="l" t="t" r="r" b="b"/>
            <a:pathLst>
              <a:path w="78104" h="76200">
                <a:moveTo>
                  <a:pt x="38862" y="0"/>
                </a:moveTo>
                <a:lnTo>
                  <a:pt x="23735" y="2988"/>
                </a:lnTo>
                <a:lnTo>
                  <a:pt x="11382" y="11144"/>
                </a:lnTo>
                <a:lnTo>
                  <a:pt x="3053" y="23252"/>
                </a:lnTo>
                <a:lnTo>
                  <a:pt x="0" y="38100"/>
                </a:lnTo>
                <a:lnTo>
                  <a:pt x="3053" y="52947"/>
                </a:lnTo>
                <a:lnTo>
                  <a:pt x="11382" y="65055"/>
                </a:lnTo>
                <a:lnTo>
                  <a:pt x="23735" y="73211"/>
                </a:lnTo>
                <a:lnTo>
                  <a:pt x="38862" y="76200"/>
                </a:lnTo>
                <a:lnTo>
                  <a:pt x="53988" y="73211"/>
                </a:lnTo>
                <a:lnTo>
                  <a:pt x="66341" y="65055"/>
                </a:lnTo>
                <a:lnTo>
                  <a:pt x="74670" y="52947"/>
                </a:lnTo>
                <a:lnTo>
                  <a:pt x="77724" y="38100"/>
                </a:lnTo>
                <a:lnTo>
                  <a:pt x="74670" y="23252"/>
                </a:lnTo>
                <a:lnTo>
                  <a:pt x="66341" y="11144"/>
                </a:lnTo>
                <a:lnTo>
                  <a:pt x="53988" y="2988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051803" y="3787140"/>
            <a:ext cx="78105" cy="76200"/>
          </a:xfrm>
          <a:custGeom>
            <a:avLst/>
            <a:gdLst/>
            <a:ahLst/>
            <a:cxnLst/>
            <a:rect l="l" t="t" r="r" b="b"/>
            <a:pathLst>
              <a:path w="78104" h="76200">
                <a:moveTo>
                  <a:pt x="0" y="38100"/>
                </a:moveTo>
                <a:lnTo>
                  <a:pt x="3053" y="23252"/>
                </a:lnTo>
                <a:lnTo>
                  <a:pt x="11382" y="11144"/>
                </a:lnTo>
                <a:lnTo>
                  <a:pt x="23735" y="2988"/>
                </a:lnTo>
                <a:lnTo>
                  <a:pt x="38862" y="0"/>
                </a:lnTo>
                <a:lnTo>
                  <a:pt x="53988" y="2988"/>
                </a:lnTo>
                <a:lnTo>
                  <a:pt x="66341" y="11144"/>
                </a:lnTo>
                <a:lnTo>
                  <a:pt x="74670" y="23252"/>
                </a:lnTo>
                <a:lnTo>
                  <a:pt x="77724" y="38100"/>
                </a:lnTo>
                <a:lnTo>
                  <a:pt x="74670" y="52947"/>
                </a:lnTo>
                <a:lnTo>
                  <a:pt x="66341" y="65055"/>
                </a:lnTo>
                <a:lnTo>
                  <a:pt x="53988" y="73211"/>
                </a:lnTo>
                <a:lnTo>
                  <a:pt x="38862" y="76200"/>
                </a:lnTo>
                <a:lnTo>
                  <a:pt x="23735" y="73211"/>
                </a:lnTo>
                <a:lnTo>
                  <a:pt x="11382" y="65055"/>
                </a:lnTo>
                <a:lnTo>
                  <a:pt x="3053" y="52947"/>
                </a:lnTo>
                <a:lnTo>
                  <a:pt x="0" y="38100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725923" y="305562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725923" y="3055620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152644" y="1976628"/>
            <a:ext cx="78105" cy="79375"/>
          </a:xfrm>
          <a:custGeom>
            <a:avLst/>
            <a:gdLst/>
            <a:ahLst/>
            <a:cxnLst/>
            <a:rect l="l" t="t" r="r" b="b"/>
            <a:pathLst>
              <a:path w="78104" h="79375">
                <a:moveTo>
                  <a:pt x="38861" y="0"/>
                </a:moveTo>
                <a:lnTo>
                  <a:pt x="23735" y="3119"/>
                </a:lnTo>
                <a:lnTo>
                  <a:pt x="11382" y="11620"/>
                </a:lnTo>
                <a:lnTo>
                  <a:pt x="3053" y="24217"/>
                </a:lnTo>
                <a:lnTo>
                  <a:pt x="0" y="39624"/>
                </a:lnTo>
                <a:lnTo>
                  <a:pt x="3053" y="55030"/>
                </a:lnTo>
                <a:lnTo>
                  <a:pt x="11382" y="67627"/>
                </a:lnTo>
                <a:lnTo>
                  <a:pt x="23735" y="76128"/>
                </a:lnTo>
                <a:lnTo>
                  <a:pt x="38861" y="79248"/>
                </a:lnTo>
                <a:lnTo>
                  <a:pt x="53988" y="76128"/>
                </a:lnTo>
                <a:lnTo>
                  <a:pt x="66341" y="67627"/>
                </a:lnTo>
                <a:lnTo>
                  <a:pt x="74670" y="55030"/>
                </a:lnTo>
                <a:lnTo>
                  <a:pt x="77723" y="39624"/>
                </a:lnTo>
                <a:lnTo>
                  <a:pt x="74670" y="24217"/>
                </a:lnTo>
                <a:lnTo>
                  <a:pt x="66341" y="11620"/>
                </a:lnTo>
                <a:lnTo>
                  <a:pt x="53988" y="3119"/>
                </a:lnTo>
                <a:lnTo>
                  <a:pt x="3886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152644" y="1976628"/>
            <a:ext cx="78105" cy="79375"/>
          </a:xfrm>
          <a:custGeom>
            <a:avLst/>
            <a:gdLst/>
            <a:ahLst/>
            <a:cxnLst/>
            <a:rect l="l" t="t" r="r" b="b"/>
            <a:pathLst>
              <a:path w="78104" h="79375">
                <a:moveTo>
                  <a:pt x="0" y="39624"/>
                </a:moveTo>
                <a:lnTo>
                  <a:pt x="3053" y="24217"/>
                </a:lnTo>
                <a:lnTo>
                  <a:pt x="11382" y="11620"/>
                </a:lnTo>
                <a:lnTo>
                  <a:pt x="23735" y="3119"/>
                </a:lnTo>
                <a:lnTo>
                  <a:pt x="38861" y="0"/>
                </a:lnTo>
                <a:lnTo>
                  <a:pt x="53988" y="3119"/>
                </a:lnTo>
                <a:lnTo>
                  <a:pt x="66341" y="11620"/>
                </a:lnTo>
                <a:lnTo>
                  <a:pt x="74670" y="24217"/>
                </a:lnTo>
                <a:lnTo>
                  <a:pt x="77723" y="39624"/>
                </a:lnTo>
                <a:lnTo>
                  <a:pt x="74670" y="55030"/>
                </a:lnTo>
                <a:lnTo>
                  <a:pt x="66341" y="67627"/>
                </a:lnTo>
                <a:lnTo>
                  <a:pt x="53988" y="76128"/>
                </a:lnTo>
                <a:lnTo>
                  <a:pt x="38861" y="79248"/>
                </a:lnTo>
                <a:lnTo>
                  <a:pt x="23735" y="76128"/>
                </a:lnTo>
                <a:lnTo>
                  <a:pt x="11382" y="67627"/>
                </a:lnTo>
                <a:lnTo>
                  <a:pt x="3053" y="55030"/>
                </a:lnTo>
                <a:lnTo>
                  <a:pt x="0" y="39624"/>
                </a:lnTo>
                <a:close/>
              </a:path>
            </a:pathLst>
          </a:custGeom>
          <a:ln w="60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4875276" y="2266188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39624" y="0"/>
                </a:moveTo>
                <a:lnTo>
                  <a:pt x="24217" y="3119"/>
                </a:lnTo>
                <a:lnTo>
                  <a:pt x="11620" y="11620"/>
                </a:lnTo>
                <a:lnTo>
                  <a:pt x="3119" y="24217"/>
                </a:lnTo>
                <a:lnTo>
                  <a:pt x="0" y="39624"/>
                </a:lnTo>
                <a:lnTo>
                  <a:pt x="3119" y="55030"/>
                </a:lnTo>
                <a:lnTo>
                  <a:pt x="11620" y="67627"/>
                </a:lnTo>
                <a:lnTo>
                  <a:pt x="24217" y="76128"/>
                </a:lnTo>
                <a:lnTo>
                  <a:pt x="39624" y="79248"/>
                </a:lnTo>
                <a:lnTo>
                  <a:pt x="55030" y="76128"/>
                </a:lnTo>
                <a:lnTo>
                  <a:pt x="67627" y="67627"/>
                </a:lnTo>
                <a:lnTo>
                  <a:pt x="76128" y="55030"/>
                </a:lnTo>
                <a:lnTo>
                  <a:pt x="79248" y="39624"/>
                </a:lnTo>
                <a:lnTo>
                  <a:pt x="76128" y="24217"/>
                </a:lnTo>
                <a:lnTo>
                  <a:pt x="67627" y="11620"/>
                </a:lnTo>
                <a:lnTo>
                  <a:pt x="55030" y="3119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4875276" y="2266188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39624"/>
                </a:moveTo>
                <a:lnTo>
                  <a:pt x="3119" y="24217"/>
                </a:lnTo>
                <a:lnTo>
                  <a:pt x="11620" y="11620"/>
                </a:lnTo>
                <a:lnTo>
                  <a:pt x="24217" y="3119"/>
                </a:lnTo>
                <a:lnTo>
                  <a:pt x="39624" y="0"/>
                </a:lnTo>
                <a:lnTo>
                  <a:pt x="55030" y="3119"/>
                </a:lnTo>
                <a:lnTo>
                  <a:pt x="67627" y="11620"/>
                </a:lnTo>
                <a:lnTo>
                  <a:pt x="76128" y="24217"/>
                </a:lnTo>
                <a:lnTo>
                  <a:pt x="79248" y="39624"/>
                </a:lnTo>
                <a:lnTo>
                  <a:pt x="76128" y="55030"/>
                </a:lnTo>
                <a:lnTo>
                  <a:pt x="67627" y="67627"/>
                </a:lnTo>
                <a:lnTo>
                  <a:pt x="55030" y="76128"/>
                </a:lnTo>
                <a:lnTo>
                  <a:pt x="39624" y="79248"/>
                </a:lnTo>
                <a:lnTo>
                  <a:pt x="24217" y="76128"/>
                </a:lnTo>
                <a:lnTo>
                  <a:pt x="11620" y="67627"/>
                </a:lnTo>
                <a:lnTo>
                  <a:pt x="3119" y="55030"/>
                </a:lnTo>
                <a:lnTo>
                  <a:pt x="0" y="39624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512308" y="188823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512308" y="188823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5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890515" y="415899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4890515" y="415899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952744" y="515721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1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1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3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952744" y="5157216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1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3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1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4572000" y="5398008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38862" y="0"/>
                </a:moveTo>
                <a:lnTo>
                  <a:pt x="23735" y="3053"/>
                </a:lnTo>
                <a:lnTo>
                  <a:pt x="11382" y="11382"/>
                </a:lnTo>
                <a:lnTo>
                  <a:pt x="3053" y="23735"/>
                </a:lnTo>
                <a:lnTo>
                  <a:pt x="0" y="38862"/>
                </a:lnTo>
                <a:lnTo>
                  <a:pt x="3053" y="53988"/>
                </a:lnTo>
                <a:lnTo>
                  <a:pt x="11382" y="66341"/>
                </a:lnTo>
                <a:lnTo>
                  <a:pt x="23735" y="74670"/>
                </a:lnTo>
                <a:lnTo>
                  <a:pt x="38862" y="77724"/>
                </a:lnTo>
                <a:lnTo>
                  <a:pt x="53988" y="74670"/>
                </a:lnTo>
                <a:lnTo>
                  <a:pt x="66341" y="66341"/>
                </a:lnTo>
                <a:lnTo>
                  <a:pt x="74670" y="53988"/>
                </a:lnTo>
                <a:lnTo>
                  <a:pt x="77724" y="38862"/>
                </a:lnTo>
                <a:lnTo>
                  <a:pt x="74670" y="23735"/>
                </a:lnTo>
                <a:lnTo>
                  <a:pt x="66341" y="11382"/>
                </a:lnTo>
                <a:lnTo>
                  <a:pt x="53988" y="3053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4572000" y="5398008"/>
            <a:ext cx="78105" cy="78105"/>
          </a:xfrm>
          <a:custGeom>
            <a:avLst/>
            <a:gdLst/>
            <a:ahLst/>
            <a:cxnLst/>
            <a:rect l="l" t="t" r="r" b="b"/>
            <a:pathLst>
              <a:path w="78104" h="78104">
                <a:moveTo>
                  <a:pt x="0" y="38862"/>
                </a:moveTo>
                <a:lnTo>
                  <a:pt x="3053" y="23735"/>
                </a:lnTo>
                <a:lnTo>
                  <a:pt x="11382" y="11382"/>
                </a:lnTo>
                <a:lnTo>
                  <a:pt x="23735" y="3053"/>
                </a:lnTo>
                <a:lnTo>
                  <a:pt x="38862" y="0"/>
                </a:lnTo>
                <a:lnTo>
                  <a:pt x="53988" y="3053"/>
                </a:lnTo>
                <a:lnTo>
                  <a:pt x="66341" y="11382"/>
                </a:lnTo>
                <a:lnTo>
                  <a:pt x="74670" y="23735"/>
                </a:lnTo>
                <a:lnTo>
                  <a:pt x="77724" y="38862"/>
                </a:lnTo>
                <a:lnTo>
                  <a:pt x="74670" y="53988"/>
                </a:lnTo>
                <a:lnTo>
                  <a:pt x="66341" y="66341"/>
                </a:lnTo>
                <a:lnTo>
                  <a:pt x="53988" y="74670"/>
                </a:lnTo>
                <a:lnTo>
                  <a:pt x="38862" y="77724"/>
                </a:lnTo>
                <a:lnTo>
                  <a:pt x="23735" y="74670"/>
                </a:lnTo>
                <a:lnTo>
                  <a:pt x="11382" y="66341"/>
                </a:lnTo>
                <a:lnTo>
                  <a:pt x="3053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4110228" y="6473952"/>
            <a:ext cx="78105" cy="79375"/>
          </a:xfrm>
          <a:custGeom>
            <a:avLst/>
            <a:gdLst/>
            <a:ahLst/>
            <a:cxnLst/>
            <a:rect l="l" t="t" r="r" b="b"/>
            <a:pathLst>
              <a:path w="78104" h="79375">
                <a:moveTo>
                  <a:pt x="38862" y="0"/>
                </a:moveTo>
                <a:lnTo>
                  <a:pt x="23735" y="3119"/>
                </a:lnTo>
                <a:lnTo>
                  <a:pt x="11382" y="11620"/>
                </a:lnTo>
                <a:lnTo>
                  <a:pt x="3053" y="24217"/>
                </a:lnTo>
                <a:lnTo>
                  <a:pt x="0" y="39623"/>
                </a:lnTo>
                <a:lnTo>
                  <a:pt x="3053" y="55030"/>
                </a:lnTo>
                <a:lnTo>
                  <a:pt x="11382" y="67627"/>
                </a:lnTo>
                <a:lnTo>
                  <a:pt x="23735" y="76128"/>
                </a:lnTo>
                <a:lnTo>
                  <a:pt x="38862" y="79247"/>
                </a:lnTo>
                <a:lnTo>
                  <a:pt x="53988" y="76128"/>
                </a:lnTo>
                <a:lnTo>
                  <a:pt x="66341" y="67627"/>
                </a:lnTo>
                <a:lnTo>
                  <a:pt x="74670" y="55030"/>
                </a:lnTo>
                <a:lnTo>
                  <a:pt x="77724" y="39623"/>
                </a:lnTo>
                <a:lnTo>
                  <a:pt x="74670" y="24217"/>
                </a:lnTo>
                <a:lnTo>
                  <a:pt x="66341" y="11620"/>
                </a:lnTo>
                <a:lnTo>
                  <a:pt x="53988" y="3119"/>
                </a:lnTo>
                <a:lnTo>
                  <a:pt x="3886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4110228" y="6473952"/>
            <a:ext cx="78105" cy="79375"/>
          </a:xfrm>
          <a:custGeom>
            <a:avLst/>
            <a:gdLst/>
            <a:ahLst/>
            <a:cxnLst/>
            <a:rect l="l" t="t" r="r" b="b"/>
            <a:pathLst>
              <a:path w="78104" h="79375">
                <a:moveTo>
                  <a:pt x="0" y="39623"/>
                </a:moveTo>
                <a:lnTo>
                  <a:pt x="3053" y="24217"/>
                </a:lnTo>
                <a:lnTo>
                  <a:pt x="11382" y="11620"/>
                </a:lnTo>
                <a:lnTo>
                  <a:pt x="23735" y="3119"/>
                </a:lnTo>
                <a:lnTo>
                  <a:pt x="38862" y="0"/>
                </a:lnTo>
                <a:lnTo>
                  <a:pt x="53988" y="3119"/>
                </a:lnTo>
                <a:lnTo>
                  <a:pt x="66341" y="11620"/>
                </a:lnTo>
                <a:lnTo>
                  <a:pt x="74670" y="24217"/>
                </a:lnTo>
                <a:lnTo>
                  <a:pt x="77724" y="39623"/>
                </a:lnTo>
                <a:lnTo>
                  <a:pt x="74670" y="55030"/>
                </a:lnTo>
                <a:lnTo>
                  <a:pt x="66341" y="67627"/>
                </a:lnTo>
                <a:lnTo>
                  <a:pt x="53988" y="76128"/>
                </a:lnTo>
                <a:lnTo>
                  <a:pt x="38862" y="79247"/>
                </a:lnTo>
                <a:lnTo>
                  <a:pt x="23735" y="76128"/>
                </a:lnTo>
                <a:lnTo>
                  <a:pt x="11382" y="67627"/>
                </a:lnTo>
                <a:lnTo>
                  <a:pt x="3053" y="55030"/>
                </a:lnTo>
                <a:lnTo>
                  <a:pt x="0" y="39623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6110985" y="4295902"/>
            <a:ext cx="25654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i="1" dirty="0">
                <a:latin typeface="Calibri"/>
                <a:cs typeface="Calibri"/>
              </a:rPr>
              <a:t>T</a:t>
            </a:r>
            <a:r>
              <a:rPr sz="800" i="1" spc="-10" dirty="0">
                <a:latin typeface="Calibri"/>
                <a:cs typeface="Calibri"/>
              </a:rPr>
              <a:t>un</a:t>
            </a:r>
            <a:r>
              <a:rPr sz="800" i="1" spc="-5" dirty="0">
                <a:latin typeface="Calibri"/>
                <a:cs typeface="Calibri"/>
              </a:rPr>
              <a:t>ja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6048755" y="4415028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39624" y="0"/>
                </a:moveTo>
                <a:lnTo>
                  <a:pt x="24217" y="3053"/>
                </a:lnTo>
                <a:lnTo>
                  <a:pt x="11620" y="11382"/>
                </a:lnTo>
                <a:lnTo>
                  <a:pt x="3119" y="23735"/>
                </a:lnTo>
                <a:lnTo>
                  <a:pt x="0" y="38862"/>
                </a:lnTo>
                <a:lnTo>
                  <a:pt x="3119" y="53988"/>
                </a:lnTo>
                <a:lnTo>
                  <a:pt x="11620" y="66341"/>
                </a:lnTo>
                <a:lnTo>
                  <a:pt x="24217" y="74670"/>
                </a:lnTo>
                <a:lnTo>
                  <a:pt x="39624" y="77724"/>
                </a:lnTo>
                <a:lnTo>
                  <a:pt x="55030" y="74670"/>
                </a:lnTo>
                <a:lnTo>
                  <a:pt x="67627" y="66341"/>
                </a:lnTo>
                <a:lnTo>
                  <a:pt x="76128" y="53988"/>
                </a:lnTo>
                <a:lnTo>
                  <a:pt x="79248" y="38862"/>
                </a:lnTo>
                <a:lnTo>
                  <a:pt x="76128" y="23735"/>
                </a:lnTo>
                <a:lnTo>
                  <a:pt x="67627" y="11382"/>
                </a:lnTo>
                <a:lnTo>
                  <a:pt x="55030" y="3053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048755" y="4415028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0" y="38862"/>
                </a:moveTo>
                <a:lnTo>
                  <a:pt x="3119" y="23735"/>
                </a:lnTo>
                <a:lnTo>
                  <a:pt x="11620" y="11382"/>
                </a:lnTo>
                <a:lnTo>
                  <a:pt x="24217" y="3053"/>
                </a:lnTo>
                <a:lnTo>
                  <a:pt x="39624" y="0"/>
                </a:lnTo>
                <a:lnTo>
                  <a:pt x="55030" y="3053"/>
                </a:lnTo>
                <a:lnTo>
                  <a:pt x="67627" y="11382"/>
                </a:lnTo>
                <a:lnTo>
                  <a:pt x="76128" y="23735"/>
                </a:lnTo>
                <a:lnTo>
                  <a:pt x="79248" y="38862"/>
                </a:lnTo>
                <a:lnTo>
                  <a:pt x="76128" y="53988"/>
                </a:lnTo>
                <a:lnTo>
                  <a:pt x="67627" y="66341"/>
                </a:lnTo>
                <a:lnTo>
                  <a:pt x="55030" y="74670"/>
                </a:lnTo>
                <a:lnTo>
                  <a:pt x="39624" y="77724"/>
                </a:lnTo>
                <a:lnTo>
                  <a:pt x="24217" y="74670"/>
                </a:lnTo>
                <a:lnTo>
                  <a:pt x="11620" y="66341"/>
                </a:lnTo>
                <a:lnTo>
                  <a:pt x="3119" y="53988"/>
                </a:lnTo>
                <a:lnTo>
                  <a:pt x="0" y="38862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4807458" y="4278630"/>
            <a:ext cx="100965" cy="12700"/>
          </a:xfrm>
          <a:custGeom>
            <a:avLst/>
            <a:gdLst/>
            <a:ahLst/>
            <a:cxnLst/>
            <a:rect l="l" t="t" r="r" b="b"/>
            <a:pathLst>
              <a:path w="100964" h="12700">
                <a:moveTo>
                  <a:pt x="0" y="9778"/>
                </a:moveTo>
                <a:lnTo>
                  <a:pt x="4190" y="8889"/>
                </a:lnTo>
                <a:lnTo>
                  <a:pt x="8508" y="8381"/>
                </a:lnTo>
                <a:lnTo>
                  <a:pt x="12572" y="7365"/>
                </a:lnTo>
                <a:lnTo>
                  <a:pt x="17652" y="5968"/>
                </a:lnTo>
                <a:lnTo>
                  <a:pt x="27686" y="2412"/>
                </a:lnTo>
                <a:lnTo>
                  <a:pt x="35264" y="3436"/>
                </a:lnTo>
                <a:lnTo>
                  <a:pt x="42878" y="4317"/>
                </a:lnTo>
                <a:lnTo>
                  <a:pt x="50420" y="5484"/>
                </a:lnTo>
                <a:lnTo>
                  <a:pt x="57784" y="7365"/>
                </a:lnTo>
                <a:lnTo>
                  <a:pt x="72897" y="12191"/>
                </a:lnTo>
                <a:lnTo>
                  <a:pt x="84131" y="11039"/>
                </a:lnTo>
                <a:lnTo>
                  <a:pt x="89042" y="10493"/>
                </a:lnTo>
                <a:lnTo>
                  <a:pt x="92168" y="8352"/>
                </a:lnTo>
                <a:lnTo>
                  <a:pt x="98043" y="2412"/>
                </a:lnTo>
                <a:lnTo>
                  <a:pt x="100583" y="0"/>
                </a:lnTo>
              </a:path>
            </a:pathLst>
          </a:custGeom>
          <a:ln w="1981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399788" y="5882640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39624" y="0"/>
                </a:moveTo>
                <a:lnTo>
                  <a:pt x="24217" y="3053"/>
                </a:lnTo>
                <a:lnTo>
                  <a:pt x="11620" y="11382"/>
                </a:lnTo>
                <a:lnTo>
                  <a:pt x="3119" y="23735"/>
                </a:lnTo>
                <a:lnTo>
                  <a:pt x="0" y="38861"/>
                </a:lnTo>
                <a:lnTo>
                  <a:pt x="3119" y="53988"/>
                </a:lnTo>
                <a:lnTo>
                  <a:pt x="11620" y="66341"/>
                </a:lnTo>
                <a:lnTo>
                  <a:pt x="24217" y="74670"/>
                </a:lnTo>
                <a:lnTo>
                  <a:pt x="39624" y="77723"/>
                </a:lnTo>
                <a:lnTo>
                  <a:pt x="55030" y="74670"/>
                </a:lnTo>
                <a:lnTo>
                  <a:pt x="67627" y="66341"/>
                </a:lnTo>
                <a:lnTo>
                  <a:pt x="76128" y="53988"/>
                </a:lnTo>
                <a:lnTo>
                  <a:pt x="79248" y="38861"/>
                </a:lnTo>
                <a:lnTo>
                  <a:pt x="76128" y="23735"/>
                </a:lnTo>
                <a:lnTo>
                  <a:pt x="67627" y="11382"/>
                </a:lnTo>
                <a:lnTo>
                  <a:pt x="55030" y="3053"/>
                </a:lnTo>
                <a:lnTo>
                  <a:pt x="3962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399788" y="5882640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0" y="38861"/>
                </a:moveTo>
                <a:lnTo>
                  <a:pt x="3119" y="23735"/>
                </a:lnTo>
                <a:lnTo>
                  <a:pt x="11620" y="11382"/>
                </a:lnTo>
                <a:lnTo>
                  <a:pt x="24217" y="3053"/>
                </a:lnTo>
                <a:lnTo>
                  <a:pt x="39624" y="0"/>
                </a:lnTo>
                <a:lnTo>
                  <a:pt x="55030" y="3053"/>
                </a:lnTo>
                <a:lnTo>
                  <a:pt x="67627" y="11382"/>
                </a:lnTo>
                <a:lnTo>
                  <a:pt x="76128" y="23735"/>
                </a:lnTo>
                <a:lnTo>
                  <a:pt x="79248" y="38861"/>
                </a:lnTo>
                <a:lnTo>
                  <a:pt x="76128" y="53988"/>
                </a:lnTo>
                <a:lnTo>
                  <a:pt x="67627" y="66341"/>
                </a:lnTo>
                <a:lnTo>
                  <a:pt x="55030" y="74670"/>
                </a:lnTo>
                <a:lnTo>
                  <a:pt x="39624" y="77723"/>
                </a:lnTo>
                <a:lnTo>
                  <a:pt x="24217" y="74670"/>
                </a:lnTo>
                <a:lnTo>
                  <a:pt x="11620" y="66341"/>
                </a:lnTo>
                <a:lnTo>
                  <a:pt x="3119" y="53988"/>
                </a:lnTo>
                <a:lnTo>
                  <a:pt x="0" y="38861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869179" y="4671060"/>
            <a:ext cx="236220" cy="3657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 txBox="1"/>
          <p:nvPr/>
        </p:nvSpPr>
        <p:spPr>
          <a:xfrm>
            <a:off x="4912233" y="4651629"/>
            <a:ext cx="4902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52" baseline="-4629" dirty="0">
                <a:latin typeface="Impact"/>
                <a:cs typeface="Impact"/>
              </a:rPr>
              <a:t>1</a:t>
            </a:r>
            <a:r>
              <a:rPr sz="800" i="1" spc="-235" dirty="0">
                <a:latin typeface="Calibri"/>
                <a:cs typeface="Calibri"/>
              </a:rPr>
              <a:t>M</a:t>
            </a:r>
            <a:r>
              <a:rPr sz="1800" spc="-352" baseline="-4629" dirty="0">
                <a:latin typeface="Impact"/>
                <a:cs typeface="Impact"/>
              </a:rPr>
              <a:t>1</a:t>
            </a:r>
            <a:r>
              <a:rPr sz="1800" spc="-217" baseline="-4629" dirty="0">
                <a:latin typeface="Impact"/>
                <a:cs typeface="Impact"/>
              </a:rPr>
              <a:t> </a:t>
            </a:r>
            <a:r>
              <a:rPr sz="800" i="1" spc="-5" dirty="0">
                <a:latin typeface="Calibri"/>
                <a:cs typeface="Calibri"/>
              </a:rPr>
              <a:t>anizales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10135616" y="1206000"/>
            <a:ext cx="5582285" cy="3301365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marR="589915" algn="ctr">
              <a:lnSpc>
                <a:spcPct val="100000"/>
              </a:lnSpc>
              <a:spcBef>
                <a:spcPts val="1040"/>
              </a:spcBef>
            </a:pPr>
            <a:r>
              <a:rPr sz="2775" baseline="-7507" dirty="0">
                <a:solidFill>
                  <a:srgbClr val="BEBEBE"/>
                </a:solidFill>
                <a:latin typeface="Impact"/>
                <a:cs typeface="Impact"/>
              </a:rPr>
              <a:t>TOLIMA - QUINDÍO </a:t>
            </a:r>
            <a:r>
              <a:rPr sz="3975" b="0" spc="-7" baseline="-8385" dirty="0">
                <a:solidFill>
                  <a:srgbClr val="FFC000"/>
                </a:solidFill>
                <a:latin typeface="Calibri Light"/>
                <a:cs typeface="Calibri Light"/>
              </a:rPr>
              <a:t>11 </a:t>
            </a:r>
            <a:r>
              <a:rPr sz="1850" b="1" dirty="0">
                <a:solidFill>
                  <a:srgbClr val="92D050"/>
                </a:solidFill>
                <a:latin typeface="Calibri"/>
                <a:cs typeface="Calibri"/>
              </a:rPr>
              <a:t>CRUCE CORDILLERA</a:t>
            </a:r>
            <a:r>
              <a:rPr sz="1850" b="1" spc="65" dirty="0">
                <a:solidFill>
                  <a:srgbClr val="92D050"/>
                </a:solidFill>
                <a:latin typeface="Calibri"/>
                <a:cs typeface="Calibri"/>
              </a:rPr>
              <a:t> </a:t>
            </a:r>
            <a:r>
              <a:rPr sz="1850" b="1" dirty="0">
                <a:solidFill>
                  <a:srgbClr val="92D050"/>
                </a:solidFill>
                <a:latin typeface="Calibri"/>
                <a:cs typeface="Calibri"/>
              </a:rPr>
              <a:t>CENTRAL</a:t>
            </a:r>
            <a:endParaRPr sz="1850">
              <a:latin typeface="Calibri"/>
              <a:cs typeface="Calibri"/>
            </a:endParaRPr>
          </a:p>
          <a:p>
            <a:pPr marL="1752600" marR="2117090">
              <a:lnSpc>
                <a:spcPct val="117200"/>
              </a:lnSpc>
              <a:spcBef>
                <a:spcPts val="280"/>
              </a:spcBef>
            </a:pP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1. </a:t>
            </a:r>
            <a:r>
              <a:rPr sz="1700" u="sng" spc="-1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Túnel </a:t>
            </a: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de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la </a:t>
            </a: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Línea </a:t>
            </a: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rId8" action="ppaction://hlinksldjump"/>
              </a:rPr>
              <a:t> 2. </a:t>
            </a:r>
            <a:r>
              <a:rPr sz="1700" u="sng" spc="-15" dirty="0">
                <a:solidFill>
                  <a:srgbClr val="234060"/>
                </a:solidFill>
                <a:latin typeface="Calibri"/>
                <a:cs typeface="Calibri"/>
                <a:hlinkClick r:id="rId8" action="ppaction://hlinksldjump"/>
              </a:rPr>
              <a:t>Túnel</a:t>
            </a:r>
            <a:r>
              <a:rPr sz="1700" u="sng" spc="-65" dirty="0">
                <a:solidFill>
                  <a:srgbClr val="234060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rId8" action="ppaction://hlinksldjump"/>
              </a:rPr>
              <a:t>Piloto</a:t>
            </a:r>
            <a:endParaRPr sz="1700">
              <a:latin typeface="Calibri"/>
              <a:cs typeface="Calibri"/>
            </a:endParaRPr>
          </a:p>
          <a:p>
            <a:pPr marL="1752600">
              <a:lnSpc>
                <a:spcPct val="100000"/>
              </a:lnSpc>
              <a:spcBef>
                <a:spcPts val="345"/>
              </a:spcBef>
              <a:buClr>
                <a:srgbClr val="000000"/>
              </a:buClr>
              <a:buAutoNum type="arabicPeriod" startAt="3"/>
              <a:tabLst>
                <a:tab pos="1969770" algn="l"/>
              </a:tabLst>
            </a:pPr>
            <a:r>
              <a:rPr sz="1700" u="sng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Obras</a:t>
            </a:r>
            <a:r>
              <a:rPr sz="1700" u="sng" spc="-6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700" u="sng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Anexas</a:t>
            </a:r>
            <a:endParaRPr sz="1700">
              <a:latin typeface="Calibri"/>
              <a:cs typeface="Calibri"/>
            </a:endParaRPr>
          </a:p>
          <a:p>
            <a:pPr marL="1752600" marR="1124585">
              <a:lnSpc>
                <a:spcPct val="117100"/>
              </a:lnSpc>
              <a:buClr>
                <a:srgbClr val="000000"/>
              </a:buClr>
              <a:buAutoNum type="arabicPeriod" startAt="3"/>
              <a:tabLst>
                <a:tab pos="1969770" algn="l"/>
              </a:tabLst>
            </a:pP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rId9" action="ppaction://hlinksldjump"/>
              </a:rPr>
              <a:t>Intercambiador </a:t>
            </a: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rId9" action="ppaction://hlinksldjump"/>
              </a:rPr>
              <a:t>de</a:t>
            </a:r>
            <a:r>
              <a:rPr sz="1700" u="sng" spc="-45" dirty="0">
                <a:solidFill>
                  <a:srgbClr val="234060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sz="1700" u="sng" spc="-5" dirty="0">
                <a:solidFill>
                  <a:srgbClr val="234060"/>
                </a:solidFill>
                <a:latin typeface="Calibri"/>
                <a:cs typeface="Calibri"/>
                <a:hlinkClick r:id="rId9" action="ppaction://hlinksldjump"/>
              </a:rPr>
              <a:t>Versalles </a:t>
            </a:r>
            <a:r>
              <a:rPr sz="1700" u="sng" spc="-5" dirty="0">
                <a:solidFill>
                  <a:srgbClr val="234060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rId10" action="ppaction://hlinksldjump"/>
              </a:rPr>
              <a:t>5.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rId10" action="ppaction://hlinksldjump"/>
              </a:rPr>
              <a:t>Equipos</a:t>
            </a:r>
            <a:r>
              <a:rPr sz="1700" u="sng" spc="-50" dirty="0">
                <a:solidFill>
                  <a:srgbClr val="234060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rId10" action="ppaction://hlinksldjump"/>
              </a:rPr>
              <a:t>Electromecánicos</a:t>
            </a:r>
            <a:endParaRPr sz="1700">
              <a:latin typeface="Calibri"/>
              <a:cs typeface="Calibri"/>
            </a:endParaRPr>
          </a:p>
          <a:p>
            <a:pPr marL="80010">
              <a:lnSpc>
                <a:spcPts val="3155"/>
              </a:lnSpc>
              <a:spcBef>
                <a:spcPts val="5"/>
              </a:spcBef>
            </a:pPr>
            <a:r>
              <a:rPr sz="1850" spc="-5" dirty="0">
                <a:solidFill>
                  <a:srgbClr val="BEBEBE"/>
                </a:solidFill>
                <a:latin typeface="Impact"/>
                <a:cs typeface="Impact"/>
              </a:rPr>
              <a:t>VALLE </a:t>
            </a:r>
            <a:r>
              <a:rPr sz="1850" dirty="0">
                <a:solidFill>
                  <a:srgbClr val="BEBEBE"/>
                </a:solidFill>
                <a:latin typeface="Impact"/>
                <a:cs typeface="Impact"/>
              </a:rPr>
              <a:t>DEL </a:t>
            </a:r>
            <a:r>
              <a:rPr sz="1850" spc="0" dirty="0">
                <a:solidFill>
                  <a:srgbClr val="BEBEBE"/>
                </a:solidFill>
                <a:latin typeface="Impact"/>
                <a:cs typeface="Impact"/>
              </a:rPr>
              <a:t>CAUCA </a:t>
            </a:r>
            <a:r>
              <a:rPr sz="3975" b="0" spc="-7" baseline="-3144" dirty="0">
                <a:solidFill>
                  <a:srgbClr val="FFC000"/>
                </a:solidFill>
                <a:latin typeface="Calibri Light"/>
                <a:cs typeface="Calibri Light"/>
              </a:rPr>
              <a:t>12 </a:t>
            </a:r>
            <a:r>
              <a:rPr sz="2775" b="1" spc="-7" baseline="3003" dirty="0">
                <a:solidFill>
                  <a:srgbClr val="92D050"/>
                </a:solidFill>
                <a:latin typeface="Calibri"/>
                <a:cs typeface="Calibri"/>
              </a:rPr>
              <a:t>BUENAVENTURA </a:t>
            </a:r>
            <a:r>
              <a:rPr sz="2775" b="1" baseline="3003" dirty="0">
                <a:solidFill>
                  <a:srgbClr val="92D050"/>
                </a:solidFill>
                <a:latin typeface="Calibri"/>
                <a:cs typeface="Calibri"/>
              </a:rPr>
              <a:t>-</a:t>
            </a:r>
            <a:r>
              <a:rPr sz="2775" b="1" spc="165" baseline="3003" dirty="0">
                <a:solidFill>
                  <a:srgbClr val="92D050"/>
                </a:solidFill>
                <a:latin typeface="Calibri"/>
                <a:cs typeface="Calibri"/>
              </a:rPr>
              <a:t> </a:t>
            </a:r>
            <a:r>
              <a:rPr sz="2775" b="1" spc="-7" baseline="3003" dirty="0">
                <a:solidFill>
                  <a:srgbClr val="92D050"/>
                </a:solidFill>
                <a:latin typeface="Calibri"/>
                <a:cs typeface="Calibri"/>
              </a:rPr>
              <a:t>LOBOGUERRERO</a:t>
            </a:r>
            <a:endParaRPr sz="2775" baseline="3003">
              <a:latin typeface="Calibri"/>
              <a:cs typeface="Calibri"/>
            </a:endParaRPr>
          </a:p>
          <a:p>
            <a:pPr marL="1803400" marR="707390">
              <a:lnSpc>
                <a:spcPct val="101800"/>
              </a:lnSpc>
              <a:spcBef>
                <a:spcPts val="50"/>
              </a:spcBef>
            </a:pP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rId11" action="ppaction://hlinksldjump"/>
              </a:rPr>
              <a:t>6.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rId11" action="ppaction://hlinksldjump"/>
              </a:rPr>
              <a:t>Citronela - Altos </a:t>
            </a: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rId11" action="ppaction://hlinksldjump"/>
              </a:rPr>
              <a:t>de </a:t>
            </a:r>
            <a:r>
              <a:rPr sz="1700" u="sng" spc="-5" dirty="0">
                <a:solidFill>
                  <a:srgbClr val="234060"/>
                </a:solidFill>
                <a:latin typeface="Calibri"/>
                <a:cs typeface="Calibri"/>
                <a:hlinkClick r:id="rId11" action="ppaction://hlinksldjump"/>
              </a:rPr>
              <a:t>Zaragoza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rId11" action="ppaction://hlinksldjump"/>
              </a:rPr>
              <a:t>F2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7.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Altos </a:t>
            </a: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de </a:t>
            </a:r>
            <a:r>
              <a:rPr sz="1700" u="sng" spc="-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Zaragoza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-</a:t>
            </a:r>
            <a:r>
              <a:rPr sz="1700" u="sng" spc="35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700" u="sng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Cisneros</a:t>
            </a:r>
            <a:endParaRPr sz="1700">
              <a:latin typeface="Calibri"/>
              <a:cs typeface="Calibri"/>
            </a:endParaRPr>
          </a:p>
          <a:p>
            <a:pPr marL="1803400">
              <a:lnSpc>
                <a:spcPct val="100000"/>
              </a:lnSpc>
              <a:spcBef>
                <a:spcPts val="35"/>
              </a:spcBef>
            </a:pP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8.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Cisneros </a:t>
            </a: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–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Loboguerrero </a:t>
            </a: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F2</a:t>
            </a:r>
            <a:r>
              <a:rPr sz="1700" spc="5" dirty="0">
                <a:solidFill>
                  <a:srgbClr val="234060"/>
                </a:solidFill>
                <a:latin typeface="Calibri"/>
                <a:cs typeface="Calibri"/>
              </a:rPr>
              <a:t>  </a:t>
            </a:r>
            <a:r>
              <a:rPr sz="1700" spc="5" dirty="0">
                <a:latin typeface="Calibri"/>
                <a:cs typeface="Calibri"/>
              </a:rPr>
              <a:t>y</a:t>
            </a:r>
            <a:r>
              <a:rPr sz="1700" spc="30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F3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9900031" y="4349954"/>
            <a:ext cx="5081270" cy="1099185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2775" baseline="-6006" dirty="0">
                <a:solidFill>
                  <a:srgbClr val="BEBEBE"/>
                </a:solidFill>
                <a:latin typeface="Impact"/>
                <a:cs typeface="Impact"/>
              </a:rPr>
              <a:t>NARIÑO - </a:t>
            </a:r>
            <a:r>
              <a:rPr sz="2775" spc="-15" baseline="-6006" dirty="0">
                <a:solidFill>
                  <a:srgbClr val="BEBEBE"/>
                </a:solidFill>
                <a:latin typeface="Impact"/>
                <a:cs typeface="Impact"/>
              </a:rPr>
              <a:t>PUTUMAYO </a:t>
            </a:r>
            <a:r>
              <a:rPr sz="3975" b="0" spc="-7" baseline="-4192" dirty="0">
                <a:solidFill>
                  <a:srgbClr val="FFC000"/>
                </a:solidFill>
                <a:latin typeface="Calibri Light"/>
                <a:cs typeface="Calibri Light"/>
              </a:rPr>
              <a:t>13 </a:t>
            </a:r>
            <a:r>
              <a:rPr sz="1850" b="1" spc="-5" dirty="0">
                <a:solidFill>
                  <a:srgbClr val="92D050"/>
                </a:solidFill>
                <a:latin typeface="Calibri"/>
                <a:cs typeface="Calibri"/>
              </a:rPr>
              <a:t>TUMACO </a:t>
            </a:r>
            <a:r>
              <a:rPr sz="1850" b="1" dirty="0">
                <a:solidFill>
                  <a:srgbClr val="92D050"/>
                </a:solidFill>
                <a:latin typeface="Calibri"/>
                <a:cs typeface="Calibri"/>
              </a:rPr>
              <a:t>– </a:t>
            </a:r>
            <a:r>
              <a:rPr sz="1850" b="1" spc="-35" dirty="0">
                <a:solidFill>
                  <a:srgbClr val="92D050"/>
                </a:solidFill>
                <a:latin typeface="Calibri"/>
                <a:cs typeface="Calibri"/>
              </a:rPr>
              <a:t>PASTO </a:t>
            </a:r>
            <a:r>
              <a:rPr sz="1850" b="1" dirty="0">
                <a:solidFill>
                  <a:srgbClr val="92D050"/>
                </a:solidFill>
                <a:latin typeface="Calibri"/>
                <a:cs typeface="Calibri"/>
              </a:rPr>
              <a:t>-</a:t>
            </a:r>
            <a:r>
              <a:rPr sz="1850" b="1" spc="125" dirty="0">
                <a:solidFill>
                  <a:srgbClr val="92D050"/>
                </a:solidFill>
                <a:latin typeface="Calibri"/>
                <a:cs typeface="Calibri"/>
              </a:rPr>
              <a:t> </a:t>
            </a:r>
            <a:r>
              <a:rPr sz="1850" b="1" spc="-5" dirty="0">
                <a:solidFill>
                  <a:srgbClr val="92D050"/>
                </a:solidFill>
                <a:latin typeface="Calibri"/>
                <a:cs typeface="Calibri"/>
              </a:rPr>
              <a:t>MOCOA</a:t>
            </a:r>
            <a:endParaRPr sz="1850">
              <a:latin typeface="Calibri"/>
              <a:cs typeface="Calibri"/>
            </a:endParaRPr>
          </a:p>
          <a:p>
            <a:pPr marL="2225675" indent="-215900">
              <a:lnSpc>
                <a:spcPct val="100000"/>
              </a:lnSpc>
              <a:spcBef>
                <a:spcPts val="459"/>
              </a:spcBef>
              <a:buAutoNum type="arabicPeriod" startAt="9"/>
              <a:tabLst>
                <a:tab pos="2226310" algn="l"/>
              </a:tabLst>
            </a:pPr>
            <a:r>
              <a:rPr sz="1700" u="sng" spc="-10" dirty="0">
                <a:solidFill>
                  <a:srgbClr val="1C3049"/>
                </a:solidFill>
                <a:latin typeface="Calibri"/>
                <a:cs typeface="Calibri"/>
              </a:rPr>
              <a:t>Tumaco </a:t>
            </a:r>
            <a:r>
              <a:rPr sz="1700" u="sng" spc="5" dirty="0">
                <a:solidFill>
                  <a:srgbClr val="1C3049"/>
                </a:solidFill>
                <a:latin typeface="Calibri"/>
                <a:cs typeface="Calibri"/>
              </a:rPr>
              <a:t>– </a:t>
            </a:r>
            <a:r>
              <a:rPr sz="1700" u="sng" spc="-10" dirty="0">
                <a:solidFill>
                  <a:srgbClr val="1C3049"/>
                </a:solidFill>
                <a:latin typeface="Calibri"/>
                <a:cs typeface="Calibri"/>
              </a:rPr>
              <a:t>Pasto </a:t>
            </a:r>
            <a:r>
              <a:rPr sz="1700" u="sng" spc="5" dirty="0">
                <a:solidFill>
                  <a:srgbClr val="1C3049"/>
                </a:solidFill>
                <a:latin typeface="Calibri"/>
                <a:cs typeface="Calibri"/>
              </a:rPr>
              <a:t>–</a:t>
            </a:r>
            <a:r>
              <a:rPr sz="1700" u="sng" spc="-20" dirty="0">
                <a:solidFill>
                  <a:srgbClr val="1C3049"/>
                </a:solidFill>
                <a:latin typeface="Calibri"/>
                <a:cs typeface="Calibri"/>
              </a:rPr>
              <a:t> </a:t>
            </a:r>
            <a:r>
              <a:rPr sz="1700" u="sng" spc="5" dirty="0">
                <a:solidFill>
                  <a:srgbClr val="1C3049"/>
                </a:solidFill>
                <a:latin typeface="Calibri"/>
                <a:cs typeface="Calibri"/>
              </a:rPr>
              <a:t>Mocoa</a:t>
            </a:r>
            <a:endParaRPr sz="1700">
              <a:latin typeface="Calibri"/>
              <a:cs typeface="Calibri"/>
            </a:endParaRPr>
          </a:p>
          <a:p>
            <a:pPr marL="2336800" indent="-327025">
              <a:lnSpc>
                <a:spcPct val="100000"/>
              </a:lnSpc>
              <a:spcBef>
                <a:spcPts val="35"/>
              </a:spcBef>
              <a:buAutoNum type="arabicPeriod" startAt="9"/>
              <a:tabLst>
                <a:tab pos="2337435" algn="l"/>
              </a:tabLst>
            </a:pPr>
            <a:r>
              <a:rPr sz="1700" u="sng" spc="-5" dirty="0">
                <a:solidFill>
                  <a:srgbClr val="234060"/>
                </a:solidFill>
                <a:latin typeface="Calibri"/>
                <a:cs typeface="Calibri"/>
                <a:hlinkClick r:id="rId12" action="ppaction://hlinksldjump"/>
              </a:rPr>
              <a:t>Variante</a:t>
            </a:r>
            <a:r>
              <a:rPr sz="1700" u="sng" spc="-90" dirty="0">
                <a:solidFill>
                  <a:srgbClr val="234060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rId12" action="ppaction://hlinksldjump"/>
              </a:rPr>
              <a:t>San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10763504" y="6124129"/>
            <a:ext cx="4337685" cy="1177290"/>
          </a:xfrm>
          <a:prstGeom prst="rect">
            <a:avLst/>
          </a:prstGeom>
        </p:spPr>
        <p:txBody>
          <a:bodyPr vert="horz" wrap="square" lIns="0" tIns="1219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sz="2775" spc="-7" baseline="-12012" dirty="0">
                <a:solidFill>
                  <a:srgbClr val="BEBEBE"/>
                </a:solidFill>
                <a:latin typeface="Impact"/>
                <a:cs typeface="Impact"/>
              </a:rPr>
              <a:t>ATLÁNTICO </a:t>
            </a:r>
            <a:r>
              <a:rPr sz="3975" b="0" spc="-7" baseline="-7337" dirty="0">
                <a:solidFill>
                  <a:srgbClr val="FFC000"/>
                </a:solidFill>
                <a:latin typeface="Calibri Light"/>
                <a:cs typeface="Calibri Light"/>
              </a:rPr>
              <a:t>15 </a:t>
            </a:r>
            <a:r>
              <a:rPr sz="1850" b="1" spc="-5" dirty="0">
                <a:solidFill>
                  <a:srgbClr val="92D050"/>
                </a:solidFill>
                <a:latin typeface="Calibri"/>
                <a:cs typeface="Calibri"/>
              </a:rPr>
              <a:t>CONSTRUCCIÓN </a:t>
            </a:r>
            <a:r>
              <a:rPr sz="1850" b="1" dirty="0">
                <a:solidFill>
                  <a:srgbClr val="92D050"/>
                </a:solidFill>
                <a:latin typeface="Calibri"/>
                <a:cs typeface="Calibri"/>
              </a:rPr>
              <a:t>DE</a:t>
            </a:r>
            <a:r>
              <a:rPr sz="1850" b="1" spc="75" dirty="0">
                <a:solidFill>
                  <a:srgbClr val="92D050"/>
                </a:solidFill>
                <a:latin typeface="Calibri"/>
                <a:cs typeface="Calibri"/>
              </a:rPr>
              <a:t> </a:t>
            </a:r>
            <a:r>
              <a:rPr sz="1850" b="1" spc="0" dirty="0">
                <a:solidFill>
                  <a:srgbClr val="92D050"/>
                </a:solidFill>
                <a:latin typeface="Calibri"/>
                <a:cs typeface="Calibri"/>
              </a:rPr>
              <a:t>PUENTES</a:t>
            </a:r>
            <a:endParaRPr sz="1850">
              <a:latin typeface="Calibri"/>
              <a:cs typeface="Calibri"/>
            </a:endParaRPr>
          </a:p>
          <a:p>
            <a:pPr marL="1452245" indent="-327025">
              <a:lnSpc>
                <a:spcPct val="100000"/>
              </a:lnSpc>
              <a:spcBef>
                <a:spcPts val="580"/>
              </a:spcBef>
              <a:buClr>
                <a:srgbClr val="000000"/>
              </a:buClr>
              <a:buAutoNum type="arabicPeriod" startAt="12"/>
              <a:tabLst>
                <a:tab pos="1452880" algn="l"/>
              </a:tabLst>
            </a:pP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Puente</a:t>
            </a:r>
            <a:r>
              <a:rPr sz="1700" u="sng" spc="-4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Pumarejo</a:t>
            </a:r>
            <a:endParaRPr sz="1700">
              <a:latin typeface="Calibri"/>
              <a:cs typeface="Calibri"/>
            </a:endParaRPr>
          </a:p>
          <a:p>
            <a:pPr marL="1452880" indent="-327660">
              <a:lnSpc>
                <a:spcPct val="100000"/>
              </a:lnSpc>
              <a:spcBef>
                <a:spcPts val="350"/>
              </a:spcBef>
              <a:buClr>
                <a:srgbClr val="000000"/>
              </a:buClr>
              <a:buAutoNum type="arabicPeriod" startAt="12"/>
              <a:tabLst>
                <a:tab pos="1453515" algn="l"/>
              </a:tabLst>
            </a:pP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Puente</a:t>
            </a:r>
            <a:r>
              <a:rPr sz="1700" u="sng" spc="-65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" action="ppaction://noaction"/>
              </a:rPr>
              <a:t>Tienditas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4242815" y="4966716"/>
            <a:ext cx="268223" cy="42062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4304157" y="4933950"/>
            <a:ext cx="563880" cy="31305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92405" marR="5080" indent="-180340">
              <a:lnSpc>
                <a:spcPct val="86500"/>
              </a:lnSpc>
              <a:spcBef>
                <a:spcPts val="295"/>
              </a:spcBef>
            </a:pPr>
            <a:r>
              <a:rPr sz="1800" spc="-44" baseline="-11574" dirty="0">
                <a:latin typeface="Impact"/>
                <a:cs typeface="Impact"/>
              </a:rPr>
              <a:t>12</a:t>
            </a:r>
            <a:r>
              <a:rPr sz="800" b="0" spc="-30" dirty="0">
                <a:latin typeface="Calibri Light"/>
                <a:cs typeface="Calibri Light"/>
              </a:rPr>
              <a:t>VALLE</a:t>
            </a:r>
            <a:r>
              <a:rPr sz="800" b="0" spc="-80" dirty="0">
                <a:latin typeface="Calibri Light"/>
                <a:cs typeface="Calibri Light"/>
              </a:rPr>
              <a:t> </a:t>
            </a:r>
            <a:r>
              <a:rPr sz="800" b="0" dirty="0">
                <a:latin typeface="Calibri Light"/>
                <a:cs typeface="Calibri Light"/>
              </a:rPr>
              <a:t>DEL  </a:t>
            </a:r>
            <a:r>
              <a:rPr sz="800" b="0" spc="-5" dirty="0">
                <a:latin typeface="Calibri Light"/>
                <a:cs typeface="Calibri Light"/>
              </a:rPr>
              <a:t>CAUCA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3799332" y="6134100"/>
            <a:ext cx="236220" cy="3642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3533394" y="5949435"/>
            <a:ext cx="463550" cy="38989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800" b="0" dirty="0">
                <a:latin typeface="Calibri Light"/>
                <a:cs typeface="Calibri Light"/>
              </a:rPr>
              <a:t>NARIÑO</a:t>
            </a:r>
            <a:endParaRPr sz="800">
              <a:latin typeface="Calibri Light"/>
              <a:cs typeface="Calibri Light"/>
            </a:endParaRPr>
          </a:p>
          <a:p>
            <a:pPr marR="5080" algn="r">
              <a:lnSpc>
                <a:spcPct val="100000"/>
              </a:lnSpc>
              <a:spcBef>
                <a:spcPts val="275"/>
              </a:spcBef>
            </a:pPr>
            <a:r>
              <a:rPr sz="1200" spc="-5" dirty="0">
                <a:latin typeface="Impact"/>
                <a:cs typeface="Impact"/>
              </a:rPr>
              <a:t>13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5117591" y="1680972"/>
            <a:ext cx="236220" cy="3642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4597146" y="1676781"/>
            <a:ext cx="943610" cy="31623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 indent="399415">
              <a:lnSpc>
                <a:spcPct val="89300"/>
              </a:lnSpc>
              <a:spcBef>
                <a:spcPts val="254"/>
              </a:spcBef>
            </a:pPr>
            <a:r>
              <a:rPr sz="1200" i="1" spc="-7" baseline="6944" dirty="0">
                <a:latin typeface="Calibri"/>
                <a:cs typeface="Calibri"/>
              </a:rPr>
              <a:t>S</a:t>
            </a:r>
            <a:r>
              <a:rPr sz="1200" i="1" spc="-15" baseline="6944" dirty="0">
                <a:latin typeface="Calibri"/>
                <a:cs typeface="Calibri"/>
              </a:rPr>
              <a:t>an</a:t>
            </a:r>
            <a:r>
              <a:rPr sz="1200" i="1" spc="-367" baseline="6944" dirty="0">
                <a:latin typeface="Calibri"/>
                <a:cs typeface="Calibri"/>
              </a:rPr>
              <a:t>t</a:t>
            </a:r>
            <a:r>
              <a:rPr sz="1200" spc="-220" dirty="0">
                <a:latin typeface="Impact"/>
                <a:cs typeface="Impact"/>
              </a:rPr>
              <a:t>1</a:t>
            </a:r>
            <a:r>
              <a:rPr sz="1200" i="1" spc="-300" baseline="6944" dirty="0">
                <a:latin typeface="Calibri"/>
                <a:cs typeface="Calibri"/>
              </a:rPr>
              <a:t>a</a:t>
            </a:r>
            <a:r>
              <a:rPr sz="1200" spc="-265" dirty="0">
                <a:latin typeface="Impact"/>
                <a:cs typeface="Impact"/>
              </a:rPr>
              <a:t>5</a:t>
            </a:r>
            <a:r>
              <a:rPr sz="1200" i="1" spc="-7" baseline="6944" dirty="0">
                <a:latin typeface="Calibri"/>
                <a:cs typeface="Calibri"/>
              </a:rPr>
              <a:t>M</a:t>
            </a:r>
            <a:r>
              <a:rPr sz="1200" i="1" spc="-15" baseline="6944" dirty="0">
                <a:latin typeface="Calibri"/>
                <a:cs typeface="Calibri"/>
              </a:rPr>
              <a:t>a</a:t>
            </a:r>
            <a:r>
              <a:rPr sz="1200" i="1" baseline="6944" dirty="0">
                <a:latin typeface="Calibri"/>
                <a:cs typeface="Calibri"/>
              </a:rPr>
              <a:t>r</a:t>
            </a:r>
            <a:r>
              <a:rPr sz="1200" i="1" spc="-7" baseline="6944" dirty="0">
                <a:latin typeface="Calibri"/>
                <a:cs typeface="Calibri"/>
              </a:rPr>
              <a:t>t</a:t>
            </a:r>
            <a:r>
              <a:rPr sz="1200" i="1" baseline="6944" dirty="0">
                <a:latin typeface="Calibri"/>
                <a:cs typeface="Calibri"/>
              </a:rPr>
              <a:t>a  </a:t>
            </a:r>
            <a:r>
              <a:rPr sz="800" i="1" spc="-5" dirty="0">
                <a:latin typeface="Calibri"/>
                <a:cs typeface="Calibri"/>
              </a:rPr>
              <a:t>Barranquilla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3489197" y="6267450"/>
            <a:ext cx="577850" cy="317500"/>
          </a:xfrm>
          <a:custGeom>
            <a:avLst/>
            <a:gdLst/>
            <a:ahLst/>
            <a:cxnLst/>
            <a:rect l="l" t="t" r="r" b="b"/>
            <a:pathLst>
              <a:path w="577850" h="317500">
                <a:moveTo>
                  <a:pt x="0" y="0"/>
                </a:moveTo>
                <a:lnTo>
                  <a:pt x="8354" y="5968"/>
                </a:lnTo>
                <a:lnTo>
                  <a:pt x="17017" y="11652"/>
                </a:lnTo>
                <a:lnTo>
                  <a:pt x="25110" y="17859"/>
                </a:lnTo>
                <a:lnTo>
                  <a:pt x="31750" y="25399"/>
                </a:lnTo>
                <a:lnTo>
                  <a:pt x="34885" y="32627"/>
                </a:lnTo>
                <a:lnTo>
                  <a:pt x="36163" y="40639"/>
                </a:lnTo>
                <a:lnTo>
                  <a:pt x="36822" y="48938"/>
                </a:lnTo>
                <a:lnTo>
                  <a:pt x="38100" y="57022"/>
                </a:lnTo>
                <a:lnTo>
                  <a:pt x="57150" y="95122"/>
                </a:lnTo>
                <a:lnTo>
                  <a:pt x="69850" y="103504"/>
                </a:lnTo>
                <a:lnTo>
                  <a:pt x="76200" y="107822"/>
                </a:lnTo>
                <a:lnTo>
                  <a:pt x="78231" y="114172"/>
                </a:lnTo>
                <a:lnTo>
                  <a:pt x="78359" y="121538"/>
                </a:lnTo>
                <a:lnTo>
                  <a:pt x="82550" y="126745"/>
                </a:lnTo>
                <a:lnTo>
                  <a:pt x="90485" y="133848"/>
                </a:lnTo>
                <a:lnTo>
                  <a:pt x="100218" y="138890"/>
                </a:lnTo>
                <a:lnTo>
                  <a:pt x="110642" y="142622"/>
                </a:lnTo>
                <a:lnTo>
                  <a:pt x="120650" y="145795"/>
                </a:lnTo>
                <a:lnTo>
                  <a:pt x="124840" y="152145"/>
                </a:lnTo>
                <a:lnTo>
                  <a:pt x="153654" y="177942"/>
                </a:lnTo>
                <a:lnTo>
                  <a:pt x="164228" y="180508"/>
                </a:lnTo>
                <a:lnTo>
                  <a:pt x="177673" y="183895"/>
                </a:lnTo>
                <a:lnTo>
                  <a:pt x="189037" y="187487"/>
                </a:lnTo>
                <a:lnTo>
                  <a:pt x="201533" y="191674"/>
                </a:lnTo>
                <a:lnTo>
                  <a:pt x="211623" y="195147"/>
                </a:lnTo>
                <a:lnTo>
                  <a:pt x="215773" y="196595"/>
                </a:lnTo>
                <a:lnTo>
                  <a:pt x="216479" y="189305"/>
                </a:lnTo>
                <a:lnTo>
                  <a:pt x="216566" y="181419"/>
                </a:lnTo>
                <a:lnTo>
                  <a:pt x="217844" y="174771"/>
                </a:lnTo>
                <a:lnTo>
                  <a:pt x="222123" y="171195"/>
                </a:lnTo>
                <a:lnTo>
                  <a:pt x="255561" y="165921"/>
                </a:lnTo>
                <a:lnTo>
                  <a:pt x="278368" y="168147"/>
                </a:lnTo>
                <a:lnTo>
                  <a:pt x="296864" y="176660"/>
                </a:lnTo>
                <a:lnTo>
                  <a:pt x="317373" y="190245"/>
                </a:lnTo>
                <a:lnTo>
                  <a:pt x="342773" y="228218"/>
                </a:lnTo>
                <a:lnTo>
                  <a:pt x="352657" y="243653"/>
                </a:lnTo>
                <a:lnTo>
                  <a:pt x="358505" y="249205"/>
                </a:lnTo>
                <a:lnTo>
                  <a:pt x="369187" y="250614"/>
                </a:lnTo>
                <a:lnTo>
                  <a:pt x="393573" y="253618"/>
                </a:lnTo>
                <a:lnTo>
                  <a:pt x="431673" y="266318"/>
                </a:lnTo>
                <a:lnTo>
                  <a:pt x="450596" y="272668"/>
                </a:lnTo>
                <a:lnTo>
                  <a:pt x="451820" y="279136"/>
                </a:lnTo>
                <a:lnTo>
                  <a:pt x="452770" y="285734"/>
                </a:lnTo>
                <a:lnTo>
                  <a:pt x="454221" y="292117"/>
                </a:lnTo>
                <a:lnTo>
                  <a:pt x="485538" y="313997"/>
                </a:lnTo>
                <a:lnTo>
                  <a:pt x="495046" y="316991"/>
                </a:lnTo>
                <a:lnTo>
                  <a:pt x="502570" y="311747"/>
                </a:lnTo>
                <a:lnTo>
                  <a:pt x="512667" y="305133"/>
                </a:lnTo>
                <a:lnTo>
                  <a:pt x="523478" y="299686"/>
                </a:lnTo>
                <a:lnTo>
                  <a:pt x="533146" y="297941"/>
                </a:lnTo>
                <a:lnTo>
                  <a:pt x="542849" y="300569"/>
                </a:lnTo>
                <a:lnTo>
                  <a:pt x="552195" y="304863"/>
                </a:lnTo>
                <a:lnTo>
                  <a:pt x="561542" y="308871"/>
                </a:lnTo>
                <a:lnTo>
                  <a:pt x="571246" y="310641"/>
                </a:lnTo>
                <a:lnTo>
                  <a:pt x="577596" y="310641"/>
                </a:lnTo>
              </a:path>
            </a:pathLst>
          </a:custGeom>
          <a:ln w="2590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193285" y="6540246"/>
            <a:ext cx="248920" cy="59690"/>
          </a:xfrm>
          <a:custGeom>
            <a:avLst/>
            <a:gdLst/>
            <a:ahLst/>
            <a:cxnLst/>
            <a:rect l="l" t="t" r="r" b="b"/>
            <a:pathLst>
              <a:path w="248920" h="59690">
                <a:moveTo>
                  <a:pt x="0" y="0"/>
                </a:moveTo>
                <a:lnTo>
                  <a:pt x="7963" y="3161"/>
                </a:lnTo>
                <a:lnTo>
                  <a:pt x="15890" y="6334"/>
                </a:lnTo>
                <a:lnTo>
                  <a:pt x="23842" y="9483"/>
                </a:lnTo>
                <a:lnTo>
                  <a:pt x="31876" y="12572"/>
                </a:lnTo>
                <a:lnTo>
                  <a:pt x="38100" y="14858"/>
                </a:lnTo>
                <a:lnTo>
                  <a:pt x="44323" y="19811"/>
                </a:lnTo>
                <a:lnTo>
                  <a:pt x="50926" y="18795"/>
                </a:lnTo>
                <a:lnTo>
                  <a:pt x="58547" y="17525"/>
                </a:lnTo>
                <a:lnTo>
                  <a:pt x="63753" y="10413"/>
                </a:lnTo>
                <a:lnTo>
                  <a:pt x="70103" y="6222"/>
                </a:lnTo>
                <a:lnTo>
                  <a:pt x="108330" y="12572"/>
                </a:lnTo>
                <a:lnTo>
                  <a:pt x="116024" y="13241"/>
                </a:lnTo>
                <a:lnTo>
                  <a:pt x="123586" y="13446"/>
                </a:lnTo>
                <a:lnTo>
                  <a:pt x="131458" y="14769"/>
                </a:lnTo>
                <a:lnTo>
                  <a:pt x="140080" y="18795"/>
                </a:lnTo>
                <a:lnTo>
                  <a:pt x="149871" y="28414"/>
                </a:lnTo>
                <a:lnTo>
                  <a:pt x="160400" y="42021"/>
                </a:lnTo>
                <a:lnTo>
                  <a:pt x="171120" y="54175"/>
                </a:lnTo>
                <a:lnTo>
                  <a:pt x="181483" y="59435"/>
                </a:lnTo>
                <a:lnTo>
                  <a:pt x="248412" y="56260"/>
                </a:lnTo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704588" y="3936492"/>
            <a:ext cx="236220" cy="3657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4739766" y="3933190"/>
            <a:ext cx="1593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Impact"/>
                <a:cs typeface="Impact"/>
              </a:rPr>
              <a:t>14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6827901" y="7523099"/>
            <a:ext cx="511809" cy="127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5"/>
              </a:lnSpc>
            </a:pPr>
            <a:r>
              <a:rPr sz="800" b="0" dirty="0">
                <a:latin typeface="Calibri Light"/>
                <a:cs typeface="Calibri Light"/>
              </a:rPr>
              <a:t>AMA</a:t>
            </a:r>
            <a:r>
              <a:rPr sz="800" b="0" spc="-5" dirty="0">
                <a:latin typeface="Calibri Light"/>
                <a:cs typeface="Calibri Light"/>
              </a:rPr>
              <a:t>ZO</a:t>
            </a:r>
            <a:r>
              <a:rPr sz="800" b="0" dirty="0">
                <a:latin typeface="Calibri Light"/>
                <a:cs typeface="Calibri Light"/>
              </a:rPr>
              <a:t>NAS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116" name="object 116"/>
          <p:cNvSpPr txBox="1">
            <a:spLocks noGrp="1"/>
          </p:cNvSpPr>
          <p:nvPr>
            <p:ph type="title"/>
          </p:nvPr>
        </p:nvSpPr>
        <p:spPr>
          <a:xfrm>
            <a:off x="2845307" y="152400"/>
            <a:ext cx="13393419" cy="77152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208279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1639"/>
              </a:spcBef>
            </a:pPr>
            <a:r>
              <a:rPr sz="3300" spc="15" dirty="0">
                <a:solidFill>
                  <a:srgbClr val="000000"/>
                </a:solidFill>
                <a:latin typeface="Impact"/>
                <a:cs typeface="Impact"/>
              </a:rPr>
              <a:t>MODO</a:t>
            </a:r>
            <a:r>
              <a:rPr sz="3300" spc="-70" dirty="0">
                <a:solidFill>
                  <a:srgbClr val="000000"/>
                </a:solidFill>
                <a:latin typeface="Impact"/>
                <a:cs typeface="Impact"/>
              </a:rPr>
              <a:t> </a:t>
            </a:r>
            <a:r>
              <a:rPr sz="3300" spc="5" dirty="0">
                <a:solidFill>
                  <a:srgbClr val="000000"/>
                </a:solidFill>
                <a:latin typeface="Impact"/>
                <a:cs typeface="Impact"/>
              </a:rPr>
              <a:t>CARRETERO</a:t>
            </a:r>
            <a:endParaRPr sz="3300">
              <a:latin typeface="Impact"/>
              <a:cs typeface="Impact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10759567" y="5340633"/>
            <a:ext cx="3858260" cy="904240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2775" baseline="-4504" dirty="0">
                <a:solidFill>
                  <a:srgbClr val="BEBEBE"/>
                </a:solidFill>
                <a:latin typeface="Impact"/>
                <a:cs typeface="Impact"/>
              </a:rPr>
              <a:t>ANTIOQUIA </a:t>
            </a:r>
            <a:r>
              <a:rPr sz="3975" b="0" spc="-7" baseline="-5241" dirty="0">
                <a:solidFill>
                  <a:srgbClr val="FFC000"/>
                </a:solidFill>
                <a:latin typeface="Calibri Light"/>
                <a:cs typeface="Calibri Light"/>
              </a:rPr>
              <a:t>14 </a:t>
            </a:r>
            <a:r>
              <a:rPr sz="1850" b="1" dirty="0">
                <a:solidFill>
                  <a:srgbClr val="92D050"/>
                </a:solidFill>
                <a:latin typeface="Calibri"/>
                <a:cs typeface="Calibri"/>
              </a:rPr>
              <a:t>ESPRIELLA – RÍO</a:t>
            </a:r>
            <a:r>
              <a:rPr sz="1850" b="1" spc="-285" dirty="0">
                <a:solidFill>
                  <a:srgbClr val="92D050"/>
                </a:solidFill>
                <a:latin typeface="Calibri"/>
                <a:cs typeface="Calibri"/>
              </a:rPr>
              <a:t> </a:t>
            </a:r>
            <a:r>
              <a:rPr sz="1850" b="1" spc="-45" dirty="0">
                <a:solidFill>
                  <a:srgbClr val="92D050"/>
                </a:solidFill>
                <a:latin typeface="Calibri"/>
                <a:cs typeface="Calibri"/>
              </a:rPr>
              <a:t>MATAJE</a:t>
            </a:r>
            <a:endParaRPr sz="1850">
              <a:latin typeface="Calibri"/>
              <a:cs typeface="Calibri"/>
            </a:endParaRPr>
          </a:p>
          <a:p>
            <a:pPr marL="1149985">
              <a:lnSpc>
                <a:spcPct val="100000"/>
              </a:lnSpc>
              <a:spcBef>
                <a:spcPts val="675"/>
              </a:spcBef>
            </a:pPr>
            <a:r>
              <a:rPr sz="1700" u="sng" spc="5" dirty="0">
                <a:solidFill>
                  <a:srgbClr val="234060"/>
                </a:solidFill>
                <a:latin typeface="Calibri"/>
                <a:cs typeface="Calibri"/>
                <a:hlinkClick r:id="rId14" action="ppaction://hlinksldjump"/>
              </a:rPr>
              <a:t>11.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rId14" action="ppaction://hlinksldjump"/>
              </a:rPr>
              <a:t>Espriella -</a:t>
            </a:r>
            <a:r>
              <a:rPr sz="1700" u="sng" spc="-65" dirty="0">
                <a:solidFill>
                  <a:srgbClr val="234060"/>
                </a:solidFill>
                <a:latin typeface="Calibri"/>
                <a:cs typeface="Calibri"/>
                <a:hlinkClick r:id="rId14" action="ppaction://hlinksldjump"/>
              </a:rPr>
              <a:t> </a:t>
            </a:r>
            <a:r>
              <a:rPr sz="1700" u="sng" spc="0" dirty="0">
                <a:solidFill>
                  <a:srgbClr val="234060"/>
                </a:solidFill>
                <a:latin typeface="Calibri"/>
                <a:cs typeface="Calibri"/>
                <a:hlinkClick r:id="rId14" action="ppaction://hlinksldjump"/>
              </a:rPr>
              <a:t>Mataje</a:t>
            </a:r>
            <a:endParaRPr sz="1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409700"/>
            <a:ext cx="15253716" cy="62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529059" y="8337803"/>
            <a:ext cx="1662684" cy="754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732252" y="172211"/>
            <a:ext cx="365759" cy="4114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774923" y="192024"/>
            <a:ext cx="280416" cy="326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084275" y="48895"/>
            <a:ext cx="704850" cy="589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00" spc="-5" dirty="0">
                <a:solidFill>
                  <a:srgbClr val="234060"/>
                </a:solidFill>
                <a:latin typeface="Candara"/>
                <a:cs typeface="Candara"/>
              </a:rPr>
              <a:t>VÍA</a:t>
            </a:r>
            <a:endParaRPr sz="3700">
              <a:latin typeface="Candara"/>
              <a:cs typeface="Candar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84275" y="375269"/>
            <a:ext cx="13789025" cy="1014730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spc="-10" dirty="0">
                <a:solidFill>
                  <a:srgbClr val="E26C09"/>
                </a:solidFill>
              </a:rPr>
              <a:t>TRANSVERSAL </a:t>
            </a:r>
            <a:r>
              <a:rPr spc="-5" dirty="0">
                <a:solidFill>
                  <a:srgbClr val="E26C09"/>
                </a:solidFill>
              </a:rPr>
              <a:t>DEL </a:t>
            </a:r>
            <a:r>
              <a:rPr spc="-15" dirty="0">
                <a:solidFill>
                  <a:srgbClr val="E26C09"/>
                </a:solidFill>
              </a:rPr>
              <a:t>LIBERTADOR </a:t>
            </a:r>
            <a:r>
              <a:rPr spc="-5" dirty="0">
                <a:solidFill>
                  <a:srgbClr val="E26C09"/>
                </a:solidFill>
              </a:rPr>
              <a:t>F2 </a:t>
            </a:r>
            <a:r>
              <a:rPr spc="-10" dirty="0">
                <a:solidFill>
                  <a:srgbClr val="E26C09"/>
                </a:solidFill>
              </a:rPr>
              <a:t>(PUERTO </a:t>
            </a:r>
            <a:r>
              <a:rPr spc="-15" dirty="0">
                <a:solidFill>
                  <a:srgbClr val="E26C09"/>
                </a:solidFill>
              </a:rPr>
              <a:t>VALENCIA </a:t>
            </a:r>
            <a:r>
              <a:rPr spc="-5" dirty="0">
                <a:solidFill>
                  <a:srgbClr val="E26C09"/>
                </a:solidFill>
              </a:rPr>
              <a:t>–</a:t>
            </a:r>
            <a:r>
              <a:rPr spc="165" dirty="0">
                <a:solidFill>
                  <a:srgbClr val="E26C09"/>
                </a:solidFill>
              </a:rPr>
              <a:t> </a:t>
            </a:r>
            <a:r>
              <a:rPr spc="-5" dirty="0">
                <a:solidFill>
                  <a:srgbClr val="E26C09"/>
                </a:solidFill>
              </a:rPr>
              <a:t>CÓRDOBA)</a:t>
            </a:r>
          </a:p>
          <a:p>
            <a:pPr marL="12700">
              <a:lnSpc>
                <a:spcPct val="100000"/>
              </a:lnSpc>
              <a:spcBef>
                <a:spcPts val="355"/>
              </a:spcBef>
            </a:pPr>
            <a:r>
              <a:rPr sz="1900" spc="-10" dirty="0">
                <a:solidFill>
                  <a:srgbClr val="E26C09"/>
                </a:solidFill>
              </a:rPr>
              <a:t>CAUCA</a:t>
            </a:r>
            <a:endParaRPr sz="1900"/>
          </a:p>
        </p:txBody>
      </p:sp>
      <p:sp>
        <p:nvSpPr>
          <p:cNvPr id="9" name="object 9"/>
          <p:cNvSpPr txBox="1"/>
          <p:nvPr/>
        </p:nvSpPr>
        <p:spPr>
          <a:xfrm>
            <a:off x="10002773" y="1909953"/>
            <a:ext cx="566356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214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INFORMACIÓN</a:t>
            </a:r>
            <a:r>
              <a:rPr sz="15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GENERAL</a:t>
            </a:r>
            <a:endParaRPr sz="1500">
              <a:latin typeface="Calibri"/>
              <a:cs typeface="Calibri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9996169" y="5948934"/>
          <a:ext cx="5681980" cy="1060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68495"/>
                <a:gridCol w="750951"/>
                <a:gridCol w="942975"/>
              </a:tblGrid>
              <a:tr h="215900">
                <a:tc gridSpan="3">
                  <a:txBody>
                    <a:bodyPr/>
                    <a:lstStyle/>
                    <a:p>
                      <a:pPr marL="1748155">
                        <a:lnSpc>
                          <a:spcPts val="1485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CONTRATO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OBRA 518 DE</a:t>
                      </a:r>
                      <a:r>
                        <a:rPr sz="1300" b="1" spc="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/2012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 gridSpan="3">
                  <a:txBody>
                    <a:bodyPr/>
                    <a:lstStyle/>
                    <a:p>
                      <a:pPr marL="1905" algn="ctr">
                        <a:lnSpc>
                          <a:spcPts val="1500"/>
                        </a:lnSpc>
                        <a:spcBef>
                          <a:spcPts val="4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</a:t>
                      </a:r>
                      <a:r>
                        <a:rPr sz="1300" spc="-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PCP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8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0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GRODCO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 EN C.A INGENIEROS</a:t>
                      </a:r>
                      <a:r>
                        <a:rPr sz="1300" spc="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CIVILES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CONSTRUCTORA OAS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LTDA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9996169" y="7271766"/>
          <a:ext cx="5681980" cy="10547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8335"/>
                <a:gridCol w="596265"/>
                <a:gridCol w="1107821"/>
              </a:tblGrid>
              <a:tr h="203200">
                <a:tc gridSpan="3">
                  <a:txBody>
                    <a:bodyPr/>
                    <a:lstStyle/>
                    <a:p>
                      <a:pPr marL="1763395">
                        <a:lnSpc>
                          <a:spcPts val="1480"/>
                        </a:lnSpc>
                      </a:pP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INTERVENTORÍA 1097 DE </a:t>
                      </a:r>
                      <a:r>
                        <a:rPr sz="13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 gridSpan="3">
                  <a:txBody>
                    <a:bodyPr/>
                    <a:lstStyle/>
                    <a:p>
                      <a:pPr marL="1826260">
                        <a:lnSpc>
                          <a:spcPts val="1495"/>
                        </a:lnSpc>
                        <a:spcBef>
                          <a:spcPts val="2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PRIORITARIO</a:t>
                      </a:r>
                      <a:r>
                        <a:rPr sz="1300" spc="-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003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800"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ts val="140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COMPAÑÍA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 DE</a:t>
                      </a:r>
                      <a:r>
                        <a:rPr sz="1300" spc="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CONSULTORES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ARREODO MADRID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INGENIEROS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CIVILES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–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AIM</a:t>
                      </a:r>
                      <a:r>
                        <a:rPr sz="1300" spc="1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LTDA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9996169" y="3260598"/>
          <a:ext cx="5680075" cy="24358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8988"/>
                <a:gridCol w="1066800"/>
                <a:gridCol w="1981200"/>
                <a:gridCol w="1303781"/>
              </a:tblGrid>
              <a:tr h="203200">
                <a:tc gridSpan="4">
                  <a:txBody>
                    <a:bodyPr/>
                    <a:lstStyle/>
                    <a:p>
                      <a:pPr marL="2540" algn="ctr">
                        <a:lnSpc>
                          <a:spcPts val="1475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ALCANCE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9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9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9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INTERVENCIÓN</a:t>
                      </a:r>
                      <a:r>
                        <a:rPr sz="1300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PREVISTA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95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AVANCE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270"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K71+850 –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Inzá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6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Pavimentación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6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16,7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PUENTES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7329" marR="219710" indent="-635" algn="ctr">
                        <a:lnSpc>
                          <a:spcPts val="156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Nº 05 K94+660 L=20,1  N° 09 K77+430 L=25,2  Nº 10 K77+770 L=40  Nº 11 K77+880 L=25  Nº 12 K79+450 L=45  Nº 13 K79+800 L=30  Nº 14 K80+150 L=33  Nº 15 K80+450 L=45  Nº 16 K81+200</a:t>
                      </a:r>
                      <a:r>
                        <a:rPr sz="1300" spc="2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L=28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51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100%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49%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100%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100%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70%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62%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67%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80%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1905" algn="ctr">
                        <a:lnSpc>
                          <a:spcPts val="148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3" name="object 13"/>
          <p:cNvSpPr/>
          <p:nvPr/>
        </p:nvSpPr>
        <p:spPr>
          <a:xfrm>
            <a:off x="9941052" y="1892808"/>
            <a:ext cx="5786628" cy="3535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687556" y="1850136"/>
            <a:ext cx="2308859" cy="5120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002773" y="1934718"/>
            <a:ext cx="5663565" cy="230504"/>
          </a:xfrm>
          <a:custGeom>
            <a:avLst/>
            <a:gdLst/>
            <a:ahLst/>
            <a:cxnLst/>
            <a:rect l="l" t="t" r="r" b="b"/>
            <a:pathLst>
              <a:path w="5663565" h="230505">
                <a:moveTo>
                  <a:pt x="0" y="230124"/>
                </a:moveTo>
                <a:lnTo>
                  <a:pt x="5663183" y="230124"/>
                </a:lnTo>
                <a:lnTo>
                  <a:pt x="5663183" y="0"/>
                </a:lnTo>
                <a:lnTo>
                  <a:pt x="0" y="0"/>
                </a:lnTo>
                <a:lnTo>
                  <a:pt x="0" y="23012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002773" y="1934718"/>
            <a:ext cx="5663565" cy="230504"/>
          </a:xfrm>
          <a:custGeom>
            <a:avLst/>
            <a:gdLst/>
            <a:ahLst/>
            <a:cxnLst/>
            <a:rect l="l" t="t" r="r" b="b"/>
            <a:pathLst>
              <a:path w="5663565" h="230505">
                <a:moveTo>
                  <a:pt x="0" y="230124"/>
                </a:moveTo>
                <a:lnTo>
                  <a:pt x="5663183" y="230124"/>
                </a:lnTo>
                <a:lnTo>
                  <a:pt x="5663183" y="0"/>
                </a:lnTo>
                <a:lnTo>
                  <a:pt x="0" y="0"/>
                </a:lnTo>
                <a:lnTo>
                  <a:pt x="0" y="23012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728704" y="1871472"/>
            <a:ext cx="2226563" cy="42976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9999344" y="2218436"/>
          <a:ext cx="5672455" cy="8185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1760"/>
                <a:gridCol w="2240661"/>
              </a:tblGrid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b="1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ACTA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b="1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20/09/2012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PLAZO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 AÑOS Y 3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MESES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TERMINACIÓN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31/10/2017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FASE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DEL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PROYECTO</a:t>
                      </a:r>
                      <a:r>
                        <a:rPr sz="1300" spc="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(AVANCE)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92,8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9" name="object 19"/>
          <p:cNvSpPr/>
          <p:nvPr/>
        </p:nvSpPr>
        <p:spPr>
          <a:xfrm>
            <a:off x="9941052" y="5907024"/>
            <a:ext cx="5786628" cy="3230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1603735" y="5873496"/>
            <a:ext cx="2474976" cy="45567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002773" y="5948934"/>
            <a:ext cx="5663565" cy="200025"/>
          </a:xfrm>
          <a:custGeom>
            <a:avLst/>
            <a:gdLst/>
            <a:ahLst/>
            <a:cxnLst/>
            <a:rect l="l" t="t" r="r" b="b"/>
            <a:pathLst>
              <a:path w="5663565" h="200025">
                <a:moveTo>
                  <a:pt x="0" y="199644"/>
                </a:moveTo>
                <a:lnTo>
                  <a:pt x="5663183" y="199644"/>
                </a:lnTo>
                <a:lnTo>
                  <a:pt x="5663183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1644883" y="5894832"/>
            <a:ext cx="2392679" cy="3733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941052" y="7229856"/>
            <a:ext cx="5786628" cy="3230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1618976" y="7194804"/>
            <a:ext cx="2444495" cy="45719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0002773" y="7271766"/>
            <a:ext cx="5663565" cy="200025"/>
          </a:xfrm>
          <a:custGeom>
            <a:avLst/>
            <a:gdLst/>
            <a:ahLst/>
            <a:cxnLst/>
            <a:rect l="l" t="t" r="r" b="b"/>
            <a:pathLst>
              <a:path w="5663565" h="200025">
                <a:moveTo>
                  <a:pt x="0" y="199644"/>
                </a:moveTo>
                <a:lnTo>
                  <a:pt x="5663183" y="199644"/>
                </a:lnTo>
                <a:lnTo>
                  <a:pt x="5663183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1660123" y="7216140"/>
            <a:ext cx="2362199" cy="37490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941052" y="3218688"/>
            <a:ext cx="5786628" cy="3230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2371831" y="3183636"/>
            <a:ext cx="938783" cy="4572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0002773" y="3260598"/>
            <a:ext cx="5663565" cy="200025"/>
          </a:xfrm>
          <a:custGeom>
            <a:avLst/>
            <a:gdLst/>
            <a:ahLst/>
            <a:cxnLst/>
            <a:rect l="l" t="t" r="r" b="b"/>
            <a:pathLst>
              <a:path w="5663565" h="200025">
                <a:moveTo>
                  <a:pt x="0" y="199644"/>
                </a:moveTo>
                <a:lnTo>
                  <a:pt x="5663183" y="199644"/>
                </a:lnTo>
                <a:lnTo>
                  <a:pt x="5663183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2412980" y="3204972"/>
            <a:ext cx="856487" cy="37490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043939" y="5942076"/>
            <a:ext cx="4128516" cy="32461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130551" y="5908548"/>
            <a:ext cx="1967483" cy="4572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05661" y="5983986"/>
            <a:ext cx="4005579" cy="201295"/>
          </a:xfrm>
          <a:custGeom>
            <a:avLst/>
            <a:gdLst/>
            <a:ahLst/>
            <a:cxnLst/>
            <a:rect l="l" t="t" r="r" b="b"/>
            <a:pathLst>
              <a:path w="4005579" h="201295">
                <a:moveTo>
                  <a:pt x="0" y="201168"/>
                </a:moveTo>
                <a:lnTo>
                  <a:pt x="4005072" y="201168"/>
                </a:lnTo>
                <a:lnTo>
                  <a:pt x="4005072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105661" y="5983986"/>
            <a:ext cx="4005579" cy="201295"/>
          </a:xfrm>
          <a:custGeom>
            <a:avLst/>
            <a:gdLst/>
            <a:ahLst/>
            <a:cxnLst/>
            <a:rect l="l" t="t" r="r" b="b"/>
            <a:pathLst>
              <a:path w="4005579" h="201295">
                <a:moveTo>
                  <a:pt x="0" y="201168"/>
                </a:moveTo>
                <a:lnTo>
                  <a:pt x="4005072" y="201168"/>
                </a:lnTo>
                <a:lnTo>
                  <a:pt x="4005072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171700" y="5929884"/>
            <a:ext cx="1885188" cy="37338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1105319" y="5962650"/>
            <a:ext cx="400431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71575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INVERSIONES</a:t>
            </a:r>
            <a:r>
              <a:rPr sz="13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(Millones)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718305" y="6222492"/>
            <a:ext cx="0" cy="1843405"/>
          </a:xfrm>
          <a:custGeom>
            <a:avLst/>
            <a:gdLst/>
            <a:ahLst/>
            <a:cxnLst/>
            <a:rect l="l" t="t" r="r" b="b"/>
            <a:pathLst>
              <a:path h="1843404">
                <a:moveTo>
                  <a:pt x="0" y="0"/>
                </a:moveTo>
                <a:lnTo>
                  <a:pt x="0" y="1843366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98969" y="6411722"/>
            <a:ext cx="4017010" cy="0"/>
          </a:xfrm>
          <a:custGeom>
            <a:avLst/>
            <a:gdLst/>
            <a:ahLst/>
            <a:cxnLst/>
            <a:rect l="l" t="t" r="r" b="b"/>
            <a:pathLst>
              <a:path w="4017010">
                <a:moveTo>
                  <a:pt x="0" y="0"/>
                </a:moveTo>
                <a:lnTo>
                  <a:pt x="4016844" y="0"/>
                </a:lnTo>
              </a:path>
            </a:pathLst>
          </a:custGeom>
          <a:ln w="254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098969" y="6594602"/>
            <a:ext cx="4017010" cy="0"/>
          </a:xfrm>
          <a:custGeom>
            <a:avLst/>
            <a:gdLst/>
            <a:ahLst/>
            <a:cxnLst/>
            <a:rect l="l" t="t" r="r" b="b"/>
            <a:pathLst>
              <a:path w="4017010">
                <a:moveTo>
                  <a:pt x="0" y="0"/>
                </a:moveTo>
                <a:lnTo>
                  <a:pt x="401684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098969" y="7874775"/>
            <a:ext cx="4017010" cy="0"/>
          </a:xfrm>
          <a:custGeom>
            <a:avLst/>
            <a:gdLst/>
            <a:ahLst/>
            <a:cxnLst/>
            <a:rect l="l" t="t" r="r" b="b"/>
            <a:pathLst>
              <a:path w="4017010">
                <a:moveTo>
                  <a:pt x="0" y="0"/>
                </a:moveTo>
                <a:lnTo>
                  <a:pt x="401684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105319" y="6222492"/>
            <a:ext cx="0" cy="1843405"/>
          </a:xfrm>
          <a:custGeom>
            <a:avLst/>
            <a:gdLst/>
            <a:ahLst/>
            <a:cxnLst/>
            <a:rect l="l" t="t" r="r" b="b"/>
            <a:pathLst>
              <a:path h="1843404">
                <a:moveTo>
                  <a:pt x="0" y="0"/>
                </a:moveTo>
                <a:lnTo>
                  <a:pt x="0" y="1843366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109464" y="6222492"/>
            <a:ext cx="0" cy="1843405"/>
          </a:xfrm>
          <a:custGeom>
            <a:avLst/>
            <a:gdLst/>
            <a:ahLst/>
            <a:cxnLst/>
            <a:rect l="l" t="t" r="r" b="b"/>
            <a:pathLst>
              <a:path h="1843404">
                <a:moveTo>
                  <a:pt x="0" y="0"/>
                </a:moveTo>
                <a:lnTo>
                  <a:pt x="0" y="1843366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098969" y="6228842"/>
            <a:ext cx="4017010" cy="0"/>
          </a:xfrm>
          <a:custGeom>
            <a:avLst/>
            <a:gdLst/>
            <a:ahLst/>
            <a:cxnLst/>
            <a:rect l="l" t="t" r="r" b="b"/>
            <a:pathLst>
              <a:path w="4017010">
                <a:moveTo>
                  <a:pt x="0" y="0"/>
                </a:moveTo>
                <a:lnTo>
                  <a:pt x="401684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98969" y="8059509"/>
            <a:ext cx="4017010" cy="0"/>
          </a:xfrm>
          <a:custGeom>
            <a:avLst/>
            <a:gdLst/>
            <a:ahLst/>
            <a:cxnLst/>
            <a:rect l="l" t="t" r="r" b="b"/>
            <a:pathLst>
              <a:path w="4017010">
                <a:moveTo>
                  <a:pt x="0" y="0"/>
                </a:moveTo>
                <a:lnTo>
                  <a:pt x="401684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1111669" y="6208014"/>
            <a:ext cx="26003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200" b="1" spc="-10" dirty="0">
                <a:solidFill>
                  <a:srgbClr val="386194"/>
                </a:solidFill>
                <a:latin typeface="Calibri"/>
                <a:cs typeface="Calibri"/>
              </a:rPr>
              <a:t>Contrato</a:t>
            </a:r>
            <a:r>
              <a:rPr sz="1200" b="1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724655" y="6208014"/>
            <a:ext cx="13785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846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200" b="1" spc="-8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386194"/>
                </a:solidFill>
                <a:latin typeface="Calibri"/>
                <a:cs typeface="Calibri"/>
              </a:rPr>
              <a:t>236.136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111669" y="6390894"/>
            <a:ext cx="26003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200" spc="-10" dirty="0">
                <a:solidFill>
                  <a:srgbClr val="386194"/>
                </a:solidFill>
                <a:latin typeface="Calibri"/>
                <a:cs typeface="Calibri"/>
              </a:rPr>
              <a:t>Contrato</a:t>
            </a:r>
            <a:r>
              <a:rPr sz="1200" spc="-2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386194"/>
                </a:solidFill>
                <a:latin typeface="Calibri"/>
                <a:cs typeface="Calibri"/>
              </a:rPr>
              <a:t>Interventoría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724655" y="6390894"/>
            <a:ext cx="13785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7625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200" spc="-10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386194"/>
                </a:solidFill>
                <a:latin typeface="Calibri"/>
                <a:cs typeface="Calibri"/>
              </a:rPr>
              <a:t>8.106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105319" y="6594602"/>
            <a:ext cx="2613025" cy="128079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9209">
              <a:lnSpc>
                <a:spcPts val="1325"/>
              </a:lnSpc>
            </a:pPr>
            <a:r>
              <a:rPr sz="1200" spc="-25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200" spc="-5" dirty="0">
                <a:solidFill>
                  <a:srgbClr val="386194"/>
                </a:solidFill>
                <a:latin typeface="Calibri"/>
                <a:cs typeface="Calibri"/>
              </a:rPr>
              <a:t>Vigencias </a:t>
            </a:r>
            <a:r>
              <a:rPr sz="1200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200" spc="-4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200">
              <a:latin typeface="Calibri"/>
              <a:cs typeface="Calibri"/>
            </a:endParaRPr>
          </a:p>
          <a:p>
            <a:pPr marL="203200">
              <a:lnSpc>
                <a:spcPct val="100000"/>
              </a:lnSpc>
            </a:pPr>
            <a:r>
              <a:rPr sz="1200" i="1" spc="-5" dirty="0">
                <a:solidFill>
                  <a:srgbClr val="386194"/>
                </a:solidFill>
                <a:latin typeface="Calibri"/>
                <a:cs typeface="Calibri"/>
              </a:rPr>
              <a:t>Vigencia </a:t>
            </a:r>
            <a:r>
              <a:rPr sz="1200" i="1" dirty="0">
                <a:solidFill>
                  <a:srgbClr val="386194"/>
                </a:solidFill>
                <a:latin typeface="Calibri"/>
                <a:cs typeface="Calibri"/>
              </a:rPr>
              <a:t>2012=</a:t>
            </a:r>
            <a:r>
              <a:rPr sz="1200" i="1" spc="-5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b="1" i="1" dirty="0">
                <a:solidFill>
                  <a:srgbClr val="386194"/>
                </a:solidFill>
                <a:latin typeface="Calibri"/>
                <a:cs typeface="Calibri"/>
              </a:rPr>
              <a:t>$2.907</a:t>
            </a:r>
            <a:endParaRPr sz="1200">
              <a:latin typeface="Calibri"/>
              <a:cs typeface="Calibri"/>
            </a:endParaRPr>
          </a:p>
          <a:p>
            <a:pPr marL="203200">
              <a:lnSpc>
                <a:spcPct val="100000"/>
              </a:lnSpc>
            </a:pPr>
            <a:r>
              <a:rPr sz="1200" i="1" spc="-5" dirty="0">
                <a:solidFill>
                  <a:srgbClr val="386194"/>
                </a:solidFill>
                <a:latin typeface="Calibri"/>
                <a:cs typeface="Calibri"/>
              </a:rPr>
              <a:t>Vigencia </a:t>
            </a:r>
            <a:r>
              <a:rPr sz="1200" i="1" dirty="0">
                <a:solidFill>
                  <a:srgbClr val="386194"/>
                </a:solidFill>
                <a:latin typeface="Calibri"/>
                <a:cs typeface="Calibri"/>
              </a:rPr>
              <a:t>2013=</a:t>
            </a:r>
            <a:r>
              <a:rPr sz="1200" i="1" spc="-5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b="1" i="1" dirty="0">
                <a:solidFill>
                  <a:srgbClr val="386194"/>
                </a:solidFill>
                <a:latin typeface="Calibri"/>
                <a:cs typeface="Calibri"/>
              </a:rPr>
              <a:t>$25.578</a:t>
            </a:r>
            <a:endParaRPr sz="1200">
              <a:latin typeface="Calibri"/>
              <a:cs typeface="Calibri"/>
            </a:endParaRPr>
          </a:p>
          <a:p>
            <a:pPr marL="203200">
              <a:lnSpc>
                <a:spcPct val="100000"/>
              </a:lnSpc>
            </a:pPr>
            <a:r>
              <a:rPr sz="1200" i="1" spc="-5" dirty="0">
                <a:solidFill>
                  <a:srgbClr val="386194"/>
                </a:solidFill>
                <a:latin typeface="Calibri"/>
                <a:cs typeface="Calibri"/>
              </a:rPr>
              <a:t>Vigencia </a:t>
            </a:r>
            <a:r>
              <a:rPr sz="1200" i="1" dirty="0">
                <a:solidFill>
                  <a:srgbClr val="386194"/>
                </a:solidFill>
                <a:latin typeface="Calibri"/>
                <a:cs typeface="Calibri"/>
              </a:rPr>
              <a:t>2014</a:t>
            </a:r>
            <a:r>
              <a:rPr sz="1200" b="1" i="1" dirty="0">
                <a:solidFill>
                  <a:srgbClr val="386194"/>
                </a:solidFill>
                <a:latin typeface="Calibri"/>
                <a:cs typeface="Calibri"/>
              </a:rPr>
              <a:t>=</a:t>
            </a:r>
            <a:r>
              <a:rPr sz="1200" b="1" i="1" spc="-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b="1" i="1" dirty="0">
                <a:solidFill>
                  <a:srgbClr val="386194"/>
                </a:solidFill>
                <a:latin typeface="Calibri"/>
                <a:cs typeface="Calibri"/>
              </a:rPr>
              <a:t>$47.753</a:t>
            </a:r>
            <a:endParaRPr sz="1200">
              <a:latin typeface="Calibri"/>
              <a:cs typeface="Calibri"/>
            </a:endParaRPr>
          </a:p>
          <a:p>
            <a:pPr marL="203200">
              <a:lnSpc>
                <a:spcPct val="100000"/>
              </a:lnSpc>
            </a:pPr>
            <a:r>
              <a:rPr sz="1200" i="1" spc="-5" dirty="0">
                <a:solidFill>
                  <a:srgbClr val="386194"/>
                </a:solidFill>
                <a:latin typeface="Calibri"/>
                <a:cs typeface="Calibri"/>
              </a:rPr>
              <a:t>Vigencia </a:t>
            </a:r>
            <a:r>
              <a:rPr sz="1200" i="1" dirty="0">
                <a:solidFill>
                  <a:srgbClr val="386194"/>
                </a:solidFill>
                <a:latin typeface="Calibri"/>
                <a:cs typeface="Calibri"/>
              </a:rPr>
              <a:t>2015</a:t>
            </a:r>
            <a:r>
              <a:rPr sz="1200" b="1" i="1" dirty="0">
                <a:solidFill>
                  <a:srgbClr val="386194"/>
                </a:solidFill>
                <a:latin typeface="Calibri"/>
                <a:cs typeface="Calibri"/>
              </a:rPr>
              <a:t>=</a:t>
            </a:r>
            <a:r>
              <a:rPr sz="1200" b="1" i="1" spc="-5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b="1" i="1" dirty="0">
                <a:solidFill>
                  <a:srgbClr val="386194"/>
                </a:solidFill>
                <a:latin typeface="Calibri"/>
                <a:cs typeface="Calibri"/>
              </a:rPr>
              <a:t>$85.778</a:t>
            </a:r>
            <a:endParaRPr sz="1200">
              <a:latin typeface="Calibri"/>
              <a:cs typeface="Calibri"/>
            </a:endParaRPr>
          </a:p>
          <a:p>
            <a:pPr marL="203200">
              <a:lnSpc>
                <a:spcPct val="100000"/>
              </a:lnSpc>
            </a:pPr>
            <a:r>
              <a:rPr sz="1200" b="1" i="1" spc="-5" dirty="0">
                <a:solidFill>
                  <a:srgbClr val="386194"/>
                </a:solidFill>
                <a:latin typeface="Calibri"/>
                <a:cs typeface="Calibri"/>
              </a:rPr>
              <a:t>Vigencia </a:t>
            </a:r>
            <a:r>
              <a:rPr sz="1200" b="1" i="1" dirty="0">
                <a:solidFill>
                  <a:srgbClr val="386194"/>
                </a:solidFill>
                <a:latin typeface="Calibri"/>
                <a:cs typeface="Calibri"/>
              </a:rPr>
              <a:t>2016=</a:t>
            </a:r>
            <a:r>
              <a:rPr sz="1200" b="1" i="1" spc="-2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b="1" i="1" dirty="0">
                <a:solidFill>
                  <a:srgbClr val="386194"/>
                </a:solidFill>
                <a:latin typeface="Calibri"/>
                <a:cs typeface="Calibri"/>
              </a:rPr>
              <a:t>$65.119</a:t>
            </a:r>
            <a:endParaRPr sz="1200">
              <a:latin typeface="Calibri"/>
              <a:cs typeface="Calibri"/>
            </a:endParaRPr>
          </a:p>
          <a:p>
            <a:pPr marL="203200">
              <a:lnSpc>
                <a:spcPct val="100000"/>
              </a:lnSpc>
            </a:pPr>
            <a:r>
              <a:rPr sz="1200" b="1" i="1" spc="-5" dirty="0">
                <a:solidFill>
                  <a:srgbClr val="386194"/>
                </a:solidFill>
                <a:latin typeface="Calibri"/>
                <a:cs typeface="Calibri"/>
              </a:rPr>
              <a:t>Vigencia </a:t>
            </a:r>
            <a:r>
              <a:rPr sz="1200" b="1" i="1" dirty="0">
                <a:solidFill>
                  <a:srgbClr val="386194"/>
                </a:solidFill>
                <a:latin typeface="Calibri"/>
                <a:cs typeface="Calibri"/>
              </a:rPr>
              <a:t>2017=</a:t>
            </a:r>
            <a:r>
              <a:rPr sz="1200" b="1" i="1" spc="-2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b="1" i="1" dirty="0">
                <a:solidFill>
                  <a:srgbClr val="386194"/>
                </a:solidFill>
                <a:latin typeface="Calibri"/>
                <a:cs typeface="Calibri"/>
              </a:rPr>
              <a:t>$9.000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718305" y="6594602"/>
            <a:ext cx="1391285" cy="128079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50">
              <a:latin typeface="Times New Roman"/>
              <a:cs typeface="Times New Roman"/>
            </a:endParaRPr>
          </a:p>
          <a:p>
            <a:pPr marL="398145">
              <a:lnSpc>
                <a:spcPct val="100000"/>
              </a:lnSpc>
            </a:pPr>
            <a:r>
              <a:rPr sz="1200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200" spc="-9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386194"/>
                </a:solidFill>
                <a:latin typeface="Calibri"/>
                <a:cs typeface="Calibri"/>
              </a:rPr>
              <a:t>236.136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105319" y="7874775"/>
            <a:ext cx="2613025" cy="18478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9209">
              <a:lnSpc>
                <a:spcPts val="1335"/>
              </a:lnSpc>
            </a:pPr>
            <a:r>
              <a:rPr sz="1200" spc="-25" dirty="0">
                <a:solidFill>
                  <a:srgbClr val="386194"/>
                </a:solidFill>
                <a:latin typeface="Calibri"/>
                <a:cs typeface="Calibri"/>
              </a:rPr>
              <a:t>Total</a:t>
            </a:r>
            <a:r>
              <a:rPr sz="1200" spc="-9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386194"/>
                </a:solidFill>
                <a:latin typeface="Calibri"/>
                <a:cs typeface="Calibri"/>
              </a:rPr>
              <a:t>Inversión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718305" y="7874775"/>
            <a:ext cx="1391285" cy="18478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98145">
              <a:lnSpc>
                <a:spcPts val="1335"/>
              </a:lnSpc>
            </a:pPr>
            <a:r>
              <a:rPr sz="1200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200" spc="-9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386194"/>
                </a:solidFill>
                <a:latin typeface="Calibri"/>
                <a:cs typeface="Calibri"/>
              </a:rPr>
              <a:t>244.242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184249" y="8169351"/>
            <a:ext cx="21342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* Cifras en  millones a diciembre de</a:t>
            </a:r>
            <a:r>
              <a:rPr sz="1000" spc="-1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2015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1104900" y="1694688"/>
            <a:ext cx="6047232" cy="378256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5501259" y="6228842"/>
            <a:ext cx="4043045" cy="243840"/>
          </a:xfrm>
          <a:prstGeom prst="rect">
            <a:avLst/>
          </a:prstGeom>
          <a:solidFill>
            <a:srgbClr val="E26C09"/>
          </a:solidFill>
          <a:ln w="635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784860">
              <a:lnSpc>
                <a:spcPts val="1805"/>
              </a:lnSpc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Longitud de 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Proyecto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107</a:t>
            </a:r>
            <a:r>
              <a:rPr sz="1600" b="1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Km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5529198" y="6832689"/>
            <a:ext cx="3010535" cy="203200"/>
          </a:xfrm>
          <a:custGeom>
            <a:avLst/>
            <a:gdLst/>
            <a:ahLst/>
            <a:cxnLst/>
            <a:rect l="l" t="t" r="r" b="b"/>
            <a:pathLst>
              <a:path w="3010534" h="203200">
                <a:moveTo>
                  <a:pt x="0" y="202984"/>
                </a:moveTo>
                <a:lnTo>
                  <a:pt x="3010280" y="202984"/>
                </a:lnTo>
                <a:lnTo>
                  <a:pt x="3010280" y="0"/>
                </a:lnTo>
                <a:lnTo>
                  <a:pt x="0" y="0"/>
                </a:lnTo>
                <a:lnTo>
                  <a:pt x="0" y="202984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539606" y="6832689"/>
            <a:ext cx="1005205" cy="203200"/>
          </a:xfrm>
          <a:custGeom>
            <a:avLst/>
            <a:gdLst/>
            <a:ahLst/>
            <a:cxnLst/>
            <a:rect l="l" t="t" r="r" b="b"/>
            <a:pathLst>
              <a:path w="1005204" h="203200">
                <a:moveTo>
                  <a:pt x="0" y="202984"/>
                </a:moveTo>
                <a:lnTo>
                  <a:pt x="1004773" y="202984"/>
                </a:lnTo>
                <a:lnTo>
                  <a:pt x="1004773" y="0"/>
                </a:lnTo>
                <a:lnTo>
                  <a:pt x="0" y="0"/>
                </a:lnTo>
                <a:lnTo>
                  <a:pt x="0" y="202984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539606" y="6826377"/>
            <a:ext cx="0" cy="424180"/>
          </a:xfrm>
          <a:custGeom>
            <a:avLst/>
            <a:gdLst/>
            <a:ahLst/>
            <a:cxnLst/>
            <a:rect l="l" t="t" r="r" b="b"/>
            <a:pathLst>
              <a:path h="424179">
                <a:moveTo>
                  <a:pt x="0" y="0"/>
                </a:moveTo>
                <a:lnTo>
                  <a:pt x="0" y="424052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539606" y="7250430"/>
            <a:ext cx="0" cy="711835"/>
          </a:xfrm>
          <a:custGeom>
            <a:avLst/>
            <a:gdLst/>
            <a:ahLst/>
            <a:cxnLst/>
            <a:rect l="l" t="t" r="r" b="b"/>
            <a:pathLst>
              <a:path h="711834">
                <a:moveTo>
                  <a:pt x="0" y="0"/>
                </a:moveTo>
                <a:lnTo>
                  <a:pt x="0" y="711352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522848" y="7035673"/>
            <a:ext cx="4027804" cy="0"/>
          </a:xfrm>
          <a:custGeom>
            <a:avLst/>
            <a:gdLst/>
            <a:ahLst/>
            <a:cxnLst/>
            <a:rect l="l" t="t" r="r" b="b"/>
            <a:pathLst>
              <a:path w="4027804">
                <a:moveTo>
                  <a:pt x="0" y="0"/>
                </a:moveTo>
                <a:lnTo>
                  <a:pt x="402780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522848" y="7250430"/>
            <a:ext cx="4027804" cy="0"/>
          </a:xfrm>
          <a:custGeom>
            <a:avLst/>
            <a:gdLst/>
            <a:ahLst/>
            <a:cxnLst/>
            <a:rect l="l" t="t" r="r" b="b"/>
            <a:pathLst>
              <a:path w="4027804">
                <a:moveTo>
                  <a:pt x="0" y="0"/>
                </a:moveTo>
                <a:lnTo>
                  <a:pt x="402780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522848" y="7495540"/>
            <a:ext cx="4027804" cy="0"/>
          </a:xfrm>
          <a:custGeom>
            <a:avLst/>
            <a:gdLst/>
            <a:ahLst/>
            <a:cxnLst/>
            <a:rect l="l" t="t" r="r" b="b"/>
            <a:pathLst>
              <a:path w="4027804">
                <a:moveTo>
                  <a:pt x="0" y="0"/>
                </a:moveTo>
                <a:lnTo>
                  <a:pt x="402780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522848" y="7740777"/>
            <a:ext cx="4027804" cy="0"/>
          </a:xfrm>
          <a:custGeom>
            <a:avLst/>
            <a:gdLst/>
            <a:ahLst/>
            <a:cxnLst/>
            <a:rect l="l" t="t" r="r" b="b"/>
            <a:pathLst>
              <a:path w="4027804">
                <a:moveTo>
                  <a:pt x="0" y="0"/>
                </a:moveTo>
                <a:lnTo>
                  <a:pt x="402780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529198" y="6826377"/>
            <a:ext cx="0" cy="1136015"/>
          </a:xfrm>
          <a:custGeom>
            <a:avLst/>
            <a:gdLst/>
            <a:ahLst/>
            <a:cxnLst/>
            <a:rect l="l" t="t" r="r" b="b"/>
            <a:pathLst>
              <a:path h="1136015">
                <a:moveTo>
                  <a:pt x="0" y="0"/>
                </a:moveTo>
                <a:lnTo>
                  <a:pt x="0" y="1135405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9544304" y="6826377"/>
            <a:ext cx="0" cy="1136015"/>
          </a:xfrm>
          <a:custGeom>
            <a:avLst/>
            <a:gdLst/>
            <a:ahLst/>
            <a:cxnLst/>
            <a:rect l="l" t="t" r="r" b="b"/>
            <a:pathLst>
              <a:path h="1136015">
                <a:moveTo>
                  <a:pt x="0" y="0"/>
                </a:moveTo>
                <a:lnTo>
                  <a:pt x="0" y="1135405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522848" y="6832727"/>
            <a:ext cx="4027804" cy="0"/>
          </a:xfrm>
          <a:custGeom>
            <a:avLst/>
            <a:gdLst/>
            <a:ahLst/>
            <a:cxnLst/>
            <a:rect l="l" t="t" r="r" b="b"/>
            <a:pathLst>
              <a:path w="4027804">
                <a:moveTo>
                  <a:pt x="0" y="0"/>
                </a:moveTo>
                <a:lnTo>
                  <a:pt x="402780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522848" y="7955433"/>
            <a:ext cx="4027804" cy="0"/>
          </a:xfrm>
          <a:custGeom>
            <a:avLst/>
            <a:gdLst/>
            <a:ahLst/>
            <a:cxnLst/>
            <a:rect l="l" t="t" r="r" b="b"/>
            <a:pathLst>
              <a:path w="4027804">
                <a:moveTo>
                  <a:pt x="0" y="0"/>
                </a:moveTo>
                <a:lnTo>
                  <a:pt x="402780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5529198" y="6816915"/>
            <a:ext cx="3010535" cy="21907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"/>
              </a:spcBef>
            </a:pPr>
            <a:r>
              <a:rPr sz="1300" b="1" spc="-30" dirty="0">
                <a:solidFill>
                  <a:srgbClr val="386194"/>
                </a:solidFill>
                <a:latin typeface="Calibri"/>
                <a:cs typeface="Calibri"/>
              </a:rPr>
              <a:t>ESTADO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8539606" y="6816915"/>
            <a:ext cx="1005205" cy="21907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 marL="135255">
              <a:lnSpc>
                <a:spcPct val="100000"/>
              </a:lnSpc>
              <a:spcBef>
                <a:spcPts val="10"/>
              </a:spcBef>
            </a:pP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CANTIDAD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529198" y="7035673"/>
            <a:ext cx="3010535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445">
              <a:lnSpc>
                <a:spcPts val="1555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EN</a:t>
            </a:r>
            <a:r>
              <a:rPr sz="1300" spc="-5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EJECUCIÓN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8539606" y="7035673"/>
            <a:ext cx="1005205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80670">
              <a:lnSpc>
                <a:spcPts val="1555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20</a:t>
            </a:r>
            <a:r>
              <a:rPr sz="1300" spc="-8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5529198" y="7250430"/>
            <a:ext cx="3010535" cy="24511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0795" rIns="0" bIns="0" rtlCol="0">
            <a:spAutoFit/>
          </a:bodyPr>
          <a:lstStyle/>
          <a:p>
            <a:pPr marL="4445">
              <a:lnSpc>
                <a:spcPct val="100000"/>
              </a:lnSpc>
              <a:spcBef>
                <a:spcPts val="85"/>
              </a:spcBef>
            </a:pPr>
            <a:r>
              <a:rPr sz="1300" spc="-20" dirty="0">
                <a:solidFill>
                  <a:srgbClr val="386194"/>
                </a:solidFill>
                <a:latin typeface="Calibri"/>
                <a:cs typeface="Calibri"/>
              </a:rPr>
              <a:t>EJECUTADOS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POR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OTROS</a:t>
            </a:r>
            <a:r>
              <a:rPr sz="1300" spc="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PROGRAMAS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8539606" y="7250430"/>
            <a:ext cx="1005205" cy="24511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4604" rIns="0" bIns="0" rtlCol="0">
            <a:spAutoFit/>
          </a:bodyPr>
          <a:lstStyle/>
          <a:p>
            <a:pPr marL="280670">
              <a:lnSpc>
                <a:spcPct val="100000"/>
              </a:lnSpc>
              <a:spcBef>
                <a:spcPts val="114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41</a:t>
            </a:r>
            <a:r>
              <a:rPr sz="1300" spc="-8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5529198" y="7495540"/>
            <a:ext cx="3010535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4605" rIns="0" bIns="0" rtlCol="0">
            <a:spAutoFit/>
          </a:bodyPr>
          <a:lstStyle/>
          <a:p>
            <a:pPr marL="4445">
              <a:lnSpc>
                <a:spcPct val="100000"/>
              </a:lnSpc>
              <a:spcBef>
                <a:spcPts val="11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SIN INTERVENIR – SIN</a:t>
            </a:r>
            <a:r>
              <a:rPr sz="1300" spc="-4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FINANCIACIÓN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8539606" y="7495540"/>
            <a:ext cx="1005205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4605" rIns="0" bIns="0" rtlCol="0">
            <a:spAutoFit/>
          </a:bodyPr>
          <a:lstStyle/>
          <a:p>
            <a:pPr marL="280670">
              <a:lnSpc>
                <a:spcPct val="100000"/>
              </a:lnSpc>
              <a:spcBef>
                <a:spcPts val="11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23</a:t>
            </a:r>
            <a:r>
              <a:rPr sz="1300" spc="-8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5529198" y="7740777"/>
            <a:ext cx="3010535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445">
              <a:lnSpc>
                <a:spcPts val="1555"/>
              </a:lnSpc>
            </a:pP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VÍAS </a:t>
            </a: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PARA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LA</a:t>
            </a:r>
            <a:r>
              <a:rPr sz="1300" spc="2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EQUIDAD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8539606" y="7740777"/>
            <a:ext cx="1005205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80670">
              <a:lnSpc>
                <a:spcPts val="1555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23</a:t>
            </a:r>
            <a:r>
              <a:rPr sz="1300" spc="-8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5468111" y="6553200"/>
            <a:ext cx="4139184" cy="32308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560819" y="6519672"/>
            <a:ext cx="1967483" cy="45567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529834" y="6595110"/>
            <a:ext cx="4015740" cy="200025"/>
          </a:xfrm>
          <a:custGeom>
            <a:avLst/>
            <a:gdLst/>
            <a:ahLst/>
            <a:cxnLst/>
            <a:rect l="l" t="t" r="r" b="b"/>
            <a:pathLst>
              <a:path w="4015740" h="200025">
                <a:moveTo>
                  <a:pt x="0" y="199644"/>
                </a:moveTo>
                <a:lnTo>
                  <a:pt x="4015740" y="199644"/>
                </a:lnTo>
                <a:lnTo>
                  <a:pt x="4015740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529834" y="6595110"/>
            <a:ext cx="4015740" cy="200025"/>
          </a:xfrm>
          <a:custGeom>
            <a:avLst/>
            <a:gdLst/>
            <a:ahLst/>
            <a:cxnLst/>
            <a:rect l="l" t="t" r="r" b="b"/>
            <a:pathLst>
              <a:path w="4015740" h="200025">
                <a:moveTo>
                  <a:pt x="0" y="199644"/>
                </a:moveTo>
                <a:lnTo>
                  <a:pt x="4015740" y="199644"/>
                </a:lnTo>
                <a:lnTo>
                  <a:pt x="4015740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601968" y="6539484"/>
            <a:ext cx="1885187" cy="37490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5529198" y="6572758"/>
            <a:ext cx="4015104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77925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ESTADO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3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CORREDOR</a:t>
            </a:r>
            <a:endParaRPr sz="13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409700"/>
            <a:ext cx="15253716" cy="62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529059" y="8337803"/>
            <a:ext cx="1662684" cy="754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732252" y="172211"/>
            <a:ext cx="365759" cy="4114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774923" y="192024"/>
            <a:ext cx="280416" cy="326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572243" y="1405128"/>
            <a:ext cx="6268211" cy="3230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710416" y="1371600"/>
            <a:ext cx="2005583" cy="4556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33966" y="1447038"/>
            <a:ext cx="6144895" cy="200025"/>
          </a:xfrm>
          <a:custGeom>
            <a:avLst/>
            <a:gdLst/>
            <a:ahLst/>
            <a:cxnLst/>
            <a:rect l="l" t="t" r="r" b="b"/>
            <a:pathLst>
              <a:path w="6144894" h="200025">
                <a:moveTo>
                  <a:pt x="0" y="199644"/>
                </a:moveTo>
                <a:lnTo>
                  <a:pt x="6144768" y="199644"/>
                </a:lnTo>
                <a:lnTo>
                  <a:pt x="6144768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33966" y="1447038"/>
            <a:ext cx="6144895" cy="200025"/>
          </a:xfrm>
          <a:custGeom>
            <a:avLst/>
            <a:gdLst/>
            <a:ahLst/>
            <a:cxnLst/>
            <a:rect l="l" t="t" r="r" b="b"/>
            <a:pathLst>
              <a:path w="6144894" h="200025">
                <a:moveTo>
                  <a:pt x="0" y="199644"/>
                </a:moveTo>
                <a:lnTo>
                  <a:pt x="6144768" y="199644"/>
                </a:lnTo>
                <a:lnTo>
                  <a:pt x="6144768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751564" y="1392936"/>
            <a:ext cx="1923287" cy="37337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633966" y="1424432"/>
            <a:ext cx="614489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INFORMACIÓN</a:t>
            </a:r>
            <a:r>
              <a:rPr sz="13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GENERAL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9626345" y="1690624"/>
          <a:ext cx="6161405" cy="1021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17417"/>
                <a:gridCol w="2434463"/>
              </a:tblGrid>
              <a:tr h="393700">
                <a:tc>
                  <a:txBody>
                    <a:bodyPr/>
                    <a:lstStyle/>
                    <a:p>
                      <a:pPr marL="33655">
                        <a:lnSpc>
                          <a:spcPts val="1490"/>
                        </a:lnSpc>
                      </a:pPr>
                      <a:r>
                        <a:rPr sz="1300" b="1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ACTA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b="1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3655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INICIO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254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31/07/2017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144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PLAZO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12</a:t>
                      </a:r>
                      <a:r>
                        <a:rPr sz="1300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MESES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sz="1300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FINALIZACIÓN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31/07/2018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FASE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DEL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PROYECTO</a:t>
                      </a:r>
                      <a:r>
                        <a:rPr sz="1300" spc="10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PROGRAMADO/EJECUTADO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1%/1%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4" name="object 14"/>
          <p:cNvSpPr/>
          <p:nvPr/>
        </p:nvSpPr>
        <p:spPr>
          <a:xfrm>
            <a:off x="9553956" y="4139184"/>
            <a:ext cx="6283452" cy="32156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1475719" y="4105656"/>
            <a:ext cx="2455164" cy="45567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615678" y="4181094"/>
            <a:ext cx="6160135" cy="198120"/>
          </a:xfrm>
          <a:custGeom>
            <a:avLst/>
            <a:gdLst/>
            <a:ahLst/>
            <a:cxnLst/>
            <a:rect l="l" t="t" r="r" b="b"/>
            <a:pathLst>
              <a:path w="6160134" h="198120">
                <a:moveTo>
                  <a:pt x="0" y="198120"/>
                </a:moveTo>
                <a:lnTo>
                  <a:pt x="6160008" y="198120"/>
                </a:lnTo>
                <a:lnTo>
                  <a:pt x="6160008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615678" y="4181094"/>
            <a:ext cx="6160135" cy="198120"/>
          </a:xfrm>
          <a:custGeom>
            <a:avLst/>
            <a:gdLst/>
            <a:ahLst/>
            <a:cxnLst/>
            <a:rect l="l" t="t" r="r" b="b"/>
            <a:pathLst>
              <a:path w="6160134" h="198120">
                <a:moveTo>
                  <a:pt x="0" y="198120"/>
                </a:moveTo>
                <a:lnTo>
                  <a:pt x="6160008" y="198120"/>
                </a:lnTo>
                <a:lnTo>
                  <a:pt x="6160008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516868" y="4125468"/>
            <a:ext cx="2372868" cy="3749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9615678" y="4158488"/>
            <a:ext cx="616013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05964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CONTRATO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OBRA 806 DE</a:t>
            </a:r>
            <a:r>
              <a:rPr sz="13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/2017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9555480" y="5326380"/>
            <a:ext cx="6300216" cy="32308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1545823" y="5292852"/>
            <a:ext cx="2336291" cy="4556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617202" y="5368290"/>
            <a:ext cx="6177280" cy="200025"/>
          </a:xfrm>
          <a:custGeom>
            <a:avLst/>
            <a:gdLst/>
            <a:ahLst/>
            <a:cxnLst/>
            <a:rect l="l" t="t" r="r" b="b"/>
            <a:pathLst>
              <a:path w="6177280" h="200025">
                <a:moveTo>
                  <a:pt x="0" y="199644"/>
                </a:moveTo>
                <a:lnTo>
                  <a:pt x="6176771" y="199644"/>
                </a:lnTo>
                <a:lnTo>
                  <a:pt x="6176771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617202" y="5368290"/>
            <a:ext cx="6177280" cy="200025"/>
          </a:xfrm>
          <a:custGeom>
            <a:avLst/>
            <a:gdLst/>
            <a:ahLst/>
            <a:cxnLst/>
            <a:rect l="l" t="t" r="r" b="b"/>
            <a:pathLst>
              <a:path w="6177280" h="200025">
                <a:moveTo>
                  <a:pt x="0" y="199644"/>
                </a:moveTo>
                <a:lnTo>
                  <a:pt x="6176771" y="199644"/>
                </a:lnTo>
                <a:lnTo>
                  <a:pt x="6176771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1586971" y="5314188"/>
            <a:ext cx="2253995" cy="37337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9617202" y="5346573"/>
            <a:ext cx="617728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INTERVENTORÍA 853 DE</a:t>
            </a:r>
            <a:r>
              <a:rPr sz="1300" b="1" spc="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2017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26" name="object 26"/>
          <p:cNvGraphicFramePr>
            <a:graphicFrameLocks noGrp="1"/>
          </p:cNvGraphicFramePr>
          <p:nvPr/>
        </p:nvGraphicFramePr>
        <p:xfrm>
          <a:off x="9611106" y="4438523"/>
          <a:ext cx="6170930" cy="8185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18000"/>
                <a:gridCol w="816990"/>
                <a:gridCol w="1026033"/>
              </a:tblGrid>
              <a:tr h="190500">
                <a:tc gridSpan="3">
                  <a:txBody>
                    <a:bodyPr/>
                    <a:lstStyle/>
                    <a:p>
                      <a:pPr marL="1270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LA</a:t>
                      </a:r>
                      <a:r>
                        <a:rPr sz="1300" spc="-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LINEA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CONSTRUCTORA CONCONCRETO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CSS</a:t>
                      </a:r>
                      <a:r>
                        <a:rPr sz="1300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CONSTRUCTORES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object 27"/>
          <p:cNvGraphicFramePr>
            <a:graphicFrameLocks noGrp="1"/>
          </p:cNvGraphicFramePr>
          <p:nvPr/>
        </p:nvGraphicFramePr>
        <p:xfrm>
          <a:off x="9626218" y="5621274"/>
          <a:ext cx="6165215" cy="9163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96283"/>
                <a:gridCol w="647192"/>
                <a:gridCol w="1202436"/>
              </a:tblGrid>
              <a:tr h="215900">
                <a:tc gridSpan="3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INTERTUNEL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52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800"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R&amp;Q</a:t>
                      </a:r>
                      <a:r>
                        <a:rPr sz="1300" spc="-7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CHILE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JOYCO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52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SAITEC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52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ESPAÑA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8" name="object 28"/>
          <p:cNvSpPr/>
          <p:nvPr/>
        </p:nvSpPr>
        <p:spPr>
          <a:xfrm>
            <a:off x="9569195" y="2729484"/>
            <a:ext cx="6289548" cy="32308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2251435" y="2695956"/>
            <a:ext cx="938783" cy="45567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630918" y="2771394"/>
            <a:ext cx="6166485" cy="200025"/>
          </a:xfrm>
          <a:custGeom>
            <a:avLst/>
            <a:gdLst/>
            <a:ahLst/>
            <a:cxnLst/>
            <a:rect l="l" t="t" r="r" b="b"/>
            <a:pathLst>
              <a:path w="6166484" h="200025">
                <a:moveTo>
                  <a:pt x="0" y="199644"/>
                </a:moveTo>
                <a:lnTo>
                  <a:pt x="6166104" y="199644"/>
                </a:lnTo>
                <a:lnTo>
                  <a:pt x="6166104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630918" y="2771394"/>
            <a:ext cx="6166485" cy="200025"/>
          </a:xfrm>
          <a:custGeom>
            <a:avLst/>
            <a:gdLst/>
            <a:ahLst/>
            <a:cxnLst/>
            <a:rect l="l" t="t" r="r" b="b"/>
            <a:pathLst>
              <a:path w="6166484" h="200025">
                <a:moveTo>
                  <a:pt x="0" y="199644"/>
                </a:moveTo>
                <a:lnTo>
                  <a:pt x="6166104" y="199644"/>
                </a:lnTo>
                <a:lnTo>
                  <a:pt x="6166104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2292583" y="2717292"/>
            <a:ext cx="856487" cy="37337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9630918" y="2749423"/>
            <a:ext cx="616648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ALCANCE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34" name="object 34"/>
          <p:cNvGraphicFramePr>
            <a:graphicFrameLocks noGrp="1"/>
          </p:cNvGraphicFramePr>
          <p:nvPr/>
        </p:nvGraphicFramePr>
        <p:xfrm>
          <a:off x="9623170" y="3044317"/>
          <a:ext cx="6182995" cy="1028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0225"/>
                <a:gridCol w="942975"/>
                <a:gridCol w="2085848"/>
                <a:gridCol w="1334769"/>
              </a:tblGrid>
              <a:tr h="1778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TIPO</a:t>
                      </a:r>
                      <a:r>
                        <a:rPr sz="1300" spc="-7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00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AVANCE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38100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24574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TUNEL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LINEA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9395">
                        <a:lnSpc>
                          <a:spcPts val="147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8,6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39395">
                        <a:lnSpc>
                          <a:spcPts val="152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3,1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7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Revestimiento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Túnel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52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Fallas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Túnel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7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5,8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52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2,1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24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un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Puente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un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00"/>
                        </a:lnSpc>
                      </a:pP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Túneles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16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5" name="object 35"/>
          <p:cNvSpPr/>
          <p:nvPr/>
        </p:nvSpPr>
        <p:spPr>
          <a:xfrm>
            <a:off x="937260" y="5939028"/>
            <a:ext cx="4128516" cy="32156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029967" y="5903976"/>
            <a:ext cx="1955292" cy="4572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98982" y="5980938"/>
            <a:ext cx="4005579" cy="198120"/>
          </a:xfrm>
          <a:custGeom>
            <a:avLst/>
            <a:gdLst/>
            <a:ahLst/>
            <a:cxnLst/>
            <a:rect l="l" t="t" r="r" b="b"/>
            <a:pathLst>
              <a:path w="4005579" h="198120">
                <a:moveTo>
                  <a:pt x="0" y="198120"/>
                </a:moveTo>
                <a:lnTo>
                  <a:pt x="4005072" y="198120"/>
                </a:lnTo>
                <a:lnTo>
                  <a:pt x="4005072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998982" y="5980938"/>
            <a:ext cx="4005579" cy="198120"/>
          </a:xfrm>
          <a:custGeom>
            <a:avLst/>
            <a:gdLst/>
            <a:ahLst/>
            <a:cxnLst/>
            <a:rect l="l" t="t" r="r" b="b"/>
            <a:pathLst>
              <a:path w="4005579" h="198120">
                <a:moveTo>
                  <a:pt x="0" y="198120"/>
                </a:moveTo>
                <a:lnTo>
                  <a:pt x="4005072" y="198120"/>
                </a:lnTo>
                <a:lnTo>
                  <a:pt x="4005072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071116" y="5925312"/>
            <a:ext cx="1872995" cy="37490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998258" y="5958586"/>
            <a:ext cx="400431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77925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INVERSIONES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(Millones)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3611371" y="6216523"/>
            <a:ext cx="0" cy="1839595"/>
          </a:xfrm>
          <a:custGeom>
            <a:avLst/>
            <a:gdLst/>
            <a:ahLst/>
            <a:cxnLst/>
            <a:rect l="l" t="t" r="r" b="b"/>
            <a:pathLst>
              <a:path h="1839595">
                <a:moveTo>
                  <a:pt x="0" y="0"/>
                </a:moveTo>
                <a:lnTo>
                  <a:pt x="0" y="1839404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991908" y="6425819"/>
            <a:ext cx="4017010" cy="0"/>
          </a:xfrm>
          <a:custGeom>
            <a:avLst/>
            <a:gdLst/>
            <a:ahLst/>
            <a:cxnLst/>
            <a:rect l="l" t="t" r="r" b="b"/>
            <a:pathLst>
              <a:path w="4017010">
                <a:moveTo>
                  <a:pt x="0" y="0"/>
                </a:moveTo>
                <a:lnTo>
                  <a:pt x="4016971" y="0"/>
                </a:lnTo>
              </a:path>
            </a:pathLst>
          </a:custGeom>
          <a:ln w="254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991908" y="6628765"/>
            <a:ext cx="4017010" cy="0"/>
          </a:xfrm>
          <a:custGeom>
            <a:avLst/>
            <a:gdLst/>
            <a:ahLst/>
            <a:cxnLst/>
            <a:rect l="l" t="t" r="r" b="b"/>
            <a:pathLst>
              <a:path w="4017010">
                <a:moveTo>
                  <a:pt x="0" y="0"/>
                </a:moveTo>
                <a:lnTo>
                  <a:pt x="4016971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991908" y="7846568"/>
            <a:ext cx="4017010" cy="0"/>
          </a:xfrm>
          <a:custGeom>
            <a:avLst/>
            <a:gdLst/>
            <a:ahLst/>
            <a:cxnLst/>
            <a:rect l="l" t="t" r="r" b="b"/>
            <a:pathLst>
              <a:path w="4017010">
                <a:moveTo>
                  <a:pt x="0" y="0"/>
                </a:moveTo>
                <a:lnTo>
                  <a:pt x="4016971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998258" y="6216523"/>
            <a:ext cx="0" cy="1839595"/>
          </a:xfrm>
          <a:custGeom>
            <a:avLst/>
            <a:gdLst/>
            <a:ahLst/>
            <a:cxnLst/>
            <a:rect l="l" t="t" r="r" b="b"/>
            <a:pathLst>
              <a:path h="1839595">
                <a:moveTo>
                  <a:pt x="0" y="0"/>
                </a:moveTo>
                <a:lnTo>
                  <a:pt x="0" y="1839404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002529" y="6216523"/>
            <a:ext cx="0" cy="1839595"/>
          </a:xfrm>
          <a:custGeom>
            <a:avLst/>
            <a:gdLst/>
            <a:ahLst/>
            <a:cxnLst/>
            <a:rect l="l" t="t" r="r" b="b"/>
            <a:pathLst>
              <a:path h="1839595">
                <a:moveTo>
                  <a:pt x="0" y="0"/>
                </a:moveTo>
                <a:lnTo>
                  <a:pt x="0" y="1839404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991908" y="6222873"/>
            <a:ext cx="4017010" cy="0"/>
          </a:xfrm>
          <a:custGeom>
            <a:avLst/>
            <a:gdLst/>
            <a:ahLst/>
            <a:cxnLst/>
            <a:rect l="l" t="t" r="r" b="b"/>
            <a:pathLst>
              <a:path w="4017010">
                <a:moveTo>
                  <a:pt x="0" y="0"/>
                </a:moveTo>
                <a:lnTo>
                  <a:pt x="4016971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991908" y="8049577"/>
            <a:ext cx="4017010" cy="0"/>
          </a:xfrm>
          <a:custGeom>
            <a:avLst/>
            <a:gdLst/>
            <a:ahLst/>
            <a:cxnLst/>
            <a:rect l="l" t="t" r="r" b="b"/>
            <a:pathLst>
              <a:path w="4017010">
                <a:moveTo>
                  <a:pt x="0" y="0"/>
                </a:moveTo>
                <a:lnTo>
                  <a:pt x="4016971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1004608" y="6200394"/>
            <a:ext cx="260096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95"/>
              </a:spcBef>
            </a:pPr>
            <a:r>
              <a:rPr sz="1300" b="1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Contrato</a:t>
            </a:r>
            <a:r>
              <a:rPr sz="1300" b="1" spc="-1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617721" y="6204331"/>
            <a:ext cx="137858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330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b="1" spc="-7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224.408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004608" y="6405753"/>
            <a:ext cx="260096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95"/>
              </a:spcBef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Contrato</a:t>
            </a:r>
            <a:r>
              <a:rPr sz="1300" spc="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Interventoría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617721" y="6407277"/>
            <a:ext cx="137858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59105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7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9.000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998258" y="6628765"/>
            <a:ext cx="2613660" cy="121793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marL="29209">
              <a:lnSpc>
                <a:spcPct val="100000"/>
              </a:lnSpc>
              <a:spcBef>
                <a:spcPts val="830"/>
              </a:spcBef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</a:t>
            </a:r>
            <a:r>
              <a:rPr sz="1300" spc="-7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Vigencias</a:t>
            </a:r>
            <a:endParaRPr sz="1300">
              <a:latin typeface="Calibri"/>
              <a:cs typeface="Calibri"/>
            </a:endParaRPr>
          </a:p>
          <a:p>
            <a:pPr marL="203200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2017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= $</a:t>
            </a:r>
            <a:r>
              <a:rPr sz="1300" b="1" i="1" spc="-2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100.226</a:t>
            </a:r>
            <a:endParaRPr sz="1300">
              <a:latin typeface="Calibri"/>
              <a:cs typeface="Calibri"/>
            </a:endParaRPr>
          </a:p>
          <a:p>
            <a:pPr marL="203200">
              <a:lnSpc>
                <a:spcPct val="100000"/>
              </a:lnSpc>
            </a:pPr>
            <a:r>
              <a:rPr sz="1300" i="1" spc="-5" dirty="0">
                <a:solidFill>
                  <a:srgbClr val="386194"/>
                </a:solidFill>
                <a:latin typeface="Calibri"/>
                <a:cs typeface="Calibri"/>
              </a:rPr>
              <a:t>Vigencia 2018</a:t>
            </a:r>
            <a:r>
              <a:rPr sz="1300" b="1" i="1" spc="-5" dirty="0">
                <a:solidFill>
                  <a:srgbClr val="386194"/>
                </a:solidFill>
                <a:latin typeface="Calibri"/>
                <a:cs typeface="Calibri"/>
              </a:rPr>
              <a:t>= $ 133.182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611371" y="6628765"/>
            <a:ext cx="1391285" cy="121793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90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233.408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998258" y="7846568"/>
            <a:ext cx="2613660" cy="20320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9209">
              <a:lnSpc>
                <a:spcPts val="1450"/>
              </a:lnSpc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Total</a:t>
            </a:r>
            <a:r>
              <a:rPr sz="1300" spc="-7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Inversión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611371" y="7846568"/>
            <a:ext cx="1391285" cy="20320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75285">
              <a:lnSpc>
                <a:spcPts val="146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$</a:t>
            </a:r>
            <a:r>
              <a:rPr sz="1300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233.408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9572243" y="6621780"/>
            <a:ext cx="6275832" cy="323088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1890247" y="6588252"/>
            <a:ext cx="1652015" cy="455675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9633966" y="6663690"/>
            <a:ext cx="6152515" cy="200025"/>
          </a:xfrm>
          <a:custGeom>
            <a:avLst/>
            <a:gdLst/>
            <a:ahLst/>
            <a:cxnLst/>
            <a:rect l="l" t="t" r="r" b="b"/>
            <a:pathLst>
              <a:path w="6152515" h="200025">
                <a:moveTo>
                  <a:pt x="0" y="199644"/>
                </a:moveTo>
                <a:lnTo>
                  <a:pt x="6152387" y="199644"/>
                </a:lnTo>
                <a:lnTo>
                  <a:pt x="6152387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9633966" y="6663690"/>
            <a:ext cx="6152515" cy="200025"/>
          </a:xfrm>
          <a:custGeom>
            <a:avLst/>
            <a:gdLst/>
            <a:ahLst/>
            <a:cxnLst/>
            <a:rect l="l" t="t" r="r" b="b"/>
            <a:pathLst>
              <a:path w="6152515" h="200025">
                <a:moveTo>
                  <a:pt x="0" y="199644"/>
                </a:moveTo>
                <a:lnTo>
                  <a:pt x="6152387" y="199644"/>
                </a:lnTo>
                <a:lnTo>
                  <a:pt x="6152387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1931395" y="6609588"/>
            <a:ext cx="1569719" cy="37338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9633966" y="6641719"/>
            <a:ext cx="61525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TEMAS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00" b="1" spc="-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GESTIÓN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63" name="object 63"/>
          <p:cNvGraphicFramePr>
            <a:graphicFrameLocks noGrp="1"/>
          </p:cNvGraphicFramePr>
          <p:nvPr/>
        </p:nvGraphicFramePr>
        <p:xfrm>
          <a:off x="9609963" y="6924167"/>
          <a:ext cx="6190615" cy="14243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6612"/>
                <a:gridCol w="1843024"/>
                <a:gridCol w="2471928"/>
              </a:tblGrid>
              <a:tr h="177800">
                <a:tc>
                  <a:txBody>
                    <a:bodyPr/>
                    <a:lstStyle/>
                    <a:p>
                      <a:pPr marL="2540" algn="ctr">
                        <a:lnSpc>
                          <a:spcPts val="1335"/>
                        </a:lnSpc>
                      </a:pP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5"/>
                        </a:lnSpc>
                      </a:pPr>
                      <a:r>
                        <a:rPr sz="1300" b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ENTIDAD</a:t>
                      </a:r>
                      <a:r>
                        <a:rPr sz="1300" b="1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RESPONSABLE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5955">
                        <a:lnSpc>
                          <a:spcPts val="1335"/>
                        </a:lnSpc>
                      </a:pP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OBSERVACIONES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GESTIÓN</a:t>
                      </a:r>
                      <a:r>
                        <a:rPr sz="1300" spc="-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AMBIENTAL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7937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CORTOLIMA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7937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ts val="140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RECURSO DE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REPOSICIÓN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SOBRE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8735">
                        <a:lnSpc>
                          <a:spcPts val="152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ASPECTOS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AMBIENTALES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CESIÓN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AUTORIZACIONES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MINISTERIO</a:t>
                      </a:r>
                      <a:r>
                        <a:rPr sz="1300" spc="-7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AMBIENTE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ts val="143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*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SUSTRACCIÓN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-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VEDA</a:t>
                      </a:r>
                      <a:r>
                        <a:rPr sz="1300" spc="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(ZODME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8735">
                        <a:lnSpc>
                          <a:spcPts val="149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QUINDÍO Y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TOLIMA)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LICENCIA</a:t>
                      </a:r>
                      <a:r>
                        <a:rPr sz="1300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AMBIENTAL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763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ANLA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763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GIRO</a:t>
                      </a:r>
                      <a:r>
                        <a:rPr sz="1300" spc="-7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ORDINARIO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763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4" name="object 64"/>
          <p:cNvSpPr txBox="1">
            <a:spLocks noGrp="1"/>
          </p:cNvSpPr>
          <p:nvPr>
            <p:ph type="title"/>
          </p:nvPr>
        </p:nvSpPr>
        <p:spPr>
          <a:xfrm>
            <a:off x="1182725" y="0"/>
            <a:ext cx="13507085" cy="1153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>
                <a:solidFill>
                  <a:srgbClr val="E26C09"/>
                </a:solidFill>
              </a:rPr>
              <a:t>TERMINACION </a:t>
            </a:r>
            <a:r>
              <a:rPr spc="-5" dirty="0">
                <a:solidFill>
                  <a:srgbClr val="E26C09"/>
                </a:solidFill>
              </a:rPr>
              <a:t>DEL </a:t>
            </a:r>
            <a:r>
              <a:rPr spc="-10" dirty="0">
                <a:solidFill>
                  <a:srgbClr val="E26C09"/>
                </a:solidFill>
              </a:rPr>
              <a:t>PROYECTO CRUCE </a:t>
            </a:r>
            <a:r>
              <a:rPr spc="-5" dirty="0">
                <a:solidFill>
                  <a:srgbClr val="E26C09"/>
                </a:solidFill>
              </a:rPr>
              <a:t>DE LA </a:t>
            </a:r>
            <a:r>
              <a:rPr spc="-10" dirty="0">
                <a:solidFill>
                  <a:srgbClr val="E26C09"/>
                </a:solidFill>
              </a:rPr>
              <a:t>CORDILLERA</a:t>
            </a:r>
            <a:r>
              <a:rPr spc="110" dirty="0">
                <a:solidFill>
                  <a:srgbClr val="E26C09"/>
                </a:solidFill>
              </a:rPr>
              <a:t> </a:t>
            </a:r>
            <a:r>
              <a:rPr spc="-10" dirty="0">
                <a:solidFill>
                  <a:srgbClr val="E26C09"/>
                </a:solidFill>
              </a:rPr>
              <a:t>CENTRAL</a:t>
            </a:r>
          </a:p>
          <a:p>
            <a:pPr marL="12700">
              <a:lnSpc>
                <a:spcPct val="100000"/>
              </a:lnSpc>
            </a:pPr>
            <a:r>
              <a:rPr spc="-10" dirty="0">
                <a:solidFill>
                  <a:srgbClr val="E26C09"/>
                </a:solidFill>
              </a:rPr>
              <a:t>TUNEL </a:t>
            </a:r>
            <a:r>
              <a:rPr spc="-5" dirty="0">
                <a:solidFill>
                  <a:srgbClr val="E26C09"/>
                </a:solidFill>
              </a:rPr>
              <a:t>DE LA</a:t>
            </a:r>
            <a:r>
              <a:rPr spc="-50" dirty="0">
                <a:solidFill>
                  <a:srgbClr val="E26C09"/>
                </a:solidFill>
              </a:rPr>
              <a:t> </a:t>
            </a:r>
            <a:r>
              <a:rPr spc="-5" dirty="0">
                <a:solidFill>
                  <a:srgbClr val="E26C09"/>
                </a:solidFill>
              </a:rPr>
              <a:t>LINEA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1182725" y="1098296"/>
            <a:ext cx="186626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E26C09"/>
                </a:solidFill>
                <a:latin typeface="Candara"/>
                <a:cs typeface="Candara"/>
              </a:rPr>
              <a:t>QUINDIO </a:t>
            </a:r>
            <a:r>
              <a:rPr sz="1800" dirty="0">
                <a:solidFill>
                  <a:srgbClr val="E26C09"/>
                </a:solidFill>
                <a:latin typeface="Candara"/>
                <a:cs typeface="Candara"/>
              </a:rPr>
              <a:t>-</a:t>
            </a:r>
            <a:r>
              <a:rPr sz="1800" spc="-60" dirty="0">
                <a:solidFill>
                  <a:srgbClr val="E26C09"/>
                </a:solidFill>
                <a:latin typeface="Candara"/>
                <a:cs typeface="Candara"/>
              </a:rPr>
              <a:t> </a:t>
            </a:r>
            <a:r>
              <a:rPr sz="1800" spc="-10" dirty="0">
                <a:solidFill>
                  <a:srgbClr val="E26C09"/>
                </a:solidFill>
                <a:latin typeface="Candara"/>
                <a:cs typeface="Candara"/>
              </a:rPr>
              <a:t>TOLIMA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5125339" y="6214999"/>
            <a:ext cx="0" cy="262890"/>
          </a:xfrm>
          <a:custGeom>
            <a:avLst/>
            <a:gdLst/>
            <a:ahLst/>
            <a:cxnLst/>
            <a:rect l="l" t="t" r="r" b="b"/>
            <a:pathLst>
              <a:path h="262889">
                <a:moveTo>
                  <a:pt x="0" y="0"/>
                </a:moveTo>
                <a:lnTo>
                  <a:pt x="0" y="262889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9418573" y="6214999"/>
            <a:ext cx="0" cy="262890"/>
          </a:xfrm>
          <a:custGeom>
            <a:avLst/>
            <a:gdLst/>
            <a:ahLst/>
            <a:cxnLst/>
            <a:rect l="l" t="t" r="r" b="b"/>
            <a:pathLst>
              <a:path h="262889">
                <a:moveTo>
                  <a:pt x="0" y="0"/>
                </a:moveTo>
                <a:lnTo>
                  <a:pt x="0" y="262889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118989" y="6214999"/>
            <a:ext cx="4305935" cy="12700"/>
          </a:xfrm>
          <a:custGeom>
            <a:avLst/>
            <a:gdLst/>
            <a:ahLst/>
            <a:cxnLst/>
            <a:rect l="l" t="t" r="r" b="b"/>
            <a:pathLst>
              <a:path w="4305934" h="12700">
                <a:moveTo>
                  <a:pt x="0" y="12699"/>
                </a:moveTo>
                <a:lnTo>
                  <a:pt x="4305935" y="12699"/>
                </a:lnTo>
                <a:lnTo>
                  <a:pt x="4305935" y="0"/>
                </a:lnTo>
                <a:lnTo>
                  <a:pt x="0" y="0"/>
                </a:lnTo>
                <a:lnTo>
                  <a:pt x="0" y="1269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118989" y="6465189"/>
            <a:ext cx="4305935" cy="0"/>
          </a:xfrm>
          <a:custGeom>
            <a:avLst/>
            <a:gdLst/>
            <a:ahLst/>
            <a:cxnLst/>
            <a:rect l="l" t="t" r="r" b="b"/>
            <a:pathLst>
              <a:path w="4305934">
                <a:moveTo>
                  <a:pt x="0" y="0"/>
                </a:moveTo>
                <a:lnTo>
                  <a:pt x="4305935" y="0"/>
                </a:lnTo>
              </a:path>
            </a:pathLst>
          </a:custGeom>
          <a:ln w="254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5131689" y="6227699"/>
            <a:ext cx="4280535" cy="224790"/>
          </a:xfrm>
          <a:prstGeom prst="rect">
            <a:avLst/>
          </a:prstGeom>
          <a:solidFill>
            <a:srgbClr val="E26C09"/>
          </a:solidFill>
        </p:spPr>
        <p:txBody>
          <a:bodyPr vert="horz" wrap="square" lIns="0" tIns="0" rIns="0" bIns="0" rtlCol="0">
            <a:spAutoFit/>
          </a:bodyPr>
          <a:lstStyle/>
          <a:p>
            <a:pPr marL="959485">
              <a:lnSpc>
                <a:spcPts val="1770"/>
              </a:lnSpc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Longitud de 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Proyecto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30</a:t>
            </a:r>
            <a:r>
              <a:rPr sz="160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Km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5070347" y="6647688"/>
            <a:ext cx="4410456" cy="323088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303264" y="6614160"/>
            <a:ext cx="1958339" cy="455675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132070" y="6689598"/>
            <a:ext cx="4287520" cy="200025"/>
          </a:xfrm>
          <a:custGeom>
            <a:avLst/>
            <a:gdLst/>
            <a:ahLst/>
            <a:cxnLst/>
            <a:rect l="l" t="t" r="r" b="b"/>
            <a:pathLst>
              <a:path w="4287520" h="200025">
                <a:moveTo>
                  <a:pt x="0" y="199643"/>
                </a:moveTo>
                <a:lnTo>
                  <a:pt x="4287012" y="199643"/>
                </a:lnTo>
                <a:lnTo>
                  <a:pt x="4287012" y="0"/>
                </a:lnTo>
                <a:lnTo>
                  <a:pt x="0" y="0"/>
                </a:lnTo>
                <a:lnTo>
                  <a:pt x="0" y="199643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132070" y="6689598"/>
            <a:ext cx="4287520" cy="200025"/>
          </a:xfrm>
          <a:custGeom>
            <a:avLst/>
            <a:gdLst/>
            <a:ahLst/>
            <a:cxnLst/>
            <a:rect l="l" t="t" r="r" b="b"/>
            <a:pathLst>
              <a:path w="4287520" h="200025">
                <a:moveTo>
                  <a:pt x="0" y="199643"/>
                </a:moveTo>
                <a:lnTo>
                  <a:pt x="4287012" y="199643"/>
                </a:lnTo>
                <a:lnTo>
                  <a:pt x="4287012" y="0"/>
                </a:lnTo>
                <a:lnTo>
                  <a:pt x="0" y="0"/>
                </a:lnTo>
                <a:lnTo>
                  <a:pt x="0" y="199643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344411" y="6635496"/>
            <a:ext cx="1876043" cy="37338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5125339" y="6668262"/>
            <a:ext cx="429323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24610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ESTADO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300" b="1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CORREDOR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5125339" y="6931114"/>
            <a:ext cx="3218815" cy="203200"/>
          </a:xfrm>
          <a:custGeom>
            <a:avLst/>
            <a:gdLst/>
            <a:ahLst/>
            <a:cxnLst/>
            <a:rect l="l" t="t" r="r" b="b"/>
            <a:pathLst>
              <a:path w="3218815" h="203200">
                <a:moveTo>
                  <a:pt x="0" y="202984"/>
                </a:moveTo>
                <a:lnTo>
                  <a:pt x="3218561" y="202984"/>
                </a:lnTo>
                <a:lnTo>
                  <a:pt x="3218561" y="0"/>
                </a:lnTo>
                <a:lnTo>
                  <a:pt x="0" y="0"/>
                </a:lnTo>
                <a:lnTo>
                  <a:pt x="0" y="202984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343900" y="6931114"/>
            <a:ext cx="1074420" cy="203200"/>
          </a:xfrm>
          <a:custGeom>
            <a:avLst/>
            <a:gdLst/>
            <a:ahLst/>
            <a:cxnLst/>
            <a:rect l="l" t="t" r="r" b="b"/>
            <a:pathLst>
              <a:path w="1074420" h="203200">
                <a:moveTo>
                  <a:pt x="0" y="202984"/>
                </a:moveTo>
                <a:lnTo>
                  <a:pt x="1074280" y="202984"/>
                </a:lnTo>
                <a:lnTo>
                  <a:pt x="1074280" y="0"/>
                </a:lnTo>
                <a:lnTo>
                  <a:pt x="0" y="0"/>
                </a:lnTo>
                <a:lnTo>
                  <a:pt x="0" y="202984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343900" y="6924802"/>
            <a:ext cx="0" cy="454659"/>
          </a:xfrm>
          <a:custGeom>
            <a:avLst/>
            <a:gdLst/>
            <a:ahLst/>
            <a:cxnLst/>
            <a:rect l="l" t="t" r="r" b="b"/>
            <a:pathLst>
              <a:path h="454659">
                <a:moveTo>
                  <a:pt x="0" y="0"/>
                </a:moveTo>
                <a:lnTo>
                  <a:pt x="0" y="454532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343900" y="7379335"/>
            <a:ext cx="0" cy="711835"/>
          </a:xfrm>
          <a:custGeom>
            <a:avLst/>
            <a:gdLst/>
            <a:ahLst/>
            <a:cxnLst/>
            <a:rect l="l" t="t" r="r" b="b"/>
            <a:pathLst>
              <a:path h="711834">
                <a:moveTo>
                  <a:pt x="0" y="0"/>
                </a:moveTo>
                <a:lnTo>
                  <a:pt x="0" y="711339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118989" y="7134098"/>
            <a:ext cx="4305935" cy="0"/>
          </a:xfrm>
          <a:custGeom>
            <a:avLst/>
            <a:gdLst/>
            <a:ahLst/>
            <a:cxnLst/>
            <a:rect l="l" t="t" r="r" b="b"/>
            <a:pathLst>
              <a:path w="4305934">
                <a:moveTo>
                  <a:pt x="0" y="0"/>
                </a:moveTo>
                <a:lnTo>
                  <a:pt x="430555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118989" y="7379335"/>
            <a:ext cx="4305935" cy="0"/>
          </a:xfrm>
          <a:custGeom>
            <a:avLst/>
            <a:gdLst/>
            <a:ahLst/>
            <a:cxnLst/>
            <a:rect l="l" t="t" r="r" b="b"/>
            <a:pathLst>
              <a:path w="4305934">
                <a:moveTo>
                  <a:pt x="0" y="0"/>
                </a:moveTo>
                <a:lnTo>
                  <a:pt x="430555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118989" y="7624445"/>
            <a:ext cx="4305935" cy="0"/>
          </a:xfrm>
          <a:custGeom>
            <a:avLst/>
            <a:gdLst/>
            <a:ahLst/>
            <a:cxnLst/>
            <a:rect l="l" t="t" r="r" b="b"/>
            <a:pathLst>
              <a:path w="4305934">
                <a:moveTo>
                  <a:pt x="0" y="0"/>
                </a:moveTo>
                <a:lnTo>
                  <a:pt x="430555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125339" y="6924802"/>
            <a:ext cx="0" cy="1166495"/>
          </a:xfrm>
          <a:custGeom>
            <a:avLst/>
            <a:gdLst/>
            <a:ahLst/>
            <a:cxnLst/>
            <a:rect l="l" t="t" r="r" b="b"/>
            <a:pathLst>
              <a:path h="1166495">
                <a:moveTo>
                  <a:pt x="0" y="0"/>
                </a:moveTo>
                <a:lnTo>
                  <a:pt x="0" y="1165872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9418193" y="6924802"/>
            <a:ext cx="0" cy="1166495"/>
          </a:xfrm>
          <a:custGeom>
            <a:avLst/>
            <a:gdLst/>
            <a:ahLst/>
            <a:cxnLst/>
            <a:rect l="l" t="t" r="r" b="b"/>
            <a:pathLst>
              <a:path h="1166495">
                <a:moveTo>
                  <a:pt x="0" y="0"/>
                </a:moveTo>
                <a:lnTo>
                  <a:pt x="0" y="1165872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118989" y="6931152"/>
            <a:ext cx="4305935" cy="0"/>
          </a:xfrm>
          <a:custGeom>
            <a:avLst/>
            <a:gdLst/>
            <a:ahLst/>
            <a:cxnLst/>
            <a:rect l="l" t="t" r="r" b="b"/>
            <a:pathLst>
              <a:path w="4305934">
                <a:moveTo>
                  <a:pt x="0" y="0"/>
                </a:moveTo>
                <a:lnTo>
                  <a:pt x="430555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118989" y="8084325"/>
            <a:ext cx="4305935" cy="0"/>
          </a:xfrm>
          <a:custGeom>
            <a:avLst/>
            <a:gdLst/>
            <a:ahLst/>
            <a:cxnLst/>
            <a:rect l="l" t="t" r="r" b="b"/>
            <a:pathLst>
              <a:path w="4305934">
                <a:moveTo>
                  <a:pt x="0" y="0"/>
                </a:moveTo>
                <a:lnTo>
                  <a:pt x="4305554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5125339" y="6913372"/>
            <a:ext cx="3218815" cy="220979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381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0"/>
              </a:spcBef>
            </a:pPr>
            <a:r>
              <a:rPr sz="1300" b="1" spc="-30" dirty="0">
                <a:solidFill>
                  <a:srgbClr val="386194"/>
                </a:solidFill>
                <a:latin typeface="Calibri"/>
                <a:cs typeface="Calibri"/>
              </a:rPr>
              <a:t>ESTADO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8343900" y="6913372"/>
            <a:ext cx="1074420" cy="220979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3810" rIns="0" bIns="0" rtlCol="0">
            <a:spAutoFit/>
          </a:bodyPr>
          <a:lstStyle/>
          <a:p>
            <a:pPr marL="95250">
              <a:lnSpc>
                <a:spcPct val="100000"/>
              </a:lnSpc>
              <a:spcBef>
                <a:spcPts val="30"/>
              </a:spcBef>
            </a:pPr>
            <a:r>
              <a:rPr sz="1300" b="1" spc="-20" dirty="0">
                <a:solidFill>
                  <a:srgbClr val="386194"/>
                </a:solidFill>
                <a:latin typeface="Calibri"/>
                <a:cs typeface="Calibri"/>
              </a:rPr>
              <a:t>PORCENTAJE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5125339" y="7134098"/>
            <a:ext cx="3218815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4605" rIns="0" bIns="0" rtlCol="0">
            <a:spAutoFit/>
          </a:bodyPr>
          <a:lstStyle/>
          <a:p>
            <a:pPr marL="4445">
              <a:lnSpc>
                <a:spcPct val="100000"/>
              </a:lnSpc>
              <a:spcBef>
                <a:spcPts val="115"/>
              </a:spcBef>
            </a:pP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AVANCE</a:t>
            </a:r>
            <a:r>
              <a:rPr sz="1300" spc="-3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40" dirty="0">
                <a:solidFill>
                  <a:srgbClr val="386194"/>
                </a:solidFill>
                <a:latin typeface="Calibri"/>
                <a:cs typeface="Calibri"/>
              </a:rPr>
              <a:t>TOTAL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8343900" y="7134098"/>
            <a:ext cx="1074420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079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8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88%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5125339" y="7379335"/>
            <a:ext cx="3218815" cy="24511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0795" rIns="0" bIns="0" rtlCol="0">
            <a:spAutoFit/>
          </a:bodyPr>
          <a:lstStyle/>
          <a:p>
            <a:pPr marL="4445">
              <a:lnSpc>
                <a:spcPct val="100000"/>
              </a:lnSpc>
              <a:spcBef>
                <a:spcPts val="8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QUINDIO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8343900" y="7379335"/>
            <a:ext cx="1074420" cy="24511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460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1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89%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5125339" y="7624445"/>
            <a:ext cx="3218815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4604" rIns="0" bIns="0" rtlCol="0">
            <a:spAutoFit/>
          </a:bodyPr>
          <a:lstStyle/>
          <a:p>
            <a:pPr marL="4445">
              <a:lnSpc>
                <a:spcPct val="100000"/>
              </a:lnSpc>
              <a:spcBef>
                <a:spcPts val="114"/>
              </a:spcBef>
            </a:pP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TOLIMA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8343900" y="7624445"/>
            <a:ext cx="1074420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4604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14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81%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5125339" y="7869606"/>
            <a:ext cx="3218815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445">
              <a:lnSpc>
                <a:spcPts val="1555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TUNEL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DE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LA</a:t>
            </a:r>
            <a:r>
              <a:rPr sz="1300" spc="-2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LINEA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8343900" y="7869606"/>
            <a:ext cx="1074420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540" algn="ctr">
              <a:lnSpc>
                <a:spcPts val="1555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90%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524255" y="1645919"/>
            <a:ext cx="8894064" cy="3607308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409700"/>
            <a:ext cx="15253716" cy="62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529059" y="8337803"/>
            <a:ext cx="1662684" cy="754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732252" y="172211"/>
            <a:ext cx="365759" cy="4114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774923" y="192024"/>
            <a:ext cx="280416" cy="326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0508742" y="1596009"/>
            <a:ext cx="532384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7670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INFORMACIÓN</a:t>
            </a:r>
            <a:r>
              <a:rPr sz="15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GENERAL</a:t>
            </a:r>
            <a:endParaRPr sz="1500">
              <a:latin typeface="Calibri"/>
              <a:cs typeface="Calibr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10504678" y="4350258"/>
          <a:ext cx="5334000" cy="1231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31260"/>
                <a:gridCol w="705992"/>
                <a:gridCol w="886713"/>
              </a:tblGrid>
              <a:tr h="203200">
                <a:tc gridSpan="3">
                  <a:txBody>
                    <a:bodyPr/>
                    <a:lstStyle/>
                    <a:p>
                      <a:pPr marL="1547495">
                        <a:lnSpc>
                          <a:spcPts val="1475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CONTRATO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OBRA 1793 DE</a:t>
                      </a:r>
                      <a:r>
                        <a:rPr sz="1300" b="1" spc="-1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/2015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 gridSpan="3">
                  <a:txBody>
                    <a:bodyPr/>
                    <a:lstStyle/>
                    <a:p>
                      <a:pPr marL="1324610">
                        <a:lnSpc>
                          <a:spcPts val="149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VIAL CORDILLERA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CENTRAL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KMC</a:t>
                      </a:r>
                      <a:r>
                        <a:rPr sz="1300" spc="-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CONSTRUCCIONES E INVERSIONES 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BETA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MARCO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 PUBLICA S.A.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SUCURSAL</a:t>
                      </a:r>
                      <a:r>
                        <a:rPr sz="1300" spc="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10501503" y="5735574"/>
          <a:ext cx="5343525" cy="12998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0970"/>
                <a:gridCol w="468503"/>
                <a:gridCol w="904493"/>
              </a:tblGrid>
              <a:tr h="215900">
                <a:tc gridSpan="3">
                  <a:txBody>
                    <a:bodyPr/>
                    <a:lstStyle/>
                    <a:p>
                      <a:pPr marL="1607185">
                        <a:lnSpc>
                          <a:spcPts val="1475"/>
                        </a:lnSpc>
                      </a:pP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INTERVENTORÍA 1766 DE</a:t>
                      </a:r>
                      <a:r>
                        <a:rPr sz="1300" b="1" spc="1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 gridSpan="3">
                  <a:txBody>
                    <a:bodyPr/>
                    <a:lstStyle/>
                    <a:p>
                      <a:pPr marL="1722120">
                        <a:lnSpc>
                          <a:spcPts val="1510"/>
                        </a:lnSpc>
                        <a:spcBef>
                          <a:spcPts val="8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VERSALLES</a:t>
                      </a:r>
                      <a:r>
                        <a:rPr sz="1300" spc="-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124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8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70180">
                        <a:lnSpc>
                          <a:spcPts val="140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0480">
                        <a:lnSpc>
                          <a:spcPts val="1470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AYESA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INGENIERIA Y ARQUITECTURA S.A.U</a:t>
                      </a:r>
                      <a:r>
                        <a:rPr sz="1300" spc="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SUCURSAL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0480">
                        <a:lnSpc>
                          <a:spcPts val="153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60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GRUPO POSSO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52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10501503" y="2861310"/>
          <a:ext cx="5343525" cy="13379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20292"/>
                <a:gridCol w="870076"/>
                <a:gridCol w="2359660"/>
                <a:gridCol w="773937"/>
              </a:tblGrid>
              <a:tr h="215900">
                <a:tc gridSpan="4"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ALCANCE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5900">
                <a:tc>
                  <a:txBody>
                    <a:bodyPr/>
                    <a:lstStyle/>
                    <a:p>
                      <a:pPr marL="39370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INTERVENCIÓN</a:t>
                      </a:r>
                      <a:r>
                        <a:rPr sz="1300" spc="-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PREVISTA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AVANCE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20320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VERSALLES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(Entrada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Calarcá)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51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Pavimentación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51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300" spc="-9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Un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5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Puente Helicoidal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L=300</a:t>
                      </a:r>
                      <a:r>
                        <a:rPr sz="1300" spc="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51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43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4191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300" spc="-9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Un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0287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1045" marR="60325" indent="-6724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Pasos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deprimidos (eje 1 L=250m;  eje 2</a:t>
                      </a:r>
                      <a:r>
                        <a:rPr sz="1300" spc="-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L=75m)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28,1 %</a:t>
                      </a:r>
                      <a:r>
                        <a:rPr sz="1300" spc="-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-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4,2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10447019" y="1578864"/>
            <a:ext cx="5446776" cy="3535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2024359" y="1536192"/>
            <a:ext cx="2308859" cy="5120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508742" y="1620774"/>
            <a:ext cx="5323840" cy="230504"/>
          </a:xfrm>
          <a:custGeom>
            <a:avLst/>
            <a:gdLst/>
            <a:ahLst/>
            <a:cxnLst/>
            <a:rect l="l" t="t" r="r" b="b"/>
            <a:pathLst>
              <a:path w="5323840" h="230505">
                <a:moveTo>
                  <a:pt x="0" y="230124"/>
                </a:moveTo>
                <a:lnTo>
                  <a:pt x="5323332" y="230124"/>
                </a:lnTo>
                <a:lnTo>
                  <a:pt x="5323332" y="0"/>
                </a:lnTo>
                <a:lnTo>
                  <a:pt x="0" y="0"/>
                </a:lnTo>
                <a:lnTo>
                  <a:pt x="0" y="23012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508742" y="1620774"/>
            <a:ext cx="5323840" cy="230504"/>
          </a:xfrm>
          <a:custGeom>
            <a:avLst/>
            <a:gdLst/>
            <a:ahLst/>
            <a:cxnLst/>
            <a:rect l="l" t="t" r="r" b="b"/>
            <a:pathLst>
              <a:path w="5323840" h="230505">
                <a:moveTo>
                  <a:pt x="0" y="230124"/>
                </a:moveTo>
                <a:lnTo>
                  <a:pt x="5323332" y="230124"/>
                </a:lnTo>
                <a:lnTo>
                  <a:pt x="5323332" y="0"/>
                </a:lnTo>
                <a:lnTo>
                  <a:pt x="0" y="0"/>
                </a:lnTo>
                <a:lnTo>
                  <a:pt x="0" y="23012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065507" y="1557528"/>
            <a:ext cx="2226563" cy="42976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10504678" y="1899920"/>
          <a:ext cx="5334000" cy="8185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65347"/>
                <a:gridCol w="1658619"/>
              </a:tblGrid>
              <a:tr h="393700">
                <a:tc>
                  <a:txBody>
                    <a:bodyPr/>
                    <a:lstStyle/>
                    <a:p>
                      <a:pPr marL="33655">
                        <a:lnSpc>
                          <a:spcPts val="1490"/>
                        </a:lnSpc>
                      </a:pPr>
                      <a:r>
                        <a:rPr sz="1300" b="1" spc="-3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ACTA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b="1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33655">
                        <a:lnSpc>
                          <a:spcPts val="156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INICIO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254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01/02/2016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9144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TERMINACIÓN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D9D9D9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30/04/2018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D9D9D9">
                        <a:alpha val="19999"/>
                      </a:srgb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FASE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DEL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PROYECTO</a:t>
                      </a:r>
                      <a:r>
                        <a:rPr sz="1300" spc="10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PROGRAMADO/EJECUTADO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75%/76%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7" name="object 17"/>
          <p:cNvSpPr/>
          <p:nvPr/>
        </p:nvSpPr>
        <p:spPr>
          <a:xfrm>
            <a:off x="10447019" y="4308348"/>
            <a:ext cx="5446776" cy="32156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908535" y="4273296"/>
            <a:ext cx="2537460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508742" y="4350258"/>
            <a:ext cx="5323840" cy="198120"/>
          </a:xfrm>
          <a:custGeom>
            <a:avLst/>
            <a:gdLst/>
            <a:ahLst/>
            <a:cxnLst/>
            <a:rect l="l" t="t" r="r" b="b"/>
            <a:pathLst>
              <a:path w="5323840" h="198120">
                <a:moveTo>
                  <a:pt x="0" y="198120"/>
                </a:moveTo>
                <a:lnTo>
                  <a:pt x="5323332" y="198120"/>
                </a:lnTo>
                <a:lnTo>
                  <a:pt x="5323332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1949683" y="4294632"/>
            <a:ext cx="2455164" cy="37337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447019" y="5693664"/>
            <a:ext cx="5446776" cy="32156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1967971" y="5658612"/>
            <a:ext cx="2418587" cy="4572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508742" y="5735574"/>
            <a:ext cx="5323840" cy="198120"/>
          </a:xfrm>
          <a:custGeom>
            <a:avLst/>
            <a:gdLst/>
            <a:ahLst/>
            <a:cxnLst/>
            <a:rect l="l" t="t" r="r" b="b"/>
            <a:pathLst>
              <a:path w="5323840" h="198120">
                <a:moveTo>
                  <a:pt x="0" y="198120"/>
                </a:moveTo>
                <a:lnTo>
                  <a:pt x="5323332" y="198120"/>
                </a:lnTo>
                <a:lnTo>
                  <a:pt x="5323332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2009119" y="5679948"/>
            <a:ext cx="2336291" cy="37337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0447019" y="2819400"/>
            <a:ext cx="5446776" cy="32308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2707111" y="2785872"/>
            <a:ext cx="938784" cy="45567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508742" y="2861310"/>
            <a:ext cx="5323840" cy="200025"/>
          </a:xfrm>
          <a:custGeom>
            <a:avLst/>
            <a:gdLst/>
            <a:ahLst/>
            <a:cxnLst/>
            <a:rect l="l" t="t" r="r" b="b"/>
            <a:pathLst>
              <a:path w="5323840" h="200025">
                <a:moveTo>
                  <a:pt x="0" y="199644"/>
                </a:moveTo>
                <a:lnTo>
                  <a:pt x="5323332" y="199644"/>
                </a:lnTo>
                <a:lnTo>
                  <a:pt x="532333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2748259" y="2807208"/>
            <a:ext cx="856488" cy="37337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55904" y="4896612"/>
            <a:ext cx="6505956" cy="32308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37332" y="4863084"/>
            <a:ext cx="1955292" cy="45567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17625" y="4938522"/>
            <a:ext cx="6383020" cy="200025"/>
          </a:xfrm>
          <a:custGeom>
            <a:avLst/>
            <a:gdLst/>
            <a:ahLst/>
            <a:cxnLst/>
            <a:rect l="l" t="t" r="r" b="b"/>
            <a:pathLst>
              <a:path w="6383020" h="200025">
                <a:moveTo>
                  <a:pt x="0" y="199644"/>
                </a:moveTo>
                <a:lnTo>
                  <a:pt x="6382512" y="199644"/>
                </a:lnTo>
                <a:lnTo>
                  <a:pt x="638251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17625" y="4938522"/>
            <a:ext cx="6383020" cy="200025"/>
          </a:xfrm>
          <a:custGeom>
            <a:avLst/>
            <a:gdLst/>
            <a:ahLst/>
            <a:cxnLst/>
            <a:rect l="l" t="t" r="r" b="b"/>
            <a:pathLst>
              <a:path w="6383020" h="200025">
                <a:moveTo>
                  <a:pt x="0" y="199644"/>
                </a:moveTo>
                <a:lnTo>
                  <a:pt x="6382512" y="199644"/>
                </a:lnTo>
                <a:lnTo>
                  <a:pt x="638251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78479" y="4884420"/>
            <a:ext cx="1872995" cy="37337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817625" y="4916551"/>
            <a:ext cx="638302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INVERSIONES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(Millones)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35" name="object 35"/>
          <p:cNvGraphicFramePr>
            <a:graphicFrameLocks noGrp="1"/>
          </p:cNvGraphicFramePr>
          <p:nvPr/>
        </p:nvGraphicFramePr>
        <p:xfrm>
          <a:off x="810806" y="5213096"/>
          <a:ext cx="6401435" cy="16370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4545"/>
                <a:gridCol w="2217293"/>
              </a:tblGrid>
              <a:tr h="177800">
                <a:tc>
                  <a:txBody>
                    <a:bodyPr/>
                    <a:lstStyle/>
                    <a:p>
                      <a:pPr marL="29209">
                        <a:lnSpc>
                          <a:spcPts val="1335"/>
                        </a:lnSpc>
                      </a:pPr>
                      <a:r>
                        <a:rPr sz="1300" b="1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Contrato</a:t>
                      </a:r>
                      <a:r>
                        <a:rPr sz="1300" b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35"/>
                        </a:lnSpc>
                      </a:pP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110.386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29209">
                        <a:lnSpc>
                          <a:spcPts val="1335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Contrato</a:t>
                      </a:r>
                      <a:r>
                        <a:rPr sz="1300" spc="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Interventoría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33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6.988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29209">
                        <a:lnSpc>
                          <a:spcPts val="1525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Vigencias</a:t>
                      </a:r>
                      <a:r>
                        <a:rPr sz="1300" spc="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2015=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i="1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53.160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2016=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i="1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2017=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i="1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41.731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2018=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i="1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15.395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110.386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29209">
                        <a:lnSpc>
                          <a:spcPts val="1400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r>
                        <a:rPr sz="1300" spc="-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Inversión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117.375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6" name="object 36"/>
          <p:cNvSpPr txBox="1"/>
          <p:nvPr/>
        </p:nvSpPr>
        <p:spPr>
          <a:xfrm>
            <a:off x="814222" y="6827647"/>
            <a:ext cx="21342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* Cifras en  millones a diciembre de</a:t>
            </a:r>
            <a:r>
              <a:rPr sz="1000" spc="-1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2015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0447019" y="7072884"/>
            <a:ext cx="5446776" cy="32156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2350495" y="7039356"/>
            <a:ext cx="1652015" cy="45567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0508742" y="7114794"/>
            <a:ext cx="5323840" cy="198120"/>
          </a:xfrm>
          <a:custGeom>
            <a:avLst/>
            <a:gdLst/>
            <a:ahLst/>
            <a:cxnLst/>
            <a:rect l="l" t="t" r="r" b="b"/>
            <a:pathLst>
              <a:path w="5323840" h="198120">
                <a:moveTo>
                  <a:pt x="0" y="198119"/>
                </a:moveTo>
                <a:lnTo>
                  <a:pt x="5323332" y="198119"/>
                </a:lnTo>
                <a:lnTo>
                  <a:pt x="5323332" y="0"/>
                </a:lnTo>
                <a:lnTo>
                  <a:pt x="0" y="0"/>
                </a:lnTo>
                <a:lnTo>
                  <a:pt x="0" y="198119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0508742" y="7114794"/>
            <a:ext cx="5323840" cy="198120"/>
          </a:xfrm>
          <a:custGeom>
            <a:avLst/>
            <a:gdLst/>
            <a:ahLst/>
            <a:cxnLst/>
            <a:rect l="l" t="t" r="r" b="b"/>
            <a:pathLst>
              <a:path w="5323840" h="198120">
                <a:moveTo>
                  <a:pt x="0" y="198119"/>
                </a:moveTo>
                <a:lnTo>
                  <a:pt x="5323332" y="198119"/>
                </a:lnTo>
                <a:lnTo>
                  <a:pt x="5323332" y="0"/>
                </a:lnTo>
                <a:lnTo>
                  <a:pt x="0" y="0"/>
                </a:lnTo>
                <a:lnTo>
                  <a:pt x="0" y="198119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2391643" y="7059168"/>
            <a:ext cx="1569719" cy="374904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10508742" y="7092823"/>
            <a:ext cx="532384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TEMAS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300" b="1" spc="-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GESTIÓN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969757" y="1583182"/>
            <a:ext cx="2396490" cy="1031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Calibri"/>
                <a:cs typeface="Calibri"/>
              </a:rPr>
              <a:t>Túnel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piloto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Carretera </a:t>
            </a:r>
            <a:r>
              <a:rPr sz="1100" dirty="0">
                <a:latin typeface="Calibri"/>
                <a:cs typeface="Calibri"/>
              </a:rPr>
              <a:t>Nacional </a:t>
            </a:r>
            <a:r>
              <a:rPr sz="1100" spc="-5" dirty="0">
                <a:latin typeface="Calibri"/>
                <a:cs typeface="Calibri"/>
              </a:rPr>
              <a:t>pavimentada-INVÍAS  Carretera </a:t>
            </a:r>
            <a:r>
              <a:rPr sz="1100" dirty="0">
                <a:latin typeface="Calibri"/>
                <a:cs typeface="Calibri"/>
              </a:rPr>
              <a:t>Nacional </a:t>
            </a:r>
            <a:r>
              <a:rPr sz="1100" spc="-5" dirty="0">
                <a:latin typeface="Calibri"/>
                <a:cs typeface="Calibri"/>
              </a:rPr>
              <a:t>sin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pavimentar-INVÍAS  </a:t>
            </a:r>
            <a:r>
              <a:rPr sz="1100" spc="-5" dirty="0">
                <a:latin typeface="Calibri"/>
                <a:cs typeface="Calibri"/>
              </a:rPr>
              <a:t>Carretera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Departamental</a:t>
            </a:r>
            <a:endParaRPr sz="1100">
              <a:latin typeface="Calibri"/>
              <a:cs typeface="Calibri"/>
            </a:endParaRPr>
          </a:p>
          <a:p>
            <a:pPr marL="12700" marR="283845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Carretera Municipal pavimentada  Carretera </a:t>
            </a:r>
            <a:r>
              <a:rPr sz="1100" dirty="0">
                <a:latin typeface="Calibri"/>
                <a:cs typeface="Calibri"/>
              </a:rPr>
              <a:t>Nacional</a:t>
            </a:r>
            <a:r>
              <a:rPr sz="1100" spc="-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pavimentada-ANI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7342631" y="1952244"/>
            <a:ext cx="143510" cy="88900"/>
          </a:xfrm>
          <a:custGeom>
            <a:avLst/>
            <a:gdLst/>
            <a:ahLst/>
            <a:cxnLst/>
            <a:rect l="l" t="t" r="r" b="b"/>
            <a:pathLst>
              <a:path w="143509" h="88900">
                <a:moveTo>
                  <a:pt x="0" y="88392"/>
                </a:moveTo>
                <a:lnTo>
                  <a:pt x="143256" y="88392"/>
                </a:lnTo>
                <a:lnTo>
                  <a:pt x="143256" y="0"/>
                </a:lnTo>
                <a:lnTo>
                  <a:pt x="0" y="0"/>
                </a:lnTo>
                <a:lnTo>
                  <a:pt x="0" y="8839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342631" y="1952244"/>
            <a:ext cx="154305" cy="88900"/>
          </a:xfrm>
          <a:custGeom>
            <a:avLst/>
            <a:gdLst/>
            <a:ahLst/>
            <a:cxnLst/>
            <a:rect l="l" t="t" r="r" b="b"/>
            <a:pathLst>
              <a:path w="154304" h="88900">
                <a:moveTo>
                  <a:pt x="0" y="88392"/>
                </a:moveTo>
                <a:lnTo>
                  <a:pt x="153924" y="88392"/>
                </a:lnTo>
                <a:lnTo>
                  <a:pt x="153924" y="0"/>
                </a:lnTo>
                <a:lnTo>
                  <a:pt x="0" y="0"/>
                </a:lnTo>
                <a:lnTo>
                  <a:pt x="0" y="88392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642859" y="1952244"/>
            <a:ext cx="154305" cy="88900"/>
          </a:xfrm>
          <a:custGeom>
            <a:avLst/>
            <a:gdLst/>
            <a:ahLst/>
            <a:cxnLst/>
            <a:rect l="l" t="t" r="r" b="b"/>
            <a:pathLst>
              <a:path w="154304" h="88900">
                <a:moveTo>
                  <a:pt x="0" y="88392"/>
                </a:moveTo>
                <a:lnTo>
                  <a:pt x="153924" y="88392"/>
                </a:lnTo>
                <a:lnTo>
                  <a:pt x="153924" y="0"/>
                </a:lnTo>
                <a:lnTo>
                  <a:pt x="0" y="0"/>
                </a:lnTo>
                <a:lnTo>
                  <a:pt x="0" y="8839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642859" y="1952244"/>
            <a:ext cx="154305" cy="88900"/>
          </a:xfrm>
          <a:custGeom>
            <a:avLst/>
            <a:gdLst/>
            <a:ahLst/>
            <a:cxnLst/>
            <a:rect l="l" t="t" r="r" b="b"/>
            <a:pathLst>
              <a:path w="154304" h="88900">
                <a:moveTo>
                  <a:pt x="0" y="88392"/>
                </a:moveTo>
                <a:lnTo>
                  <a:pt x="153924" y="88392"/>
                </a:lnTo>
                <a:lnTo>
                  <a:pt x="153924" y="0"/>
                </a:lnTo>
                <a:lnTo>
                  <a:pt x="0" y="0"/>
                </a:lnTo>
                <a:lnTo>
                  <a:pt x="0" y="88392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485888" y="1950720"/>
            <a:ext cx="155575" cy="93345"/>
          </a:xfrm>
          <a:custGeom>
            <a:avLst/>
            <a:gdLst/>
            <a:ahLst/>
            <a:cxnLst/>
            <a:rect l="l" t="t" r="r" b="b"/>
            <a:pathLst>
              <a:path w="155575" h="93344">
                <a:moveTo>
                  <a:pt x="0" y="92964"/>
                </a:moveTo>
                <a:lnTo>
                  <a:pt x="155448" y="92964"/>
                </a:lnTo>
                <a:lnTo>
                  <a:pt x="155448" y="0"/>
                </a:lnTo>
                <a:lnTo>
                  <a:pt x="0" y="0"/>
                </a:lnTo>
                <a:lnTo>
                  <a:pt x="0" y="929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485888" y="1950720"/>
            <a:ext cx="155575" cy="93345"/>
          </a:xfrm>
          <a:custGeom>
            <a:avLst/>
            <a:gdLst/>
            <a:ahLst/>
            <a:cxnLst/>
            <a:rect l="l" t="t" r="r" b="b"/>
            <a:pathLst>
              <a:path w="155575" h="93344">
                <a:moveTo>
                  <a:pt x="0" y="92964"/>
                </a:moveTo>
                <a:lnTo>
                  <a:pt x="155448" y="92964"/>
                </a:lnTo>
                <a:lnTo>
                  <a:pt x="155448" y="0"/>
                </a:lnTo>
                <a:lnTo>
                  <a:pt x="0" y="0"/>
                </a:lnTo>
                <a:lnTo>
                  <a:pt x="0" y="92964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357871" y="2299716"/>
            <a:ext cx="439420" cy="62865"/>
          </a:xfrm>
          <a:custGeom>
            <a:avLst/>
            <a:gdLst/>
            <a:ahLst/>
            <a:cxnLst/>
            <a:rect l="l" t="t" r="r" b="b"/>
            <a:pathLst>
              <a:path w="439420" h="62864">
                <a:moveTo>
                  <a:pt x="0" y="62483"/>
                </a:moveTo>
                <a:lnTo>
                  <a:pt x="438912" y="62483"/>
                </a:lnTo>
                <a:lnTo>
                  <a:pt x="438912" y="0"/>
                </a:lnTo>
                <a:lnTo>
                  <a:pt x="0" y="0"/>
                </a:lnTo>
                <a:lnTo>
                  <a:pt x="0" y="62483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357871" y="2299716"/>
            <a:ext cx="439420" cy="62865"/>
          </a:xfrm>
          <a:custGeom>
            <a:avLst/>
            <a:gdLst/>
            <a:ahLst/>
            <a:cxnLst/>
            <a:rect l="l" t="t" r="r" b="b"/>
            <a:pathLst>
              <a:path w="439420" h="62864">
                <a:moveTo>
                  <a:pt x="0" y="62483"/>
                </a:moveTo>
                <a:lnTo>
                  <a:pt x="438912" y="62483"/>
                </a:lnTo>
                <a:lnTo>
                  <a:pt x="438912" y="0"/>
                </a:lnTo>
                <a:lnTo>
                  <a:pt x="0" y="0"/>
                </a:lnTo>
                <a:lnTo>
                  <a:pt x="0" y="62483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357871" y="1607820"/>
            <a:ext cx="439420" cy="76200"/>
          </a:xfrm>
          <a:custGeom>
            <a:avLst/>
            <a:gdLst/>
            <a:ahLst/>
            <a:cxnLst/>
            <a:rect l="l" t="t" r="r" b="b"/>
            <a:pathLst>
              <a:path w="439420" h="76200">
                <a:moveTo>
                  <a:pt x="0" y="76200"/>
                </a:moveTo>
                <a:lnTo>
                  <a:pt x="438912" y="76200"/>
                </a:lnTo>
                <a:lnTo>
                  <a:pt x="438912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357871" y="1607820"/>
            <a:ext cx="439420" cy="76200"/>
          </a:xfrm>
          <a:custGeom>
            <a:avLst/>
            <a:gdLst/>
            <a:ahLst/>
            <a:cxnLst/>
            <a:rect l="l" t="t" r="r" b="b"/>
            <a:pathLst>
              <a:path w="439420" h="76200">
                <a:moveTo>
                  <a:pt x="0" y="76200"/>
                </a:moveTo>
                <a:lnTo>
                  <a:pt x="438912" y="76200"/>
                </a:lnTo>
                <a:lnTo>
                  <a:pt x="438912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357871" y="1778508"/>
            <a:ext cx="439420" cy="76200"/>
          </a:xfrm>
          <a:custGeom>
            <a:avLst/>
            <a:gdLst/>
            <a:ahLst/>
            <a:cxnLst/>
            <a:rect l="l" t="t" r="r" b="b"/>
            <a:pathLst>
              <a:path w="439420" h="76200">
                <a:moveTo>
                  <a:pt x="0" y="76200"/>
                </a:moveTo>
                <a:lnTo>
                  <a:pt x="438912" y="76200"/>
                </a:lnTo>
                <a:lnTo>
                  <a:pt x="438912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357871" y="1778508"/>
            <a:ext cx="439420" cy="76200"/>
          </a:xfrm>
          <a:custGeom>
            <a:avLst/>
            <a:gdLst/>
            <a:ahLst/>
            <a:cxnLst/>
            <a:rect l="l" t="t" r="r" b="b"/>
            <a:pathLst>
              <a:path w="439420" h="76200">
                <a:moveTo>
                  <a:pt x="0" y="76200"/>
                </a:moveTo>
                <a:lnTo>
                  <a:pt x="438912" y="76200"/>
                </a:lnTo>
                <a:lnTo>
                  <a:pt x="438912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357871" y="2127504"/>
            <a:ext cx="439420" cy="78105"/>
          </a:xfrm>
          <a:custGeom>
            <a:avLst/>
            <a:gdLst/>
            <a:ahLst/>
            <a:cxnLst/>
            <a:rect l="l" t="t" r="r" b="b"/>
            <a:pathLst>
              <a:path w="439420" h="78105">
                <a:moveTo>
                  <a:pt x="0" y="77724"/>
                </a:moveTo>
                <a:lnTo>
                  <a:pt x="438912" y="77724"/>
                </a:lnTo>
                <a:lnTo>
                  <a:pt x="438912" y="0"/>
                </a:lnTo>
                <a:lnTo>
                  <a:pt x="0" y="0"/>
                </a:lnTo>
                <a:lnTo>
                  <a:pt x="0" y="77724"/>
                </a:lnTo>
                <a:close/>
              </a:path>
            </a:pathLst>
          </a:custGeom>
          <a:solidFill>
            <a:srgbClr val="36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357871" y="2127504"/>
            <a:ext cx="439420" cy="78105"/>
          </a:xfrm>
          <a:custGeom>
            <a:avLst/>
            <a:gdLst/>
            <a:ahLst/>
            <a:cxnLst/>
            <a:rect l="l" t="t" r="r" b="b"/>
            <a:pathLst>
              <a:path w="439420" h="78105">
                <a:moveTo>
                  <a:pt x="0" y="77724"/>
                </a:moveTo>
                <a:lnTo>
                  <a:pt x="438912" y="77724"/>
                </a:lnTo>
                <a:lnTo>
                  <a:pt x="438912" y="0"/>
                </a:lnTo>
                <a:lnTo>
                  <a:pt x="0" y="0"/>
                </a:lnTo>
                <a:lnTo>
                  <a:pt x="0" y="77724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335011" y="2442972"/>
            <a:ext cx="462280" cy="76200"/>
          </a:xfrm>
          <a:custGeom>
            <a:avLst/>
            <a:gdLst/>
            <a:ahLst/>
            <a:cxnLst/>
            <a:rect l="l" t="t" r="r" b="b"/>
            <a:pathLst>
              <a:path w="462279" h="76200">
                <a:moveTo>
                  <a:pt x="0" y="76200"/>
                </a:moveTo>
                <a:lnTo>
                  <a:pt x="461772" y="76200"/>
                </a:lnTo>
                <a:lnTo>
                  <a:pt x="461772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883A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335011" y="2442972"/>
            <a:ext cx="462280" cy="76200"/>
          </a:xfrm>
          <a:custGeom>
            <a:avLst/>
            <a:gdLst/>
            <a:ahLst/>
            <a:cxnLst/>
            <a:rect l="l" t="t" r="r" b="b"/>
            <a:pathLst>
              <a:path w="462279" h="76200">
                <a:moveTo>
                  <a:pt x="0" y="76200"/>
                </a:moveTo>
                <a:lnTo>
                  <a:pt x="461772" y="76200"/>
                </a:lnTo>
                <a:lnTo>
                  <a:pt x="461772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60" name="object 60"/>
          <p:cNvGraphicFramePr>
            <a:graphicFrameLocks noGrp="1"/>
          </p:cNvGraphicFramePr>
          <p:nvPr/>
        </p:nvGraphicFramePr>
        <p:xfrm>
          <a:off x="10501503" y="7364095"/>
          <a:ext cx="5343525" cy="9239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91639"/>
                <a:gridCol w="1838325"/>
                <a:gridCol w="1294002"/>
              </a:tblGrid>
              <a:tr h="139700">
                <a:tc>
                  <a:txBody>
                    <a:bodyPr/>
                    <a:lstStyle/>
                    <a:p>
                      <a:pPr marL="1905" algn="ctr">
                        <a:lnSpc>
                          <a:spcPts val="1070"/>
                        </a:lnSpc>
                      </a:pPr>
                      <a:r>
                        <a:rPr sz="1100" b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ts val="1070"/>
                        </a:lnSpc>
                      </a:pPr>
                      <a:r>
                        <a:rPr sz="1100" b="1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ENTIDAD</a:t>
                      </a:r>
                      <a:r>
                        <a:rPr sz="1100" b="1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RESPONSABLE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070"/>
                        </a:lnSpc>
                      </a:pPr>
                      <a:r>
                        <a:rPr sz="11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OBSERVACIONES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LICENCIA</a:t>
                      </a:r>
                      <a:r>
                        <a:rPr sz="1300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AMBIENTAL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7937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20"/>
                        </a:lnSpc>
                      </a:pP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AUTORIZADO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1905" algn="ctr">
                        <a:lnSpc>
                          <a:spcPts val="151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03JUN16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0480">
                        <a:lnSpc>
                          <a:spcPts val="1120"/>
                        </a:lnSpc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PREDIOS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20"/>
                        </a:lnSpc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NA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0480">
                        <a:lnSpc>
                          <a:spcPts val="1120"/>
                        </a:lnSpc>
                      </a:pP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REDES DE </a:t>
                      </a: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SERVICIOS</a:t>
                      </a:r>
                      <a:r>
                        <a:rPr sz="1100" spc="-114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PÚBLICOS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20"/>
                        </a:lnSpc>
                      </a:pPr>
                      <a:r>
                        <a:rPr sz="11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NA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1" name="object 61"/>
          <p:cNvSpPr/>
          <p:nvPr/>
        </p:nvSpPr>
        <p:spPr>
          <a:xfrm>
            <a:off x="827532" y="1592580"/>
            <a:ext cx="6371844" cy="307390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27392" y="7073519"/>
            <a:ext cx="0" cy="262890"/>
          </a:xfrm>
          <a:custGeom>
            <a:avLst/>
            <a:gdLst/>
            <a:ahLst/>
            <a:cxnLst/>
            <a:rect l="l" t="t" r="r" b="b"/>
            <a:pathLst>
              <a:path h="262890">
                <a:moveTo>
                  <a:pt x="0" y="0"/>
                </a:moveTo>
                <a:lnTo>
                  <a:pt x="0" y="262889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200772" y="7073519"/>
            <a:ext cx="0" cy="262890"/>
          </a:xfrm>
          <a:custGeom>
            <a:avLst/>
            <a:gdLst/>
            <a:ahLst/>
            <a:cxnLst/>
            <a:rect l="l" t="t" r="r" b="b"/>
            <a:pathLst>
              <a:path h="262890">
                <a:moveTo>
                  <a:pt x="0" y="0"/>
                </a:moveTo>
                <a:lnTo>
                  <a:pt x="0" y="262889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21042" y="7073519"/>
            <a:ext cx="6386195" cy="12700"/>
          </a:xfrm>
          <a:custGeom>
            <a:avLst/>
            <a:gdLst/>
            <a:ahLst/>
            <a:cxnLst/>
            <a:rect l="l" t="t" r="r" b="b"/>
            <a:pathLst>
              <a:path w="6386195" h="12700">
                <a:moveTo>
                  <a:pt x="0" y="12699"/>
                </a:moveTo>
                <a:lnTo>
                  <a:pt x="6386080" y="12699"/>
                </a:lnTo>
                <a:lnTo>
                  <a:pt x="6386080" y="0"/>
                </a:lnTo>
                <a:lnTo>
                  <a:pt x="0" y="0"/>
                </a:lnTo>
                <a:lnTo>
                  <a:pt x="0" y="1269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21042" y="7323709"/>
            <a:ext cx="6386195" cy="0"/>
          </a:xfrm>
          <a:custGeom>
            <a:avLst/>
            <a:gdLst/>
            <a:ahLst/>
            <a:cxnLst/>
            <a:rect l="l" t="t" r="r" b="b"/>
            <a:pathLst>
              <a:path w="6386195">
                <a:moveTo>
                  <a:pt x="0" y="0"/>
                </a:moveTo>
                <a:lnTo>
                  <a:pt x="6386080" y="0"/>
                </a:lnTo>
              </a:path>
            </a:pathLst>
          </a:custGeom>
          <a:ln w="254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833742" y="7086219"/>
            <a:ext cx="6360795" cy="224790"/>
          </a:xfrm>
          <a:prstGeom prst="rect">
            <a:avLst/>
          </a:prstGeom>
          <a:solidFill>
            <a:srgbClr val="E26C09"/>
          </a:solidFill>
        </p:spPr>
        <p:txBody>
          <a:bodyPr vert="horz" wrap="square" lIns="0" tIns="0" rIns="0" bIns="0" rtlCol="0">
            <a:spAutoFit/>
          </a:bodyPr>
          <a:lstStyle/>
          <a:p>
            <a:pPr marL="2050414">
              <a:lnSpc>
                <a:spcPts val="1770"/>
              </a:lnSpc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Longitud de 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Proyecto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6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Km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772668" y="7377684"/>
            <a:ext cx="6486144" cy="32156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43427" y="7342632"/>
            <a:ext cx="1958339" cy="45720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34389" y="7419594"/>
            <a:ext cx="6362700" cy="198120"/>
          </a:xfrm>
          <a:custGeom>
            <a:avLst/>
            <a:gdLst/>
            <a:ahLst/>
            <a:cxnLst/>
            <a:rect l="l" t="t" r="r" b="b"/>
            <a:pathLst>
              <a:path w="6362700" h="198120">
                <a:moveTo>
                  <a:pt x="0" y="198119"/>
                </a:moveTo>
                <a:lnTo>
                  <a:pt x="6362700" y="198119"/>
                </a:lnTo>
                <a:lnTo>
                  <a:pt x="6362700" y="0"/>
                </a:lnTo>
                <a:lnTo>
                  <a:pt x="0" y="0"/>
                </a:lnTo>
                <a:lnTo>
                  <a:pt x="0" y="198119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34389" y="7419594"/>
            <a:ext cx="6362700" cy="198120"/>
          </a:xfrm>
          <a:custGeom>
            <a:avLst/>
            <a:gdLst/>
            <a:ahLst/>
            <a:cxnLst/>
            <a:rect l="l" t="t" r="r" b="b"/>
            <a:pathLst>
              <a:path w="6362700" h="198120">
                <a:moveTo>
                  <a:pt x="0" y="198119"/>
                </a:moveTo>
                <a:lnTo>
                  <a:pt x="6362700" y="198119"/>
                </a:lnTo>
                <a:lnTo>
                  <a:pt x="6362700" y="0"/>
                </a:lnTo>
                <a:lnTo>
                  <a:pt x="0" y="0"/>
                </a:lnTo>
                <a:lnTo>
                  <a:pt x="0" y="198119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084576" y="7363968"/>
            <a:ext cx="1876044" cy="373379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834389" y="7396988"/>
            <a:ext cx="636270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ESTADO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300" b="1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CORREDOR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405889" y="68072"/>
            <a:ext cx="704850" cy="589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00" spc="-5" dirty="0">
                <a:solidFill>
                  <a:srgbClr val="234060"/>
                </a:solidFill>
                <a:latin typeface="Candara"/>
                <a:cs typeface="Candara"/>
              </a:rPr>
              <a:t>VÍA</a:t>
            </a:r>
            <a:endParaRPr sz="3700">
              <a:latin typeface="Candara"/>
              <a:cs typeface="Candara"/>
            </a:endParaRPr>
          </a:p>
        </p:txBody>
      </p:sp>
      <p:sp>
        <p:nvSpPr>
          <p:cNvPr id="74" name="object 74"/>
          <p:cNvSpPr txBox="1">
            <a:spLocks noGrp="1"/>
          </p:cNvSpPr>
          <p:nvPr>
            <p:ph type="title"/>
          </p:nvPr>
        </p:nvSpPr>
        <p:spPr>
          <a:xfrm>
            <a:off x="1405889" y="567690"/>
            <a:ext cx="10930255" cy="8280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E26C09"/>
                </a:solidFill>
              </a:rPr>
              <a:t>CRUCE </a:t>
            </a:r>
            <a:r>
              <a:rPr sz="3200" spc="-5" dirty="0">
                <a:solidFill>
                  <a:srgbClr val="E26C09"/>
                </a:solidFill>
              </a:rPr>
              <a:t>CORDILLERA CENTRAL </a:t>
            </a:r>
            <a:r>
              <a:rPr sz="3200" dirty="0">
                <a:solidFill>
                  <a:srgbClr val="E26C09"/>
                </a:solidFill>
              </a:rPr>
              <a:t>– INTERCAMBIADOR</a:t>
            </a:r>
            <a:r>
              <a:rPr sz="3200" spc="55" dirty="0">
                <a:solidFill>
                  <a:srgbClr val="E26C09"/>
                </a:solidFill>
              </a:rPr>
              <a:t> </a:t>
            </a:r>
            <a:r>
              <a:rPr sz="3200" spc="-5" dirty="0">
                <a:solidFill>
                  <a:srgbClr val="E26C09"/>
                </a:solidFill>
              </a:rPr>
              <a:t>VERSALLES</a:t>
            </a:r>
            <a:endParaRPr sz="3200"/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2000" dirty="0">
                <a:solidFill>
                  <a:srgbClr val="E26C09"/>
                </a:solidFill>
              </a:rPr>
              <a:t>QUINDÍO -</a:t>
            </a:r>
            <a:r>
              <a:rPr sz="2000" spc="-80" dirty="0">
                <a:solidFill>
                  <a:srgbClr val="E26C09"/>
                </a:solidFill>
              </a:rPr>
              <a:t> </a:t>
            </a:r>
            <a:r>
              <a:rPr sz="2000" spc="-5" dirty="0">
                <a:solidFill>
                  <a:srgbClr val="E26C09"/>
                </a:solidFill>
              </a:rPr>
              <a:t>TOLIMA</a:t>
            </a:r>
            <a:endParaRPr sz="2000"/>
          </a:p>
        </p:txBody>
      </p:sp>
      <p:graphicFrame>
        <p:nvGraphicFramePr>
          <p:cNvPr id="75" name="object 75"/>
          <p:cNvGraphicFramePr>
            <a:graphicFrameLocks noGrp="1"/>
          </p:cNvGraphicFramePr>
          <p:nvPr/>
        </p:nvGraphicFramePr>
        <p:xfrm>
          <a:off x="810806" y="7705090"/>
          <a:ext cx="6401435" cy="11360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84813"/>
                <a:gridCol w="1597025"/>
              </a:tblGrid>
              <a:tr h="1778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b="1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ESTADO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00"/>
                        </a:lnSpc>
                      </a:pP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0F0F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4445">
                        <a:lnSpc>
                          <a:spcPts val="149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</a:t>
                      </a:r>
                      <a:r>
                        <a:rPr sz="1300" spc="-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EJECUCIÓN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9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444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EJECUTADOS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POR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OTROS</a:t>
                      </a:r>
                      <a:r>
                        <a:rPr sz="1300" spc="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PROGRAMAS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4445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SIN INTERVENIR – SIN</a:t>
                      </a:r>
                      <a:r>
                        <a:rPr sz="1300" spc="-4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FINANCIACIÓN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1460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4445">
                        <a:lnSpc>
                          <a:spcPts val="149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VÍAS 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PARA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sz="1300" spc="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EQUIDAD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409700"/>
            <a:ext cx="15253716" cy="62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529059" y="8337803"/>
            <a:ext cx="1662684" cy="754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732252" y="172211"/>
            <a:ext cx="365759" cy="4114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774923" y="192024"/>
            <a:ext cx="280416" cy="326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488168" y="2103120"/>
            <a:ext cx="5294376" cy="3550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989307" y="2061972"/>
            <a:ext cx="2308859" cy="5120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549890" y="2145030"/>
            <a:ext cx="5171440" cy="231775"/>
          </a:xfrm>
          <a:custGeom>
            <a:avLst/>
            <a:gdLst/>
            <a:ahLst/>
            <a:cxnLst/>
            <a:rect l="l" t="t" r="r" b="b"/>
            <a:pathLst>
              <a:path w="5171440" h="231775">
                <a:moveTo>
                  <a:pt x="0" y="231648"/>
                </a:moveTo>
                <a:lnTo>
                  <a:pt x="5170932" y="231648"/>
                </a:lnTo>
                <a:lnTo>
                  <a:pt x="5170932" y="0"/>
                </a:lnTo>
                <a:lnTo>
                  <a:pt x="0" y="0"/>
                </a:lnTo>
                <a:lnTo>
                  <a:pt x="0" y="231648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549890" y="2145030"/>
            <a:ext cx="5171440" cy="231775"/>
          </a:xfrm>
          <a:custGeom>
            <a:avLst/>
            <a:gdLst/>
            <a:ahLst/>
            <a:cxnLst/>
            <a:rect l="l" t="t" r="r" b="b"/>
            <a:pathLst>
              <a:path w="5171440" h="231775">
                <a:moveTo>
                  <a:pt x="0" y="231648"/>
                </a:moveTo>
                <a:lnTo>
                  <a:pt x="5170932" y="231648"/>
                </a:lnTo>
                <a:lnTo>
                  <a:pt x="5170932" y="0"/>
                </a:lnTo>
                <a:lnTo>
                  <a:pt x="0" y="0"/>
                </a:lnTo>
                <a:lnTo>
                  <a:pt x="0" y="231648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030456" y="2081784"/>
            <a:ext cx="2226563" cy="4312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0549508" y="2121535"/>
            <a:ext cx="517017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02105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INFORMACIÓN</a:t>
            </a:r>
            <a:r>
              <a:rPr sz="15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GENERAL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4234160" y="2414016"/>
            <a:ext cx="0" cy="818515"/>
          </a:xfrm>
          <a:custGeom>
            <a:avLst/>
            <a:gdLst/>
            <a:ahLst/>
            <a:cxnLst/>
            <a:rect l="l" t="t" r="r" b="b"/>
            <a:pathLst>
              <a:path h="818514">
                <a:moveTo>
                  <a:pt x="0" y="0"/>
                </a:moveTo>
                <a:lnTo>
                  <a:pt x="0" y="818388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546333" y="2823210"/>
            <a:ext cx="5176520" cy="0"/>
          </a:xfrm>
          <a:custGeom>
            <a:avLst/>
            <a:gdLst/>
            <a:ahLst/>
            <a:cxnLst/>
            <a:rect l="l" t="t" r="r" b="b"/>
            <a:pathLst>
              <a:path w="5176519">
                <a:moveTo>
                  <a:pt x="0" y="0"/>
                </a:moveTo>
                <a:lnTo>
                  <a:pt x="5176520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546333" y="3026156"/>
            <a:ext cx="5176520" cy="0"/>
          </a:xfrm>
          <a:custGeom>
            <a:avLst/>
            <a:gdLst/>
            <a:ahLst/>
            <a:cxnLst/>
            <a:rect l="l" t="t" r="r" b="b"/>
            <a:pathLst>
              <a:path w="5176519">
                <a:moveTo>
                  <a:pt x="0" y="0"/>
                </a:moveTo>
                <a:lnTo>
                  <a:pt x="5176520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549508" y="2414016"/>
            <a:ext cx="0" cy="818515"/>
          </a:xfrm>
          <a:custGeom>
            <a:avLst/>
            <a:gdLst/>
            <a:ahLst/>
            <a:cxnLst/>
            <a:rect l="l" t="t" r="r" b="b"/>
            <a:pathLst>
              <a:path h="818514">
                <a:moveTo>
                  <a:pt x="0" y="0"/>
                </a:moveTo>
                <a:lnTo>
                  <a:pt x="0" y="818388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5719679" y="2414016"/>
            <a:ext cx="0" cy="818515"/>
          </a:xfrm>
          <a:custGeom>
            <a:avLst/>
            <a:gdLst/>
            <a:ahLst/>
            <a:cxnLst/>
            <a:rect l="l" t="t" r="r" b="b"/>
            <a:pathLst>
              <a:path h="818514">
                <a:moveTo>
                  <a:pt x="0" y="0"/>
                </a:moveTo>
                <a:lnTo>
                  <a:pt x="0" y="818388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546333" y="2417191"/>
            <a:ext cx="5176520" cy="0"/>
          </a:xfrm>
          <a:custGeom>
            <a:avLst/>
            <a:gdLst/>
            <a:ahLst/>
            <a:cxnLst/>
            <a:rect l="l" t="t" r="r" b="b"/>
            <a:pathLst>
              <a:path w="5176519">
                <a:moveTo>
                  <a:pt x="0" y="0"/>
                </a:moveTo>
                <a:lnTo>
                  <a:pt x="5176520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546333" y="3229229"/>
            <a:ext cx="5176520" cy="0"/>
          </a:xfrm>
          <a:custGeom>
            <a:avLst/>
            <a:gdLst/>
            <a:ahLst/>
            <a:cxnLst/>
            <a:rect l="l" t="t" r="r" b="b"/>
            <a:pathLst>
              <a:path w="5176519">
                <a:moveTo>
                  <a:pt x="0" y="0"/>
                </a:moveTo>
                <a:lnTo>
                  <a:pt x="5176520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0549508" y="2398522"/>
            <a:ext cx="3684904" cy="424815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9525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75"/>
              </a:spcBef>
            </a:pPr>
            <a:r>
              <a:rPr sz="1300" b="1" spc="-35" dirty="0">
                <a:solidFill>
                  <a:srgbClr val="386194"/>
                </a:solidFill>
                <a:latin typeface="Calibri"/>
                <a:cs typeface="Calibri"/>
              </a:rPr>
              <a:t>ACTA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300" b="1" spc="-2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INICIO</a:t>
            </a:r>
            <a:endParaRPr sz="1300">
              <a:latin typeface="Calibri"/>
              <a:cs typeface="Calibri"/>
            </a:endParaRPr>
          </a:p>
          <a:p>
            <a:pPr marL="33655">
              <a:lnSpc>
                <a:spcPct val="10000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INICIO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300" spc="254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4234160" y="2398522"/>
            <a:ext cx="1485900" cy="424815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109855" rIns="0" bIns="0" rtlCol="0">
            <a:spAutoFit/>
          </a:bodyPr>
          <a:lstStyle/>
          <a:p>
            <a:pPr marL="334010">
              <a:lnSpc>
                <a:spcPct val="100000"/>
              </a:lnSpc>
              <a:spcBef>
                <a:spcPts val="865"/>
              </a:spcBef>
            </a:pP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15/01/2015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549508" y="2823210"/>
            <a:ext cx="3684904" cy="203200"/>
          </a:xfrm>
          <a:prstGeom prst="rect">
            <a:avLst/>
          </a:prstGeom>
          <a:solidFill>
            <a:srgbClr val="D9D9D9">
              <a:alpha val="19999"/>
            </a:srgbClr>
          </a:solidFill>
          <a:ln w="635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3655">
              <a:lnSpc>
                <a:spcPts val="147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TERMINACIÓN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234160" y="2823210"/>
            <a:ext cx="1485900" cy="203200"/>
          </a:xfrm>
          <a:prstGeom prst="rect">
            <a:avLst/>
          </a:prstGeom>
          <a:solidFill>
            <a:srgbClr val="D9D9D9">
              <a:alpha val="19999"/>
            </a:srgbClr>
          </a:solidFill>
          <a:ln w="635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40360">
              <a:lnSpc>
                <a:spcPts val="148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31/03/2018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549508" y="3026156"/>
            <a:ext cx="3684904" cy="20320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3655">
              <a:lnSpc>
                <a:spcPts val="1470"/>
              </a:lnSpc>
            </a:pPr>
            <a:r>
              <a:rPr sz="1300" spc="-25" dirty="0">
                <a:solidFill>
                  <a:srgbClr val="386194"/>
                </a:solidFill>
                <a:latin typeface="Calibri"/>
                <a:cs typeface="Calibri"/>
              </a:rPr>
              <a:t>FASE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DEL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PROYECTO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PROGRAMADO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/</a:t>
            </a:r>
            <a:r>
              <a:rPr sz="1300" spc="14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20" dirty="0">
                <a:solidFill>
                  <a:srgbClr val="386194"/>
                </a:solidFill>
                <a:latin typeface="Calibri"/>
                <a:cs typeface="Calibri"/>
              </a:rPr>
              <a:t>EJECUTADO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4234160" y="3026156"/>
            <a:ext cx="1485900" cy="20320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21945">
              <a:lnSpc>
                <a:spcPts val="147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88% /</a:t>
            </a:r>
            <a:r>
              <a:rPr sz="1300" spc="-5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88,5%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0488168" y="4425696"/>
            <a:ext cx="5294376" cy="3230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1862816" y="4390644"/>
            <a:ext cx="2558795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549890" y="4467606"/>
            <a:ext cx="5171440" cy="200025"/>
          </a:xfrm>
          <a:custGeom>
            <a:avLst/>
            <a:gdLst/>
            <a:ahLst/>
            <a:cxnLst/>
            <a:rect l="l" t="t" r="r" b="b"/>
            <a:pathLst>
              <a:path w="5171440" h="200025">
                <a:moveTo>
                  <a:pt x="0" y="199644"/>
                </a:moveTo>
                <a:lnTo>
                  <a:pt x="5170932" y="199644"/>
                </a:lnTo>
                <a:lnTo>
                  <a:pt x="517093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0549890" y="4467606"/>
            <a:ext cx="5171440" cy="200025"/>
          </a:xfrm>
          <a:custGeom>
            <a:avLst/>
            <a:gdLst/>
            <a:ahLst/>
            <a:cxnLst/>
            <a:rect l="l" t="t" r="r" b="b"/>
            <a:pathLst>
              <a:path w="5171440" h="200025">
                <a:moveTo>
                  <a:pt x="0" y="199644"/>
                </a:moveTo>
                <a:lnTo>
                  <a:pt x="5170932" y="199644"/>
                </a:lnTo>
                <a:lnTo>
                  <a:pt x="517093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1903964" y="4411980"/>
            <a:ext cx="2476500" cy="3749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0549890" y="4444746"/>
            <a:ext cx="517144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59865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CONTRATO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OBRA 1883 DE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/2014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0488168" y="6094476"/>
            <a:ext cx="5294376" cy="32461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919204" y="6060948"/>
            <a:ext cx="2444496" cy="4572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549890" y="6136386"/>
            <a:ext cx="5171440" cy="201295"/>
          </a:xfrm>
          <a:custGeom>
            <a:avLst/>
            <a:gdLst/>
            <a:ahLst/>
            <a:cxnLst/>
            <a:rect l="l" t="t" r="r" b="b"/>
            <a:pathLst>
              <a:path w="5171440" h="201295">
                <a:moveTo>
                  <a:pt x="0" y="201168"/>
                </a:moveTo>
                <a:lnTo>
                  <a:pt x="5170932" y="201168"/>
                </a:lnTo>
                <a:lnTo>
                  <a:pt x="5170932" y="0"/>
                </a:lnTo>
                <a:lnTo>
                  <a:pt x="0" y="0"/>
                </a:lnTo>
                <a:lnTo>
                  <a:pt x="0" y="201168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1960352" y="6082284"/>
            <a:ext cx="2362200" cy="37338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6" name="object 36"/>
          <p:cNvGraphicFramePr>
            <a:graphicFrameLocks noGrp="1"/>
          </p:cNvGraphicFramePr>
          <p:nvPr/>
        </p:nvGraphicFramePr>
        <p:xfrm>
          <a:off x="10546333" y="4734687"/>
          <a:ext cx="5179695" cy="1021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4145"/>
                <a:gridCol w="354965"/>
                <a:gridCol w="861059"/>
              </a:tblGrid>
              <a:tr h="190500">
                <a:tc gridSpan="3"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CONLINEA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CONSTRUCTORA CONCONCRETO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CSS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CONSTRUCTORES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655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ESTYMA</a:t>
                      </a:r>
                      <a:r>
                        <a:rPr sz="1300" spc="-4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7" name="object 37"/>
          <p:cNvGraphicFramePr>
            <a:graphicFrameLocks noGrp="1"/>
          </p:cNvGraphicFramePr>
          <p:nvPr/>
        </p:nvGraphicFramePr>
        <p:xfrm>
          <a:off x="10543158" y="6136386"/>
          <a:ext cx="5201920" cy="12642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46322"/>
                <a:gridCol w="455930"/>
                <a:gridCol w="880617"/>
              </a:tblGrid>
              <a:tr h="215900">
                <a:tc gridSpan="3">
                  <a:txBody>
                    <a:bodyPr/>
                    <a:lstStyle/>
                    <a:p>
                      <a:pPr marL="1516380">
                        <a:lnSpc>
                          <a:spcPts val="1490"/>
                        </a:lnSpc>
                      </a:pP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INTERVENTORÍA 2030 DE </a:t>
                      </a:r>
                      <a:r>
                        <a:rPr sz="13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 gridSpan="3">
                  <a:txBody>
                    <a:bodyPr/>
                    <a:lstStyle/>
                    <a:p>
                      <a:pPr marL="1144905">
                        <a:lnSpc>
                          <a:spcPts val="1510"/>
                        </a:lnSpc>
                        <a:spcBef>
                          <a:spcPts val="25"/>
                        </a:spcBef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INTERVENTOR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INTEGRAL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2014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800"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INTEGRAL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INTEGRAL INGENIERIA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SUPERVISIÓN</a:t>
                      </a:r>
                      <a:r>
                        <a:rPr sz="1300" spc="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I-DOS</a:t>
                      </a:r>
                      <a:r>
                        <a:rPr sz="1300" spc="-4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S.AS.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8" name="object 38"/>
          <p:cNvSpPr/>
          <p:nvPr/>
        </p:nvSpPr>
        <p:spPr>
          <a:xfrm>
            <a:off x="10488168" y="3535680"/>
            <a:ext cx="5294376" cy="3230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2672059" y="3500628"/>
            <a:ext cx="938784" cy="4572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0549890" y="3577590"/>
            <a:ext cx="5171440" cy="200025"/>
          </a:xfrm>
          <a:custGeom>
            <a:avLst/>
            <a:gdLst/>
            <a:ahLst/>
            <a:cxnLst/>
            <a:rect l="l" t="t" r="r" b="b"/>
            <a:pathLst>
              <a:path w="5171440" h="200025">
                <a:moveTo>
                  <a:pt x="0" y="199644"/>
                </a:moveTo>
                <a:lnTo>
                  <a:pt x="5170932" y="199644"/>
                </a:lnTo>
                <a:lnTo>
                  <a:pt x="517093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549890" y="3577590"/>
            <a:ext cx="5171440" cy="200025"/>
          </a:xfrm>
          <a:custGeom>
            <a:avLst/>
            <a:gdLst/>
            <a:ahLst/>
            <a:cxnLst/>
            <a:rect l="l" t="t" r="r" b="b"/>
            <a:pathLst>
              <a:path w="5171440" h="200025">
                <a:moveTo>
                  <a:pt x="0" y="199644"/>
                </a:moveTo>
                <a:lnTo>
                  <a:pt x="5170932" y="199644"/>
                </a:lnTo>
                <a:lnTo>
                  <a:pt x="517093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2713207" y="3521964"/>
            <a:ext cx="856488" cy="37337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10549890" y="3554349"/>
            <a:ext cx="517144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ALCANCE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44" name="object 44"/>
          <p:cNvGraphicFramePr>
            <a:graphicFrameLocks noGrp="1"/>
          </p:cNvGraphicFramePr>
          <p:nvPr/>
        </p:nvGraphicFramePr>
        <p:xfrm>
          <a:off x="10543158" y="3826256"/>
          <a:ext cx="5189220" cy="419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9581"/>
                <a:gridCol w="958595"/>
                <a:gridCol w="1872996"/>
                <a:gridCol w="1118996"/>
              </a:tblGrid>
              <a:tr h="177800"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INTERVENCIÓN</a:t>
                      </a:r>
                      <a:r>
                        <a:rPr sz="1300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PREVISTA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AVANCE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TÚNEL</a:t>
                      </a:r>
                      <a:r>
                        <a:rPr sz="1300" spc="-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PILOTO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2570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8.5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Túnel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8.5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5" name="object 45"/>
          <p:cNvSpPr/>
          <p:nvPr/>
        </p:nvSpPr>
        <p:spPr>
          <a:xfrm>
            <a:off x="804672" y="5231892"/>
            <a:ext cx="6260591" cy="32156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964179" y="5198364"/>
            <a:ext cx="1955292" cy="45567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66394" y="5273802"/>
            <a:ext cx="6137275" cy="198120"/>
          </a:xfrm>
          <a:custGeom>
            <a:avLst/>
            <a:gdLst/>
            <a:ahLst/>
            <a:cxnLst/>
            <a:rect l="l" t="t" r="r" b="b"/>
            <a:pathLst>
              <a:path w="6137275" h="198120">
                <a:moveTo>
                  <a:pt x="0" y="198120"/>
                </a:moveTo>
                <a:lnTo>
                  <a:pt x="6137148" y="198120"/>
                </a:lnTo>
                <a:lnTo>
                  <a:pt x="6137148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66394" y="5273802"/>
            <a:ext cx="6137275" cy="198120"/>
          </a:xfrm>
          <a:custGeom>
            <a:avLst/>
            <a:gdLst/>
            <a:ahLst/>
            <a:cxnLst/>
            <a:rect l="l" t="t" r="r" b="b"/>
            <a:pathLst>
              <a:path w="6137275" h="198120">
                <a:moveTo>
                  <a:pt x="0" y="198120"/>
                </a:moveTo>
                <a:lnTo>
                  <a:pt x="6137148" y="198120"/>
                </a:lnTo>
                <a:lnTo>
                  <a:pt x="6137148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005327" y="5218176"/>
            <a:ext cx="1872996" cy="37490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866394" y="5251450"/>
            <a:ext cx="613727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INVERSIONES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(Millones)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51" name="object 51"/>
          <p:cNvGraphicFramePr>
            <a:graphicFrameLocks noGrp="1"/>
          </p:cNvGraphicFramePr>
          <p:nvPr/>
        </p:nvGraphicFramePr>
        <p:xfrm>
          <a:off x="858939" y="5529453"/>
          <a:ext cx="6158865" cy="13995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89920"/>
                <a:gridCol w="2149856"/>
              </a:tblGrid>
              <a:tr h="165100">
                <a:tc>
                  <a:txBody>
                    <a:bodyPr/>
                    <a:lstStyle/>
                    <a:p>
                      <a:pPr marL="29209">
                        <a:lnSpc>
                          <a:spcPts val="1295"/>
                        </a:lnSpc>
                      </a:pPr>
                      <a:r>
                        <a:rPr sz="1300" b="1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Contrato</a:t>
                      </a:r>
                      <a:r>
                        <a:rPr sz="1300" b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5"/>
                        </a:lnSpc>
                      </a:pP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142.204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29209">
                        <a:lnSpc>
                          <a:spcPts val="1300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Contrato</a:t>
                      </a:r>
                      <a:r>
                        <a:rPr sz="1300" spc="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Interventoría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ts val="13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8.826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29209">
                        <a:lnSpc>
                          <a:spcPts val="1430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Vigencias</a:t>
                      </a:r>
                      <a:r>
                        <a:rPr sz="1300" spc="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2014=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i="1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42.671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2015=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i="1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61.983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07645">
                        <a:lnSpc>
                          <a:spcPts val="1490"/>
                        </a:lnSpc>
                      </a:pP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</a:t>
                      </a:r>
                      <a:r>
                        <a:rPr sz="1300" i="1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2016=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$37.550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spc="-8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142.204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29209">
                        <a:lnSpc>
                          <a:spcPts val="1360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r>
                        <a:rPr sz="1300" spc="-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Inversión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ts val="136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151.030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2" name="object 52"/>
          <p:cNvSpPr txBox="1"/>
          <p:nvPr/>
        </p:nvSpPr>
        <p:spPr>
          <a:xfrm>
            <a:off x="894994" y="6961124"/>
            <a:ext cx="21342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* Cifras en  millones a diciembre de</a:t>
            </a:r>
            <a:r>
              <a:rPr sz="1000" spc="-1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2015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856601" y="1532382"/>
            <a:ext cx="2296160" cy="1870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Calibri"/>
                <a:cs typeface="Calibri"/>
              </a:rPr>
              <a:t>Túnel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piloto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Carretera </a:t>
            </a:r>
            <a:r>
              <a:rPr sz="1100" dirty="0">
                <a:latin typeface="Calibri"/>
                <a:cs typeface="Calibri"/>
              </a:rPr>
              <a:t>Nacional </a:t>
            </a:r>
            <a:r>
              <a:rPr sz="1100" spc="-5" dirty="0">
                <a:latin typeface="Calibri"/>
                <a:cs typeface="Calibri"/>
              </a:rPr>
              <a:t>pavimentada-INVÍAS  Carretera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Departamental</a:t>
            </a:r>
            <a:endParaRPr sz="1100">
              <a:latin typeface="Calibri"/>
              <a:cs typeface="Calibri"/>
            </a:endParaRPr>
          </a:p>
          <a:p>
            <a:pPr marL="12700" marR="183515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Carretera Municipal pavimentada  Carretera </a:t>
            </a:r>
            <a:r>
              <a:rPr sz="1100" dirty="0">
                <a:latin typeface="Calibri"/>
                <a:cs typeface="Calibri"/>
              </a:rPr>
              <a:t>Nacional </a:t>
            </a:r>
            <a:r>
              <a:rPr sz="1100" spc="-5" dirty="0">
                <a:latin typeface="Calibri"/>
                <a:cs typeface="Calibri"/>
              </a:rPr>
              <a:t>pavimentada-ANI  Obras </a:t>
            </a:r>
            <a:r>
              <a:rPr sz="1100" dirty="0">
                <a:latin typeface="Calibri"/>
                <a:cs typeface="Calibri"/>
              </a:rPr>
              <a:t>Anexas </a:t>
            </a:r>
            <a:r>
              <a:rPr sz="1100" spc="-5" dirty="0">
                <a:latin typeface="Calibri"/>
                <a:cs typeface="Calibri"/>
              </a:rPr>
              <a:t>(ejecución </a:t>
            </a:r>
            <a:r>
              <a:rPr sz="1100" dirty="0">
                <a:latin typeface="Calibri"/>
                <a:cs typeface="Calibri"/>
              </a:rPr>
              <a:t>mediante  otro</a:t>
            </a:r>
            <a:r>
              <a:rPr sz="1100" spc="-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contrato)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Túnel de </a:t>
            </a:r>
            <a:r>
              <a:rPr sz="1100" dirty="0">
                <a:latin typeface="Calibri"/>
                <a:cs typeface="Calibri"/>
              </a:rPr>
              <a:t>la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Línea</a:t>
            </a:r>
            <a:endParaRPr sz="1100">
              <a:latin typeface="Calibri"/>
              <a:cs typeface="Calibri"/>
            </a:endParaRPr>
          </a:p>
          <a:p>
            <a:pPr marL="12700" marR="13208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Segunda Calzada (ejecución </a:t>
            </a:r>
            <a:r>
              <a:rPr sz="1100" dirty="0">
                <a:latin typeface="Calibri"/>
                <a:cs typeface="Calibri"/>
              </a:rPr>
              <a:t>mediante  otro</a:t>
            </a:r>
            <a:r>
              <a:rPr sz="1100" spc="-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contrato)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Túnel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Piloto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7117080" y="2104644"/>
            <a:ext cx="518159" cy="62865"/>
          </a:xfrm>
          <a:custGeom>
            <a:avLst/>
            <a:gdLst/>
            <a:ahLst/>
            <a:cxnLst/>
            <a:rect l="l" t="t" r="r" b="b"/>
            <a:pathLst>
              <a:path w="518159" h="62864">
                <a:moveTo>
                  <a:pt x="0" y="62483"/>
                </a:moveTo>
                <a:lnTo>
                  <a:pt x="518159" y="62483"/>
                </a:lnTo>
                <a:lnTo>
                  <a:pt x="518159" y="0"/>
                </a:lnTo>
                <a:lnTo>
                  <a:pt x="0" y="0"/>
                </a:lnTo>
                <a:lnTo>
                  <a:pt x="0" y="62483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117080" y="2104644"/>
            <a:ext cx="518159" cy="62865"/>
          </a:xfrm>
          <a:custGeom>
            <a:avLst/>
            <a:gdLst/>
            <a:ahLst/>
            <a:cxnLst/>
            <a:rect l="l" t="t" r="r" b="b"/>
            <a:pathLst>
              <a:path w="518159" h="62864">
                <a:moveTo>
                  <a:pt x="0" y="62483"/>
                </a:moveTo>
                <a:lnTo>
                  <a:pt x="518159" y="62483"/>
                </a:lnTo>
                <a:lnTo>
                  <a:pt x="518159" y="0"/>
                </a:lnTo>
                <a:lnTo>
                  <a:pt x="0" y="0"/>
                </a:lnTo>
                <a:lnTo>
                  <a:pt x="0" y="62483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117080" y="1556004"/>
            <a:ext cx="518159" cy="76200"/>
          </a:xfrm>
          <a:custGeom>
            <a:avLst/>
            <a:gdLst/>
            <a:ahLst/>
            <a:cxnLst/>
            <a:rect l="l" t="t" r="r" b="b"/>
            <a:pathLst>
              <a:path w="518159" h="76200">
                <a:moveTo>
                  <a:pt x="0" y="76200"/>
                </a:moveTo>
                <a:lnTo>
                  <a:pt x="518159" y="76200"/>
                </a:lnTo>
                <a:lnTo>
                  <a:pt x="518159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117080" y="1556004"/>
            <a:ext cx="518159" cy="76200"/>
          </a:xfrm>
          <a:custGeom>
            <a:avLst/>
            <a:gdLst/>
            <a:ahLst/>
            <a:cxnLst/>
            <a:rect l="l" t="t" r="r" b="b"/>
            <a:pathLst>
              <a:path w="518159" h="76200">
                <a:moveTo>
                  <a:pt x="0" y="76200"/>
                </a:moveTo>
                <a:lnTo>
                  <a:pt x="518159" y="76200"/>
                </a:lnTo>
                <a:lnTo>
                  <a:pt x="518159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117080" y="1728216"/>
            <a:ext cx="518159" cy="76200"/>
          </a:xfrm>
          <a:custGeom>
            <a:avLst/>
            <a:gdLst/>
            <a:ahLst/>
            <a:cxnLst/>
            <a:rect l="l" t="t" r="r" b="b"/>
            <a:pathLst>
              <a:path w="518159" h="76200">
                <a:moveTo>
                  <a:pt x="0" y="76200"/>
                </a:moveTo>
                <a:lnTo>
                  <a:pt x="518159" y="76200"/>
                </a:lnTo>
                <a:lnTo>
                  <a:pt x="518159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117080" y="1728216"/>
            <a:ext cx="518159" cy="76200"/>
          </a:xfrm>
          <a:custGeom>
            <a:avLst/>
            <a:gdLst/>
            <a:ahLst/>
            <a:cxnLst/>
            <a:rect l="l" t="t" r="r" b="b"/>
            <a:pathLst>
              <a:path w="518159" h="76200">
                <a:moveTo>
                  <a:pt x="0" y="76200"/>
                </a:moveTo>
                <a:lnTo>
                  <a:pt x="518159" y="76200"/>
                </a:lnTo>
                <a:lnTo>
                  <a:pt x="518159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117080" y="1932432"/>
            <a:ext cx="518159" cy="76200"/>
          </a:xfrm>
          <a:custGeom>
            <a:avLst/>
            <a:gdLst/>
            <a:ahLst/>
            <a:cxnLst/>
            <a:rect l="l" t="t" r="r" b="b"/>
            <a:pathLst>
              <a:path w="518159" h="76200">
                <a:moveTo>
                  <a:pt x="0" y="76200"/>
                </a:moveTo>
                <a:lnTo>
                  <a:pt x="518159" y="76200"/>
                </a:lnTo>
                <a:lnTo>
                  <a:pt x="518159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36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117080" y="1932432"/>
            <a:ext cx="518159" cy="76200"/>
          </a:xfrm>
          <a:custGeom>
            <a:avLst/>
            <a:gdLst/>
            <a:ahLst/>
            <a:cxnLst/>
            <a:rect l="l" t="t" r="r" b="b"/>
            <a:pathLst>
              <a:path w="518159" h="76200">
                <a:moveTo>
                  <a:pt x="0" y="76200"/>
                </a:moveTo>
                <a:lnTo>
                  <a:pt x="518159" y="76200"/>
                </a:lnTo>
                <a:lnTo>
                  <a:pt x="518159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117080" y="2240280"/>
            <a:ext cx="518159" cy="82550"/>
          </a:xfrm>
          <a:custGeom>
            <a:avLst/>
            <a:gdLst/>
            <a:ahLst/>
            <a:cxnLst/>
            <a:rect l="l" t="t" r="r" b="b"/>
            <a:pathLst>
              <a:path w="518159" h="82550">
                <a:moveTo>
                  <a:pt x="0" y="82296"/>
                </a:moveTo>
                <a:lnTo>
                  <a:pt x="518159" y="82296"/>
                </a:lnTo>
                <a:lnTo>
                  <a:pt x="518159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883A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117080" y="2240280"/>
            <a:ext cx="518159" cy="82550"/>
          </a:xfrm>
          <a:custGeom>
            <a:avLst/>
            <a:gdLst/>
            <a:ahLst/>
            <a:cxnLst/>
            <a:rect l="l" t="t" r="r" b="b"/>
            <a:pathLst>
              <a:path w="518159" h="82550">
                <a:moveTo>
                  <a:pt x="0" y="82296"/>
                </a:moveTo>
                <a:lnTo>
                  <a:pt x="518159" y="82296"/>
                </a:lnTo>
                <a:lnTo>
                  <a:pt x="518159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117080" y="2537460"/>
            <a:ext cx="518159" cy="2540"/>
          </a:xfrm>
          <a:custGeom>
            <a:avLst/>
            <a:gdLst/>
            <a:ahLst/>
            <a:cxnLst/>
            <a:rect l="l" t="t" r="r" b="b"/>
            <a:pathLst>
              <a:path w="518159" h="2539">
                <a:moveTo>
                  <a:pt x="-38099" y="1079"/>
                </a:moveTo>
                <a:lnTo>
                  <a:pt x="556133" y="1079"/>
                </a:lnTo>
              </a:path>
            </a:pathLst>
          </a:custGeom>
          <a:ln w="78359">
            <a:solidFill>
              <a:srgbClr val="00AF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117080" y="2795016"/>
            <a:ext cx="518159" cy="76200"/>
          </a:xfrm>
          <a:custGeom>
            <a:avLst/>
            <a:gdLst/>
            <a:ahLst/>
            <a:cxnLst/>
            <a:rect l="l" t="t" r="r" b="b"/>
            <a:pathLst>
              <a:path w="518159" h="76200">
                <a:moveTo>
                  <a:pt x="0" y="76200"/>
                </a:moveTo>
                <a:lnTo>
                  <a:pt x="518159" y="76200"/>
                </a:lnTo>
                <a:lnTo>
                  <a:pt x="518159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117080" y="2795016"/>
            <a:ext cx="518159" cy="76200"/>
          </a:xfrm>
          <a:custGeom>
            <a:avLst/>
            <a:gdLst/>
            <a:ahLst/>
            <a:cxnLst/>
            <a:rect l="l" t="t" r="r" b="b"/>
            <a:pathLst>
              <a:path w="518159" h="76200">
                <a:moveTo>
                  <a:pt x="0" y="76200"/>
                </a:moveTo>
                <a:lnTo>
                  <a:pt x="518159" y="76200"/>
                </a:lnTo>
                <a:lnTo>
                  <a:pt x="518159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141464" y="3002280"/>
            <a:ext cx="476250" cy="0"/>
          </a:xfrm>
          <a:custGeom>
            <a:avLst/>
            <a:gdLst/>
            <a:ahLst/>
            <a:cxnLst/>
            <a:rect l="l" t="t" r="r" b="b"/>
            <a:pathLst>
              <a:path w="476250">
                <a:moveTo>
                  <a:pt x="0" y="0"/>
                </a:moveTo>
                <a:lnTo>
                  <a:pt x="475741" y="0"/>
                </a:lnTo>
              </a:path>
            </a:pathLst>
          </a:custGeom>
          <a:ln w="76200">
            <a:solidFill>
              <a:srgbClr val="7136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144511" y="3323844"/>
            <a:ext cx="427355" cy="0"/>
          </a:xfrm>
          <a:custGeom>
            <a:avLst/>
            <a:gdLst/>
            <a:ahLst/>
            <a:cxnLst/>
            <a:rect l="l" t="t" r="r" b="b"/>
            <a:pathLst>
              <a:path w="427354">
                <a:moveTo>
                  <a:pt x="0" y="0"/>
                </a:moveTo>
                <a:lnTo>
                  <a:pt x="427101" y="0"/>
                </a:lnTo>
              </a:path>
            </a:pathLst>
          </a:custGeom>
          <a:ln w="762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29055" y="1533144"/>
            <a:ext cx="6175248" cy="365912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58951" y="7214997"/>
            <a:ext cx="0" cy="262890"/>
          </a:xfrm>
          <a:custGeom>
            <a:avLst/>
            <a:gdLst/>
            <a:ahLst/>
            <a:cxnLst/>
            <a:rect l="l" t="t" r="r" b="b"/>
            <a:pathLst>
              <a:path h="262890">
                <a:moveTo>
                  <a:pt x="0" y="0"/>
                </a:moveTo>
                <a:lnTo>
                  <a:pt x="0" y="262889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005955" y="7214997"/>
            <a:ext cx="0" cy="262890"/>
          </a:xfrm>
          <a:custGeom>
            <a:avLst/>
            <a:gdLst/>
            <a:ahLst/>
            <a:cxnLst/>
            <a:rect l="l" t="t" r="r" b="b"/>
            <a:pathLst>
              <a:path h="262890">
                <a:moveTo>
                  <a:pt x="0" y="0"/>
                </a:moveTo>
                <a:lnTo>
                  <a:pt x="0" y="262889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52601" y="7214997"/>
            <a:ext cx="6160135" cy="12700"/>
          </a:xfrm>
          <a:custGeom>
            <a:avLst/>
            <a:gdLst/>
            <a:ahLst/>
            <a:cxnLst/>
            <a:rect l="l" t="t" r="r" b="b"/>
            <a:pathLst>
              <a:path w="6160134" h="12700">
                <a:moveTo>
                  <a:pt x="0" y="12699"/>
                </a:moveTo>
                <a:lnTo>
                  <a:pt x="6159703" y="12699"/>
                </a:lnTo>
                <a:lnTo>
                  <a:pt x="6159703" y="0"/>
                </a:lnTo>
                <a:lnTo>
                  <a:pt x="0" y="0"/>
                </a:lnTo>
                <a:lnTo>
                  <a:pt x="0" y="1269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52601" y="7465187"/>
            <a:ext cx="6160135" cy="0"/>
          </a:xfrm>
          <a:custGeom>
            <a:avLst/>
            <a:gdLst/>
            <a:ahLst/>
            <a:cxnLst/>
            <a:rect l="l" t="t" r="r" b="b"/>
            <a:pathLst>
              <a:path w="6160134">
                <a:moveTo>
                  <a:pt x="0" y="0"/>
                </a:moveTo>
                <a:lnTo>
                  <a:pt x="6159703" y="0"/>
                </a:lnTo>
              </a:path>
            </a:pathLst>
          </a:custGeom>
          <a:ln w="254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865301" y="7227697"/>
            <a:ext cx="6134735" cy="224790"/>
          </a:xfrm>
          <a:prstGeom prst="rect">
            <a:avLst/>
          </a:prstGeom>
          <a:solidFill>
            <a:srgbClr val="E26C09"/>
          </a:solidFill>
        </p:spPr>
        <p:txBody>
          <a:bodyPr vert="horz" wrap="square" lIns="0" tIns="0" rIns="0" bIns="0" rtlCol="0">
            <a:spAutoFit/>
          </a:bodyPr>
          <a:lstStyle/>
          <a:p>
            <a:pPr marL="1859914">
              <a:lnSpc>
                <a:spcPts val="1770"/>
              </a:lnSpc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Longitud de 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Proyecto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8,5</a:t>
            </a:r>
            <a:r>
              <a:rPr sz="160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Km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804672" y="7508748"/>
            <a:ext cx="6260591" cy="32156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962655" y="7473696"/>
            <a:ext cx="1958340" cy="45720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66394" y="7550658"/>
            <a:ext cx="6137275" cy="198120"/>
          </a:xfrm>
          <a:custGeom>
            <a:avLst/>
            <a:gdLst/>
            <a:ahLst/>
            <a:cxnLst/>
            <a:rect l="l" t="t" r="r" b="b"/>
            <a:pathLst>
              <a:path w="6137275" h="198120">
                <a:moveTo>
                  <a:pt x="0" y="198120"/>
                </a:moveTo>
                <a:lnTo>
                  <a:pt x="6137148" y="198120"/>
                </a:lnTo>
                <a:lnTo>
                  <a:pt x="6137148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66394" y="7550658"/>
            <a:ext cx="6137275" cy="198120"/>
          </a:xfrm>
          <a:custGeom>
            <a:avLst/>
            <a:gdLst/>
            <a:ahLst/>
            <a:cxnLst/>
            <a:rect l="l" t="t" r="r" b="b"/>
            <a:pathLst>
              <a:path w="6137275" h="198120">
                <a:moveTo>
                  <a:pt x="0" y="198120"/>
                </a:moveTo>
                <a:lnTo>
                  <a:pt x="6137148" y="198120"/>
                </a:lnTo>
                <a:lnTo>
                  <a:pt x="6137148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003804" y="7495032"/>
            <a:ext cx="1876044" cy="37338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863371" y="7528052"/>
            <a:ext cx="61398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ESTADO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300" b="1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CORREDOR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405889" y="0"/>
            <a:ext cx="705485" cy="589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00" spc="-5" dirty="0">
                <a:solidFill>
                  <a:srgbClr val="234060"/>
                </a:solidFill>
                <a:latin typeface="Candara"/>
                <a:cs typeface="Candara"/>
              </a:rPr>
              <a:t>VÍA</a:t>
            </a:r>
            <a:endParaRPr sz="3700">
              <a:latin typeface="Candara"/>
              <a:cs typeface="Candara"/>
            </a:endParaRPr>
          </a:p>
        </p:txBody>
      </p:sp>
      <p:sp>
        <p:nvSpPr>
          <p:cNvPr id="82" name="object 82"/>
          <p:cNvSpPr txBox="1">
            <a:spLocks noGrp="1"/>
          </p:cNvSpPr>
          <p:nvPr>
            <p:ph type="title"/>
          </p:nvPr>
        </p:nvSpPr>
        <p:spPr>
          <a:xfrm>
            <a:off x="1405889" y="442087"/>
            <a:ext cx="8177530" cy="8280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E26C09"/>
                </a:solidFill>
              </a:rPr>
              <a:t>CRUCE </a:t>
            </a:r>
            <a:r>
              <a:rPr sz="3200" spc="-5" dirty="0">
                <a:solidFill>
                  <a:srgbClr val="E26C09"/>
                </a:solidFill>
              </a:rPr>
              <a:t>CORDILLERA CENTRAL </a:t>
            </a:r>
            <a:r>
              <a:rPr sz="3200" dirty="0">
                <a:solidFill>
                  <a:srgbClr val="E26C09"/>
                </a:solidFill>
              </a:rPr>
              <a:t>– </a:t>
            </a:r>
            <a:r>
              <a:rPr sz="3200" spc="-5" dirty="0">
                <a:solidFill>
                  <a:srgbClr val="E26C09"/>
                </a:solidFill>
              </a:rPr>
              <a:t>TÚNEL</a:t>
            </a:r>
            <a:r>
              <a:rPr sz="3200" dirty="0">
                <a:solidFill>
                  <a:srgbClr val="E26C09"/>
                </a:solidFill>
              </a:rPr>
              <a:t> PILOTO</a:t>
            </a:r>
            <a:endParaRPr sz="3200"/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2000" dirty="0">
                <a:solidFill>
                  <a:srgbClr val="E26C09"/>
                </a:solidFill>
              </a:rPr>
              <a:t>QUINDÍO -</a:t>
            </a:r>
            <a:r>
              <a:rPr sz="2000" spc="-80" dirty="0">
                <a:solidFill>
                  <a:srgbClr val="E26C09"/>
                </a:solidFill>
              </a:rPr>
              <a:t> </a:t>
            </a:r>
            <a:r>
              <a:rPr sz="2000" spc="-5" dirty="0">
                <a:solidFill>
                  <a:srgbClr val="E26C09"/>
                </a:solidFill>
              </a:rPr>
              <a:t>TOLIMA</a:t>
            </a:r>
            <a:endParaRPr sz="2000"/>
          </a:p>
        </p:txBody>
      </p:sp>
      <p:sp>
        <p:nvSpPr>
          <p:cNvPr id="83" name="object 83"/>
          <p:cNvSpPr/>
          <p:nvPr/>
        </p:nvSpPr>
        <p:spPr>
          <a:xfrm>
            <a:off x="863371" y="7782357"/>
            <a:ext cx="4603115" cy="203200"/>
          </a:xfrm>
          <a:custGeom>
            <a:avLst/>
            <a:gdLst/>
            <a:ahLst/>
            <a:cxnLst/>
            <a:rect l="l" t="t" r="r" b="b"/>
            <a:pathLst>
              <a:path w="4603115" h="203200">
                <a:moveTo>
                  <a:pt x="0" y="202984"/>
                </a:moveTo>
                <a:lnTo>
                  <a:pt x="4602861" y="202984"/>
                </a:lnTo>
                <a:lnTo>
                  <a:pt x="4602861" y="0"/>
                </a:lnTo>
                <a:lnTo>
                  <a:pt x="0" y="0"/>
                </a:lnTo>
                <a:lnTo>
                  <a:pt x="0" y="202984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466334" y="7782357"/>
            <a:ext cx="1536700" cy="203200"/>
          </a:xfrm>
          <a:custGeom>
            <a:avLst/>
            <a:gdLst/>
            <a:ahLst/>
            <a:cxnLst/>
            <a:rect l="l" t="t" r="r" b="b"/>
            <a:pathLst>
              <a:path w="1536700" h="203200">
                <a:moveTo>
                  <a:pt x="0" y="202984"/>
                </a:moveTo>
                <a:lnTo>
                  <a:pt x="1536318" y="202984"/>
                </a:lnTo>
                <a:lnTo>
                  <a:pt x="1536318" y="0"/>
                </a:lnTo>
                <a:lnTo>
                  <a:pt x="0" y="0"/>
                </a:lnTo>
                <a:lnTo>
                  <a:pt x="0" y="202984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466334" y="7775956"/>
            <a:ext cx="0" cy="424180"/>
          </a:xfrm>
          <a:custGeom>
            <a:avLst/>
            <a:gdLst/>
            <a:ahLst/>
            <a:cxnLst/>
            <a:rect l="l" t="t" r="r" b="b"/>
            <a:pathLst>
              <a:path h="424179">
                <a:moveTo>
                  <a:pt x="0" y="0"/>
                </a:moveTo>
                <a:lnTo>
                  <a:pt x="0" y="424103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466334" y="8200059"/>
            <a:ext cx="0" cy="711835"/>
          </a:xfrm>
          <a:custGeom>
            <a:avLst/>
            <a:gdLst/>
            <a:ahLst/>
            <a:cxnLst/>
            <a:rect l="l" t="t" r="r" b="b"/>
            <a:pathLst>
              <a:path h="711834">
                <a:moveTo>
                  <a:pt x="0" y="0"/>
                </a:moveTo>
                <a:lnTo>
                  <a:pt x="0" y="71139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57021" y="7985341"/>
            <a:ext cx="6152515" cy="0"/>
          </a:xfrm>
          <a:custGeom>
            <a:avLst/>
            <a:gdLst/>
            <a:ahLst/>
            <a:cxnLst/>
            <a:rect l="l" t="t" r="r" b="b"/>
            <a:pathLst>
              <a:path w="6152515">
                <a:moveTo>
                  <a:pt x="0" y="0"/>
                </a:moveTo>
                <a:lnTo>
                  <a:pt x="6151981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57021" y="8200059"/>
            <a:ext cx="6152515" cy="0"/>
          </a:xfrm>
          <a:custGeom>
            <a:avLst/>
            <a:gdLst/>
            <a:ahLst/>
            <a:cxnLst/>
            <a:rect l="l" t="t" r="r" b="b"/>
            <a:pathLst>
              <a:path w="6152515">
                <a:moveTo>
                  <a:pt x="0" y="0"/>
                </a:moveTo>
                <a:lnTo>
                  <a:pt x="6151981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57021" y="8445220"/>
            <a:ext cx="6152515" cy="0"/>
          </a:xfrm>
          <a:custGeom>
            <a:avLst/>
            <a:gdLst/>
            <a:ahLst/>
            <a:cxnLst/>
            <a:rect l="l" t="t" r="r" b="b"/>
            <a:pathLst>
              <a:path w="6152515">
                <a:moveTo>
                  <a:pt x="0" y="0"/>
                </a:moveTo>
                <a:lnTo>
                  <a:pt x="6151981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63371" y="7775956"/>
            <a:ext cx="0" cy="1136015"/>
          </a:xfrm>
          <a:custGeom>
            <a:avLst/>
            <a:gdLst/>
            <a:ahLst/>
            <a:cxnLst/>
            <a:rect l="l" t="t" r="r" b="b"/>
            <a:pathLst>
              <a:path h="1136015">
                <a:moveTo>
                  <a:pt x="0" y="0"/>
                </a:moveTo>
                <a:lnTo>
                  <a:pt x="0" y="1135494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002653" y="7775956"/>
            <a:ext cx="0" cy="1136015"/>
          </a:xfrm>
          <a:custGeom>
            <a:avLst/>
            <a:gdLst/>
            <a:ahLst/>
            <a:cxnLst/>
            <a:rect l="l" t="t" r="r" b="b"/>
            <a:pathLst>
              <a:path h="1136015">
                <a:moveTo>
                  <a:pt x="0" y="0"/>
                </a:moveTo>
                <a:lnTo>
                  <a:pt x="0" y="1135494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57021" y="7782306"/>
            <a:ext cx="6152515" cy="0"/>
          </a:xfrm>
          <a:custGeom>
            <a:avLst/>
            <a:gdLst/>
            <a:ahLst/>
            <a:cxnLst/>
            <a:rect l="l" t="t" r="r" b="b"/>
            <a:pathLst>
              <a:path w="6152515">
                <a:moveTo>
                  <a:pt x="0" y="0"/>
                </a:moveTo>
                <a:lnTo>
                  <a:pt x="6151981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57021" y="8905100"/>
            <a:ext cx="6152515" cy="0"/>
          </a:xfrm>
          <a:custGeom>
            <a:avLst/>
            <a:gdLst/>
            <a:ahLst/>
            <a:cxnLst/>
            <a:rect l="l" t="t" r="r" b="b"/>
            <a:pathLst>
              <a:path w="6152515">
                <a:moveTo>
                  <a:pt x="0" y="0"/>
                </a:moveTo>
                <a:lnTo>
                  <a:pt x="6151981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863371" y="7768717"/>
            <a:ext cx="4603115" cy="21717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560"/>
              </a:lnSpc>
            </a:pPr>
            <a:r>
              <a:rPr sz="1300" b="1" spc="-30" dirty="0">
                <a:solidFill>
                  <a:srgbClr val="386194"/>
                </a:solidFill>
                <a:latin typeface="Calibri"/>
                <a:cs typeface="Calibri"/>
              </a:rPr>
              <a:t>ESTADO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5466334" y="7768717"/>
            <a:ext cx="1536700" cy="217170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01320">
              <a:lnSpc>
                <a:spcPts val="1560"/>
              </a:lnSpc>
            </a:pP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CANTIDAD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863371" y="7985341"/>
            <a:ext cx="4603115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810">
              <a:lnSpc>
                <a:spcPts val="1555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EN</a:t>
            </a:r>
            <a:r>
              <a:rPr sz="1300" spc="-5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EJECUCIÓN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5466334" y="7985341"/>
            <a:ext cx="1536700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51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8,5</a:t>
            </a:r>
            <a:r>
              <a:rPr sz="1300" spc="-8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863371" y="8200059"/>
            <a:ext cx="4603115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0795" rIns="0" bIns="0" rtlCol="0">
            <a:spAutoFit/>
          </a:bodyPr>
          <a:lstStyle/>
          <a:p>
            <a:pPr marL="3810">
              <a:lnSpc>
                <a:spcPct val="100000"/>
              </a:lnSpc>
              <a:spcBef>
                <a:spcPts val="85"/>
              </a:spcBef>
            </a:pPr>
            <a:r>
              <a:rPr sz="1300" spc="-20" dirty="0">
                <a:solidFill>
                  <a:srgbClr val="386194"/>
                </a:solidFill>
                <a:latin typeface="Calibri"/>
                <a:cs typeface="Calibri"/>
              </a:rPr>
              <a:t>EJECUTADOS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POR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OTROS</a:t>
            </a:r>
            <a:r>
              <a:rPr sz="1300" spc="5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PROGRAMAS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5466334" y="8200059"/>
            <a:ext cx="1536700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825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6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0</a:t>
            </a:r>
            <a:r>
              <a:rPr sz="1300" spc="-8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863371" y="8445220"/>
            <a:ext cx="4603115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4604" rIns="0" bIns="0" rtlCol="0">
            <a:spAutoFit/>
          </a:bodyPr>
          <a:lstStyle/>
          <a:p>
            <a:pPr marL="3810">
              <a:lnSpc>
                <a:spcPct val="100000"/>
              </a:lnSpc>
              <a:spcBef>
                <a:spcPts val="114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SIN INTERVENIR – SIN</a:t>
            </a:r>
            <a:r>
              <a:rPr sz="1300" spc="-4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FINANCIACIÓN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5466334" y="8445220"/>
            <a:ext cx="1536700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889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70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0</a:t>
            </a:r>
            <a:r>
              <a:rPr sz="1300" spc="-9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863371" y="8690381"/>
            <a:ext cx="4603115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810">
              <a:lnSpc>
                <a:spcPts val="1555"/>
              </a:lnSpc>
            </a:pP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VÍAS </a:t>
            </a: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PARA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LA</a:t>
            </a:r>
            <a:r>
              <a:rPr sz="1300" spc="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EQUIDAD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5466334" y="8690381"/>
            <a:ext cx="1536700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905" algn="ctr">
              <a:lnSpc>
                <a:spcPts val="1555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0</a:t>
            </a:r>
            <a:r>
              <a:rPr sz="1300" spc="-9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409700"/>
            <a:ext cx="15253716" cy="62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945879"/>
            <a:ext cx="11679936" cy="18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529059" y="8337803"/>
            <a:ext cx="1662684" cy="754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732252" y="172211"/>
            <a:ext cx="365759" cy="4114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774923" y="192024"/>
            <a:ext cx="280416" cy="326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20300" y="1757172"/>
            <a:ext cx="5821680" cy="3535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785092" y="1714500"/>
            <a:ext cx="2308859" cy="5120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082021" y="1799082"/>
            <a:ext cx="5698490" cy="230504"/>
          </a:xfrm>
          <a:custGeom>
            <a:avLst/>
            <a:gdLst/>
            <a:ahLst/>
            <a:cxnLst/>
            <a:rect l="l" t="t" r="r" b="b"/>
            <a:pathLst>
              <a:path w="5698490" h="230505">
                <a:moveTo>
                  <a:pt x="0" y="230124"/>
                </a:moveTo>
                <a:lnTo>
                  <a:pt x="5698235" y="230124"/>
                </a:lnTo>
                <a:lnTo>
                  <a:pt x="5698235" y="0"/>
                </a:lnTo>
                <a:lnTo>
                  <a:pt x="0" y="0"/>
                </a:lnTo>
                <a:lnTo>
                  <a:pt x="0" y="23012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082021" y="1799082"/>
            <a:ext cx="5698490" cy="230504"/>
          </a:xfrm>
          <a:custGeom>
            <a:avLst/>
            <a:gdLst/>
            <a:ahLst/>
            <a:cxnLst/>
            <a:rect l="l" t="t" r="r" b="b"/>
            <a:pathLst>
              <a:path w="5698490" h="230505">
                <a:moveTo>
                  <a:pt x="0" y="230124"/>
                </a:moveTo>
                <a:lnTo>
                  <a:pt x="5698235" y="230124"/>
                </a:lnTo>
                <a:lnTo>
                  <a:pt x="5698235" y="0"/>
                </a:lnTo>
                <a:lnTo>
                  <a:pt x="0" y="0"/>
                </a:lnTo>
                <a:lnTo>
                  <a:pt x="0" y="23012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826240" y="1735836"/>
            <a:ext cx="2226563" cy="42976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0081894" y="1773758"/>
            <a:ext cx="5697855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65630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INFORMACIÓN</a:t>
            </a:r>
            <a:r>
              <a:rPr sz="15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Calibri"/>
                <a:cs typeface="Calibri"/>
              </a:rPr>
              <a:t>GENERAL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4030325" y="2066671"/>
            <a:ext cx="0" cy="818515"/>
          </a:xfrm>
          <a:custGeom>
            <a:avLst/>
            <a:gdLst/>
            <a:ahLst/>
            <a:cxnLst/>
            <a:rect l="l" t="t" r="r" b="b"/>
            <a:pathLst>
              <a:path h="818514">
                <a:moveTo>
                  <a:pt x="0" y="0"/>
                </a:moveTo>
                <a:lnTo>
                  <a:pt x="0" y="81826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78719" y="2475738"/>
            <a:ext cx="5704205" cy="0"/>
          </a:xfrm>
          <a:custGeom>
            <a:avLst/>
            <a:gdLst/>
            <a:ahLst/>
            <a:cxnLst/>
            <a:rect l="l" t="t" r="r" b="b"/>
            <a:pathLst>
              <a:path w="5704205">
                <a:moveTo>
                  <a:pt x="0" y="0"/>
                </a:moveTo>
                <a:lnTo>
                  <a:pt x="5703697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078719" y="2678684"/>
            <a:ext cx="5704205" cy="0"/>
          </a:xfrm>
          <a:custGeom>
            <a:avLst/>
            <a:gdLst/>
            <a:ahLst/>
            <a:cxnLst/>
            <a:rect l="l" t="t" r="r" b="b"/>
            <a:pathLst>
              <a:path w="5704205">
                <a:moveTo>
                  <a:pt x="0" y="0"/>
                </a:moveTo>
                <a:lnTo>
                  <a:pt x="5703697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081894" y="2066671"/>
            <a:ext cx="0" cy="818515"/>
          </a:xfrm>
          <a:custGeom>
            <a:avLst/>
            <a:gdLst/>
            <a:ahLst/>
            <a:cxnLst/>
            <a:rect l="l" t="t" r="r" b="b"/>
            <a:pathLst>
              <a:path h="818514">
                <a:moveTo>
                  <a:pt x="0" y="0"/>
                </a:moveTo>
                <a:lnTo>
                  <a:pt x="0" y="81826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5779241" y="2066671"/>
            <a:ext cx="0" cy="818515"/>
          </a:xfrm>
          <a:custGeom>
            <a:avLst/>
            <a:gdLst/>
            <a:ahLst/>
            <a:cxnLst/>
            <a:rect l="l" t="t" r="r" b="b"/>
            <a:pathLst>
              <a:path h="818514">
                <a:moveTo>
                  <a:pt x="0" y="0"/>
                </a:moveTo>
                <a:lnTo>
                  <a:pt x="0" y="81826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078719" y="2069846"/>
            <a:ext cx="5704205" cy="0"/>
          </a:xfrm>
          <a:custGeom>
            <a:avLst/>
            <a:gdLst/>
            <a:ahLst/>
            <a:cxnLst/>
            <a:rect l="l" t="t" r="r" b="b"/>
            <a:pathLst>
              <a:path w="5704205">
                <a:moveTo>
                  <a:pt x="0" y="0"/>
                </a:moveTo>
                <a:lnTo>
                  <a:pt x="5703697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078719" y="2881757"/>
            <a:ext cx="5704205" cy="0"/>
          </a:xfrm>
          <a:custGeom>
            <a:avLst/>
            <a:gdLst/>
            <a:ahLst/>
            <a:cxnLst/>
            <a:rect l="l" t="t" r="r" b="b"/>
            <a:pathLst>
              <a:path w="5704205">
                <a:moveTo>
                  <a:pt x="0" y="0"/>
                </a:moveTo>
                <a:lnTo>
                  <a:pt x="5703697" y="0"/>
                </a:lnTo>
              </a:path>
            </a:pathLst>
          </a:custGeom>
          <a:ln w="635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0081894" y="2051113"/>
            <a:ext cx="3948429" cy="424815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9525" rIns="0" bIns="0" rtlCol="0">
            <a:spAutoFit/>
          </a:bodyPr>
          <a:lstStyle/>
          <a:p>
            <a:pPr marL="33020">
              <a:lnSpc>
                <a:spcPct val="100000"/>
              </a:lnSpc>
              <a:spcBef>
                <a:spcPts val="75"/>
              </a:spcBef>
            </a:pPr>
            <a:r>
              <a:rPr sz="1300" b="1" spc="-35" dirty="0">
                <a:solidFill>
                  <a:srgbClr val="386194"/>
                </a:solidFill>
                <a:latin typeface="Calibri"/>
                <a:cs typeface="Calibri"/>
              </a:rPr>
              <a:t>ACTA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300" b="1" spc="-2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INICIO</a:t>
            </a:r>
            <a:endParaRPr sz="1300">
              <a:latin typeface="Calibri"/>
              <a:cs typeface="Calibri"/>
            </a:endParaRPr>
          </a:p>
          <a:p>
            <a:pPr marL="33020">
              <a:lnSpc>
                <a:spcPct val="10000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INICIO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DE</a:t>
            </a:r>
            <a:r>
              <a:rPr sz="1300" spc="254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OBRA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4030325" y="2051113"/>
            <a:ext cx="1749425" cy="424815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109855" rIns="0" bIns="0" rtlCol="0">
            <a:spAutoFit/>
          </a:bodyPr>
          <a:lstStyle/>
          <a:p>
            <a:pPr marL="466725">
              <a:lnSpc>
                <a:spcPct val="100000"/>
              </a:lnSpc>
              <a:spcBef>
                <a:spcPts val="865"/>
              </a:spcBef>
            </a:pPr>
            <a:r>
              <a:rPr sz="1300" b="1" spc="-5" dirty="0">
                <a:solidFill>
                  <a:srgbClr val="386194"/>
                </a:solidFill>
                <a:latin typeface="Calibri"/>
                <a:cs typeface="Calibri"/>
              </a:rPr>
              <a:t>01/02/2016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081894" y="2475738"/>
            <a:ext cx="3948429" cy="203200"/>
          </a:xfrm>
          <a:prstGeom prst="rect">
            <a:avLst/>
          </a:prstGeom>
          <a:solidFill>
            <a:srgbClr val="D9D9D9">
              <a:alpha val="19999"/>
            </a:srgbClr>
          </a:solidFill>
          <a:ln w="635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3020">
              <a:lnSpc>
                <a:spcPts val="147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TERMINACIÓN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030325" y="2475738"/>
            <a:ext cx="1749425" cy="203200"/>
          </a:xfrm>
          <a:prstGeom prst="rect">
            <a:avLst/>
          </a:prstGeom>
          <a:solidFill>
            <a:srgbClr val="D9D9D9">
              <a:alpha val="19999"/>
            </a:srgbClr>
          </a:solidFill>
          <a:ln w="635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73075">
              <a:lnSpc>
                <a:spcPts val="148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31/12/2018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081894" y="2678684"/>
            <a:ext cx="3948429" cy="20320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3020">
              <a:lnSpc>
                <a:spcPts val="1470"/>
              </a:lnSpc>
            </a:pPr>
            <a:r>
              <a:rPr sz="1300" spc="-25" dirty="0">
                <a:solidFill>
                  <a:srgbClr val="386194"/>
                </a:solidFill>
                <a:latin typeface="Calibri"/>
                <a:cs typeface="Calibri"/>
              </a:rPr>
              <a:t>FASE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DEL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PROYECTO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PROGRAMADO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/</a:t>
            </a:r>
            <a:r>
              <a:rPr sz="1300" spc="14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20" dirty="0">
                <a:solidFill>
                  <a:srgbClr val="386194"/>
                </a:solidFill>
                <a:latin typeface="Calibri"/>
                <a:cs typeface="Calibri"/>
              </a:rPr>
              <a:t>EJECUTADO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4030325" y="2678684"/>
            <a:ext cx="1749425" cy="203200"/>
          </a:xfrm>
          <a:prstGeom prst="rect">
            <a:avLst/>
          </a:prstGeom>
          <a:ln w="635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92759">
              <a:lnSpc>
                <a:spcPts val="147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28%/25,5%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0020300" y="4792980"/>
            <a:ext cx="5821680" cy="3230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1658600" y="4757928"/>
            <a:ext cx="2558796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082021" y="4834890"/>
            <a:ext cx="5698490" cy="200025"/>
          </a:xfrm>
          <a:custGeom>
            <a:avLst/>
            <a:gdLst/>
            <a:ahLst/>
            <a:cxnLst/>
            <a:rect l="l" t="t" r="r" b="b"/>
            <a:pathLst>
              <a:path w="5698490" h="200025">
                <a:moveTo>
                  <a:pt x="0" y="199644"/>
                </a:moveTo>
                <a:lnTo>
                  <a:pt x="5698235" y="199644"/>
                </a:lnTo>
                <a:lnTo>
                  <a:pt x="5698235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0082021" y="4834890"/>
            <a:ext cx="5698490" cy="200025"/>
          </a:xfrm>
          <a:custGeom>
            <a:avLst/>
            <a:gdLst/>
            <a:ahLst/>
            <a:cxnLst/>
            <a:rect l="l" t="t" r="r" b="b"/>
            <a:pathLst>
              <a:path w="5698490" h="200025">
                <a:moveTo>
                  <a:pt x="0" y="199644"/>
                </a:moveTo>
                <a:lnTo>
                  <a:pt x="5698235" y="199644"/>
                </a:lnTo>
                <a:lnTo>
                  <a:pt x="5698235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1699747" y="4779264"/>
            <a:ext cx="2476500" cy="3749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0082021" y="4812030"/>
            <a:ext cx="569849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24025">
              <a:lnSpc>
                <a:spcPct val="100000"/>
              </a:lnSpc>
              <a:spcBef>
                <a:spcPts val="95"/>
              </a:spcBef>
            </a:pP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CONTRATO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OBRA 1759 DE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/2015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0020300" y="6667500"/>
            <a:ext cx="5821680" cy="3230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714988" y="6632448"/>
            <a:ext cx="2444496" cy="4572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082021" y="6709410"/>
            <a:ext cx="5698490" cy="200025"/>
          </a:xfrm>
          <a:custGeom>
            <a:avLst/>
            <a:gdLst/>
            <a:ahLst/>
            <a:cxnLst/>
            <a:rect l="l" t="t" r="r" b="b"/>
            <a:pathLst>
              <a:path w="5698490" h="200025">
                <a:moveTo>
                  <a:pt x="0" y="199644"/>
                </a:moveTo>
                <a:lnTo>
                  <a:pt x="5698235" y="199644"/>
                </a:lnTo>
                <a:lnTo>
                  <a:pt x="5698235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0082021" y="6709410"/>
            <a:ext cx="5698490" cy="200025"/>
          </a:xfrm>
          <a:custGeom>
            <a:avLst/>
            <a:gdLst/>
            <a:ahLst/>
            <a:cxnLst/>
            <a:rect l="l" t="t" r="r" b="b"/>
            <a:pathLst>
              <a:path w="5698490" h="200025">
                <a:moveTo>
                  <a:pt x="0" y="199644"/>
                </a:moveTo>
                <a:lnTo>
                  <a:pt x="5698235" y="199644"/>
                </a:lnTo>
                <a:lnTo>
                  <a:pt x="5698235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1756135" y="6653784"/>
            <a:ext cx="2362199" cy="37490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10082021" y="6686804"/>
            <a:ext cx="569849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79905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INTERVENTORÍA 1763 DE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2015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38" name="object 38"/>
          <p:cNvGraphicFramePr>
            <a:graphicFrameLocks noGrp="1"/>
          </p:cNvGraphicFramePr>
          <p:nvPr/>
        </p:nvGraphicFramePr>
        <p:xfrm>
          <a:off x="10078719" y="5094732"/>
          <a:ext cx="5707380" cy="1224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57370"/>
                <a:gridCol w="391032"/>
                <a:gridCol w="948944"/>
              </a:tblGrid>
              <a:tr h="190500">
                <a:tc gridSpan="3">
                  <a:txBody>
                    <a:bodyPr/>
                    <a:lstStyle/>
                    <a:p>
                      <a:pPr marL="1457325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UNION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TEMPORAL DISICO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-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COMSA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300" spc="1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GYC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R="125095" algn="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020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COMSA COLOMBIA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9695" algn="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020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COMSA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SOCIEDAD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UNIPERSONAL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SUCURSAL</a:t>
                      </a:r>
                      <a:r>
                        <a:rPr sz="1300" spc="10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2875" algn="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020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DISICO</a:t>
                      </a:r>
                      <a:r>
                        <a:rPr sz="1300" spc="-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9695" algn="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37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3020">
                        <a:lnSpc>
                          <a:spcPts val="145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INGENIERÍA Y 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TELEMÁTICA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G&amp;C</a:t>
                      </a:r>
                      <a:r>
                        <a:rPr sz="1300" spc="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9695" algn="r">
                        <a:lnSpc>
                          <a:spcPts val="145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37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5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9" name="object 39"/>
          <p:cNvGraphicFramePr>
            <a:graphicFrameLocks noGrp="1"/>
          </p:cNvGraphicFramePr>
          <p:nvPr/>
        </p:nvGraphicFramePr>
        <p:xfrm>
          <a:off x="10075544" y="6966839"/>
          <a:ext cx="5716905" cy="1028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28083"/>
                <a:gridCol w="501269"/>
                <a:gridCol w="967994"/>
              </a:tblGrid>
              <a:tr h="177800">
                <a:tc gridSpan="3">
                  <a:txBody>
                    <a:bodyPr/>
                    <a:lstStyle/>
                    <a:p>
                      <a:pPr marL="1515110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CONSORCIO INTEGRAL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MAB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ZAÑARTU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8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INTEGRANTES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86690">
                        <a:lnSpc>
                          <a:spcPts val="1400"/>
                        </a:lnSpc>
                      </a:pP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ORIGEN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29845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INTEGRAL INGENIERIA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SUPERVISION</a:t>
                      </a:r>
                      <a:r>
                        <a:rPr sz="1300" spc="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SAS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0655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60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29845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MAB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INGENIERIA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sz="1300" spc="5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S.A.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0655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29845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ZAÑARTU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INGENIEROS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CONSULTORES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SEDE</a:t>
                      </a:r>
                      <a:r>
                        <a:rPr sz="1300" spc="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0655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0" name="object 40"/>
          <p:cNvSpPr/>
          <p:nvPr/>
        </p:nvSpPr>
        <p:spPr>
          <a:xfrm>
            <a:off x="10020300" y="3095244"/>
            <a:ext cx="5821680" cy="32461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2467843" y="3061716"/>
            <a:ext cx="938784" cy="45567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082021" y="3137154"/>
            <a:ext cx="5698490" cy="201295"/>
          </a:xfrm>
          <a:custGeom>
            <a:avLst/>
            <a:gdLst/>
            <a:ahLst/>
            <a:cxnLst/>
            <a:rect l="l" t="t" r="r" b="b"/>
            <a:pathLst>
              <a:path w="5698490" h="201295">
                <a:moveTo>
                  <a:pt x="0" y="201167"/>
                </a:moveTo>
                <a:lnTo>
                  <a:pt x="5698235" y="201167"/>
                </a:lnTo>
                <a:lnTo>
                  <a:pt x="5698235" y="0"/>
                </a:lnTo>
                <a:lnTo>
                  <a:pt x="0" y="0"/>
                </a:lnTo>
                <a:lnTo>
                  <a:pt x="0" y="201167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2508992" y="3083052"/>
            <a:ext cx="856488" cy="37337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4" name="object 44"/>
          <p:cNvGraphicFramePr>
            <a:graphicFrameLocks noGrp="1"/>
          </p:cNvGraphicFramePr>
          <p:nvPr/>
        </p:nvGraphicFramePr>
        <p:xfrm>
          <a:off x="10075544" y="3137154"/>
          <a:ext cx="5716905" cy="12585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6377"/>
                <a:gridCol w="1168146"/>
                <a:gridCol w="2395219"/>
                <a:gridCol w="887603"/>
              </a:tblGrid>
              <a:tr h="203200">
                <a:tc gridSpan="4">
                  <a:txBody>
                    <a:bodyPr/>
                    <a:lstStyle/>
                    <a:p>
                      <a:pPr algn="ctr">
                        <a:lnSpc>
                          <a:spcPts val="1485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ALCANCE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2847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3200">
                <a:tc>
                  <a:txBody>
                    <a:bodyPr/>
                    <a:lstStyle/>
                    <a:p>
                      <a:pPr marL="356870">
                        <a:lnSpc>
                          <a:spcPts val="151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SECTOR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51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47980">
                        <a:lnSpc>
                          <a:spcPts val="151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INTERVENCIÓN</a:t>
                      </a:r>
                      <a:r>
                        <a:rPr sz="1300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2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PREVISTA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510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AVANCE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177800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200025" marR="191770" indent="83820">
                        <a:lnSpc>
                          <a:spcPct val="1000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CALARCA-  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</a:t>
                      </a: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J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AR</a:t>
                      </a:r>
                      <a:r>
                        <a:rPr sz="130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Diseños</a:t>
                      </a:r>
                      <a:r>
                        <a:rPr sz="1300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Definitivos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96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Suministro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Equipos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14,3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Instalación de</a:t>
                      </a:r>
                      <a:r>
                        <a:rPr sz="1300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Equipos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0,6</a:t>
                      </a:r>
                      <a:r>
                        <a:rPr sz="1300" spc="-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400"/>
                        </a:lnSpc>
                      </a:pP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Puesta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en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Marcha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5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Equipos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1300" spc="-9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5" name="object 45"/>
          <p:cNvSpPr/>
          <p:nvPr/>
        </p:nvSpPr>
        <p:spPr>
          <a:xfrm>
            <a:off x="643127" y="5103876"/>
            <a:ext cx="5833872" cy="32156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589276" y="5068824"/>
            <a:ext cx="1955292" cy="45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04850" y="5145786"/>
            <a:ext cx="5710555" cy="198120"/>
          </a:xfrm>
          <a:custGeom>
            <a:avLst/>
            <a:gdLst/>
            <a:ahLst/>
            <a:cxnLst/>
            <a:rect l="l" t="t" r="r" b="b"/>
            <a:pathLst>
              <a:path w="5710555" h="198120">
                <a:moveTo>
                  <a:pt x="0" y="198120"/>
                </a:moveTo>
                <a:lnTo>
                  <a:pt x="5710428" y="198120"/>
                </a:lnTo>
                <a:lnTo>
                  <a:pt x="5710428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04850" y="5145786"/>
            <a:ext cx="5710555" cy="198120"/>
          </a:xfrm>
          <a:custGeom>
            <a:avLst/>
            <a:gdLst/>
            <a:ahLst/>
            <a:cxnLst/>
            <a:rect l="l" t="t" r="r" b="b"/>
            <a:pathLst>
              <a:path w="5710555" h="198120">
                <a:moveTo>
                  <a:pt x="0" y="198120"/>
                </a:moveTo>
                <a:lnTo>
                  <a:pt x="5710428" y="198120"/>
                </a:lnTo>
                <a:lnTo>
                  <a:pt x="5710428" y="0"/>
                </a:lnTo>
                <a:lnTo>
                  <a:pt x="0" y="0"/>
                </a:lnTo>
                <a:lnTo>
                  <a:pt x="0" y="198120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630423" y="5090160"/>
            <a:ext cx="1872996" cy="37490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704850" y="5123180"/>
            <a:ext cx="571055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INVERSIONES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(Millones)</a:t>
            </a:r>
            <a:endParaRPr sz="1300">
              <a:latin typeface="Calibri"/>
              <a:cs typeface="Calibri"/>
            </a:endParaRPr>
          </a:p>
        </p:txBody>
      </p:sp>
      <p:graphicFrame>
        <p:nvGraphicFramePr>
          <p:cNvPr id="51" name="object 51"/>
          <p:cNvGraphicFramePr>
            <a:graphicFrameLocks noGrp="1"/>
          </p:cNvGraphicFramePr>
          <p:nvPr/>
        </p:nvGraphicFramePr>
        <p:xfrm>
          <a:off x="697318" y="5397119"/>
          <a:ext cx="5729605" cy="16370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26472"/>
                <a:gridCol w="1983994"/>
              </a:tblGrid>
              <a:tr h="177800">
                <a:tc>
                  <a:txBody>
                    <a:bodyPr/>
                    <a:lstStyle/>
                    <a:p>
                      <a:pPr marL="29209">
                        <a:lnSpc>
                          <a:spcPts val="1335"/>
                        </a:lnSpc>
                      </a:pPr>
                      <a:r>
                        <a:rPr sz="1300" b="1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Contrato</a:t>
                      </a:r>
                      <a:r>
                        <a:rPr sz="1300" b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5"/>
                        </a:lnSpc>
                      </a:pP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spc="-7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363.000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28575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29209">
                        <a:lnSpc>
                          <a:spcPts val="1335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Contrato</a:t>
                      </a:r>
                      <a:r>
                        <a:rPr sz="1300" spc="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Interventoría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560" algn="ctr">
                        <a:lnSpc>
                          <a:spcPts val="1335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spc="-6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16.945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28575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29209">
                        <a:lnSpc>
                          <a:spcPts val="1525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Vigencias</a:t>
                      </a:r>
                      <a:r>
                        <a:rPr sz="1300" spc="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2015=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i="1" spc="-2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77.000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2016=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i="1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2017=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i="1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100</a:t>
                      </a:r>
                      <a:endParaRPr sz="1300">
                        <a:latin typeface="Calibri"/>
                        <a:cs typeface="Calibri"/>
                      </a:endParaRPr>
                    </a:p>
                    <a:p>
                      <a:pPr marL="207645">
                        <a:lnSpc>
                          <a:spcPct val="100000"/>
                        </a:lnSpc>
                      </a:pPr>
                      <a:r>
                        <a:rPr sz="1300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Vigencia 2018=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b="1" i="1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i="1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285.800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363.000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29209">
                        <a:lnSpc>
                          <a:spcPts val="1400"/>
                        </a:lnSpc>
                      </a:pPr>
                      <a:r>
                        <a:rPr sz="1300" spc="-3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r>
                        <a:rPr sz="1300" spc="-8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0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Inversión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ts val="1400"/>
                        </a:lnSpc>
                      </a:pP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300" spc="-6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386194"/>
                          </a:solidFill>
                          <a:latin typeface="Calibri"/>
                          <a:cs typeface="Calibri"/>
                        </a:rPr>
                        <a:t>379.945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2" name="object 52"/>
          <p:cNvSpPr txBox="1"/>
          <p:nvPr/>
        </p:nvSpPr>
        <p:spPr>
          <a:xfrm>
            <a:off x="687425" y="7022973"/>
            <a:ext cx="21342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* Cifras en  millones a diciembre de</a:t>
            </a:r>
            <a:r>
              <a:rPr sz="1000" spc="-1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386194"/>
                </a:solidFill>
                <a:latin typeface="Calibri"/>
                <a:cs typeface="Calibri"/>
              </a:rPr>
              <a:t>2015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417054" y="1499362"/>
            <a:ext cx="2295525" cy="1870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Calibri"/>
                <a:cs typeface="Calibri"/>
              </a:rPr>
              <a:t>Vía </a:t>
            </a:r>
            <a:r>
              <a:rPr sz="1100" dirty="0">
                <a:latin typeface="Calibri"/>
                <a:cs typeface="Calibri"/>
              </a:rPr>
              <a:t>por pavimentar en el contrato  </a:t>
            </a:r>
            <a:r>
              <a:rPr sz="1100" spc="-5" dirty="0">
                <a:latin typeface="Calibri"/>
                <a:cs typeface="Calibri"/>
              </a:rPr>
              <a:t>Carretera </a:t>
            </a:r>
            <a:r>
              <a:rPr sz="1100" dirty="0">
                <a:latin typeface="Calibri"/>
                <a:cs typeface="Calibri"/>
              </a:rPr>
              <a:t>Nacional </a:t>
            </a:r>
            <a:r>
              <a:rPr sz="1100" spc="-5" dirty="0">
                <a:latin typeface="Calibri"/>
                <a:cs typeface="Calibri"/>
              </a:rPr>
              <a:t>pavimentada-INVÍAS  </a:t>
            </a:r>
            <a:r>
              <a:rPr sz="1100" dirty="0">
                <a:latin typeface="Calibri"/>
                <a:cs typeface="Calibri"/>
              </a:rPr>
              <a:t>Carretera</a:t>
            </a:r>
            <a:r>
              <a:rPr sz="1100" spc="-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Departamental</a:t>
            </a:r>
            <a:endParaRPr sz="1100">
              <a:latin typeface="Calibri"/>
              <a:cs typeface="Calibri"/>
            </a:endParaRPr>
          </a:p>
          <a:p>
            <a:pPr marL="12700" marR="183515">
              <a:lnSpc>
                <a:spcPct val="100000"/>
              </a:lnSpc>
              <a:spcBef>
                <a:spcPts val="5"/>
              </a:spcBef>
            </a:pPr>
            <a:r>
              <a:rPr sz="1100" spc="-5" dirty="0">
                <a:latin typeface="Calibri"/>
                <a:cs typeface="Calibri"/>
              </a:rPr>
              <a:t>Carretera Municipal pavimentada  Carretera </a:t>
            </a:r>
            <a:r>
              <a:rPr sz="1100" dirty="0">
                <a:latin typeface="Calibri"/>
                <a:cs typeface="Calibri"/>
              </a:rPr>
              <a:t>Nacional </a:t>
            </a:r>
            <a:r>
              <a:rPr sz="1100" spc="-5" dirty="0">
                <a:latin typeface="Calibri"/>
                <a:cs typeface="Calibri"/>
              </a:rPr>
              <a:t>pavimentada-ANI  Obras </a:t>
            </a:r>
            <a:r>
              <a:rPr sz="1100" dirty="0">
                <a:latin typeface="Calibri"/>
                <a:cs typeface="Calibri"/>
              </a:rPr>
              <a:t>Anexas </a:t>
            </a:r>
            <a:r>
              <a:rPr sz="1100" spc="-5" dirty="0">
                <a:latin typeface="Calibri"/>
                <a:cs typeface="Calibri"/>
              </a:rPr>
              <a:t>(ejecución </a:t>
            </a:r>
            <a:r>
              <a:rPr sz="1100" dirty="0">
                <a:latin typeface="Calibri"/>
                <a:cs typeface="Calibri"/>
              </a:rPr>
              <a:t>mediante  otro</a:t>
            </a:r>
            <a:r>
              <a:rPr sz="1100" spc="-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contrato)</a:t>
            </a:r>
            <a:endParaRPr sz="1100">
              <a:latin typeface="Calibri"/>
              <a:cs typeface="Calibri"/>
            </a:endParaRPr>
          </a:p>
          <a:p>
            <a:pPr marL="12700" marR="94615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Túnel de </a:t>
            </a:r>
            <a:r>
              <a:rPr sz="1100" dirty="0">
                <a:latin typeface="Calibri"/>
                <a:cs typeface="Calibri"/>
              </a:rPr>
              <a:t>la Línea  Puente en</a:t>
            </a:r>
            <a:r>
              <a:rPr sz="1100" spc="-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intervención  Puentes </a:t>
            </a:r>
            <a:r>
              <a:rPr sz="1100" spc="-5" dirty="0">
                <a:latin typeface="Calibri"/>
                <a:cs typeface="Calibri"/>
              </a:rPr>
              <a:t>terminados  Túnel 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intervención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6847331" y="2020824"/>
            <a:ext cx="401320" cy="88900"/>
          </a:xfrm>
          <a:custGeom>
            <a:avLst/>
            <a:gdLst/>
            <a:ahLst/>
            <a:cxnLst/>
            <a:rect l="l" t="t" r="r" b="b"/>
            <a:pathLst>
              <a:path w="401320" h="88900">
                <a:moveTo>
                  <a:pt x="0" y="88392"/>
                </a:moveTo>
                <a:lnTo>
                  <a:pt x="400811" y="88392"/>
                </a:lnTo>
                <a:lnTo>
                  <a:pt x="400811" y="0"/>
                </a:lnTo>
                <a:lnTo>
                  <a:pt x="0" y="0"/>
                </a:lnTo>
                <a:lnTo>
                  <a:pt x="0" y="88392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847331" y="2020824"/>
            <a:ext cx="401320" cy="88900"/>
          </a:xfrm>
          <a:custGeom>
            <a:avLst/>
            <a:gdLst/>
            <a:ahLst/>
            <a:cxnLst/>
            <a:rect l="l" t="t" r="r" b="b"/>
            <a:pathLst>
              <a:path w="401320" h="88900">
                <a:moveTo>
                  <a:pt x="0" y="88392"/>
                </a:moveTo>
                <a:lnTo>
                  <a:pt x="400811" y="88392"/>
                </a:lnTo>
                <a:lnTo>
                  <a:pt x="400811" y="0"/>
                </a:lnTo>
                <a:lnTo>
                  <a:pt x="0" y="0"/>
                </a:lnTo>
                <a:lnTo>
                  <a:pt x="0" y="88392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838188" y="1524000"/>
            <a:ext cx="410209" cy="76200"/>
          </a:xfrm>
          <a:custGeom>
            <a:avLst/>
            <a:gdLst/>
            <a:ahLst/>
            <a:cxnLst/>
            <a:rect l="l" t="t" r="r" b="b"/>
            <a:pathLst>
              <a:path w="410209" h="76200">
                <a:moveTo>
                  <a:pt x="0" y="76200"/>
                </a:moveTo>
                <a:lnTo>
                  <a:pt x="409955" y="76200"/>
                </a:lnTo>
                <a:lnTo>
                  <a:pt x="409955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5F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838188" y="1524000"/>
            <a:ext cx="410209" cy="76200"/>
          </a:xfrm>
          <a:custGeom>
            <a:avLst/>
            <a:gdLst/>
            <a:ahLst/>
            <a:cxnLst/>
            <a:rect l="l" t="t" r="r" b="b"/>
            <a:pathLst>
              <a:path w="410209" h="76200">
                <a:moveTo>
                  <a:pt x="0" y="76200"/>
                </a:moveTo>
                <a:lnTo>
                  <a:pt x="409955" y="76200"/>
                </a:lnTo>
                <a:lnTo>
                  <a:pt x="409955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838188" y="1694688"/>
            <a:ext cx="410209" cy="76200"/>
          </a:xfrm>
          <a:custGeom>
            <a:avLst/>
            <a:gdLst/>
            <a:ahLst/>
            <a:cxnLst/>
            <a:rect l="l" t="t" r="r" b="b"/>
            <a:pathLst>
              <a:path w="410209" h="76200">
                <a:moveTo>
                  <a:pt x="0" y="76200"/>
                </a:moveTo>
                <a:lnTo>
                  <a:pt x="409955" y="76200"/>
                </a:lnTo>
                <a:lnTo>
                  <a:pt x="409955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838188" y="1694688"/>
            <a:ext cx="410209" cy="76200"/>
          </a:xfrm>
          <a:custGeom>
            <a:avLst/>
            <a:gdLst/>
            <a:ahLst/>
            <a:cxnLst/>
            <a:rect l="l" t="t" r="r" b="b"/>
            <a:pathLst>
              <a:path w="410209" h="76200">
                <a:moveTo>
                  <a:pt x="0" y="76200"/>
                </a:moveTo>
                <a:lnTo>
                  <a:pt x="409955" y="76200"/>
                </a:lnTo>
                <a:lnTo>
                  <a:pt x="409955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838188" y="1874520"/>
            <a:ext cx="410209" cy="76200"/>
          </a:xfrm>
          <a:custGeom>
            <a:avLst/>
            <a:gdLst/>
            <a:ahLst/>
            <a:cxnLst/>
            <a:rect l="l" t="t" r="r" b="b"/>
            <a:pathLst>
              <a:path w="410209" h="76200">
                <a:moveTo>
                  <a:pt x="0" y="76200"/>
                </a:moveTo>
                <a:lnTo>
                  <a:pt x="409955" y="76200"/>
                </a:lnTo>
                <a:lnTo>
                  <a:pt x="409955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36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838188" y="1874520"/>
            <a:ext cx="410209" cy="76200"/>
          </a:xfrm>
          <a:custGeom>
            <a:avLst/>
            <a:gdLst/>
            <a:ahLst/>
            <a:cxnLst/>
            <a:rect l="l" t="t" r="r" b="b"/>
            <a:pathLst>
              <a:path w="410209" h="76200">
                <a:moveTo>
                  <a:pt x="0" y="76200"/>
                </a:moveTo>
                <a:lnTo>
                  <a:pt x="409955" y="76200"/>
                </a:lnTo>
                <a:lnTo>
                  <a:pt x="409955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842759" y="2199132"/>
            <a:ext cx="433070" cy="76200"/>
          </a:xfrm>
          <a:custGeom>
            <a:avLst/>
            <a:gdLst/>
            <a:ahLst/>
            <a:cxnLst/>
            <a:rect l="l" t="t" r="r" b="b"/>
            <a:pathLst>
              <a:path w="433070" h="76200">
                <a:moveTo>
                  <a:pt x="0" y="76200"/>
                </a:moveTo>
                <a:lnTo>
                  <a:pt x="432816" y="76200"/>
                </a:lnTo>
                <a:lnTo>
                  <a:pt x="432816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883A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842759" y="2199132"/>
            <a:ext cx="433070" cy="76200"/>
          </a:xfrm>
          <a:custGeom>
            <a:avLst/>
            <a:gdLst/>
            <a:ahLst/>
            <a:cxnLst/>
            <a:rect l="l" t="t" r="r" b="b"/>
            <a:pathLst>
              <a:path w="433070" h="76200">
                <a:moveTo>
                  <a:pt x="0" y="76200"/>
                </a:moveTo>
                <a:lnTo>
                  <a:pt x="432816" y="76200"/>
                </a:lnTo>
                <a:lnTo>
                  <a:pt x="432816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838188" y="2481072"/>
            <a:ext cx="429259" cy="0"/>
          </a:xfrm>
          <a:custGeom>
            <a:avLst/>
            <a:gdLst/>
            <a:ahLst/>
            <a:cxnLst/>
            <a:rect l="l" t="t" r="r" b="b"/>
            <a:pathLst>
              <a:path w="429259">
                <a:moveTo>
                  <a:pt x="0" y="0"/>
                </a:moveTo>
                <a:lnTo>
                  <a:pt x="429259" y="0"/>
                </a:lnTo>
              </a:path>
            </a:pathLst>
          </a:custGeom>
          <a:ln w="76200">
            <a:solidFill>
              <a:srgbClr val="00AF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848856" y="2737104"/>
            <a:ext cx="399415" cy="79375"/>
          </a:xfrm>
          <a:custGeom>
            <a:avLst/>
            <a:gdLst/>
            <a:ahLst/>
            <a:cxnLst/>
            <a:rect l="l" t="t" r="r" b="b"/>
            <a:pathLst>
              <a:path w="399415" h="79375">
                <a:moveTo>
                  <a:pt x="0" y="79248"/>
                </a:moveTo>
                <a:lnTo>
                  <a:pt x="399288" y="79248"/>
                </a:lnTo>
                <a:lnTo>
                  <a:pt x="399288" y="0"/>
                </a:lnTo>
                <a:lnTo>
                  <a:pt x="0" y="0"/>
                </a:lnTo>
                <a:lnTo>
                  <a:pt x="0" y="792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848856" y="2737104"/>
            <a:ext cx="399415" cy="79375"/>
          </a:xfrm>
          <a:custGeom>
            <a:avLst/>
            <a:gdLst/>
            <a:ahLst/>
            <a:cxnLst/>
            <a:rect l="l" t="t" r="r" b="b"/>
            <a:pathLst>
              <a:path w="399415" h="79375">
                <a:moveTo>
                  <a:pt x="0" y="79248"/>
                </a:moveTo>
                <a:lnTo>
                  <a:pt x="399288" y="79248"/>
                </a:lnTo>
                <a:lnTo>
                  <a:pt x="399288" y="0"/>
                </a:lnTo>
                <a:lnTo>
                  <a:pt x="0" y="0"/>
                </a:lnTo>
                <a:lnTo>
                  <a:pt x="0" y="79248"/>
                </a:lnTo>
                <a:close/>
              </a:path>
            </a:pathLst>
          </a:custGeom>
          <a:ln w="3175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935343" y="2894838"/>
            <a:ext cx="0" cy="120650"/>
          </a:xfrm>
          <a:custGeom>
            <a:avLst/>
            <a:gdLst/>
            <a:ahLst/>
            <a:cxnLst/>
            <a:rect l="l" t="t" r="r" b="b"/>
            <a:pathLst>
              <a:path h="120650">
                <a:moveTo>
                  <a:pt x="0" y="0"/>
                </a:moveTo>
                <a:lnTo>
                  <a:pt x="0" y="120395"/>
                </a:lnTo>
              </a:path>
            </a:pathLst>
          </a:custGeom>
          <a:ln w="25908">
            <a:solidFill>
              <a:srgbClr val="386194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184517" y="2894838"/>
            <a:ext cx="0" cy="120650"/>
          </a:xfrm>
          <a:custGeom>
            <a:avLst/>
            <a:gdLst/>
            <a:ahLst/>
            <a:cxnLst/>
            <a:rect l="l" t="t" r="r" b="b"/>
            <a:pathLst>
              <a:path h="120650">
                <a:moveTo>
                  <a:pt x="0" y="0"/>
                </a:moveTo>
                <a:lnTo>
                  <a:pt x="0" y="120395"/>
                </a:lnTo>
              </a:path>
            </a:pathLst>
          </a:custGeom>
          <a:ln w="25908">
            <a:solidFill>
              <a:srgbClr val="386194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893814" y="2894838"/>
            <a:ext cx="332740" cy="120650"/>
          </a:xfrm>
          <a:custGeom>
            <a:avLst/>
            <a:gdLst/>
            <a:ahLst/>
            <a:cxnLst/>
            <a:rect l="l" t="t" r="r" b="b"/>
            <a:pathLst>
              <a:path w="332740" h="120650">
                <a:moveTo>
                  <a:pt x="0" y="120396"/>
                </a:moveTo>
                <a:lnTo>
                  <a:pt x="332231" y="120396"/>
                </a:lnTo>
                <a:lnTo>
                  <a:pt x="332231" y="0"/>
                </a:lnTo>
                <a:lnTo>
                  <a:pt x="0" y="0"/>
                </a:lnTo>
                <a:lnTo>
                  <a:pt x="0" y="120396"/>
                </a:lnTo>
                <a:close/>
              </a:path>
            </a:pathLst>
          </a:custGeom>
          <a:ln w="25908">
            <a:solidFill>
              <a:srgbClr val="386194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956297" y="3231642"/>
            <a:ext cx="231775" cy="134620"/>
          </a:xfrm>
          <a:custGeom>
            <a:avLst/>
            <a:gdLst/>
            <a:ahLst/>
            <a:cxnLst/>
            <a:rect l="l" t="t" r="r" b="b"/>
            <a:pathLst>
              <a:path w="231775" h="134620">
                <a:moveTo>
                  <a:pt x="0" y="134112"/>
                </a:moveTo>
                <a:lnTo>
                  <a:pt x="9096" y="81920"/>
                </a:lnTo>
                <a:lnTo>
                  <a:pt x="33909" y="39290"/>
                </a:lnTo>
                <a:lnTo>
                  <a:pt x="70723" y="10542"/>
                </a:lnTo>
                <a:lnTo>
                  <a:pt x="115824" y="0"/>
                </a:lnTo>
                <a:lnTo>
                  <a:pt x="160924" y="10542"/>
                </a:lnTo>
                <a:lnTo>
                  <a:pt x="197738" y="39290"/>
                </a:lnTo>
                <a:lnTo>
                  <a:pt x="222551" y="81920"/>
                </a:lnTo>
                <a:lnTo>
                  <a:pt x="231648" y="134112"/>
                </a:lnTo>
                <a:lnTo>
                  <a:pt x="173735" y="134112"/>
                </a:lnTo>
                <a:lnTo>
                  <a:pt x="169187" y="104471"/>
                </a:lnTo>
                <a:lnTo>
                  <a:pt x="156781" y="80248"/>
                </a:lnTo>
                <a:lnTo>
                  <a:pt x="138374" y="63906"/>
                </a:lnTo>
                <a:lnTo>
                  <a:pt x="115824" y="57912"/>
                </a:lnTo>
                <a:lnTo>
                  <a:pt x="93273" y="63906"/>
                </a:lnTo>
                <a:lnTo>
                  <a:pt x="74866" y="80248"/>
                </a:lnTo>
                <a:lnTo>
                  <a:pt x="62460" y="104471"/>
                </a:lnTo>
                <a:lnTo>
                  <a:pt x="57911" y="134112"/>
                </a:lnTo>
                <a:lnTo>
                  <a:pt x="0" y="134112"/>
                </a:lnTo>
                <a:close/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943725" y="3063240"/>
            <a:ext cx="0" cy="120650"/>
          </a:xfrm>
          <a:custGeom>
            <a:avLst/>
            <a:gdLst/>
            <a:ahLst/>
            <a:cxnLst/>
            <a:rect l="l" t="t" r="r" b="b"/>
            <a:pathLst>
              <a:path h="120650">
                <a:moveTo>
                  <a:pt x="0" y="0"/>
                </a:moveTo>
                <a:lnTo>
                  <a:pt x="0" y="120395"/>
                </a:lnTo>
              </a:path>
            </a:pathLst>
          </a:custGeom>
          <a:ln w="12192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192898" y="3063240"/>
            <a:ext cx="0" cy="120650"/>
          </a:xfrm>
          <a:custGeom>
            <a:avLst/>
            <a:gdLst/>
            <a:ahLst/>
            <a:cxnLst/>
            <a:rect l="l" t="t" r="r" b="b"/>
            <a:pathLst>
              <a:path h="120650">
                <a:moveTo>
                  <a:pt x="0" y="0"/>
                </a:moveTo>
                <a:lnTo>
                  <a:pt x="0" y="120395"/>
                </a:lnTo>
              </a:path>
            </a:pathLst>
          </a:custGeom>
          <a:ln w="12192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902195" y="3063240"/>
            <a:ext cx="332740" cy="120650"/>
          </a:xfrm>
          <a:custGeom>
            <a:avLst/>
            <a:gdLst/>
            <a:ahLst/>
            <a:cxnLst/>
            <a:rect l="l" t="t" r="r" b="b"/>
            <a:pathLst>
              <a:path w="332740" h="120650">
                <a:moveTo>
                  <a:pt x="0" y="120396"/>
                </a:moveTo>
                <a:lnTo>
                  <a:pt x="332231" y="120396"/>
                </a:lnTo>
                <a:lnTo>
                  <a:pt x="332231" y="0"/>
                </a:lnTo>
                <a:lnTo>
                  <a:pt x="0" y="0"/>
                </a:lnTo>
                <a:lnTo>
                  <a:pt x="0" y="120396"/>
                </a:lnTo>
                <a:close/>
              </a:path>
            </a:pathLst>
          </a:custGeom>
          <a:ln w="12192">
            <a:solidFill>
              <a:srgbClr val="3861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19327" y="1522476"/>
            <a:ext cx="5737860" cy="349300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03668" y="7299071"/>
            <a:ext cx="5713730" cy="243840"/>
          </a:xfrm>
          <a:custGeom>
            <a:avLst/>
            <a:gdLst/>
            <a:ahLst/>
            <a:cxnLst/>
            <a:rect l="l" t="t" r="r" b="b"/>
            <a:pathLst>
              <a:path w="5713730" h="243840">
                <a:moveTo>
                  <a:pt x="0" y="243839"/>
                </a:moveTo>
                <a:lnTo>
                  <a:pt x="5713222" y="243839"/>
                </a:lnTo>
                <a:lnTo>
                  <a:pt x="5713222" y="0"/>
                </a:lnTo>
                <a:lnTo>
                  <a:pt x="0" y="0"/>
                </a:lnTo>
                <a:lnTo>
                  <a:pt x="0" y="243839"/>
                </a:lnTo>
                <a:close/>
              </a:path>
            </a:pathLst>
          </a:custGeom>
          <a:solidFill>
            <a:srgbClr val="E26C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03668" y="7292721"/>
            <a:ext cx="0" cy="262890"/>
          </a:xfrm>
          <a:custGeom>
            <a:avLst/>
            <a:gdLst/>
            <a:ahLst/>
            <a:cxnLst/>
            <a:rect l="l" t="t" r="r" b="b"/>
            <a:pathLst>
              <a:path h="262890">
                <a:moveTo>
                  <a:pt x="0" y="0"/>
                </a:moveTo>
                <a:lnTo>
                  <a:pt x="0" y="262889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416802" y="7292721"/>
            <a:ext cx="0" cy="262890"/>
          </a:xfrm>
          <a:custGeom>
            <a:avLst/>
            <a:gdLst/>
            <a:ahLst/>
            <a:cxnLst/>
            <a:rect l="l" t="t" r="r" b="b"/>
            <a:pathLst>
              <a:path h="262890">
                <a:moveTo>
                  <a:pt x="0" y="0"/>
                </a:moveTo>
                <a:lnTo>
                  <a:pt x="0" y="262889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97318" y="7292721"/>
            <a:ext cx="5726430" cy="12700"/>
          </a:xfrm>
          <a:custGeom>
            <a:avLst/>
            <a:gdLst/>
            <a:ahLst/>
            <a:cxnLst/>
            <a:rect l="l" t="t" r="r" b="b"/>
            <a:pathLst>
              <a:path w="5726430" h="12700">
                <a:moveTo>
                  <a:pt x="0" y="12699"/>
                </a:moveTo>
                <a:lnTo>
                  <a:pt x="5725833" y="12699"/>
                </a:lnTo>
                <a:lnTo>
                  <a:pt x="5725833" y="0"/>
                </a:lnTo>
                <a:lnTo>
                  <a:pt x="0" y="0"/>
                </a:lnTo>
                <a:lnTo>
                  <a:pt x="0" y="1269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97318" y="7542911"/>
            <a:ext cx="5726430" cy="0"/>
          </a:xfrm>
          <a:custGeom>
            <a:avLst/>
            <a:gdLst/>
            <a:ahLst/>
            <a:cxnLst/>
            <a:rect l="l" t="t" r="r" b="b"/>
            <a:pathLst>
              <a:path w="5726430">
                <a:moveTo>
                  <a:pt x="0" y="0"/>
                </a:moveTo>
                <a:lnTo>
                  <a:pt x="5725833" y="0"/>
                </a:lnTo>
              </a:path>
            </a:pathLst>
          </a:custGeom>
          <a:ln w="254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49223" y="7546848"/>
            <a:ext cx="5827776" cy="323088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590800" y="7513320"/>
            <a:ext cx="1958339" cy="45567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10945" y="7588758"/>
            <a:ext cx="5704840" cy="200025"/>
          </a:xfrm>
          <a:custGeom>
            <a:avLst/>
            <a:gdLst/>
            <a:ahLst/>
            <a:cxnLst/>
            <a:rect l="l" t="t" r="r" b="b"/>
            <a:pathLst>
              <a:path w="5704840" h="200025">
                <a:moveTo>
                  <a:pt x="0" y="199644"/>
                </a:moveTo>
                <a:lnTo>
                  <a:pt x="5704332" y="199644"/>
                </a:lnTo>
                <a:lnTo>
                  <a:pt x="570433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2847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10945" y="7588758"/>
            <a:ext cx="5704840" cy="200025"/>
          </a:xfrm>
          <a:custGeom>
            <a:avLst/>
            <a:gdLst/>
            <a:ahLst/>
            <a:cxnLst/>
            <a:rect l="l" t="t" r="r" b="b"/>
            <a:pathLst>
              <a:path w="5704840" h="200025">
                <a:moveTo>
                  <a:pt x="0" y="199644"/>
                </a:moveTo>
                <a:lnTo>
                  <a:pt x="5704332" y="199644"/>
                </a:lnTo>
                <a:lnTo>
                  <a:pt x="5704332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631948" y="7534656"/>
            <a:ext cx="1876044" cy="37338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693419" y="7215609"/>
            <a:ext cx="5720715" cy="574675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10160" algn="ctr">
              <a:lnSpc>
                <a:spcPct val="100000"/>
              </a:lnSpc>
              <a:spcBef>
                <a:spcPts val="565"/>
              </a:spcBef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Longitud de 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Proyecto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20,3</a:t>
            </a:r>
            <a:r>
              <a:rPr sz="1600" b="1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Km</a:t>
            </a:r>
            <a:endParaRPr sz="1600">
              <a:latin typeface="Calibri"/>
              <a:cs typeface="Calibri"/>
            </a:endParaRPr>
          </a:p>
          <a:p>
            <a:pPr marL="15240" algn="ctr">
              <a:lnSpc>
                <a:spcPct val="100000"/>
              </a:lnSpc>
              <a:spcBef>
                <a:spcPts val="375"/>
              </a:spcBef>
            </a:pP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ESTADO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300" b="1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Calibri"/>
                <a:cs typeface="Calibri"/>
              </a:rPr>
              <a:t>CORREDOR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1405889" y="68072"/>
            <a:ext cx="704850" cy="589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00" spc="-5" dirty="0">
                <a:solidFill>
                  <a:srgbClr val="234060"/>
                </a:solidFill>
                <a:latin typeface="Candara"/>
                <a:cs typeface="Candara"/>
              </a:rPr>
              <a:t>VÍA</a:t>
            </a:r>
            <a:endParaRPr sz="3700">
              <a:latin typeface="Candara"/>
              <a:cs typeface="Candara"/>
            </a:endParaRPr>
          </a:p>
        </p:txBody>
      </p:sp>
      <p:sp>
        <p:nvSpPr>
          <p:cNvPr id="87" name="object 87"/>
          <p:cNvSpPr txBox="1">
            <a:spLocks noGrp="1"/>
          </p:cNvSpPr>
          <p:nvPr>
            <p:ph type="title"/>
          </p:nvPr>
        </p:nvSpPr>
        <p:spPr>
          <a:xfrm>
            <a:off x="1405889" y="567690"/>
            <a:ext cx="11021695" cy="8280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E26C09"/>
                </a:solidFill>
              </a:rPr>
              <a:t>CRUCE </a:t>
            </a:r>
            <a:r>
              <a:rPr sz="3200" spc="-5" dirty="0">
                <a:solidFill>
                  <a:srgbClr val="E26C09"/>
                </a:solidFill>
              </a:rPr>
              <a:t>CORDILLERA CENTRAL </a:t>
            </a:r>
            <a:r>
              <a:rPr sz="3200" dirty="0">
                <a:solidFill>
                  <a:srgbClr val="E26C09"/>
                </a:solidFill>
              </a:rPr>
              <a:t>– EQUIPOS</a:t>
            </a:r>
            <a:r>
              <a:rPr sz="3200" spc="25" dirty="0">
                <a:solidFill>
                  <a:srgbClr val="E26C09"/>
                </a:solidFill>
              </a:rPr>
              <a:t> </a:t>
            </a:r>
            <a:r>
              <a:rPr sz="3200" dirty="0">
                <a:solidFill>
                  <a:srgbClr val="E26C09"/>
                </a:solidFill>
              </a:rPr>
              <a:t>ELECTROMECÁNICOS</a:t>
            </a:r>
            <a:endParaRPr sz="3200"/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2000" dirty="0">
                <a:solidFill>
                  <a:srgbClr val="E26C09"/>
                </a:solidFill>
              </a:rPr>
              <a:t>QUINDÍO -</a:t>
            </a:r>
            <a:r>
              <a:rPr sz="2000" spc="-80" dirty="0">
                <a:solidFill>
                  <a:srgbClr val="E26C09"/>
                </a:solidFill>
              </a:rPr>
              <a:t> </a:t>
            </a:r>
            <a:r>
              <a:rPr sz="2000" spc="-5" dirty="0">
                <a:solidFill>
                  <a:srgbClr val="E26C09"/>
                </a:solidFill>
              </a:rPr>
              <a:t>TOLIMA</a:t>
            </a:r>
            <a:endParaRPr sz="2000"/>
          </a:p>
        </p:txBody>
      </p:sp>
      <p:sp>
        <p:nvSpPr>
          <p:cNvPr id="88" name="object 88"/>
          <p:cNvSpPr/>
          <p:nvPr/>
        </p:nvSpPr>
        <p:spPr>
          <a:xfrm>
            <a:off x="693419" y="7831887"/>
            <a:ext cx="4289425" cy="203200"/>
          </a:xfrm>
          <a:custGeom>
            <a:avLst/>
            <a:gdLst/>
            <a:ahLst/>
            <a:cxnLst/>
            <a:rect l="l" t="t" r="r" b="b"/>
            <a:pathLst>
              <a:path w="4289425" h="203200">
                <a:moveTo>
                  <a:pt x="0" y="202984"/>
                </a:moveTo>
                <a:lnTo>
                  <a:pt x="4289171" y="202984"/>
                </a:lnTo>
                <a:lnTo>
                  <a:pt x="4289171" y="0"/>
                </a:lnTo>
                <a:lnTo>
                  <a:pt x="0" y="0"/>
                </a:lnTo>
                <a:lnTo>
                  <a:pt x="0" y="202984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4982590" y="7831887"/>
            <a:ext cx="1431925" cy="203200"/>
          </a:xfrm>
          <a:custGeom>
            <a:avLst/>
            <a:gdLst/>
            <a:ahLst/>
            <a:cxnLst/>
            <a:rect l="l" t="t" r="r" b="b"/>
            <a:pathLst>
              <a:path w="1431925" h="203200">
                <a:moveTo>
                  <a:pt x="0" y="202984"/>
                </a:moveTo>
                <a:lnTo>
                  <a:pt x="1431671" y="202984"/>
                </a:lnTo>
                <a:lnTo>
                  <a:pt x="1431671" y="0"/>
                </a:lnTo>
                <a:lnTo>
                  <a:pt x="0" y="0"/>
                </a:lnTo>
                <a:lnTo>
                  <a:pt x="0" y="202984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4982590" y="7825486"/>
            <a:ext cx="0" cy="424180"/>
          </a:xfrm>
          <a:custGeom>
            <a:avLst/>
            <a:gdLst/>
            <a:ahLst/>
            <a:cxnLst/>
            <a:rect l="l" t="t" r="r" b="b"/>
            <a:pathLst>
              <a:path h="424179">
                <a:moveTo>
                  <a:pt x="0" y="0"/>
                </a:moveTo>
                <a:lnTo>
                  <a:pt x="0" y="424103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4982590" y="8249590"/>
            <a:ext cx="0" cy="711835"/>
          </a:xfrm>
          <a:custGeom>
            <a:avLst/>
            <a:gdLst/>
            <a:ahLst/>
            <a:cxnLst/>
            <a:rect l="l" t="t" r="r" b="b"/>
            <a:pathLst>
              <a:path h="711834">
                <a:moveTo>
                  <a:pt x="0" y="0"/>
                </a:moveTo>
                <a:lnTo>
                  <a:pt x="0" y="711377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87069" y="8034871"/>
            <a:ext cx="5733415" cy="0"/>
          </a:xfrm>
          <a:custGeom>
            <a:avLst/>
            <a:gdLst/>
            <a:ahLst/>
            <a:cxnLst/>
            <a:rect l="l" t="t" r="r" b="b"/>
            <a:pathLst>
              <a:path w="5733415">
                <a:moveTo>
                  <a:pt x="0" y="0"/>
                </a:moveTo>
                <a:lnTo>
                  <a:pt x="57334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87069" y="8249590"/>
            <a:ext cx="5733415" cy="0"/>
          </a:xfrm>
          <a:custGeom>
            <a:avLst/>
            <a:gdLst/>
            <a:ahLst/>
            <a:cxnLst/>
            <a:rect l="l" t="t" r="r" b="b"/>
            <a:pathLst>
              <a:path w="5733415">
                <a:moveTo>
                  <a:pt x="0" y="0"/>
                </a:moveTo>
                <a:lnTo>
                  <a:pt x="57334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87069" y="8494751"/>
            <a:ext cx="5733415" cy="0"/>
          </a:xfrm>
          <a:custGeom>
            <a:avLst/>
            <a:gdLst/>
            <a:ahLst/>
            <a:cxnLst/>
            <a:rect l="l" t="t" r="r" b="b"/>
            <a:pathLst>
              <a:path w="5733415">
                <a:moveTo>
                  <a:pt x="0" y="0"/>
                </a:moveTo>
                <a:lnTo>
                  <a:pt x="57334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93419" y="7825486"/>
            <a:ext cx="0" cy="1136015"/>
          </a:xfrm>
          <a:custGeom>
            <a:avLst/>
            <a:gdLst/>
            <a:ahLst/>
            <a:cxnLst/>
            <a:rect l="l" t="t" r="r" b="b"/>
            <a:pathLst>
              <a:path h="1136015">
                <a:moveTo>
                  <a:pt x="0" y="0"/>
                </a:moveTo>
                <a:lnTo>
                  <a:pt x="0" y="1135481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414134" y="7825486"/>
            <a:ext cx="0" cy="1136015"/>
          </a:xfrm>
          <a:custGeom>
            <a:avLst/>
            <a:gdLst/>
            <a:ahLst/>
            <a:cxnLst/>
            <a:rect l="l" t="t" r="r" b="b"/>
            <a:pathLst>
              <a:path h="1136015">
                <a:moveTo>
                  <a:pt x="0" y="0"/>
                </a:moveTo>
                <a:lnTo>
                  <a:pt x="0" y="1135481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87069" y="7831836"/>
            <a:ext cx="5733415" cy="0"/>
          </a:xfrm>
          <a:custGeom>
            <a:avLst/>
            <a:gdLst/>
            <a:ahLst/>
            <a:cxnLst/>
            <a:rect l="l" t="t" r="r" b="b"/>
            <a:pathLst>
              <a:path w="5733415">
                <a:moveTo>
                  <a:pt x="0" y="0"/>
                </a:moveTo>
                <a:lnTo>
                  <a:pt x="57334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87069" y="8954617"/>
            <a:ext cx="5733415" cy="0"/>
          </a:xfrm>
          <a:custGeom>
            <a:avLst/>
            <a:gdLst/>
            <a:ahLst/>
            <a:cxnLst/>
            <a:rect l="l" t="t" r="r" b="b"/>
            <a:pathLst>
              <a:path w="5733415">
                <a:moveTo>
                  <a:pt x="0" y="0"/>
                </a:moveTo>
                <a:lnTo>
                  <a:pt x="5733415" y="0"/>
                </a:lnTo>
              </a:path>
            </a:pathLst>
          </a:custGeom>
          <a:ln w="127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693419" y="7813294"/>
            <a:ext cx="4289425" cy="22161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44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5"/>
              </a:spcBef>
            </a:pPr>
            <a:r>
              <a:rPr sz="1300" b="1" spc="-30" dirty="0">
                <a:solidFill>
                  <a:srgbClr val="386194"/>
                </a:solidFill>
                <a:latin typeface="Calibri"/>
                <a:cs typeface="Calibri"/>
              </a:rPr>
              <a:t>ESTADO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4982590" y="7813294"/>
            <a:ext cx="1431925" cy="22161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4445" rIns="0" bIns="0" rtlCol="0">
            <a:spAutoFit/>
          </a:bodyPr>
          <a:lstStyle/>
          <a:p>
            <a:pPr marL="347980">
              <a:lnSpc>
                <a:spcPct val="100000"/>
              </a:lnSpc>
              <a:spcBef>
                <a:spcPts val="35"/>
              </a:spcBef>
            </a:pPr>
            <a:r>
              <a:rPr sz="1300" b="1" spc="-15" dirty="0">
                <a:solidFill>
                  <a:srgbClr val="386194"/>
                </a:solidFill>
                <a:latin typeface="Calibri"/>
                <a:cs typeface="Calibri"/>
              </a:rPr>
              <a:t>CANTIDAD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693419" y="8034871"/>
            <a:ext cx="4289425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445">
              <a:lnSpc>
                <a:spcPts val="1555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EN</a:t>
            </a:r>
            <a:r>
              <a:rPr sz="1300" spc="-5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EJECUCIÓN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4982590" y="8034871"/>
            <a:ext cx="1431925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31165">
              <a:lnSpc>
                <a:spcPts val="1510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20,3</a:t>
            </a:r>
            <a:r>
              <a:rPr sz="1300" spc="-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693419" y="8249590"/>
            <a:ext cx="4289425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0795" rIns="0" bIns="0" rtlCol="0">
            <a:spAutoFit/>
          </a:bodyPr>
          <a:lstStyle/>
          <a:p>
            <a:pPr marL="4445">
              <a:lnSpc>
                <a:spcPct val="100000"/>
              </a:lnSpc>
              <a:spcBef>
                <a:spcPts val="85"/>
              </a:spcBef>
            </a:pPr>
            <a:r>
              <a:rPr sz="1300" spc="-20" dirty="0">
                <a:solidFill>
                  <a:srgbClr val="386194"/>
                </a:solidFill>
                <a:latin typeface="Calibri"/>
                <a:cs typeface="Calibri"/>
              </a:rPr>
              <a:t>EJECUTADOS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POR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OTROS</a:t>
            </a:r>
            <a:r>
              <a:rPr sz="1300" spc="6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PROGRAMAS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4982590" y="8249590"/>
            <a:ext cx="1431925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889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70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0</a:t>
            </a:r>
            <a:r>
              <a:rPr sz="1300" spc="-9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693419" y="8494751"/>
            <a:ext cx="4289425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14604" rIns="0" bIns="0" rtlCol="0">
            <a:spAutoFit/>
          </a:bodyPr>
          <a:lstStyle/>
          <a:p>
            <a:pPr marL="4445">
              <a:lnSpc>
                <a:spcPct val="100000"/>
              </a:lnSpc>
              <a:spcBef>
                <a:spcPts val="114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SIN INTERVENIR – SIN</a:t>
            </a:r>
            <a:r>
              <a:rPr sz="1300" spc="-4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FINANCIACIÓN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4982590" y="8494751"/>
            <a:ext cx="1431925" cy="24574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825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65"/>
              </a:spcBef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0</a:t>
            </a:r>
            <a:r>
              <a:rPr sz="1300" spc="-9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693419" y="8739911"/>
            <a:ext cx="4289425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445">
              <a:lnSpc>
                <a:spcPts val="1555"/>
              </a:lnSpc>
            </a:pPr>
            <a:r>
              <a:rPr sz="1300" spc="-10" dirty="0">
                <a:solidFill>
                  <a:srgbClr val="386194"/>
                </a:solidFill>
                <a:latin typeface="Calibri"/>
                <a:cs typeface="Calibri"/>
              </a:rPr>
              <a:t>VÍAS </a:t>
            </a:r>
            <a:r>
              <a:rPr sz="1300" spc="-30" dirty="0">
                <a:solidFill>
                  <a:srgbClr val="386194"/>
                </a:solidFill>
                <a:latin typeface="Calibri"/>
                <a:cs typeface="Calibri"/>
              </a:rPr>
              <a:t>PARA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LA</a:t>
            </a:r>
            <a:r>
              <a:rPr sz="1300" spc="5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15" dirty="0">
                <a:solidFill>
                  <a:srgbClr val="386194"/>
                </a:solidFill>
                <a:latin typeface="Calibri"/>
                <a:cs typeface="Calibri"/>
              </a:rPr>
              <a:t>EQUIDAD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4982590" y="8739911"/>
            <a:ext cx="1431925" cy="215265"/>
          </a:xfrm>
          <a:prstGeom prst="rect">
            <a:avLst/>
          </a:prstGeom>
          <a:ln w="12700">
            <a:solidFill>
              <a:srgbClr val="D9D9D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555"/>
              </a:lnSpc>
            </a:pP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0</a:t>
            </a:r>
            <a:r>
              <a:rPr sz="1300" spc="-90" dirty="0">
                <a:solidFill>
                  <a:srgbClr val="386194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386194"/>
                </a:solidFill>
                <a:latin typeface="Calibri"/>
                <a:cs typeface="Calibri"/>
              </a:rPr>
              <a:t>KM</a:t>
            </a:r>
            <a:endParaRPr sz="13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3152</Words>
  <Application>Microsoft Office PowerPoint</Application>
  <PresentationFormat>Personalizado</PresentationFormat>
  <Paragraphs>1155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Candara</vt:lpstr>
      <vt:lpstr>Impact</vt:lpstr>
      <vt:lpstr>Times New Roman</vt:lpstr>
      <vt:lpstr>Office Theme</vt:lpstr>
      <vt:lpstr>SEGUIMIENTO INVIAS</vt:lpstr>
      <vt:lpstr>Presentación de PowerPoint</vt:lpstr>
      <vt:lpstr>MODO CARRETERO</vt:lpstr>
      <vt:lpstr>MODO CARRETERO</vt:lpstr>
      <vt:lpstr>TRANSVERSAL DEL LIBERTADOR F2 (PUERTO VALENCIA – CÓRDOBA) CAUCA</vt:lpstr>
      <vt:lpstr>TERMINACION DEL PROYECTO CRUCE DE LA CORDILLERA CENTRAL TUNEL DE LA LINEA</vt:lpstr>
      <vt:lpstr>CRUCE CORDILLERA CENTRAL – INTERCAMBIADOR VERSALLES QUINDÍO - TOLIMA</vt:lpstr>
      <vt:lpstr>CRUCE CORDILLERA CENTRAL – TÚNEL PILOTO QUINDÍO - TOLIMA</vt:lpstr>
      <vt:lpstr>CRUCE CORDILLERA CENTRAL – EQUIPOS ELECTROMECÁNICOS QUINDÍO - TOLIMA</vt:lpstr>
      <vt:lpstr>ESPRIELLA – RÍO MATAJE NARIÑO</vt:lpstr>
      <vt:lpstr>CONSTRUCCIÓN DE PUENTES  PUENTE PUMAREJO</vt:lpstr>
      <vt:lpstr>VÍAS PARA LA EQUIDAD  PUENTE HONDA CUNDINAMARCA - TOLIMA</vt:lpstr>
      <vt:lpstr>SECTOR PALERMO – SITIONUEVO – REMOLINO - GUAIMARO MAGDALENA</vt:lpstr>
      <vt:lpstr>SECTOR PALERMO – SITIONUEVO – REMOLINO - GUAIMARO MAGDALENA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 Dario Mantilla Rosas</dc:creator>
  <cp:lastModifiedBy>Alfonso Bonilla Esmeral</cp:lastModifiedBy>
  <cp:revision>1</cp:revision>
  <dcterms:created xsi:type="dcterms:W3CDTF">2017-11-14T10:34:45Z</dcterms:created>
  <dcterms:modified xsi:type="dcterms:W3CDTF">2017-11-14T15:46:18Z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2017-11-07T00:00:00Z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2017-11-14T00:00:00Z</vt:filetime>
  </property>
</Properties>
</file>