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83" r:id="rId5"/>
    <p:sldId id="284" r:id="rId6"/>
    <p:sldId id="292" r:id="rId7"/>
    <p:sldId id="287" r:id="rId8"/>
    <p:sldId id="288" r:id="rId9"/>
    <p:sldId id="289" r:id="rId10"/>
    <p:sldId id="290" r:id="rId11"/>
    <p:sldId id="291" r:id="rId12"/>
    <p:sldId id="262" r:id="rId13"/>
    <p:sldId id="261" r:id="rId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DA71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123968-D777-4D24-A472-02BC110E0CA8}" v="48" dt="2024-06-12T20:30:22.0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0"/>
    <p:restoredTop sz="94694"/>
  </p:normalViewPr>
  <p:slideViewPr>
    <p:cSldViewPr snapToGrid="0">
      <p:cViewPr varScale="1">
        <p:scale>
          <a:sx n="80" d="100"/>
          <a:sy n="80" d="100"/>
        </p:scale>
        <p:origin x="106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idy Johanna Duque Zuluaga" userId="f3085a90-8a6b-4c17-a5ea-15dd428dff64" providerId="ADAL" clId="{C2123968-D777-4D24-A472-02BC110E0CA8}"/>
    <pc:docChg chg="undo custSel addSld delSld modSld">
      <pc:chgData name="Deidy Johanna Duque Zuluaga" userId="f3085a90-8a6b-4c17-a5ea-15dd428dff64" providerId="ADAL" clId="{C2123968-D777-4D24-A472-02BC110E0CA8}" dt="2024-06-12T20:30:35.794" v="966" actId="1076"/>
      <pc:docMkLst>
        <pc:docMk/>
      </pc:docMkLst>
      <pc:sldChg chg="modSp mod">
        <pc:chgData name="Deidy Johanna Duque Zuluaga" userId="f3085a90-8a6b-4c17-a5ea-15dd428dff64" providerId="ADAL" clId="{C2123968-D777-4D24-A472-02BC110E0CA8}" dt="2024-06-12T13:56:43.990" v="34" actId="1076"/>
        <pc:sldMkLst>
          <pc:docMk/>
          <pc:sldMk cId="3545468143" sldId="257"/>
        </pc:sldMkLst>
        <pc:spChg chg="mod">
          <ac:chgData name="Deidy Johanna Duque Zuluaga" userId="f3085a90-8a6b-4c17-a5ea-15dd428dff64" providerId="ADAL" clId="{C2123968-D777-4D24-A472-02BC110E0CA8}" dt="2024-06-12T13:56:43.990" v="34" actId="1076"/>
          <ac:spMkLst>
            <pc:docMk/>
            <pc:sldMk cId="3545468143" sldId="257"/>
            <ac:spMk id="2" creationId="{880717AA-8925-81DF-D119-DE13C0324E2E}"/>
          </ac:spMkLst>
        </pc:spChg>
      </pc:sldChg>
      <pc:sldChg chg="del">
        <pc:chgData name="Deidy Johanna Duque Zuluaga" userId="f3085a90-8a6b-4c17-a5ea-15dd428dff64" providerId="ADAL" clId="{C2123968-D777-4D24-A472-02BC110E0CA8}" dt="2024-06-12T13:56:50.963" v="35" actId="47"/>
        <pc:sldMkLst>
          <pc:docMk/>
          <pc:sldMk cId="3719959869" sldId="258"/>
        </pc:sldMkLst>
      </pc:sldChg>
      <pc:sldChg chg="modSp mod">
        <pc:chgData name="Deidy Johanna Duque Zuluaga" userId="f3085a90-8a6b-4c17-a5ea-15dd428dff64" providerId="ADAL" clId="{C2123968-D777-4D24-A472-02BC110E0CA8}" dt="2024-06-12T13:57:16.655" v="51" actId="20577"/>
        <pc:sldMkLst>
          <pc:docMk/>
          <pc:sldMk cId="429237246" sldId="259"/>
        </pc:sldMkLst>
        <pc:spChg chg="mod">
          <ac:chgData name="Deidy Johanna Duque Zuluaga" userId="f3085a90-8a6b-4c17-a5ea-15dd428dff64" providerId="ADAL" clId="{C2123968-D777-4D24-A472-02BC110E0CA8}" dt="2024-06-12T13:57:16.655" v="51" actId="20577"/>
          <ac:spMkLst>
            <pc:docMk/>
            <pc:sldMk cId="429237246" sldId="259"/>
            <ac:spMk id="2" creationId="{880717AA-8925-81DF-D119-DE13C0324E2E}"/>
          </ac:spMkLst>
        </pc:spChg>
      </pc:sldChg>
      <pc:sldChg chg="del">
        <pc:chgData name="Deidy Johanna Duque Zuluaga" userId="f3085a90-8a6b-4c17-a5ea-15dd428dff64" providerId="ADAL" clId="{C2123968-D777-4D24-A472-02BC110E0CA8}" dt="2024-06-12T13:57:01.385" v="39" actId="47"/>
        <pc:sldMkLst>
          <pc:docMk/>
          <pc:sldMk cId="2447288941" sldId="260"/>
        </pc:sldMkLst>
      </pc:sldChg>
      <pc:sldChg chg="del">
        <pc:chgData name="Deidy Johanna Duque Zuluaga" userId="f3085a90-8a6b-4c17-a5ea-15dd428dff64" providerId="ADAL" clId="{C2123968-D777-4D24-A472-02BC110E0CA8}" dt="2024-06-12T13:56:53.211" v="36" actId="47"/>
        <pc:sldMkLst>
          <pc:docMk/>
          <pc:sldMk cId="2747861413" sldId="263"/>
        </pc:sldMkLst>
      </pc:sldChg>
      <pc:sldChg chg="del">
        <pc:chgData name="Deidy Johanna Duque Zuluaga" userId="f3085a90-8a6b-4c17-a5ea-15dd428dff64" providerId="ADAL" clId="{C2123968-D777-4D24-A472-02BC110E0CA8}" dt="2024-06-12T13:56:55.908" v="37" actId="47"/>
        <pc:sldMkLst>
          <pc:docMk/>
          <pc:sldMk cId="2921069547" sldId="278"/>
        </pc:sldMkLst>
      </pc:sldChg>
      <pc:sldChg chg="del">
        <pc:chgData name="Deidy Johanna Duque Zuluaga" userId="f3085a90-8a6b-4c17-a5ea-15dd428dff64" providerId="ADAL" clId="{C2123968-D777-4D24-A472-02BC110E0CA8}" dt="2024-06-12T13:57:02.720" v="41" actId="47"/>
        <pc:sldMkLst>
          <pc:docMk/>
          <pc:sldMk cId="1940106808" sldId="281"/>
        </pc:sldMkLst>
      </pc:sldChg>
      <pc:sldChg chg="del">
        <pc:chgData name="Deidy Johanna Duque Zuluaga" userId="f3085a90-8a6b-4c17-a5ea-15dd428dff64" providerId="ADAL" clId="{C2123968-D777-4D24-A472-02BC110E0CA8}" dt="2024-06-12T13:56:57.559" v="38" actId="47"/>
        <pc:sldMkLst>
          <pc:docMk/>
          <pc:sldMk cId="1278897335" sldId="282"/>
        </pc:sldMkLst>
      </pc:sldChg>
      <pc:sldChg chg="addSp delSp modSp mod">
        <pc:chgData name="Deidy Johanna Duque Zuluaga" userId="f3085a90-8a6b-4c17-a5ea-15dd428dff64" providerId="ADAL" clId="{C2123968-D777-4D24-A472-02BC110E0CA8}" dt="2024-06-12T20:30:35.794" v="966" actId="1076"/>
        <pc:sldMkLst>
          <pc:docMk/>
          <pc:sldMk cId="3790705237" sldId="283"/>
        </pc:sldMkLst>
        <pc:spChg chg="mod">
          <ac:chgData name="Deidy Johanna Duque Zuluaga" userId="f3085a90-8a6b-4c17-a5ea-15dd428dff64" providerId="ADAL" clId="{C2123968-D777-4D24-A472-02BC110E0CA8}" dt="2024-06-12T20:30:35.794" v="966" actId="1076"/>
          <ac:spMkLst>
            <pc:docMk/>
            <pc:sldMk cId="3790705237" sldId="283"/>
            <ac:spMk id="2" creationId="{D654C8F9-BF1D-F133-1849-650D20B242AC}"/>
          </ac:spMkLst>
        </pc:spChg>
        <pc:spChg chg="mod">
          <ac:chgData name="Deidy Johanna Duque Zuluaga" userId="f3085a90-8a6b-4c17-a5ea-15dd428dff64" providerId="ADAL" clId="{C2123968-D777-4D24-A472-02BC110E0CA8}" dt="2024-06-12T15:05:01.732" v="106" actId="1076"/>
          <ac:spMkLst>
            <pc:docMk/>
            <pc:sldMk cId="3790705237" sldId="283"/>
            <ac:spMk id="5" creationId="{2512A305-794C-AD45-9233-81D69A7506BF}"/>
          </ac:spMkLst>
        </pc:spChg>
        <pc:spChg chg="add del mod">
          <ac:chgData name="Deidy Johanna Duque Zuluaga" userId="f3085a90-8a6b-4c17-a5ea-15dd428dff64" providerId="ADAL" clId="{C2123968-D777-4D24-A472-02BC110E0CA8}" dt="2024-06-12T14:57:12.051" v="71"/>
          <ac:spMkLst>
            <pc:docMk/>
            <pc:sldMk cId="3790705237" sldId="283"/>
            <ac:spMk id="6" creationId="{EA0FCB48-D372-0314-6014-F0AF017E0BAE}"/>
          </ac:spMkLst>
        </pc:spChg>
        <pc:spChg chg="add mod">
          <ac:chgData name="Deidy Johanna Duque Zuluaga" userId="f3085a90-8a6b-4c17-a5ea-15dd428dff64" providerId="ADAL" clId="{C2123968-D777-4D24-A472-02BC110E0CA8}" dt="2024-06-12T20:30:26.749" v="965" actId="1076"/>
          <ac:spMkLst>
            <pc:docMk/>
            <pc:sldMk cId="3790705237" sldId="283"/>
            <ac:spMk id="8" creationId="{85CAB180-EE1C-DB40-6931-5727040D6F14}"/>
          </ac:spMkLst>
        </pc:spChg>
        <pc:graphicFrameChg chg="del modGraphic">
          <ac:chgData name="Deidy Johanna Duque Zuluaga" userId="f3085a90-8a6b-4c17-a5ea-15dd428dff64" providerId="ADAL" clId="{C2123968-D777-4D24-A472-02BC110E0CA8}" dt="2024-06-12T14:34:17.487" v="70" actId="478"/>
          <ac:graphicFrameMkLst>
            <pc:docMk/>
            <pc:sldMk cId="3790705237" sldId="283"/>
            <ac:graphicFrameMk id="4" creationId="{79CB751E-5C80-862F-19A2-82E15152B1FC}"/>
          </ac:graphicFrameMkLst>
        </pc:graphicFrameChg>
        <pc:graphicFrameChg chg="add mod modGraphic">
          <ac:chgData name="Deidy Johanna Duque Zuluaga" userId="f3085a90-8a6b-4c17-a5ea-15dd428dff64" providerId="ADAL" clId="{C2123968-D777-4D24-A472-02BC110E0CA8}" dt="2024-06-12T15:20:27.870" v="138" actId="1076"/>
          <ac:graphicFrameMkLst>
            <pc:docMk/>
            <pc:sldMk cId="3790705237" sldId="283"/>
            <ac:graphicFrameMk id="7" creationId="{E249D978-8043-4687-E6C6-86977EABCCA0}"/>
          </ac:graphicFrameMkLst>
        </pc:graphicFrameChg>
      </pc:sldChg>
      <pc:sldChg chg="modSp mod">
        <pc:chgData name="Deidy Johanna Duque Zuluaga" userId="f3085a90-8a6b-4c17-a5ea-15dd428dff64" providerId="ADAL" clId="{C2123968-D777-4D24-A472-02BC110E0CA8}" dt="2024-06-12T17:14:35.081" v="255" actId="20577"/>
        <pc:sldMkLst>
          <pc:docMk/>
          <pc:sldMk cId="4234279970" sldId="284"/>
        </pc:sldMkLst>
        <pc:spChg chg="mod">
          <ac:chgData name="Deidy Johanna Duque Zuluaga" userId="f3085a90-8a6b-4c17-a5ea-15dd428dff64" providerId="ADAL" clId="{C2123968-D777-4D24-A472-02BC110E0CA8}" dt="2024-06-12T15:26:41.881" v="212" actId="1076"/>
          <ac:spMkLst>
            <pc:docMk/>
            <pc:sldMk cId="4234279970" sldId="284"/>
            <ac:spMk id="7" creationId="{5E7ECBEC-596C-CB1A-AE8E-7D30F3AFB99F}"/>
          </ac:spMkLst>
        </pc:spChg>
        <pc:graphicFrameChg chg="mod modGraphic">
          <ac:chgData name="Deidy Johanna Duque Zuluaga" userId="f3085a90-8a6b-4c17-a5ea-15dd428dff64" providerId="ADAL" clId="{C2123968-D777-4D24-A472-02BC110E0CA8}" dt="2024-06-12T17:14:35.081" v="255" actId="20577"/>
          <ac:graphicFrameMkLst>
            <pc:docMk/>
            <pc:sldMk cId="4234279970" sldId="284"/>
            <ac:graphicFrameMk id="8" creationId="{0A4D3A60-0ABF-E9A3-BDF1-2253C91EF714}"/>
          </ac:graphicFrameMkLst>
        </pc:graphicFrameChg>
      </pc:sldChg>
      <pc:sldChg chg="del">
        <pc:chgData name="Deidy Johanna Duque Zuluaga" userId="f3085a90-8a6b-4c17-a5ea-15dd428dff64" providerId="ADAL" clId="{C2123968-D777-4D24-A472-02BC110E0CA8}" dt="2024-06-12T19:01:02.773" v="803" actId="47"/>
        <pc:sldMkLst>
          <pc:docMk/>
          <pc:sldMk cId="1062563728" sldId="285"/>
        </pc:sldMkLst>
      </pc:sldChg>
      <pc:sldChg chg="del">
        <pc:chgData name="Deidy Johanna Duque Zuluaga" userId="f3085a90-8a6b-4c17-a5ea-15dd428dff64" providerId="ADAL" clId="{C2123968-D777-4D24-A472-02BC110E0CA8}" dt="2024-06-12T15:28:12.526" v="223" actId="47"/>
        <pc:sldMkLst>
          <pc:docMk/>
          <pc:sldMk cId="4182953723" sldId="286"/>
        </pc:sldMkLst>
      </pc:sldChg>
      <pc:sldChg chg="addSp modSp mod">
        <pc:chgData name="Deidy Johanna Duque Zuluaga" userId="f3085a90-8a6b-4c17-a5ea-15dd428dff64" providerId="ADAL" clId="{C2123968-D777-4D24-A472-02BC110E0CA8}" dt="2024-06-12T19:03:18.740" v="805" actId="1076"/>
        <pc:sldMkLst>
          <pc:docMk/>
          <pc:sldMk cId="2297956430" sldId="287"/>
        </pc:sldMkLst>
        <pc:spChg chg="add mod">
          <ac:chgData name="Deidy Johanna Duque Zuluaga" userId="f3085a90-8a6b-4c17-a5ea-15dd428dff64" providerId="ADAL" clId="{C2123968-D777-4D24-A472-02BC110E0CA8}" dt="2024-06-12T19:03:18.740" v="805" actId="1076"/>
          <ac:spMkLst>
            <pc:docMk/>
            <pc:sldMk cId="2297956430" sldId="287"/>
            <ac:spMk id="2" creationId="{03435C24-FF38-0CD8-C379-26E916D443E9}"/>
          </ac:spMkLst>
        </pc:spChg>
        <pc:graphicFrameChg chg="mod modGraphic">
          <ac:chgData name="Deidy Johanna Duque Zuluaga" userId="f3085a90-8a6b-4c17-a5ea-15dd428dff64" providerId="ADAL" clId="{C2123968-D777-4D24-A472-02BC110E0CA8}" dt="2024-06-12T19:01:28.015" v="804"/>
          <ac:graphicFrameMkLst>
            <pc:docMk/>
            <pc:sldMk cId="2297956430" sldId="287"/>
            <ac:graphicFrameMk id="5" creationId="{4EEAA125-70A5-A927-B6E1-E0BA966F9976}"/>
          </ac:graphicFrameMkLst>
        </pc:graphicFrameChg>
      </pc:sldChg>
      <pc:sldChg chg="addSp modSp mod">
        <pc:chgData name="Deidy Johanna Duque Zuluaga" userId="f3085a90-8a6b-4c17-a5ea-15dd428dff64" providerId="ADAL" clId="{C2123968-D777-4D24-A472-02BC110E0CA8}" dt="2024-06-12T19:18:24.899" v="878" actId="1076"/>
        <pc:sldMkLst>
          <pc:docMk/>
          <pc:sldMk cId="2586106392" sldId="288"/>
        </pc:sldMkLst>
        <pc:spChg chg="add mod">
          <ac:chgData name="Deidy Johanna Duque Zuluaga" userId="f3085a90-8a6b-4c17-a5ea-15dd428dff64" providerId="ADAL" clId="{C2123968-D777-4D24-A472-02BC110E0CA8}" dt="2024-06-12T19:18:24.899" v="878" actId="1076"/>
          <ac:spMkLst>
            <pc:docMk/>
            <pc:sldMk cId="2586106392" sldId="288"/>
            <ac:spMk id="2" creationId="{6291E040-1663-3D4E-3A09-185F6B531902}"/>
          </ac:spMkLst>
        </pc:spChg>
      </pc:sldChg>
      <pc:sldChg chg="addSp modSp mod">
        <pc:chgData name="Deidy Johanna Duque Zuluaga" userId="f3085a90-8a6b-4c17-a5ea-15dd428dff64" providerId="ADAL" clId="{C2123968-D777-4D24-A472-02BC110E0CA8}" dt="2024-06-12T19:18:31.242" v="880" actId="1076"/>
        <pc:sldMkLst>
          <pc:docMk/>
          <pc:sldMk cId="1172517097" sldId="289"/>
        </pc:sldMkLst>
        <pc:spChg chg="add mod">
          <ac:chgData name="Deidy Johanna Duque Zuluaga" userId="f3085a90-8a6b-4c17-a5ea-15dd428dff64" providerId="ADAL" clId="{C2123968-D777-4D24-A472-02BC110E0CA8}" dt="2024-06-12T19:18:31.242" v="880" actId="1076"/>
          <ac:spMkLst>
            <pc:docMk/>
            <pc:sldMk cId="1172517097" sldId="289"/>
            <ac:spMk id="2" creationId="{7BC9012C-54D1-5D1C-4AB1-D3C70764D57D}"/>
          </ac:spMkLst>
        </pc:spChg>
        <pc:spChg chg="mod">
          <ac:chgData name="Deidy Johanna Duque Zuluaga" userId="f3085a90-8a6b-4c17-a5ea-15dd428dff64" providerId="ADAL" clId="{C2123968-D777-4D24-A472-02BC110E0CA8}" dt="2024-06-12T19:17:55.776" v="876" actId="1076"/>
          <ac:spMkLst>
            <pc:docMk/>
            <pc:sldMk cId="1172517097" sldId="289"/>
            <ac:spMk id="12" creationId="{5E36112D-0DD7-8306-8449-A71B178A9990}"/>
          </ac:spMkLst>
        </pc:spChg>
        <pc:graphicFrameChg chg="mod modGraphic">
          <ac:chgData name="Deidy Johanna Duque Zuluaga" userId="f3085a90-8a6b-4c17-a5ea-15dd428dff64" providerId="ADAL" clId="{C2123968-D777-4D24-A472-02BC110E0CA8}" dt="2024-06-12T19:17:42.674" v="875" actId="20577"/>
          <ac:graphicFrameMkLst>
            <pc:docMk/>
            <pc:sldMk cId="1172517097" sldId="289"/>
            <ac:graphicFrameMk id="10" creationId="{BF126C76-EA03-AE3B-9985-7B4B8E468816}"/>
          </ac:graphicFrameMkLst>
        </pc:graphicFrameChg>
      </pc:sldChg>
      <pc:sldChg chg="addSp modSp mod">
        <pc:chgData name="Deidy Johanna Duque Zuluaga" userId="f3085a90-8a6b-4c17-a5ea-15dd428dff64" providerId="ADAL" clId="{C2123968-D777-4D24-A472-02BC110E0CA8}" dt="2024-06-12T20:29:36.044" v="963" actId="1076"/>
        <pc:sldMkLst>
          <pc:docMk/>
          <pc:sldMk cId="354645768" sldId="290"/>
        </pc:sldMkLst>
        <pc:spChg chg="add mod">
          <ac:chgData name="Deidy Johanna Duque Zuluaga" userId="f3085a90-8a6b-4c17-a5ea-15dd428dff64" providerId="ADAL" clId="{C2123968-D777-4D24-A472-02BC110E0CA8}" dt="2024-06-12T20:29:02.245" v="962" actId="1076"/>
          <ac:spMkLst>
            <pc:docMk/>
            <pc:sldMk cId="354645768" sldId="290"/>
            <ac:spMk id="2" creationId="{2769417D-854E-7DA2-2866-37AE77AA820C}"/>
          </ac:spMkLst>
        </pc:spChg>
        <pc:spChg chg="mod">
          <ac:chgData name="Deidy Johanna Duque Zuluaga" userId="f3085a90-8a6b-4c17-a5ea-15dd428dff64" providerId="ADAL" clId="{C2123968-D777-4D24-A472-02BC110E0CA8}" dt="2024-06-12T20:29:36.044" v="963" actId="1076"/>
          <ac:spMkLst>
            <pc:docMk/>
            <pc:sldMk cId="354645768" sldId="290"/>
            <ac:spMk id="4" creationId="{829556ED-E80F-A801-5C70-EDFF9D168E4C}"/>
          </ac:spMkLst>
        </pc:spChg>
        <pc:graphicFrameChg chg="mod modGraphic">
          <ac:chgData name="Deidy Johanna Duque Zuluaga" userId="f3085a90-8a6b-4c17-a5ea-15dd428dff64" providerId="ADAL" clId="{C2123968-D777-4D24-A472-02BC110E0CA8}" dt="2024-06-12T20:28:58.062" v="961" actId="2165"/>
          <ac:graphicFrameMkLst>
            <pc:docMk/>
            <pc:sldMk cId="354645768" sldId="290"/>
            <ac:graphicFrameMk id="6" creationId="{80B23C27-5946-637E-DF9B-15C25DB9A730}"/>
          </ac:graphicFrameMkLst>
        </pc:graphicFrameChg>
      </pc:sldChg>
      <pc:sldChg chg="addSp delSp modSp mod">
        <pc:chgData name="Deidy Johanna Duque Zuluaga" userId="f3085a90-8a6b-4c17-a5ea-15dd428dff64" providerId="ADAL" clId="{C2123968-D777-4D24-A472-02BC110E0CA8}" dt="2024-06-12T20:28:21.771" v="959" actId="20577"/>
        <pc:sldMkLst>
          <pc:docMk/>
          <pc:sldMk cId="3493089583" sldId="291"/>
        </pc:sldMkLst>
        <pc:spChg chg="mod">
          <ac:chgData name="Deidy Johanna Duque Zuluaga" userId="f3085a90-8a6b-4c17-a5ea-15dd428dff64" providerId="ADAL" clId="{C2123968-D777-4D24-A472-02BC110E0CA8}" dt="2024-06-12T20:28:06.725" v="951" actId="1076"/>
          <ac:spMkLst>
            <pc:docMk/>
            <pc:sldMk cId="3493089583" sldId="291"/>
            <ac:spMk id="4" creationId="{A5A2B0FF-354D-1529-C4F4-EB37F43F38C0}"/>
          </ac:spMkLst>
        </pc:spChg>
        <pc:graphicFrameChg chg="add del mod">
          <ac:chgData name="Deidy Johanna Duque Zuluaga" userId="f3085a90-8a6b-4c17-a5ea-15dd428dff64" providerId="ADAL" clId="{C2123968-D777-4D24-A472-02BC110E0CA8}" dt="2024-06-12T20:24:54.030" v="897"/>
          <ac:graphicFrameMkLst>
            <pc:docMk/>
            <pc:sldMk cId="3493089583" sldId="291"/>
            <ac:graphicFrameMk id="2" creationId="{F662C2E2-FDBE-534D-2370-9ED8508D4100}"/>
          </ac:graphicFrameMkLst>
        </pc:graphicFrameChg>
        <pc:graphicFrameChg chg="add del mod modGraphic">
          <ac:chgData name="Deidy Johanna Duque Zuluaga" userId="f3085a90-8a6b-4c17-a5ea-15dd428dff64" providerId="ADAL" clId="{C2123968-D777-4D24-A472-02BC110E0CA8}" dt="2024-06-12T20:28:21.771" v="959" actId="20577"/>
          <ac:graphicFrameMkLst>
            <pc:docMk/>
            <pc:sldMk cId="3493089583" sldId="291"/>
            <ac:graphicFrameMk id="5" creationId="{F61FEA00-DF1B-1407-ED8E-9E0BA56A9FFB}"/>
          </ac:graphicFrameMkLst>
        </pc:graphicFrameChg>
      </pc:sldChg>
      <pc:sldChg chg="del">
        <pc:chgData name="Deidy Johanna Duque Zuluaga" userId="f3085a90-8a6b-4c17-a5ea-15dd428dff64" providerId="ADAL" clId="{C2123968-D777-4D24-A472-02BC110E0CA8}" dt="2024-06-12T13:57:06.264" v="44" actId="47"/>
        <pc:sldMkLst>
          <pc:docMk/>
          <pc:sldMk cId="2686879093" sldId="292"/>
        </pc:sldMkLst>
      </pc:sldChg>
      <pc:sldChg chg="new del">
        <pc:chgData name="Deidy Johanna Duque Zuluaga" userId="f3085a90-8a6b-4c17-a5ea-15dd428dff64" providerId="ADAL" clId="{C2123968-D777-4D24-A472-02BC110E0CA8}" dt="2024-06-12T17:23:56.974" v="257" actId="47"/>
        <pc:sldMkLst>
          <pc:docMk/>
          <pc:sldMk cId="3259961511" sldId="292"/>
        </pc:sldMkLst>
      </pc:sldChg>
      <pc:sldChg chg="add del">
        <pc:chgData name="Deidy Johanna Duque Zuluaga" userId="f3085a90-8a6b-4c17-a5ea-15dd428dff64" providerId="ADAL" clId="{C2123968-D777-4D24-A472-02BC110E0CA8}" dt="2024-06-12T15:05:56.290" v="107" actId="47"/>
        <pc:sldMkLst>
          <pc:docMk/>
          <pc:sldMk cId="3983338324" sldId="292"/>
        </pc:sldMkLst>
      </pc:sldChg>
      <pc:sldChg chg="addSp modSp add mod">
        <pc:chgData name="Deidy Johanna Duque Zuluaga" userId="f3085a90-8a6b-4c17-a5ea-15dd428dff64" providerId="ADAL" clId="{C2123968-D777-4D24-A472-02BC110E0CA8}" dt="2024-06-12T19:00:33.580" v="802" actId="20577"/>
        <pc:sldMkLst>
          <pc:docMk/>
          <pc:sldMk cId="4269460111" sldId="292"/>
        </pc:sldMkLst>
        <pc:spChg chg="add mod">
          <ac:chgData name="Deidy Johanna Duque Zuluaga" userId="f3085a90-8a6b-4c17-a5ea-15dd428dff64" providerId="ADAL" clId="{C2123968-D777-4D24-A472-02BC110E0CA8}" dt="2024-06-12T19:00:33.580" v="802" actId="20577"/>
          <ac:spMkLst>
            <pc:docMk/>
            <pc:sldMk cId="4269460111" sldId="292"/>
            <ac:spMk id="2" creationId="{3F582C91-B736-3F0B-1AF4-F05C8081039B}"/>
          </ac:spMkLst>
        </pc:spChg>
        <pc:spChg chg="mod">
          <ac:chgData name="Deidy Johanna Duque Zuluaga" userId="f3085a90-8a6b-4c17-a5ea-15dd428dff64" providerId="ADAL" clId="{C2123968-D777-4D24-A472-02BC110E0CA8}" dt="2024-06-12T17:25:27.580" v="262" actId="27636"/>
          <ac:spMkLst>
            <pc:docMk/>
            <pc:sldMk cId="4269460111" sldId="292"/>
            <ac:spMk id="5" creationId="{FF893CDE-FF9E-9872-451B-EE969ED31725}"/>
          </ac:spMkLst>
        </pc:spChg>
        <pc:graphicFrameChg chg="mod modGraphic">
          <ac:chgData name="Deidy Johanna Duque Zuluaga" userId="f3085a90-8a6b-4c17-a5ea-15dd428dff64" providerId="ADAL" clId="{C2123968-D777-4D24-A472-02BC110E0CA8}" dt="2024-06-12T17:50:18.378" v="267" actId="20577"/>
          <ac:graphicFrameMkLst>
            <pc:docMk/>
            <pc:sldMk cId="4269460111" sldId="292"/>
            <ac:graphicFrameMk id="4" creationId="{665839BF-7F46-402D-088A-25F71FFCDF78}"/>
          </ac:graphicFrameMkLst>
        </pc:graphicFrameChg>
      </pc:sldChg>
      <pc:sldChg chg="del">
        <pc:chgData name="Deidy Johanna Duque Zuluaga" userId="f3085a90-8a6b-4c17-a5ea-15dd428dff64" providerId="ADAL" clId="{C2123968-D777-4D24-A472-02BC110E0CA8}" dt="2024-06-12T13:57:02.145" v="40" actId="47"/>
        <pc:sldMkLst>
          <pc:docMk/>
          <pc:sldMk cId="3016116133" sldId="293"/>
        </pc:sldMkLst>
      </pc:sldChg>
      <pc:sldChg chg="del">
        <pc:chgData name="Deidy Johanna Duque Zuluaga" userId="f3085a90-8a6b-4c17-a5ea-15dd428dff64" providerId="ADAL" clId="{C2123968-D777-4D24-A472-02BC110E0CA8}" dt="2024-06-12T13:57:03.475" v="42" actId="47"/>
        <pc:sldMkLst>
          <pc:docMk/>
          <pc:sldMk cId="3482355850" sldId="294"/>
        </pc:sldMkLst>
      </pc:sldChg>
      <pc:sldChg chg="del">
        <pc:chgData name="Deidy Johanna Duque Zuluaga" userId="f3085a90-8a6b-4c17-a5ea-15dd428dff64" providerId="ADAL" clId="{C2123968-D777-4D24-A472-02BC110E0CA8}" dt="2024-06-12T13:57:04.777" v="43" actId="47"/>
        <pc:sldMkLst>
          <pc:docMk/>
          <pc:sldMk cId="3033950565" sldId="29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4F16A-E91B-8E4C-94AF-F7AAE42D66CE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E1E57-EF2D-9746-8FE7-8004A324467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1413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7E1E57-EF2D-9746-8FE7-8004A324467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159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7E1E57-EF2D-9746-8FE7-8004A324467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0064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7E1E57-EF2D-9746-8FE7-8004A324467B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20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A781B9-85B1-5BD0-42F1-CBF4AB1FCC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6675B3-3AB6-8E1F-880B-D7FC8C643D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CE6B9A-5BB6-FBBF-CA87-C8E024100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5C8EDD-B3FA-68DA-1A94-76AC2FBDA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3F685A-51DC-AFA2-3697-2F95FD139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34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6906E1-A094-C8DB-05D8-441643526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154A11F-5197-2A34-A1FA-A01DCE169E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97E904-1A6D-F556-9652-FD698AD6A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8DA334-1D25-29B9-0480-83CD99329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17F6AD-2978-1BA6-20BC-5F58ECB64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293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B701A67-CB09-C3BE-321E-0505472CEF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E0465E6-4601-2204-8391-8B6D21BDF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39845A-A98F-37B9-1B68-D4C10AD03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CCEFF7-E804-7DBC-4A0C-11F282D88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81E192-A92D-2C7C-D64D-79CDE428F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0701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49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72D3FC-A434-2594-C822-0FF28E3D4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Nunito Sans" pitchFamily="2" charset="77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CB1AFE-775E-72DB-0A2B-FB54BB246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Nunito Sans" pitchFamily="2" charset="77"/>
              </a:defRPr>
            </a:lvl1pPr>
            <a:lvl2pPr>
              <a:defRPr>
                <a:latin typeface="Nunito Sans" pitchFamily="2" charset="77"/>
              </a:defRPr>
            </a:lvl2pPr>
            <a:lvl3pPr>
              <a:defRPr>
                <a:latin typeface="Nunito Sans" pitchFamily="2" charset="77"/>
              </a:defRPr>
            </a:lvl3pPr>
            <a:lvl4pPr>
              <a:defRPr>
                <a:latin typeface="Nunito Sans" pitchFamily="2" charset="77"/>
              </a:defRPr>
            </a:lvl4pPr>
            <a:lvl5pPr>
              <a:defRPr>
                <a:latin typeface="Nunito Sans" pitchFamily="2" charset="77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16CE21-2FD6-EB52-606D-3E5C9462D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11797E-FAFE-5EC7-9271-A87A53F2F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6BE631-47A5-305F-7C85-B8259943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758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B2D86-6992-4C60-1EBA-14CFF7272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7E951E5-0900-C344-FF1B-36D202D81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2FA945-471C-9E57-27C2-AB0F64F59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32B878-9BC2-3D17-C921-AD03A931A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B463F1-1039-2397-2FA5-BEB40DB27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4217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0481EE-85CF-83DE-C83B-8C6FE9638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C1E960-1650-E183-DEAD-0D1E1066BF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27287"/>
            <a:ext cx="5257800" cy="3749675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DFF0494-0134-D7D7-BC98-E7ACD72AB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27287"/>
            <a:ext cx="5257800" cy="3749675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70AC20-27CC-AF20-259B-3AD3EC281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B37BD1-0966-9EB4-0D85-FCCABD25A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683738B-E793-006B-844C-A0E189106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105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C5C07F-6C16-2BFF-C02C-71689E147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6B9E6CA-780A-0BD2-D122-EFB1DA20A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80720D4-EA35-CDA6-9568-AE8F024551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67697AE-6FD8-85CE-420B-3C21DD6F63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0CF86E0-2738-420E-130E-B7C35C6F30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951F77-A847-9D63-27DF-3733F4F54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D11E4B0-3F0E-D355-28E8-0F5AB566D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B519439-8186-D98E-5BCE-59926FB1E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4199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9854CE-B7DA-CDE8-CE6B-46643EE07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ED4A96-6BCE-23CB-E93E-65A441AC5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0D131DC-3C69-B882-06D3-4ECAE1E8C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C5FEB2D-8840-7F87-A457-A86D2767F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230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C6D924E-E946-A556-4EFF-116BD2506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4956879-76AA-C72A-A83E-B3544AB0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ADC02F-1550-ECA3-6563-C2032CBBC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097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FC54B4-9D2B-782D-D88A-C3BD618C6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53772D-6BC3-B34D-6283-3EC1C2297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68CE5B8-733F-09F9-478D-5B936AF4F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F54C2E2-71D9-164B-9FD2-D03F7B490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B249F18-B386-214D-61C3-59C962F8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946789-1125-EB2A-0408-7A73AB010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5011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1C0010-C4E7-62ED-5E0B-702247B60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B4D206F-AB16-7C02-769B-6D0B6D0F26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547D1FA-FE35-4224-ED1D-FDF298D92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58C2333-FB64-CD27-5D03-265940225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61A65B2-3109-3344-1455-31391F72A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760D1F3-3520-EC4A-C20D-82034DC81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477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ACC5C8B-CEB5-0BD9-48C2-2A2940D8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17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6EFDB35-492F-A1EC-DD0F-C5260CBEC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793999"/>
            <a:ext cx="10515600" cy="338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28A4BF-EE6E-85C4-5D95-F39FEEB3E7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6A84-1B3B-7E4A-B100-6D1736317D15}" type="datetimeFigureOut">
              <a:rPr lang="es-CO" smtClean="0"/>
              <a:t>12/06/2024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BFA8816-B8EB-3D82-AF47-FCC3B33237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B3A004-C681-515A-85B4-7BD45ECB3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A35EA-C3B7-9A4C-B275-F3C4C7ED43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5517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Nunito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Nunito Sans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unito Sans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Nunito Sans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unito Sans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unito Sans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47FFD03-F9ED-347F-4CA8-70EC82AEBB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597" r="12597"/>
          <a:stretch/>
        </p:blipFill>
        <p:spPr>
          <a:xfrm>
            <a:off x="-14990" y="-9844"/>
            <a:ext cx="9158990" cy="688703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FFDC59D-5CCB-435E-AD5A-BB691020A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640" y="7070"/>
            <a:ext cx="9357360" cy="687012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133A54A-AA60-1D30-C610-85CEFA51D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0093" y="2515013"/>
            <a:ext cx="3103537" cy="182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33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829556ED-E80F-A801-5C70-EDFF9D168E4C}"/>
              </a:ext>
            </a:extLst>
          </p:cNvPr>
          <p:cNvSpPr txBox="1">
            <a:spLocks/>
          </p:cNvSpPr>
          <p:nvPr/>
        </p:nvSpPr>
        <p:spPr>
          <a:xfrm>
            <a:off x="1073632" y="102711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Nunito Sans" pitchFamily="2" charset="77"/>
                <a:ea typeface="+mj-ea"/>
                <a:cs typeface="+mj-cs"/>
              </a:defRPr>
            </a:lvl1pPr>
          </a:lstStyle>
          <a:p>
            <a:r>
              <a:rPr lang="es-CO" sz="2000" dirty="0"/>
              <a:t>INGRESOS FISCALES</a:t>
            </a:r>
            <a:endParaRPr lang="es-CO" sz="3200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80B23C27-5946-637E-DF9B-15C25DB9A7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561393"/>
              </p:ext>
            </p:extLst>
          </p:nvPr>
        </p:nvGraphicFramePr>
        <p:xfrm>
          <a:off x="1073632" y="2116138"/>
          <a:ext cx="9351309" cy="32490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3471">
                  <a:extLst>
                    <a:ext uri="{9D8B030D-6E8A-4147-A177-3AD203B41FA5}">
                      <a16:colId xmlns:a16="http://schemas.microsoft.com/office/drawing/2014/main" val="2348092829"/>
                    </a:ext>
                  </a:extLst>
                </a:gridCol>
                <a:gridCol w="1466939">
                  <a:extLst>
                    <a:ext uri="{9D8B030D-6E8A-4147-A177-3AD203B41FA5}">
                      <a16:colId xmlns:a16="http://schemas.microsoft.com/office/drawing/2014/main" val="1492494231"/>
                    </a:ext>
                  </a:extLst>
                </a:gridCol>
                <a:gridCol w="1510294">
                  <a:extLst>
                    <a:ext uri="{9D8B030D-6E8A-4147-A177-3AD203B41FA5}">
                      <a16:colId xmlns:a16="http://schemas.microsoft.com/office/drawing/2014/main" val="1253186026"/>
                    </a:ext>
                  </a:extLst>
                </a:gridCol>
                <a:gridCol w="1223381">
                  <a:extLst>
                    <a:ext uri="{9D8B030D-6E8A-4147-A177-3AD203B41FA5}">
                      <a16:colId xmlns:a16="http://schemas.microsoft.com/office/drawing/2014/main" val="3690692428"/>
                    </a:ext>
                  </a:extLst>
                </a:gridCol>
                <a:gridCol w="657224">
                  <a:extLst>
                    <a:ext uri="{9D8B030D-6E8A-4147-A177-3AD203B41FA5}">
                      <a16:colId xmlns:a16="http://schemas.microsoft.com/office/drawing/2014/main" val="2733002834"/>
                    </a:ext>
                  </a:extLst>
                </a:gridCol>
              </a:tblGrid>
              <a:tr h="5562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DESCRIPCIÓN 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s-CO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ANTERIOR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VARIACIÓN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712214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01-01-2024 - 31-03-2024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01-01-2023 - 31-03-2023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$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7135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TRIBUTARIOS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523000"/>
                  </a:ext>
                </a:extLst>
              </a:tr>
              <a:tr h="261994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Sobretasa al acpm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67.612.349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88.124.434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20.512.086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047076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NO TRIBUTARIOS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744337"/>
                  </a:ext>
                </a:extLst>
              </a:tr>
              <a:tr h="17582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Multas y sanciones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855.570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1.288.562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 432.993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274657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Intereses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6.808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8.486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     1.678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27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Peajes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136.729.415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111.371.972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25.357.444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62123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Derechos de tránsito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747.935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1.210.667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 462.731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66694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Derechos de explotación no relacionados con la infraestructura de transporte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21.426.085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174.481.507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153.055.422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-88%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73198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TOTAL INGRESOS FISCALES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227.378.162 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376.485.628 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149.107.467 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-40%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214754"/>
                  </a:ext>
                </a:extLst>
              </a:tr>
            </a:tbl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2769417D-854E-7DA2-2866-37AE77AA820C}"/>
              </a:ext>
            </a:extLst>
          </p:cNvPr>
          <p:cNvSpPr txBox="1"/>
          <p:nvPr/>
        </p:nvSpPr>
        <p:spPr>
          <a:xfrm>
            <a:off x="8744609" y="5365172"/>
            <a:ext cx="1680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Cifras en miles de pesos</a:t>
            </a:r>
          </a:p>
        </p:txBody>
      </p:sp>
    </p:spTree>
    <p:extLst>
      <p:ext uri="{BB962C8B-B14F-4D97-AF65-F5344CB8AC3E}">
        <p14:creationId xmlns:p14="http://schemas.microsoft.com/office/powerpoint/2010/main" val="354645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A5A2B0FF-354D-1529-C4F4-EB37F43F38C0}"/>
              </a:ext>
            </a:extLst>
          </p:cNvPr>
          <p:cNvSpPr txBox="1">
            <a:spLocks/>
          </p:cNvSpPr>
          <p:nvPr/>
        </p:nvSpPr>
        <p:spPr>
          <a:xfrm>
            <a:off x="1041480" y="14938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Nunito Sans" pitchFamily="2" charset="77"/>
                <a:ea typeface="+mj-ea"/>
                <a:cs typeface="+mj-cs"/>
              </a:defRPr>
            </a:lvl1pPr>
          </a:lstStyle>
          <a:p>
            <a:r>
              <a:rPr lang="es-CO" sz="2000" dirty="0"/>
              <a:t>GASTOS SIN FLUJO MONETARIO</a:t>
            </a:r>
            <a:endParaRPr lang="es-CO" sz="3200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61FEA00-DF1B-1407-ED8E-9E0BA56A9F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888291"/>
              </p:ext>
            </p:extLst>
          </p:nvPr>
        </p:nvGraphicFramePr>
        <p:xfrm>
          <a:off x="1041480" y="2531222"/>
          <a:ext cx="9843915" cy="20380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6351">
                  <a:extLst>
                    <a:ext uri="{9D8B030D-6E8A-4147-A177-3AD203B41FA5}">
                      <a16:colId xmlns:a16="http://schemas.microsoft.com/office/drawing/2014/main" val="586656903"/>
                    </a:ext>
                  </a:extLst>
                </a:gridCol>
                <a:gridCol w="4649862">
                  <a:extLst>
                    <a:ext uri="{9D8B030D-6E8A-4147-A177-3AD203B41FA5}">
                      <a16:colId xmlns:a16="http://schemas.microsoft.com/office/drawing/2014/main" val="4110873300"/>
                    </a:ext>
                  </a:extLst>
                </a:gridCol>
                <a:gridCol w="1457015">
                  <a:extLst>
                    <a:ext uri="{9D8B030D-6E8A-4147-A177-3AD203B41FA5}">
                      <a16:colId xmlns:a16="http://schemas.microsoft.com/office/drawing/2014/main" val="710344797"/>
                    </a:ext>
                  </a:extLst>
                </a:gridCol>
                <a:gridCol w="1437656">
                  <a:extLst>
                    <a:ext uri="{9D8B030D-6E8A-4147-A177-3AD203B41FA5}">
                      <a16:colId xmlns:a16="http://schemas.microsoft.com/office/drawing/2014/main" val="1892715060"/>
                    </a:ext>
                  </a:extLst>
                </a:gridCol>
                <a:gridCol w="1040336">
                  <a:extLst>
                    <a:ext uri="{9D8B030D-6E8A-4147-A177-3AD203B41FA5}">
                      <a16:colId xmlns:a16="http://schemas.microsoft.com/office/drawing/2014/main" val="1958540216"/>
                    </a:ext>
                  </a:extLst>
                </a:gridCol>
                <a:gridCol w="712695">
                  <a:extLst>
                    <a:ext uri="{9D8B030D-6E8A-4147-A177-3AD203B41FA5}">
                      <a16:colId xmlns:a16="http://schemas.microsoft.com/office/drawing/2014/main" val="1557686117"/>
                    </a:ext>
                  </a:extLst>
                </a:gridCol>
              </a:tblGrid>
              <a:tr h="18635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DESCRIPCIÓN 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s-CO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u="none" strike="noStrike">
                          <a:solidFill>
                            <a:schemeClr val="bg1"/>
                          </a:solidFill>
                          <a:effectLst/>
                        </a:rPr>
                        <a:t>ANTERIOR</a:t>
                      </a:r>
                      <a:endParaRPr lang="es-CO" sz="11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VARIACIÓN</a:t>
                      </a:r>
                      <a:endParaRPr lang="es-CO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66253"/>
                  </a:ext>
                </a:extLst>
              </a:tr>
              <a:tr h="286692">
                <a:tc gridSpan="2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01-01-2024 - 31-03-2024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01-01-2023 - 31-03-2023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$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5226584"/>
                  </a:ext>
                </a:extLst>
              </a:tr>
              <a:tr h="30091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DETERIORO, DEPRECIACIONES, AMORTIZACIONES Y PROVISIONES</a:t>
                      </a:r>
                    </a:p>
                  </a:txBody>
                  <a:tcPr marL="8959" marR="8959" marT="8959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400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874316"/>
                  </a:ext>
                </a:extLst>
              </a:tr>
              <a:tr h="90174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 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DEPRECIACIÓN DE PROPIEDADES, PLANTA Y EQUIPO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5.043.793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5.294.923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251.130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9774927"/>
                  </a:ext>
                </a:extLst>
              </a:tr>
              <a:tr h="324320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 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DEPRECIACIÓN DE BIENES DE USO PÚBLICO EN SERVICIO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549.787.261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573.127.359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-23.340.099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8136190"/>
                  </a:ext>
                </a:extLst>
              </a:tr>
              <a:tr h="244105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 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AMORTIZACIÓN DE ACTIVOS INTANGIBLES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47.331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122.931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75.601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-61%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6802740"/>
                  </a:ext>
                </a:extLst>
              </a:tr>
              <a:tr h="32432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O" sz="1400" u="none" strike="noStrike" dirty="0">
                          <a:effectLst/>
                        </a:rPr>
                        <a:t>TOTAL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9" marR="8959" marT="895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554.878.385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578.545.214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-23.666.829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511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089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47FFD03-F9ED-347F-4CA8-70EC82AEBB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597" r="12597"/>
          <a:stretch/>
        </p:blipFill>
        <p:spPr>
          <a:xfrm>
            <a:off x="3033010" y="-9844"/>
            <a:ext cx="9158990" cy="688703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255EFFB-A75F-EC5E-21E3-4CB01FED03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5208"/>
            <a:ext cx="9926198" cy="687198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80717AA-8925-81DF-D119-DE13C0324E2E}"/>
              </a:ext>
            </a:extLst>
          </p:cNvPr>
          <p:cNvSpPr txBox="1"/>
          <p:nvPr/>
        </p:nvSpPr>
        <p:spPr>
          <a:xfrm>
            <a:off x="566057" y="2383798"/>
            <a:ext cx="3599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dirty="0">
                <a:solidFill>
                  <a:srgbClr val="DA713E"/>
                </a:solidFill>
                <a:latin typeface="Nunito Sans" pitchFamily="2" charset="77"/>
              </a:rPr>
              <a:t>Gracias</a:t>
            </a:r>
            <a:endParaRPr lang="es-CO" sz="4400" b="1" dirty="0">
              <a:latin typeface="Nunito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94145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021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47FFD03-F9ED-347F-4CA8-70EC82AEBB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534" r="18380"/>
          <a:stretch/>
        </p:blipFill>
        <p:spPr>
          <a:xfrm>
            <a:off x="3033010" y="-9844"/>
            <a:ext cx="9158990" cy="688703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713EAA5-2A27-A183-4565-CD847CC1FA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5208"/>
            <a:ext cx="9926198" cy="687198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80717AA-8925-81DF-D119-DE13C0324E2E}"/>
              </a:ext>
            </a:extLst>
          </p:cNvPr>
          <p:cNvSpPr txBox="1"/>
          <p:nvPr/>
        </p:nvSpPr>
        <p:spPr>
          <a:xfrm>
            <a:off x="536361" y="3883386"/>
            <a:ext cx="406869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2400" b="1" dirty="0">
              <a:latin typeface="Nunito Sans" pitchFamily="2" charset="77"/>
            </a:endParaRPr>
          </a:p>
          <a:p>
            <a:r>
              <a:rPr lang="es-CO" sz="2800" b="1" dirty="0">
                <a:latin typeface="Nunito Sans" pitchFamily="2" charset="77"/>
              </a:rPr>
              <a:t>Presentación Estados Financieros INVIAS</a:t>
            </a:r>
          </a:p>
          <a:p>
            <a:r>
              <a:rPr lang="es-CO" sz="2800" b="1" dirty="0">
                <a:latin typeface="Nunito Sans" pitchFamily="2" charset="77"/>
              </a:rPr>
              <a:t>al 31-03-2024</a:t>
            </a:r>
          </a:p>
          <a:p>
            <a:endParaRPr lang="es-CO" sz="1400" b="1" dirty="0">
              <a:latin typeface="Nunito Sans" pitchFamily="2" charset="77"/>
            </a:endParaRPr>
          </a:p>
          <a:p>
            <a:r>
              <a:rPr lang="es-CO" sz="1400" b="1" dirty="0">
                <a:latin typeface="Nunito Sans" pitchFamily="2" charset="77"/>
              </a:rPr>
              <a:t>Subdirección Financiera - Grupo Contabilidad </a:t>
            </a:r>
          </a:p>
          <a:p>
            <a:r>
              <a:rPr lang="es-CO" sz="1400" b="1" dirty="0">
                <a:latin typeface="Nunito Sans" pitchFamily="2" charset="77"/>
              </a:rPr>
              <a:t>13 de junio de 2024</a:t>
            </a:r>
          </a:p>
        </p:txBody>
      </p:sp>
    </p:spTree>
    <p:extLst>
      <p:ext uri="{BB962C8B-B14F-4D97-AF65-F5344CB8AC3E}">
        <p14:creationId xmlns:p14="http://schemas.microsoft.com/office/powerpoint/2010/main" val="3545468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47FFD03-F9ED-347F-4CA8-70EC82AEBB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067" r="15547"/>
          <a:stretch/>
        </p:blipFill>
        <p:spPr>
          <a:xfrm>
            <a:off x="3033010" y="-9844"/>
            <a:ext cx="9158990" cy="688703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30AC5BB-E9D5-1508-0F0A-0EF590F5472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5208"/>
            <a:ext cx="9926198" cy="687198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80717AA-8925-81DF-D119-DE13C0324E2E}"/>
              </a:ext>
            </a:extLst>
          </p:cNvPr>
          <p:cNvSpPr txBox="1"/>
          <p:nvPr/>
        </p:nvSpPr>
        <p:spPr>
          <a:xfrm>
            <a:off x="575022" y="2814104"/>
            <a:ext cx="35995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800" b="1" dirty="0">
                <a:solidFill>
                  <a:srgbClr val="DA713E"/>
                </a:solidFill>
                <a:latin typeface="Nunito Sans" pitchFamily="2" charset="77"/>
              </a:rPr>
              <a:t>Contenido de los Estados Financieros del INVIAS a 31 de marzo de 2024</a:t>
            </a:r>
          </a:p>
        </p:txBody>
      </p:sp>
    </p:spTree>
    <p:extLst>
      <p:ext uri="{BB962C8B-B14F-4D97-AF65-F5344CB8AC3E}">
        <p14:creationId xmlns:p14="http://schemas.microsoft.com/office/powerpoint/2010/main" val="429237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54C8F9-BF1D-F133-1849-650D20B24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592" y="887021"/>
            <a:ext cx="10515600" cy="1325563"/>
          </a:xfrm>
        </p:spPr>
        <p:txBody>
          <a:bodyPr>
            <a:noAutofit/>
          </a:bodyPr>
          <a:lstStyle/>
          <a:p>
            <a:r>
              <a:rPr lang="es-CO" sz="2800" dirty="0"/>
              <a:t>Estado de Situación Financiera a 31 de marzo de 2024</a:t>
            </a:r>
            <a:br>
              <a:rPr lang="es-CO" sz="2800" dirty="0"/>
            </a:br>
            <a:endParaRPr lang="es-CO" sz="28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512A305-794C-AD45-9233-81D69A7506BF}"/>
              </a:ext>
            </a:extLst>
          </p:cNvPr>
          <p:cNvSpPr txBox="1"/>
          <p:nvPr/>
        </p:nvSpPr>
        <p:spPr>
          <a:xfrm>
            <a:off x="8929831" y="5781488"/>
            <a:ext cx="1680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Cifras en miles de pesos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E249D978-8043-4687-E6C6-86977EABCC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3415716"/>
              </p:ext>
            </p:extLst>
          </p:nvPr>
        </p:nvGraphicFramePr>
        <p:xfrm>
          <a:off x="1154592" y="1945884"/>
          <a:ext cx="10044179" cy="41642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86063">
                  <a:extLst>
                    <a:ext uri="{9D8B030D-6E8A-4147-A177-3AD203B41FA5}">
                      <a16:colId xmlns:a16="http://schemas.microsoft.com/office/drawing/2014/main" val="1651493957"/>
                    </a:ext>
                  </a:extLst>
                </a:gridCol>
                <a:gridCol w="1668177">
                  <a:extLst>
                    <a:ext uri="{9D8B030D-6E8A-4147-A177-3AD203B41FA5}">
                      <a16:colId xmlns:a16="http://schemas.microsoft.com/office/drawing/2014/main" val="3907322132"/>
                    </a:ext>
                  </a:extLst>
                </a:gridCol>
                <a:gridCol w="1668177">
                  <a:extLst>
                    <a:ext uri="{9D8B030D-6E8A-4147-A177-3AD203B41FA5}">
                      <a16:colId xmlns:a16="http://schemas.microsoft.com/office/drawing/2014/main" val="215334844"/>
                    </a:ext>
                  </a:extLst>
                </a:gridCol>
                <a:gridCol w="1562817">
                  <a:extLst>
                    <a:ext uri="{9D8B030D-6E8A-4147-A177-3AD203B41FA5}">
                      <a16:colId xmlns:a16="http://schemas.microsoft.com/office/drawing/2014/main" val="3053245211"/>
                    </a:ext>
                  </a:extLst>
                </a:gridCol>
                <a:gridCol w="1158945">
                  <a:extLst>
                    <a:ext uri="{9D8B030D-6E8A-4147-A177-3AD203B41FA5}">
                      <a16:colId xmlns:a16="http://schemas.microsoft.com/office/drawing/2014/main" val="95662423"/>
                    </a:ext>
                  </a:extLst>
                </a:gridCol>
              </a:tblGrid>
              <a:tr h="137361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MARZO DE 2024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DICIEMBRE DE 2023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VARIACIÓN $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VARIACIÓN %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588462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ACTIVOS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>
                          <a:effectLst/>
                        </a:rPr>
                        <a:t> 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778948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EFECTIVO Y EQUIVALENTES AL EFECTIVO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      29.541.925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     25.097.573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      4.444.352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</a:rPr>
                        <a:t>18%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244180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CUENTAS POR COBRAR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   196.093.226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    246.973.675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-            50.880.449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</a:rPr>
                        <a:t>-21%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6827162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PROPIEDADES, PLANTA Y EQUIPO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   557.293.730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    562.437.523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-              5.143.793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</a:rPr>
                        <a:t>-1%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9787054"/>
                  </a:ext>
                </a:extLst>
              </a:tr>
              <a:tr h="411031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BIENES DE USO PÚBLICO E HISTÓRICOS Y CULTURALES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26.130.624.918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26.627.526.698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-          496.901.780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</a:rPr>
                        <a:t>-2%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8166868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OTROS ACTIVOS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5.884.113.826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5.702.777.757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181.336.069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</a:rPr>
                        <a:t>3%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2447958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TOTAL ACTIVO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        32.797.667.626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        33.164.813.226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-          367.145.600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1" u="none" strike="noStrike" dirty="0">
                          <a:effectLst/>
                        </a:rPr>
                        <a:t>-1%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868522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PASIVOS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 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526361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PRÉSTAMOS POR PAGAR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        2.407.504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       2.407.504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                     -  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</a:rPr>
                        <a:t>0%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065299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CUENTAS POR PAGAR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   455.939.272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   772.599.432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-          316.660.161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</a:rPr>
                        <a:t>-41%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7874348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BENEFICIOS A LOS EMPLEADOS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       9.687.682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      27.186.312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-            17.498.631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</a:rPr>
                        <a:t>-64%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1896671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PROVISIONES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1.493.212.098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1.493.212.098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                     -  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</a:rPr>
                        <a:t>0%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9514466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OTROS PASIVOS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   253.916.685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      253.877.516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              39.169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</a:rPr>
                        <a:t>0%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2188528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TOTAL PASIVO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          2.215.163.241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          2.549.282.862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-          334.119.622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1" u="none" strike="noStrike" dirty="0">
                          <a:effectLst/>
                        </a:rPr>
                        <a:t>-13%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8139406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PATRIMONIO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        30.626.201.663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        30.615.530.363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              10.671.299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1" u="none" strike="noStrike" dirty="0">
                          <a:effectLst/>
                        </a:rPr>
                        <a:t>0%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295202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PATRIMONIO DE LAS ENTIDADES DE GOBIERNO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</a:rPr>
                        <a:t>        30.582.504.385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        30.615.530.363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</a:rPr>
                        <a:t>-            33.025.978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</a:rPr>
                        <a:t>0%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0244778"/>
                  </a:ext>
                </a:extLst>
              </a:tr>
              <a:tr h="205516"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TOTAL PATRIMONIO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>
                          <a:effectLst/>
                        </a:rPr>
                        <a:t>        30.582.504.385 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>
                          <a:effectLst/>
                        </a:rPr>
                        <a:t>        30.615.530.363 </a:t>
                      </a:r>
                      <a:endParaRPr lang="es-CO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u="none" strike="noStrike" dirty="0">
                          <a:effectLst/>
                        </a:rPr>
                        <a:t>-            33.025.978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1" u="none" strike="noStrike" dirty="0">
                          <a:effectLst/>
                        </a:rPr>
                        <a:t>0%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530724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85CAB180-EE1C-DB40-6931-5727040D6F14}"/>
              </a:ext>
            </a:extLst>
          </p:cNvPr>
          <p:cNvSpPr txBox="1"/>
          <p:nvPr/>
        </p:nvSpPr>
        <p:spPr>
          <a:xfrm>
            <a:off x="9518439" y="6110158"/>
            <a:ext cx="1680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Cifras en miles de pesos</a:t>
            </a:r>
          </a:p>
        </p:txBody>
      </p:sp>
    </p:spTree>
    <p:extLst>
      <p:ext uri="{BB962C8B-B14F-4D97-AF65-F5344CB8AC3E}">
        <p14:creationId xmlns:p14="http://schemas.microsoft.com/office/powerpoint/2010/main" val="3790705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54C8F9-BF1D-F133-1849-650D20B24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656" y="1897199"/>
            <a:ext cx="10515600" cy="1325563"/>
          </a:xfrm>
        </p:spPr>
        <p:txBody>
          <a:bodyPr>
            <a:normAutofit/>
          </a:bodyPr>
          <a:lstStyle/>
          <a:p>
            <a:r>
              <a:rPr lang="es-CO" sz="3100" dirty="0"/>
              <a:t>Activos – Recursos Financieros</a:t>
            </a:r>
            <a:br>
              <a:rPr lang="es-CO" dirty="0"/>
            </a:br>
            <a:endParaRPr lang="es-CO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E7ECBEC-596C-CB1A-AE8E-7D30F3AFB99F}"/>
              </a:ext>
            </a:extLst>
          </p:cNvPr>
          <p:cNvSpPr txBox="1"/>
          <p:nvPr/>
        </p:nvSpPr>
        <p:spPr>
          <a:xfrm>
            <a:off x="8840745" y="5976865"/>
            <a:ext cx="242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/>
              <a:t>Cifras en miles de pesos</a:t>
            </a: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0A4D3A60-0ABF-E9A3-BDF1-2253C91EF7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920726"/>
              </p:ext>
            </p:extLst>
          </p:nvPr>
        </p:nvGraphicFramePr>
        <p:xfrm>
          <a:off x="752477" y="2479250"/>
          <a:ext cx="10515599" cy="28460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2196">
                  <a:extLst>
                    <a:ext uri="{9D8B030D-6E8A-4147-A177-3AD203B41FA5}">
                      <a16:colId xmlns:a16="http://schemas.microsoft.com/office/drawing/2014/main" val="2322366686"/>
                    </a:ext>
                  </a:extLst>
                </a:gridCol>
                <a:gridCol w="4832279">
                  <a:extLst>
                    <a:ext uri="{9D8B030D-6E8A-4147-A177-3AD203B41FA5}">
                      <a16:colId xmlns:a16="http://schemas.microsoft.com/office/drawing/2014/main" val="2662032417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694127818"/>
                    </a:ext>
                  </a:extLst>
                </a:gridCol>
                <a:gridCol w="1495423">
                  <a:extLst>
                    <a:ext uri="{9D8B030D-6E8A-4147-A177-3AD203B41FA5}">
                      <a16:colId xmlns:a16="http://schemas.microsoft.com/office/drawing/2014/main" val="2661574596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2790954577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500439680"/>
                    </a:ext>
                  </a:extLst>
                </a:gridCol>
              </a:tblGrid>
              <a:tr h="264935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MARZO DE 2024</a:t>
                      </a:r>
                    </a:p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DICIEMBRE DE 2023</a:t>
                      </a:r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VARIACIÓN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4456194"/>
                  </a:ext>
                </a:extLst>
              </a:tr>
              <a:tr h="292677">
                <a:tc gridSpan="2" vMerge="1">
                  <a:txBody>
                    <a:bodyPr/>
                    <a:lstStyle/>
                    <a:p>
                      <a:pPr algn="ctr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$ 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214090"/>
                  </a:ext>
                </a:extLst>
              </a:tr>
              <a:tr h="264935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EFECTIVO Y EQUIVALENTES AL EFECTIVO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130056"/>
                  </a:ext>
                </a:extLst>
              </a:tr>
              <a:tr h="236293">
                <a:tc>
                  <a:txBody>
                    <a:bodyPr/>
                    <a:lstStyle/>
                    <a:p>
                      <a:pPr algn="l" fontAlgn="ctr"/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Efectivo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29.541.925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25.097.573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4.444.352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7242548"/>
                  </a:ext>
                </a:extLst>
              </a:tr>
              <a:tr h="465426">
                <a:tc>
                  <a:txBody>
                    <a:bodyPr/>
                    <a:lstStyle/>
                    <a:p>
                      <a:pPr algn="l" fontAlgn="b"/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Recursos Entregados en Administración DTN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63.381.962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88.614.167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25.232.205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4369286"/>
                  </a:ext>
                </a:extLst>
              </a:tr>
              <a:tr h="350860">
                <a:tc>
                  <a:txBody>
                    <a:bodyPr/>
                    <a:lstStyle/>
                    <a:p>
                      <a:pPr algn="l" fontAlgn="b"/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Recursos en Fideicomisos - Patrimonios Autónomos - Recursos Entregados en Ejecución de Convenios y Contratos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398.127.425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376.545.273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21.582.152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02225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EFECTIVO Y EQUIVALENTES (RECURSOS FINANCIEROS)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491.051.312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490.257.014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794.299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040004"/>
                  </a:ext>
                </a:extLst>
              </a:tr>
              <a:tr h="236293">
                <a:tc>
                  <a:txBody>
                    <a:bodyPr/>
                    <a:lstStyle/>
                    <a:p>
                      <a:pPr algn="l" fontAlgn="b"/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(-)Efectivo de uso restringido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18.645.537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18.645.537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-  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7155257"/>
                  </a:ext>
                </a:extLst>
              </a:tr>
              <a:tr h="41328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DE RECURSOS DISPONIBLES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472.405.775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471.611.476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794.299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091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279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65839BF-7F46-402D-088A-25F71FFCDF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5104142"/>
              </p:ext>
            </p:extLst>
          </p:nvPr>
        </p:nvGraphicFramePr>
        <p:xfrm>
          <a:off x="838200" y="1789016"/>
          <a:ext cx="10201834" cy="4488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7725">
                  <a:extLst>
                    <a:ext uri="{9D8B030D-6E8A-4147-A177-3AD203B41FA5}">
                      <a16:colId xmlns:a16="http://schemas.microsoft.com/office/drawing/2014/main" val="1938395158"/>
                    </a:ext>
                  </a:extLst>
                </a:gridCol>
                <a:gridCol w="4316735">
                  <a:extLst>
                    <a:ext uri="{9D8B030D-6E8A-4147-A177-3AD203B41FA5}">
                      <a16:colId xmlns:a16="http://schemas.microsoft.com/office/drawing/2014/main" val="681786051"/>
                    </a:ext>
                  </a:extLst>
                </a:gridCol>
                <a:gridCol w="1687859">
                  <a:extLst>
                    <a:ext uri="{9D8B030D-6E8A-4147-A177-3AD203B41FA5}">
                      <a16:colId xmlns:a16="http://schemas.microsoft.com/office/drawing/2014/main" val="4168043041"/>
                    </a:ext>
                  </a:extLst>
                </a:gridCol>
                <a:gridCol w="1687859">
                  <a:extLst>
                    <a:ext uri="{9D8B030D-6E8A-4147-A177-3AD203B41FA5}">
                      <a16:colId xmlns:a16="http://schemas.microsoft.com/office/drawing/2014/main" val="3356880899"/>
                    </a:ext>
                  </a:extLst>
                </a:gridCol>
                <a:gridCol w="1353274">
                  <a:extLst>
                    <a:ext uri="{9D8B030D-6E8A-4147-A177-3AD203B41FA5}">
                      <a16:colId xmlns:a16="http://schemas.microsoft.com/office/drawing/2014/main" val="632684373"/>
                    </a:ext>
                  </a:extLst>
                </a:gridCol>
                <a:gridCol w="618382">
                  <a:extLst>
                    <a:ext uri="{9D8B030D-6E8A-4147-A177-3AD203B41FA5}">
                      <a16:colId xmlns:a16="http://schemas.microsoft.com/office/drawing/2014/main" val="776539041"/>
                    </a:ext>
                  </a:extLst>
                </a:gridCol>
              </a:tblGrid>
              <a:tr h="22085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DETALE</a:t>
                      </a:r>
                      <a:endParaRPr lang="es-CO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93" marR="3793" marT="3793" marB="0" anchor="ctr">
                    <a:solidFill>
                      <a:schemeClr val="accent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MARZO DE 2024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DICIEMBRE DE 2023</a:t>
                      </a:r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VARIACIÓN</a:t>
                      </a:r>
                      <a:endParaRPr lang="es-CO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93" marR="3793" marT="3793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77677"/>
                  </a:ext>
                </a:extLst>
              </a:tr>
              <a:tr h="132740">
                <a:tc gridSpan="2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</a:p>
                  </a:txBody>
                  <a:tcPr marL="3793" marR="3793" marT="3793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es-CO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93" marR="3793" marT="3793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141425"/>
                  </a:ext>
                </a:extLst>
              </a:tr>
              <a:tr h="246516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BIENES Y SERVICIOS PAGADOS POR ANTICIPADO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6.579.312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6.922.121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-342.809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104749"/>
                  </a:ext>
                </a:extLst>
              </a:tr>
              <a:tr h="246516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AVANCES Y ANTICIPOS ENTREGADOS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806.941.356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724.289.744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82.651.612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094495"/>
                  </a:ext>
                </a:extLst>
              </a:tr>
              <a:tr h="246516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RECURSOS ENTREGADOS EN ADMINISTRACIÓN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3.474.070.800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3.350.634.610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123.436.190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3945055"/>
                  </a:ext>
                </a:extLst>
              </a:tr>
              <a:tr h="246516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administración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3.328.154.320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3.179.485.925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148.668.395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198594"/>
                  </a:ext>
                </a:extLst>
              </a:tr>
              <a:tr h="246516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administración DTN - SCUN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63.381.962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88.614.167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-25.232.205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0451872"/>
                  </a:ext>
                </a:extLst>
              </a:tr>
              <a:tr h="265479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Encargo fiduciario - fiducia de administración y pagos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82.534.518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82.534.518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9921207"/>
                  </a:ext>
                </a:extLst>
              </a:tr>
              <a:tr h="246516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DEPÓSITOS ENTREGADOS EN GARANTÍA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114.036.070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147.863.197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-33.827.127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145727"/>
                  </a:ext>
                </a:extLst>
              </a:tr>
              <a:tr h="246516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DERECHOS EN FIDEICOMISO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398.127.425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376.545.273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21.582.152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249235"/>
                  </a:ext>
                </a:extLst>
              </a:tr>
              <a:tr h="246516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ACTIVOS INTANGIBLES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5.340.240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5.387.571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-47.331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052016"/>
                  </a:ext>
                </a:extLst>
              </a:tr>
              <a:tr h="265479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ACTIVOS DIFERIDOS (Transferencias condicionadas en ejecución de convenios)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1.060.959.346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1.048.386.019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12.573.327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879213"/>
                  </a:ext>
                </a:extLst>
              </a:tr>
              <a:tr h="367878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RECURSOS DE LA ENTIDAD CONCEDENTE EN PATRIMONIOS AUTÓNOMOS CONSTITUIDOS POR CONCESIONARIOS PRIVADOS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18.059.277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42.749.221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-24.689.944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-58%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802979"/>
                  </a:ext>
                </a:extLst>
              </a:tr>
              <a:tr h="24651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CO" sz="1600" b="1" u="none" strike="noStrike" dirty="0">
                          <a:effectLst/>
                        </a:rPr>
                        <a:t>OTROS ACTIVOS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93" marR="3793" marT="3793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5.884.113.826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5.702.777.756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181.336.070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977670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FF893CDE-FF9E-9872-451B-EE969ED31725}"/>
              </a:ext>
            </a:extLst>
          </p:cNvPr>
          <p:cNvSpPr txBox="1">
            <a:spLocks/>
          </p:cNvSpPr>
          <p:nvPr/>
        </p:nvSpPr>
        <p:spPr>
          <a:xfrm flipV="1">
            <a:off x="838200" y="1009650"/>
            <a:ext cx="10515600" cy="116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Nunito Sans" pitchFamily="2" charset="77"/>
                <a:ea typeface="+mj-ea"/>
                <a:cs typeface="+mj-cs"/>
              </a:defRPr>
            </a:lvl1pPr>
          </a:lstStyle>
          <a:p>
            <a:r>
              <a:rPr lang="es-CO" sz="3100" dirty="0"/>
              <a:t>Otros Activos</a:t>
            </a:r>
            <a:br>
              <a:rPr lang="es-CO" dirty="0"/>
            </a:br>
            <a:endParaRPr lang="es-CO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CF07B0C-6A95-489F-7E13-384158D2997B}"/>
              </a:ext>
            </a:extLst>
          </p:cNvPr>
          <p:cNvSpPr txBox="1"/>
          <p:nvPr/>
        </p:nvSpPr>
        <p:spPr>
          <a:xfrm>
            <a:off x="9516585" y="6231238"/>
            <a:ext cx="1680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Cifras en miles de pesos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F582C91-B736-3F0B-1AF4-F05C80810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7942"/>
            <a:ext cx="10515600" cy="1325563"/>
          </a:xfrm>
        </p:spPr>
        <p:txBody>
          <a:bodyPr>
            <a:normAutofit/>
          </a:bodyPr>
          <a:lstStyle/>
          <a:p>
            <a:r>
              <a:rPr lang="es-CO" sz="3100" dirty="0"/>
              <a:t>Otros Activos</a:t>
            </a: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69460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4EEAA125-70A5-A927-B6E1-E0BA966F99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147898"/>
              </p:ext>
            </p:extLst>
          </p:nvPr>
        </p:nvGraphicFramePr>
        <p:xfrm>
          <a:off x="1083050" y="1514518"/>
          <a:ext cx="9148490" cy="4785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7988">
                  <a:extLst>
                    <a:ext uri="{9D8B030D-6E8A-4147-A177-3AD203B41FA5}">
                      <a16:colId xmlns:a16="http://schemas.microsoft.com/office/drawing/2014/main" val="3236045396"/>
                    </a:ext>
                  </a:extLst>
                </a:gridCol>
                <a:gridCol w="3256439">
                  <a:extLst>
                    <a:ext uri="{9D8B030D-6E8A-4147-A177-3AD203B41FA5}">
                      <a16:colId xmlns:a16="http://schemas.microsoft.com/office/drawing/2014/main" val="3996284531"/>
                    </a:ext>
                  </a:extLst>
                </a:gridCol>
                <a:gridCol w="1776596">
                  <a:extLst>
                    <a:ext uri="{9D8B030D-6E8A-4147-A177-3AD203B41FA5}">
                      <a16:colId xmlns:a16="http://schemas.microsoft.com/office/drawing/2014/main" val="1753684784"/>
                    </a:ext>
                  </a:extLst>
                </a:gridCol>
                <a:gridCol w="1561842">
                  <a:extLst>
                    <a:ext uri="{9D8B030D-6E8A-4147-A177-3AD203B41FA5}">
                      <a16:colId xmlns:a16="http://schemas.microsoft.com/office/drawing/2014/main" val="1082947326"/>
                    </a:ext>
                  </a:extLst>
                </a:gridCol>
                <a:gridCol w="1400865">
                  <a:extLst>
                    <a:ext uri="{9D8B030D-6E8A-4147-A177-3AD203B41FA5}">
                      <a16:colId xmlns:a16="http://schemas.microsoft.com/office/drawing/2014/main" val="2853328250"/>
                    </a:ext>
                  </a:extLst>
                </a:gridCol>
                <a:gridCol w="824760">
                  <a:extLst>
                    <a:ext uri="{9D8B030D-6E8A-4147-A177-3AD203B41FA5}">
                      <a16:colId xmlns:a16="http://schemas.microsoft.com/office/drawing/2014/main" val="1118500097"/>
                    </a:ext>
                  </a:extLst>
                </a:gridCol>
              </a:tblGrid>
              <a:tr h="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DETALLE</a:t>
                      </a:r>
                      <a:endParaRPr lang="es-CO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0" marR="3920" marT="3920" marB="0" anchor="ctr">
                    <a:solidFill>
                      <a:schemeClr val="accent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MARZO DE 2024</a:t>
                      </a: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DICIEMBRE DE 2023</a:t>
                      </a:r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s-CO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>
                          <a:solidFill>
                            <a:schemeClr val="bg1"/>
                          </a:solidFill>
                          <a:effectLst/>
                        </a:rPr>
                        <a:t>VARIACIÓN</a:t>
                      </a:r>
                      <a:endParaRPr lang="es-CO" sz="16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0" marR="3920" marT="392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549344"/>
                  </a:ext>
                </a:extLst>
              </a:tr>
              <a:tr h="94080">
                <a:tc gridSpan="2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$</a:t>
                      </a:r>
                      <a:endParaRPr lang="es-CO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0" marR="3920" marT="392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es-CO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0" marR="3920" marT="392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918986"/>
                  </a:ext>
                </a:extLst>
              </a:tr>
              <a:tr h="9408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(1) PASIVOS EXIGIBLES EN DINERO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1457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Préstamos por pagar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2.407.504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2.407.504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0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461300"/>
                  </a:ext>
                </a:extLst>
              </a:tr>
              <a:tr h="1764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cuentas por pagar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455.939.272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772.599.432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-316.660.160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1065927"/>
                  </a:ext>
                </a:extLst>
              </a:tr>
              <a:tr h="1764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beneficios a los empleados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9.687.682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27.186.312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17.498.630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-64%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2639998"/>
                  </a:ext>
                </a:extLst>
              </a:tr>
              <a:tr h="9408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pasivos exigibles en dinero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468.034.458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802.193.249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- 334.158.791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-42%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30017"/>
                  </a:ext>
                </a:extLst>
              </a:tr>
              <a:tr h="9408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(2) PASIVOS NO EXIGIBLES EN DINERO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632763"/>
                  </a:ext>
                </a:extLst>
              </a:tr>
              <a:tr h="9408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Avances y anticipos recibidos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4.719.966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4.719.966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0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678784"/>
                  </a:ext>
                </a:extLst>
              </a:tr>
              <a:tr h="1764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Recursos recibidos en administración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166.477.464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166.477.464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0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1928841"/>
                  </a:ext>
                </a:extLst>
              </a:tr>
              <a:tr h="1764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Depósitos recibidos en garantía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187.542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148.373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39.169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110084"/>
                  </a:ext>
                </a:extLst>
              </a:tr>
              <a:tr h="1764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Ingresos recibidos por anticipado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1.347.195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1.347.195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0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2050409"/>
                  </a:ext>
                </a:extLst>
              </a:tr>
              <a:tr h="17640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Otros pasivos diferidos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81.184.518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81.184.518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0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05785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pasivos NO exigibles en dinero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253.916.685 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253.877.516 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39.169 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437432"/>
                  </a:ext>
                </a:extLst>
              </a:tr>
              <a:tr h="17640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(3) PASIVOS ESTIMADOS NO EXIGIBLES EN DINERO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213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b"/>
                      <a:r>
                        <a:rPr lang="es-CO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PROVISIONES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1.493.212.098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1.493.212.098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-   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683990"/>
                  </a:ext>
                </a:extLst>
              </a:tr>
              <a:tr h="17640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PASIVOS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2.215.163.241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2.549.282.862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-334.119.622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594322"/>
                  </a:ext>
                </a:extLst>
              </a:tr>
            </a:tbl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B7B56160-DE54-96A2-DBF5-E4C0FAB348FE}"/>
              </a:ext>
            </a:extLst>
          </p:cNvPr>
          <p:cNvSpPr txBox="1">
            <a:spLocks/>
          </p:cNvSpPr>
          <p:nvPr/>
        </p:nvSpPr>
        <p:spPr>
          <a:xfrm>
            <a:off x="961470" y="95651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Nunito Sans" pitchFamily="2" charset="77"/>
                <a:ea typeface="+mj-ea"/>
                <a:cs typeface="+mj-cs"/>
              </a:defRPr>
            </a:lvl1pPr>
          </a:lstStyle>
          <a:p>
            <a:r>
              <a:rPr lang="es-CO" sz="3100" dirty="0"/>
              <a:t>Pasivos</a:t>
            </a:r>
            <a:br>
              <a:rPr lang="es-CO" dirty="0"/>
            </a:br>
            <a:endParaRPr lang="es-CO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3435C24-FF38-0CD8-C379-26E916D443E9}"/>
              </a:ext>
            </a:extLst>
          </p:cNvPr>
          <p:cNvSpPr txBox="1"/>
          <p:nvPr/>
        </p:nvSpPr>
        <p:spPr>
          <a:xfrm>
            <a:off x="8551208" y="6300098"/>
            <a:ext cx="1680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Cifras en miles de pesos</a:t>
            </a:r>
          </a:p>
        </p:txBody>
      </p:sp>
    </p:spTree>
    <p:extLst>
      <p:ext uri="{BB962C8B-B14F-4D97-AF65-F5344CB8AC3E}">
        <p14:creationId xmlns:p14="http://schemas.microsoft.com/office/powerpoint/2010/main" val="2297956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E3AEB70-77A5-EF92-98AF-7D40A6D5BBAF}"/>
              </a:ext>
            </a:extLst>
          </p:cNvPr>
          <p:cNvSpPr txBox="1">
            <a:spLocks/>
          </p:cNvSpPr>
          <p:nvPr/>
        </p:nvSpPr>
        <p:spPr>
          <a:xfrm>
            <a:off x="432438" y="14047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Nunito Sans" pitchFamily="2" charset="77"/>
                <a:ea typeface="+mj-ea"/>
                <a:cs typeface="+mj-cs"/>
              </a:defRPr>
            </a:lvl1pPr>
          </a:lstStyle>
          <a:p>
            <a:r>
              <a:rPr lang="es-CO" sz="3100" dirty="0"/>
              <a:t>Pasivos Estimados – Provisiones</a:t>
            </a:r>
            <a:br>
              <a:rPr lang="es-CO" dirty="0"/>
            </a:br>
            <a:endParaRPr lang="es-CO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15D1D758-0E34-7430-B1F4-913A99289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63191"/>
              </p:ext>
            </p:extLst>
          </p:nvPr>
        </p:nvGraphicFramePr>
        <p:xfrm>
          <a:off x="432438" y="2569553"/>
          <a:ext cx="10823788" cy="27398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5374">
                  <a:extLst>
                    <a:ext uri="{9D8B030D-6E8A-4147-A177-3AD203B41FA5}">
                      <a16:colId xmlns:a16="http://schemas.microsoft.com/office/drawing/2014/main" val="1024009944"/>
                    </a:ext>
                  </a:extLst>
                </a:gridCol>
                <a:gridCol w="1447876">
                  <a:extLst>
                    <a:ext uri="{9D8B030D-6E8A-4147-A177-3AD203B41FA5}">
                      <a16:colId xmlns:a16="http://schemas.microsoft.com/office/drawing/2014/main" val="635120496"/>
                    </a:ext>
                  </a:extLst>
                </a:gridCol>
                <a:gridCol w="1407201">
                  <a:extLst>
                    <a:ext uri="{9D8B030D-6E8A-4147-A177-3AD203B41FA5}">
                      <a16:colId xmlns:a16="http://schemas.microsoft.com/office/drawing/2014/main" val="615613082"/>
                    </a:ext>
                  </a:extLst>
                </a:gridCol>
                <a:gridCol w="541013">
                  <a:extLst>
                    <a:ext uri="{9D8B030D-6E8A-4147-A177-3AD203B41FA5}">
                      <a16:colId xmlns:a16="http://schemas.microsoft.com/office/drawing/2014/main" val="2495089385"/>
                    </a:ext>
                  </a:extLst>
                </a:gridCol>
                <a:gridCol w="1122368">
                  <a:extLst>
                    <a:ext uri="{9D8B030D-6E8A-4147-A177-3AD203B41FA5}">
                      <a16:colId xmlns:a16="http://schemas.microsoft.com/office/drawing/2014/main" val="3484204126"/>
                    </a:ext>
                  </a:extLst>
                </a:gridCol>
                <a:gridCol w="1047559">
                  <a:extLst>
                    <a:ext uri="{9D8B030D-6E8A-4147-A177-3AD203B41FA5}">
                      <a16:colId xmlns:a16="http://schemas.microsoft.com/office/drawing/2014/main" val="3100334785"/>
                    </a:ext>
                  </a:extLst>
                </a:gridCol>
                <a:gridCol w="1047559">
                  <a:extLst>
                    <a:ext uri="{9D8B030D-6E8A-4147-A177-3AD203B41FA5}">
                      <a16:colId xmlns:a16="http://schemas.microsoft.com/office/drawing/2014/main" val="1062949122"/>
                    </a:ext>
                  </a:extLst>
                </a:gridCol>
                <a:gridCol w="1497419">
                  <a:extLst>
                    <a:ext uri="{9D8B030D-6E8A-4147-A177-3AD203B41FA5}">
                      <a16:colId xmlns:a16="http://schemas.microsoft.com/office/drawing/2014/main" val="929836565"/>
                    </a:ext>
                  </a:extLst>
                </a:gridCol>
                <a:gridCol w="1497419">
                  <a:extLst>
                    <a:ext uri="{9D8B030D-6E8A-4147-A177-3AD203B41FA5}">
                      <a16:colId xmlns:a16="http://schemas.microsoft.com/office/drawing/2014/main" val="2569131765"/>
                    </a:ext>
                  </a:extLst>
                </a:gridCol>
              </a:tblGrid>
              <a:tr h="7239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 dirty="0">
                          <a:solidFill>
                            <a:schemeClr val="bg1"/>
                          </a:solidFill>
                          <a:effectLst/>
                        </a:rPr>
                        <a:t>AÑO</a:t>
                      </a:r>
                      <a:endParaRPr lang="es-CO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 dirty="0">
                          <a:solidFill>
                            <a:schemeClr val="bg1"/>
                          </a:solidFill>
                          <a:effectLst/>
                        </a:rPr>
                        <a:t>CONTENCIOSO ADMINISTRATIVA</a:t>
                      </a:r>
                      <a:endParaRPr lang="es-CO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 dirty="0">
                          <a:solidFill>
                            <a:schemeClr val="bg1"/>
                          </a:solidFill>
                          <a:effectLst/>
                        </a:rPr>
                        <a:t>ORDINARIO CIVIL</a:t>
                      </a:r>
                      <a:endParaRPr lang="es-CO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 dirty="0">
                          <a:solidFill>
                            <a:schemeClr val="bg1"/>
                          </a:solidFill>
                          <a:effectLst/>
                        </a:rPr>
                        <a:t>ORDINARIO LABORAL</a:t>
                      </a:r>
                      <a:endParaRPr lang="es-CO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es-CO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764710"/>
                  </a:ext>
                </a:extLst>
              </a:tr>
              <a:tr h="2797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>
                          <a:solidFill>
                            <a:schemeClr val="bg1"/>
                          </a:solidFill>
                          <a:effectLst/>
                        </a:rPr>
                        <a:t>No.</a:t>
                      </a:r>
                      <a:endParaRPr lang="es-CO" sz="16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>
                          <a:solidFill>
                            <a:schemeClr val="bg1"/>
                          </a:solidFill>
                          <a:effectLst/>
                        </a:rPr>
                        <a:t>Valor</a:t>
                      </a:r>
                      <a:endParaRPr lang="es-CO" sz="16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>
                          <a:solidFill>
                            <a:schemeClr val="bg1"/>
                          </a:solidFill>
                          <a:effectLst/>
                        </a:rPr>
                        <a:t>No.</a:t>
                      </a:r>
                      <a:endParaRPr lang="es-CO" sz="16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>
                          <a:solidFill>
                            <a:schemeClr val="bg1"/>
                          </a:solidFill>
                          <a:effectLst/>
                        </a:rPr>
                        <a:t>Valor</a:t>
                      </a:r>
                      <a:endParaRPr lang="es-CO" sz="16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>
                          <a:solidFill>
                            <a:schemeClr val="bg1"/>
                          </a:solidFill>
                          <a:effectLst/>
                        </a:rPr>
                        <a:t>No.</a:t>
                      </a:r>
                      <a:endParaRPr lang="es-CO" sz="1600" b="1" kern="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 dirty="0">
                          <a:solidFill>
                            <a:schemeClr val="bg1"/>
                          </a:solidFill>
                          <a:effectLst/>
                        </a:rPr>
                        <a:t>Valor</a:t>
                      </a:r>
                      <a:endParaRPr lang="es-CO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 dirty="0">
                          <a:solidFill>
                            <a:schemeClr val="bg1"/>
                          </a:solidFill>
                          <a:effectLst/>
                        </a:rPr>
                        <a:t>No.</a:t>
                      </a:r>
                      <a:endParaRPr lang="es-CO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s-CO" sz="1600" b="1" kern="100" dirty="0">
                          <a:solidFill>
                            <a:schemeClr val="bg1"/>
                          </a:solidFill>
                          <a:effectLst/>
                        </a:rPr>
                        <a:t>Valor</a:t>
                      </a:r>
                      <a:endParaRPr lang="es-CO" sz="16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8852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2024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347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512,005,547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   3 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27,327,879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69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12,739,000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  419 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552,072,426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66252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2025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157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539,770,569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3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   18,629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17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4,623,514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177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544,412,712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1760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2026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         53 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261,426,398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13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3,147,858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66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264,574,255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886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2027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  36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86,052,382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      6 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1,982,630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42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  88,035,012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2646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2028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         28 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42,469,877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28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  42,469,877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56005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2030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   2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  1,298,198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2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     1,298,198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8826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Total general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    623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1,443,022,971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>
                          <a:solidFill>
                            <a:schemeClr val="tx1"/>
                          </a:solidFill>
                          <a:effectLst/>
                        </a:rPr>
                        <a:t>   6 </a:t>
                      </a:r>
                      <a:endParaRPr lang="es-CO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27,346,508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105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22,493,002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734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s-CO" sz="1600" kern="100" dirty="0">
                          <a:solidFill>
                            <a:schemeClr val="tx1"/>
                          </a:solidFill>
                          <a:effectLst/>
                        </a:rPr>
                        <a:t>  1,492,862,481 </a:t>
                      </a:r>
                      <a:endParaRPr lang="es-CO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829372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4B83C734-0DC4-9212-5652-E693DDDA811E}"/>
              </a:ext>
            </a:extLst>
          </p:cNvPr>
          <p:cNvSpPr txBox="1"/>
          <p:nvPr/>
        </p:nvSpPr>
        <p:spPr>
          <a:xfrm>
            <a:off x="322730" y="5550864"/>
            <a:ext cx="1125967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CO" sz="1400" b="0" i="0" u="none" strike="noStrike" baseline="0" dirty="0">
                <a:latin typeface="Times New Roman" panose="02020603050405020304" pitchFamily="18" charset="0"/>
              </a:rPr>
              <a:t>*La diferencia por valor de $349.617 miles de pesos corresponden a Conciliaciones Extrajudiciales que se encuentran aprobadas en procuraduría</a:t>
            </a:r>
            <a:r>
              <a:rPr lang="es-CO" sz="1400" b="0" i="0" u="none" strike="noStrike" baseline="0">
                <a:latin typeface="Times New Roman" panose="02020603050405020304" pitchFamily="18" charset="0"/>
              </a:rPr>
              <a:t>, a nombre </a:t>
            </a:r>
            <a:r>
              <a:rPr lang="es-CO" sz="1400" b="0" i="0" u="none" strike="noStrike" baseline="0" dirty="0">
                <a:latin typeface="Times New Roman" panose="02020603050405020304" pitchFamily="18" charset="0"/>
              </a:rPr>
              <a:t>de GNG SERVICIOS DE INGENIERÍA SAS., LUIS ALBERTO COBA CHOLE Contrato No.1877 de 2019 y CONSORCIO INTERVIAL DEL NORTE.</a:t>
            </a:r>
            <a:endParaRPr lang="es-CO" sz="14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291E040-1663-3D4E-3A09-185F6B531902}"/>
              </a:ext>
            </a:extLst>
          </p:cNvPr>
          <p:cNvSpPr txBox="1"/>
          <p:nvPr/>
        </p:nvSpPr>
        <p:spPr>
          <a:xfrm>
            <a:off x="9575894" y="5412364"/>
            <a:ext cx="1680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Cifras en miles de pesos</a:t>
            </a:r>
          </a:p>
        </p:txBody>
      </p:sp>
    </p:spTree>
    <p:extLst>
      <p:ext uri="{BB962C8B-B14F-4D97-AF65-F5344CB8AC3E}">
        <p14:creationId xmlns:p14="http://schemas.microsoft.com/office/powerpoint/2010/main" val="2586106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BF126C76-EA03-AE3B-9985-7B4B8E4688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08110"/>
              </p:ext>
            </p:extLst>
          </p:nvPr>
        </p:nvGraphicFramePr>
        <p:xfrm>
          <a:off x="726593" y="1708943"/>
          <a:ext cx="10044954" cy="4171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4618">
                  <a:extLst>
                    <a:ext uri="{9D8B030D-6E8A-4147-A177-3AD203B41FA5}">
                      <a16:colId xmlns:a16="http://schemas.microsoft.com/office/drawing/2014/main" val="2127630635"/>
                    </a:ext>
                  </a:extLst>
                </a:gridCol>
                <a:gridCol w="3648635">
                  <a:extLst>
                    <a:ext uri="{9D8B030D-6E8A-4147-A177-3AD203B41FA5}">
                      <a16:colId xmlns:a16="http://schemas.microsoft.com/office/drawing/2014/main" val="2132972257"/>
                    </a:ext>
                  </a:extLst>
                </a:gridCol>
                <a:gridCol w="2171701">
                  <a:extLst>
                    <a:ext uri="{9D8B030D-6E8A-4147-A177-3AD203B41FA5}">
                      <a16:colId xmlns:a16="http://schemas.microsoft.com/office/drawing/2014/main" val="2101021985"/>
                    </a:ext>
                  </a:extLst>
                </a:gridCol>
                <a:gridCol w="1900517">
                  <a:extLst>
                    <a:ext uri="{9D8B030D-6E8A-4147-A177-3AD203B41FA5}">
                      <a16:colId xmlns:a16="http://schemas.microsoft.com/office/drawing/2014/main" val="2757740074"/>
                    </a:ext>
                  </a:extLst>
                </a:gridCol>
                <a:gridCol w="1362636">
                  <a:extLst>
                    <a:ext uri="{9D8B030D-6E8A-4147-A177-3AD203B41FA5}">
                      <a16:colId xmlns:a16="http://schemas.microsoft.com/office/drawing/2014/main" val="3544180665"/>
                    </a:ext>
                  </a:extLst>
                </a:gridCol>
                <a:gridCol w="546847">
                  <a:extLst>
                    <a:ext uri="{9D8B030D-6E8A-4147-A177-3AD203B41FA5}">
                      <a16:colId xmlns:a16="http://schemas.microsoft.com/office/drawing/2014/main" val="1868252261"/>
                    </a:ext>
                  </a:extLst>
                </a:gridCol>
              </a:tblGrid>
              <a:tr h="101999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DESCRIPCION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ACTUAL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ANTERIOR</a:t>
                      </a:r>
                      <a:endParaRPr lang="es-CO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VARIACIÓN</a:t>
                      </a:r>
                      <a:endParaRPr lang="es-CO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207498"/>
                  </a:ext>
                </a:extLst>
              </a:tr>
              <a:tr h="192310">
                <a:tc gridSpan="2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01-01-2024 - 31-03-2024  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01-01-2023 - 31-03-2023 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$ 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3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620" marR="7620" marT="7620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927139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1" u="none" strike="noStrike" dirty="0">
                          <a:effectLst/>
                        </a:rPr>
                        <a:t>1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1" u="none" strike="noStrike" dirty="0">
                          <a:effectLst/>
                        </a:rPr>
                        <a:t>INGRESOS OPERACIONALES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677.504.870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1.187.443.796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509.938.926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746371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1.1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INGRESOS FISCALES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227.378.162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376.485.628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149.107.466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-40%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980111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1.2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TRANSFERENCIAS Y SUBVENCIONES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6872596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1.3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OPERACIONES INTERISTITUCIONALES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444.692.528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799.909.316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355.216.788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8879365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1.4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OTROS INGRESOS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5.434.180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11.048.852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5.614.672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-51%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182602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1" u="none" strike="noStrike" dirty="0">
                          <a:effectLst/>
                        </a:rPr>
                        <a:t>2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1" u="none" strike="noStrike" dirty="0">
                          <a:effectLst/>
                        </a:rPr>
                        <a:t>GASTOS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729.106.282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774.840.759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45.734.477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4513121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2.1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DE ADMINISTRACIÓN Y OPERACIÓN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94.693.109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101.528.985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6.835.876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002857"/>
                  </a:ext>
                </a:extLst>
              </a:tr>
              <a:tr h="20399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2.2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DETERIORO, DEPRECIACIONES, AMORTIZACIONES Y PROVISIONES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554.878.385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578.545.213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23.666.828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894502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2.3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TRANSFERENCIAS Y SUBVENCIONES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-  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081266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2.4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OPERACIONES INTERISTITUCIONALES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79.534.511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94.712.704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15.178.193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5692332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2.5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OTROS GASTOS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277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53.857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     53.580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-99%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9081141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1" u="none" strike="noStrike" dirty="0">
                          <a:effectLst/>
                        </a:rPr>
                        <a:t>3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b="1" u="none" strike="noStrike" dirty="0">
                          <a:effectLst/>
                        </a:rPr>
                        <a:t>EXCEDENTE (DEFICIT)  OPERACIONAL 1-2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                51.601.412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412.603.037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464.204.449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-113%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91224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3.1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OTROS INGRESOS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8.048.466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3.306.831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4.741.635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3367110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3.2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OTROS GASTOS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144.331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4.844.512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4.700.181 </a:t>
                      </a:r>
                    </a:p>
                  </a:txBody>
                  <a:tcPr marL="7620" marR="7620" marT="762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-97%</a:t>
                      </a:r>
                    </a:p>
                  </a:txBody>
                  <a:tcPr marL="7620" marR="7620" marT="762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3424691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4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EXCEDENTE (DEFICIT)  NO OPERACIONAL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7.904.135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                1.537.681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9.441.816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-614%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2106192"/>
                  </a:ext>
                </a:extLst>
              </a:tr>
              <a:tr h="19231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 dirty="0">
                          <a:effectLst/>
                        </a:rPr>
                        <a:t>5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400" u="none" strike="noStrike">
                          <a:effectLst/>
                        </a:rPr>
                        <a:t>EXCEDENTE (DEFICIT ) DEL EJERCICIO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12" marR="5312" marT="5312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                     43.697.277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411.065.356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     454.762.633 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-111%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83951"/>
                  </a:ext>
                </a:extLst>
              </a:tr>
            </a:tbl>
          </a:graphicData>
        </a:graphic>
      </p:graphicFrame>
      <p:sp>
        <p:nvSpPr>
          <p:cNvPr id="12" name="Título 1">
            <a:extLst>
              <a:ext uri="{FF2B5EF4-FFF2-40B4-BE49-F238E27FC236}">
                <a16:creationId xmlns:a16="http://schemas.microsoft.com/office/drawing/2014/main" id="{5E36112D-0DD7-8306-8449-A71B178A9990}"/>
              </a:ext>
            </a:extLst>
          </p:cNvPr>
          <p:cNvSpPr txBox="1">
            <a:spLocks/>
          </p:cNvSpPr>
          <p:nvPr/>
        </p:nvSpPr>
        <p:spPr>
          <a:xfrm>
            <a:off x="726593" y="6977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Nunito Sans" pitchFamily="2" charset="77"/>
                <a:ea typeface="+mj-ea"/>
                <a:cs typeface="+mj-cs"/>
              </a:defRPr>
            </a:lvl1pPr>
          </a:lstStyle>
          <a:p>
            <a:r>
              <a:rPr lang="es-CO" sz="2000" dirty="0"/>
              <a:t>ESTADO DE RESULTADOS A 31 MARZO DE 2023</a:t>
            </a:r>
            <a:br>
              <a:rPr lang="es-CO" sz="3200" dirty="0"/>
            </a:br>
            <a:endParaRPr lang="es-CO" sz="32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BC9012C-54D1-5D1C-4AB1-D3C70764D57D}"/>
              </a:ext>
            </a:extLst>
          </p:cNvPr>
          <p:cNvSpPr txBox="1"/>
          <p:nvPr/>
        </p:nvSpPr>
        <p:spPr>
          <a:xfrm>
            <a:off x="9198908" y="5880087"/>
            <a:ext cx="1680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dirty="0"/>
              <a:t>Cifras en miles de pesos</a:t>
            </a:r>
          </a:p>
        </p:txBody>
      </p:sp>
    </p:spTree>
    <p:extLst>
      <p:ext uri="{BB962C8B-B14F-4D97-AF65-F5344CB8AC3E}">
        <p14:creationId xmlns:p14="http://schemas.microsoft.com/office/powerpoint/2010/main" val="11725170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2421</TotalTime>
  <Words>1337</Words>
  <Application>Microsoft Office PowerPoint</Application>
  <PresentationFormat>Panorámica</PresentationFormat>
  <Paragraphs>583</Paragraphs>
  <Slides>13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Calibri</vt:lpstr>
      <vt:lpstr>Nunito Sans</vt:lpstr>
      <vt:lpstr>Times New Roman</vt:lpstr>
      <vt:lpstr>Tema de Office</vt:lpstr>
      <vt:lpstr>Presentación de PowerPoint</vt:lpstr>
      <vt:lpstr>Presentación de PowerPoint</vt:lpstr>
      <vt:lpstr>Presentación de PowerPoint</vt:lpstr>
      <vt:lpstr>Estado de Situación Financiera a 31 de marzo de 2024 </vt:lpstr>
      <vt:lpstr>Activos – Recursos Financieros </vt:lpstr>
      <vt:lpstr>Otros Activos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Joan Rico lopez</dc:creator>
  <cp:lastModifiedBy>Deidy Johanna Duque Zuluaga</cp:lastModifiedBy>
  <cp:revision>6</cp:revision>
  <dcterms:created xsi:type="dcterms:W3CDTF">2023-08-16T14:45:11Z</dcterms:created>
  <dcterms:modified xsi:type="dcterms:W3CDTF">2024-06-12T20:30:44Z</dcterms:modified>
</cp:coreProperties>
</file>