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17" r:id="rId1"/>
  </p:sldMasterIdLst>
  <p:sldIdLst>
    <p:sldId id="256" r:id="rId2"/>
    <p:sldId id="265" r:id="rId3"/>
    <p:sldId id="1417" r:id="rId4"/>
    <p:sldId id="267" r:id="rId5"/>
    <p:sldId id="268" r:id="rId6"/>
    <p:sldId id="1418" r:id="rId7"/>
  </p:sldIdLst>
  <p:sldSz cx="12192000" cy="6858000"/>
  <p:notesSz cx="7010400" cy="9236075"/>
  <p:embeddedFontLst>
    <p:embeddedFont>
      <p:font typeface="Calibri Light" panose="020F0302020204030204" pitchFamily="34" charset="0"/>
      <p:regular r:id="rId8"/>
      <p: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Verdana" panose="020B0604030504040204" pitchFamily="34" charset="0"/>
      <p:regular r:id="rId14"/>
      <p:bold r:id="rId15"/>
      <p:italic r:id="rId16"/>
      <p:boldItalic r:id="rId17"/>
    </p:embeddedFont>
    <p:embeddedFont>
      <p:font typeface="Arial Narrow" panose="020B0606020202030204" pitchFamily="34" charset="0"/>
      <p:regular r:id="rId18"/>
      <p:bold r:id="rId19"/>
      <p:italic r:id="rId20"/>
      <p:boldItalic r:id="rId21"/>
    </p:embeddedFont>
    <p:embeddedFont>
      <p:font typeface="MS PGothic" panose="020B0600070205080204" pitchFamily="34" charset="-128"/>
      <p:regular r:id="rId22"/>
    </p:embeddedFont>
  </p:embeddedFont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70B6"/>
    <a:srgbClr val="27AAE5"/>
    <a:srgbClr val="1B5582"/>
    <a:srgbClr val="F3FAFF"/>
    <a:srgbClr val="70AE47"/>
    <a:srgbClr val="843C0C"/>
    <a:srgbClr val="27AA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>
        <p:scale>
          <a:sx n="60" d="100"/>
          <a:sy n="60" d="100"/>
        </p:scale>
        <p:origin x="1686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presProps" Target="pres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Hoja1!$C$1</c:f>
              <c:strCache>
                <c:ptCount val="1"/>
                <c:pt idx="0">
                  <c:v>Nación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cat>
            <c:numRef>
              <c:f>Hoja1!$B$2:$B$9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Hoja1!$C$2:$C$9</c:f>
              <c:numCache>
                <c:formatCode>General</c:formatCode>
                <c:ptCount val="8"/>
                <c:pt idx="0">
                  <c:v>4</c:v>
                </c:pt>
                <c:pt idx="1">
                  <c:v>3.9</c:v>
                </c:pt>
                <c:pt idx="2">
                  <c:v>3.1</c:v>
                </c:pt>
                <c:pt idx="3">
                  <c:v>2.8</c:v>
                </c:pt>
                <c:pt idx="4">
                  <c:v>2.2999999999999998</c:v>
                </c:pt>
                <c:pt idx="5">
                  <c:v>2.4</c:v>
                </c:pt>
                <c:pt idx="6">
                  <c:v>2.4</c:v>
                </c:pt>
                <c:pt idx="7">
                  <c:v>0.97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40-460A-A654-7679D87FC8C2}"/>
            </c:ext>
          </c:extLst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Propios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Hoja1!$B$2:$B$9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Hoja1!$D$2:$D$9</c:f>
              <c:numCache>
                <c:formatCode>General</c:formatCode>
                <c:ptCount val="8"/>
                <c:pt idx="0">
                  <c:v>0.5</c:v>
                </c:pt>
                <c:pt idx="1">
                  <c:v>0.4</c:v>
                </c:pt>
                <c:pt idx="2">
                  <c:v>0.5</c:v>
                </c:pt>
                <c:pt idx="3">
                  <c:v>0.3</c:v>
                </c:pt>
                <c:pt idx="4">
                  <c:v>0.7</c:v>
                </c:pt>
                <c:pt idx="5">
                  <c:v>0.5</c:v>
                </c:pt>
                <c:pt idx="6">
                  <c:v>1.1000000000000001</c:v>
                </c:pt>
                <c:pt idx="7">
                  <c:v>1.1000000000000001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540-460A-A654-7679D87FC8C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881043168"/>
        <c:axId val="1881034464"/>
      </c:barChart>
      <c:catAx>
        <c:axId val="18810431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1881034464"/>
        <c:crosses val="autoZero"/>
        <c:auto val="1"/>
        <c:lblAlgn val="ctr"/>
        <c:lblOffset val="100"/>
        <c:noMultiLvlLbl val="0"/>
      </c:catAx>
      <c:valAx>
        <c:axId val="18810344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81043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116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11/13/2019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3">
            <a:extLst>
              <a:ext uri="{FF2B5EF4-FFF2-40B4-BE49-F238E27FC236}">
                <a16:creationId xmlns:a16="http://schemas.microsoft.com/office/drawing/2014/main" xmlns="" id="{90A708C7-9CCB-F146-859A-C48A333E0F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24">
            <a:extLst>
              <a:ext uri="{FF2B5EF4-FFF2-40B4-BE49-F238E27FC236}">
                <a16:creationId xmlns:a16="http://schemas.microsoft.com/office/drawing/2014/main" xmlns="" id="{F98E421E-D51F-3544-BB8B-6C73A75ECB7B}"/>
              </a:ext>
            </a:extLst>
          </p:cNvPr>
          <p:cNvGrpSpPr/>
          <p:nvPr userDrawn="1"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5" name="Rectangle 27">
              <a:extLst>
                <a:ext uri="{FF2B5EF4-FFF2-40B4-BE49-F238E27FC236}">
                  <a16:creationId xmlns:a16="http://schemas.microsoft.com/office/drawing/2014/main" xmlns="" id="{E82F91CB-DCA2-7B4E-A7F2-843E2674FDF4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xmlns="" id="{F834FFCE-9DA3-174A-826E-9138C7222444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9">
              <a:extLst>
                <a:ext uri="{FF2B5EF4-FFF2-40B4-BE49-F238E27FC236}">
                  <a16:creationId xmlns:a16="http://schemas.microsoft.com/office/drawing/2014/main" xmlns="" id="{AC3EB8A1-B724-6D4F-A406-0EC512767BF8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979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emf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12" Type="http://schemas.openxmlformats.org/officeDocument/2006/relationships/image" Target="../media/image12.emf"/><Relationship Id="rId2" Type="http://schemas.openxmlformats.org/officeDocument/2006/relationships/image" Target="../media/image3.jpeg"/><Relationship Id="rId16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5" Type="http://schemas.openxmlformats.org/officeDocument/2006/relationships/image" Target="../media/image15.emf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microsoft.com/office/2007/relationships/hdphoto" Target="../media/hdphoto1.wdp"/><Relationship Id="rId14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73AED705-AD4B-40D4-98C7-092C7FD7CEE7}"/>
              </a:ext>
            </a:extLst>
          </p:cNvPr>
          <p:cNvGrpSpPr/>
          <p:nvPr/>
        </p:nvGrpSpPr>
        <p:grpSpPr>
          <a:xfrm>
            <a:off x="2709" y="-1"/>
            <a:ext cx="12189290" cy="6859522"/>
            <a:chOff x="2709" y="-1"/>
            <a:chExt cx="12189290" cy="6859522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9" y="-1"/>
              <a:ext cx="12189290" cy="6859522"/>
            </a:xfrm>
            <a:prstGeom prst="rect">
              <a:avLst/>
            </a:prstGeom>
          </p:spPr>
        </p:pic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xmlns="" id="{0AED6B30-CDEE-4278-9F61-9BE029279930}"/>
                </a:ext>
              </a:extLst>
            </p:cNvPr>
            <p:cNvSpPr/>
            <p:nvPr/>
          </p:nvSpPr>
          <p:spPr>
            <a:xfrm>
              <a:off x="8059479" y="3338623"/>
              <a:ext cx="3221665" cy="297711"/>
            </a:xfrm>
            <a:prstGeom prst="rect">
              <a:avLst/>
            </a:prstGeom>
            <a:solidFill>
              <a:srgbClr val="1270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96EB5F26-F78D-4D40-80C4-BA27AF30F9FE}"/>
              </a:ext>
            </a:extLst>
          </p:cNvPr>
          <p:cNvSpPr/>
          <p:nvPr/>
        </p:nvSpPr>
        <p:spPr>
          <a:xfrm rot="10800000" flipH="1">
            <a:off x="6108758" y="4067562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200">
              <a:latin typeface="Arial Narrow" panose="020B0606020202030204" pitchFamily="34" charset="0"/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6C07D711-2812-624F-8308-A845BBD34ECE}"/>
              </a:ext>
            </a:extLst>
          </p:cNvPr>
          <p:cNvSpPr txBox="1">
            <a:spLocks/>
          </p:cNvSpPr>
          <p:nvPr/>
        </p:nvSpPr>
        <p:spPr>
          <a:xfrm>
            <a:off x="7089701" y="5078913"/>
            <a:ext cx="4407860" cy="15357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500"/>
              </a:lnSpc>
              <a:buNone/>
            </a:pPr>
            <a:r>
              <a:rPr lang="es-CO" b="1" dirty="0">
                <a:solidFill>
                  <a:srgbClr val="003366"/>
                </a:solidFill>
                <a:latin typeface="Myriad Pro" panose="020B0503030403020204" pitchFamily="34" charset="0"/>
              </a:rPr>
              <a:t>INVIAS construye país con transparencia</a:t>
            </a:r>
          </a:p>
          <a:p>
            <a:pPr marL="0" indent="0" algn="ctr">
              <a:lnSpc>
                <a:spcPts val="15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Ing. Juan Esteban Gil Chavarría</a:t>
            </a:r>
          </a:p>
          <a:p>
            <a:pPr marL="0" indent="0" algn="ctr">
              <a:lnSpc>
                <a:spcPts val="1500"/>
              </a:lnSpc>
              <a:buNone/>
            </a:pPr>
            <a:r>
              <a:rPr lang="es-CO" sz="2200" dirty="0">
                <a:solidFill>
                  <a:srgbClr val="003366"/>
                </a:solidFill>
                <a:latin typeface="Myriad Pro" panose="020B0503030403020204" pitchFamily="34" charset="0"/>
              </a:rPr>
              <a:t>Director General</a:t>
            </a:r>
          </a:p>
        </p:txBody>
      </p:sp>
    </p:spTree>
    <p:extLst>
      <p:ext uri="{BB962C8B-B14F-4D97-AF65-F5344CB8AC3E}">
        <p14:creationId xmlns:p14="http://schemas.microsoft.com/office/powerpoint/2010/main" val="34879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upo 236"/>
          <p:cNvGrpSpPr/>
          <p:nvPr/>
        </p:nvGrpSpPr>
        <p:grpSpPr>
          <a:xfrm>
            <a:off x="95388" y="2403644"/>
            <a:ext cx="2858172" cy="3265495"/>
            <a:chOff x="81615" y="844525"/>
            <a:chExt cx="4664854" cy="5150958"/>
          </a:xfrm>
        </p:grpSpPr>
        <p:grpSp>
          <p:nvGrpSpPr>
            <p:cNvPr id="238" name="Grupo 237"/>
            <p:cNvGrpSpPr/>
            <p:nvPr/>
          </p:nvGrpSpPr>
          <p:grpSpPr>
            <a:xfrm>
              <a:off x="87806" y="844526"/>
              <a:ext cx="4654087" cy="5143501"/>
              <a:chOff x="-4236611" y="193705"/>
              <a:chExt cx="6205448" cy="6858000"/>
            </a:xfrm>
          </p:grpSpPr>
          <p:grpSp>
            <p:nvGrpSpPr>
              <p:cNvPr id="278" name="Grupo 277"/>
              <p:cNvGrpSpPr/>
              <p:nvPr/>
            </p:nvGrpSpPr>
            <p:grpSpPr>
              <a:xfrm>
                <a:off x="-4236611" y="193705"/>
                <a:ext cx="6205448" cy="6858000"/>
                <a:chOff x="365977" y="-7159729"/>
                <a:chExt cx="6205448" cy="6858000"/>
              </a:xfrm>
            </p:grpSpPr>
            <p:pic>
              <p:nvPicPr>
                <p:cNvPr id="281" name="Imagen 280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5977" y="-7159729"/>
                  <a:ext cx="6205448" cy="6858000"/>
                </a:xfrm>
                <a:prstGeom prst="rect">
                  <a:avLst/>
                </a:prstGeom>
                <a:ln>
                  <a:noFill/>
                </a:ln>
              </p:spPr>
            </p:pic>
            <p:cxnSp>
              <p:nvCxnSpPr>
                <p:cNvPr id="282" name="Conector recto 281"/>
                <p:cNvCxnSpPr/>
                <p:nvPr/>
              </p:nvCxnSpPr>
              <p:spPr>
                <a:xfrm>
                  <a:off x="2794000" y="-2009140"/>
                  <a:ext cx="515620" cy="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Conector recto 282"/>
                <p:cNvCxnSpPr/>
                <p:nvPr/>
              </p:nvCxnSpPr>
              <p:spPr>
                <a:xfrm flipV="1">
                  <a:off x="3309620" y="-2171700"/>
                  <a:ext cx="340360" cy="16256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Conector recto 283"/>
                <p:cNvCxnSpPr/>
                <p:nvPr/>
              </p:nvCxnSpPr>
              <p:spPr>
                <a:xfrm>
                  <a:off x="3859530" y="-3211131"/>
                  <a:ext cx="78105" cy="53395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Conector recto 284"/>
                <p:cNvCxnSpPr/>
                <p:nvPr/>
              </p:nvCxnSpPr>
              <p:spPr>
                <a:xfrm>
                  <a:off x="3938016" y="-3157728"/>
                  <a:ext cx="0" cy="475488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Conector recto 285"/>
                <p:cNvCxnSpPr/>
                <p:nvPr/>
              </p:nvCxnSpPr>
              <p:spPr>
                <a:xfrm flipH="1">
                  <a:off x="3649980" y="-2694792"/>
                  <a:ext cx="295016" cy="18324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Conector recto 286"/>
                <p:cNvCxnSpPr/>
                <p:nvPr/>
              </p:nvCxnSpPr>
              <p:spPr>
                <a:xfrm>
                  <a:off x="3649980" y="-2514600"/>
                  <a:ext cx="0" cy="21082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Conector recto 287"/>
                <p:cNvCxnSpPr/>
                <p:nvPr/>
              </p:nvCxnSpPr>
              <p:spPr>
                <a:xfrm flipH="1">
                  <a:off x="4333451" y="-4122479"/>
                  <a:ext cx="96520" cy="5080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Conector recto 288"/>
                <p:cNvCxnSpPr/>
                <p:nvPr/>
              </p:nvCxnSpPr>
              <p:spPr>
                <a:xfrm>
                  <a:off x="4333451" y="-4073772"/>
                  <a:ext cx="431589" cy="169741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0" name="CuadroTexto 289"/>
                <p:cNvSpPr txBox="1"/>
                <p:nvPr/>
              </p:nvSpPr>
              <p:spPr>
                <a:xfrm>
                  <a:off x="4586200" y="-3937241"/>
                  <a:ext cx="605883" cy="210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defTabSz="685783"/>
                  <a:r>
                    <a:rPr lang="es-CO" sz="525" dirty="0" err="1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Cravo</a:t>
                  </a:r>
                  <a:r>
                    <a:rPr lang="es-CO" sz="525" dirty="0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 Norte</a:t>
                  </a:r>
                </a:p>
              </p:txBody>
            </p:sp>
            <p:cxnSp>
              <p:nvCxnSpPr>
                <p:cNvPr id="291" name="Conector recto 290"/>
                <p:cNvCxnSpPr/>
                <p:nvPr/>
              </p:nvCxnSpPr>
              <p:spPr>
                <a:xfrm flipH="1" flipV="1">
                  <a:off x="4353560" y="-3378665"/>
                  <a:ext cx="96520" cy="73171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Conector recto 291"/>
                <p:cNvCxnSpPr/>
                <p:nvPr/>
              </p:nvCxnSpPr>
              <p:spPr>
                <a:xfrm flipV="1">
                  <a:off x="4353560" y="-3427496"/>
                  <a:ext cx="0" cy="56018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Conector recto 292"/>
                <p:cNvCxnSpPr/>
                <p:nvPr/>
              </p:nvCxnSpPr>
              <p:spPr>
                <a:xfrm flipH="1" flipV="1">
                  <a:off x="4267200" y="-3464072"/>
                  <a:ext cx="86360" cy="4762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Conector recto 293"/>
                <p:cNvCxnSpPr/>
                <p:nvPr/>
              </p:nvCxnSpPr>
              <p:spPr>
                <a:xfrm flipH="1">
                  <a:off x="4070477" y="-3464072"/>
                  <a:ext cx="201168" cy="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5" name="CuadroTexto 294"/>
                <p:cNvSpPr txBox="1"/>
                <p:nvPr/>
              </p:nvSpPr>
              <p:spPr>
                <a:xfrm>
                  <a:off x="3999498" y="-3591176"/>
                  <a:ext cx="250264" cy="98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783"/>
                  <a:r>
                    <a:rPr lang="es-CO" sz="525" dirty="0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Trinidad</a:t>
                  </a:r>
                </a:p>
              </p:txBody>
            </p:sp>
            <p:sp>
              <p:nvSpPr>
                <p:cNvPr id="296" name="CuadroTexto 295"/>
                <p:cNvSpPr txBox="1"/>
                <p:nvPr/>
              </p:nvSpPr>
              <p:spPr>
                <a:xfrm>
                  <a:off x="4450079" y="-3318853"/>
                  <a:ext cx="437963" cy="98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783"/>
                  <a:r>
                    <a:rPr lang="es-CO" sz="525" dirty="0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Santa Rosalía</a:t>
                  </a:r>
                </a:p>
              </p:txBody>
            </p:sp>
            <p:cxnSp>
              <p:nvCxnSpPr>
                <p:cNvPr id="297" name="Conector recto 296"/>
                <p:cNvCxnSpPr/>
                <p:nvPr/>
              </p:nvCxnSpPr>
              <p:spPr>
                <a:xfrm flipH="1">
                  <a:off x="2738120" y="-4262120"/>
                  <a:ext cx="335280" cy="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Conector recto 297"/>
                <p:cNvCxnSpPr/>
                <p:nvPr/>
              </p:nvCxnSpPr>
              <p:spPr>
                <a:xfrm flipH="1">
                  <a:off x="1729740" y="-4340645"/>
                  <a:ext cx="156210" cy="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Conector recto 298"/>
                <p:cNvCxnSpPr/>
                <p:nvPr/>
              </p:nvCxnSpPr>
              <p:spPr>
                <a:xfrm flipH="1" flipV="1">
                  <a:off x="1573530" y="-4453890"/>
                  <a:ext cx="156210" cy="113245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0" name="CuadroTexto 299"/>
                <p:cNvSpPr txBox="1"/>
                <p:nvPr/>
              </p:nvSpPr>
              <p:spPr>
                <a:xfrm>
                  <a:off x="1223307" y="-4454748"/>
                  <a:ext cx="302739" cy="98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783"/>
                  <a:r>
                    <a:rPr lang="es-CO" sz="525" dirty="0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Río Sucio</a:t>
                  </a:r>
                </a:p>
              </p:txBody>
            </p:sp>
            <p:sp>
              <p:nvSpPr>
                <p:cNvPr id="301" name="CuadroTexto 300"/>
                <p:cNvSpPr txBox="1"/>
                <p:nvPr/>
              </p:nvSpPr>
              <p:spPr>
                <a:xfrm>
                  <a:off x="1310884" y="-5104625"/>
                  <a:ext cx="341087" cy="98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783"/>
                  <a:r>
                    <a:rPr lang="es-CO" sz="525" dirty="0" err="1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Capurganá</a:t>
                  </a:r>
                  <a:endParaRPr lang="es-CO" sz="525" dirty="0">
                    <a:solidFill>
                      <a:prstClr val="black"/>
                    </a:solidFill>
                    <a:latin typeface="Arial Narrow" panose="020B0606020202030204" pitchFamily="34" charset="0"/>
                  </a:endParaRPr>
                </a:p>
              </p:txBody>
            </p:sp>
            <p:cxnSp>
              <p:nvCxnSpPr>
                <p:cNvPr id="302" name="Conector recto 301"/>
                <p:cNvCxnSpPr/>
                <p:nvPr/>
              </p:nvCxnSpPr>
              <p:spPr>
                <a:xfrm flipH="1" flipV="1">
                  <a:off x="1729741" y="-4509322"/>
                  <a:ext cx="180016" cy="136218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Conector recto 302"/>
                <p:cNvCxnSpPr/>
                <p:nvPr/>
              </p:nvCxnSpPr>
              <p:spPr>
                <a:xfrm flipV="1">
                  <a:off x="1729740" y="-4719319"/>
                  <a:ext cx="0" cy="209995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Conector recto 303"/>
                <p:cNvCxnSpPr/>
                <p:nvPr/>
              </p:nvCxnSpPr>
              <p:spPr>
                <a:xfrm flipH="1" flipV="1">
                  <a:off x="1651636" y="-4790440"/>
                  <a:ext cx="78104" cy="80786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Conector recto 304"/>
                <p:cNvCxnSpPr/>
                <p:nvPr/>
              </p:nvCxnSpPr>
              <p:spPr>
                <a:xfrm flipV="1">
                  <a:off x="1651635" y="-4872214"/>
                  <a:ext cx="0" cy="81774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Conector recto 305"/>
                <p:cNvCxnSpPr/>
                <p:nvPr/>
              </p:nvCxnSpPr>
              <p:spPr>
                <a:xfrm flipH="1" flipV="1">
                  <a:off x="1545511" y="-4953000"/>
                  <a:ext cx="106124" cy="8128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Conector recto 306"/>
                <p:cNvCxnSpPr/>
                <p:nvPr/>
              </p:nvCxnSpPr>
              <p:spPr>
                <a:xfrm flipH="1">
                  <a:off x="3093185" y="-5396412"/>
                  <a:ext cx="170220" cy="108224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Conector recto 307"/>
                <p:cNvCxnSpPr/>
                <p:nvPr/>
              </p:nvCxnSpPr>
              <p:spPr>
                <a:xfrm>
                  <a:off x="3093185" y="-5288188"/>
                  <a:ext cx="0" cy="207553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Conector recto 308"/>
                <p:cNvCxnSpPr/>
                <p:nvPr/>
              </p:nvCxnSpPr>
              <p:spPr>
                <a:xfrm flipH="1">
                  <a:off x="2591146" y="-5168265"/>
                  <a:ext cx="146974" cy="6364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0" name="Conector recto 309"/>
                <p:cNvCxnSpPr/>
                <p:nvPr/>
              </p:nvCxnSpPr>
              <p:spPr>
                <a:xfrm>
                  <a:off x="2591146" y="-5104625"/>
                  <a:ext cx="0" cy="192265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Conector recto 310"/>
                <p:cNvCxnSpPr/>
                <p:nvPr/>
              </p:nvCxnSpPr>
              <p:spPr>
                <a:xfrm>
                  <a:off x="2591146" y="-4913630"/>
                  <a:ext cx="140034" cy="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2" name="CuadroTexto 311"/>
                <p:cNvSpPr txBox="1"/>
                <p:nvPr/>
              </p:nvSpPr>
              <p:spPr>
                <a:xfrm>
                  <a:off x="2680486" y="-4898161"/>
                  <a:ext cx="282556" cy="98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783"/>
                  <a:r>
                    <a:rPr lang="es-CO" sz="525" dirty="0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Majagual</a:t>
                  </a:r>
                </a:p>
              </p:txBody>
            </p:sp>
            <p:sp>
              <p:nvSpPr>
                <p:cNvPr id="313" name="Elipse 312"/>
                <p:cNvSpPr/>
                <p:nvPr/>
              </p:nvSpPr>
              <p:spPr>
                <a:xfrm>
                  <a:off x="2709578" y="-4940902"/>
                  <a:ext cx="57084" cy="5708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s-CO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4" name="Elipse 313"/>
                <p:cNvSpPr/>
                <p:nvPr/>
              </p:nvSpPr>
              <p:spPr>
                <a:xfrm>
                  <a:off x="1506712" y="-4981550"/>
                  <a:ext cx="57084" cy="5708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s-CO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5" name="Elipse 314"/>
                <p:cNvSpPr/>
                <p:nvPr/>
              </p:nvSpPr>
              <p:spPr>
                <a:xfrm>
                  <a:off x="1537990" y="-4487653"/>
                  <a:ext cx="57084" cy="5708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s-CO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6" name="Elipse 315"/>
                <p:cNvSpPr/>
                <p:nvPr/>
              </p:nvSpPr>
              <p:spPr>
                <a:xfrm>
                  <a:off x="4041935" y="-3499790"/>
                  <a:ext cx="57084" cy="5708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s-CO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7" name="Elipse 316"/>
                <p:cNvSpPr/>
                <p:nvPr/>
              </p:nvSpPr>
              <p:spPr>
                <a:xfrm>
                  <a:off x="4399101" y="-3347395"/>
                  <a:ext cx="57084" cy="5708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s-CO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8" name="Elipse 317"/>
                <p:cNvSpPr/>
                <p:nvPr/>
              </p:nvSpPr>
              <p:spPr>
                <a:xfrm>
                  <a:off x="4736498" y="-3934021"/>
                  <a:ext cx="57084" cy="5708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s-CO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9" name="CuadroTexto 318"/>
                <p:cNvSpPr txBox="1"/>
                <p:nvPr/>
              </p:nvSpPr>
              <p:spPr>
                <a:xfrm>
                  <a:off x="2720077" y="-2822222"/>
                  <a:ext cx="183663" cy="98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783"/>
                  <a:r>
                    <a:rPr lang="es-CO" sz="525" dirty="0">
                      <a:solidFill>
                        <a:prstClr val="black"/>
                      </a:solidFill>
                      <a:latin typeface="Arial Narrow" panose="020B0606020202030204" pitchFamily="34" charset="0"/>
                    </a:rPr>
                    <a:t>Prado</a:t>
                  </a:r>
                </a:p>
              </p:txBody>
            </p:sp>
            <p:sp>
              <p:nvSpPr>
                <p:cNvPr id="320" name="Elipse 319"/>
                <p:cNvSpPr/>
                <p:nvPr/>
              </p:nvSpPr>
              <p:spPr>
                <a:xfrm>
                  <a:off x="2624016" y="-2750481"/>
                  <a:ext cx="57084" cy="5708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s-CO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21" name="Conector recto 320"/>
                <p:cNvCxnSpPr/>
                <p:nvPr/>
              </p:nvCxnSpPr>
              <p:spPr>
                <a:xfrm>
                  <a:off x="2680486" y="-2714501"/>
                  <a:ext cx="39590" cy="26573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Conector recto 321"/>
                <p:cNvCxnSpPr/>
                <p:nvPr/>
              </p:nvCxnSpPr>
              <p:spPr>
                <a:xfrm>
                  <a:off x="2720077" y="-2687928"/>
                  <a:ext cx="0" cy="173328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Conector recto 322"/>
                <p:cNvCxnSpPr/>
                <p:nvPr/>
              </p:nvCxnSpPr>
              <p:spPr>
                <a:xfrm flipH="1">
                  <a:off x="2632455" y="-2518806"/>
                  <a:ext cx="87621" cy="5334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Conector recto 323"/>
                <p:cNvCxnSpPr/>
                <p:nvPr/>
              </p:nvCxnSpPr>
              <p:spPr>
                <a:xfrm>
                  <a:off x="2632455" y="-2465121"/>
                  <a:ext cx="0" cy="53839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Conector recto 324"/>
                <p:cNvCxnSpPr/>
                <p:nvPr/>
              </p:nvCxnSpPr>
              <p:spPr>
                <a:xfrm flipH="1">
                  <a:off x="2521063" y="-2411282"/>
                  <a:ext cx="111392" cy="36439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9" name="Conector recto 278"/>
              <p:cNvCxnSpPr/>
              <p:nvPr/>
            </p:nvCxnSpPr>
            <p:spPr>
              <a:xfrm>
                <a:off x="-2025829" y="4750262"/>
                <a:ext cx="99506" cy="0"/>
              </a:xfrm>
              <a:prstGeom prst="line">
                <a:avLst/>
              </a:prstGeom>
              <a:ln w="190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Conector recto 279"/>
              <p:cNvCxnSpPr/>
              <p:nvPr/>
            </p:nvCxnSpPr>
            <p:spPr>
              <a:xfrm>
                <a:off x="-1671081" y="4706447"/>
                <a:ext cx="274716" cy="0"/>
              </a:xfrm>
              <a:prstGeom prst="line">
                <a:avLst/>
              </a:prstGeom>
              <a:ln w="190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9" name="Rectángulo 238"/>
            <p:cNvSpPr/>
            <p:nvPr/>
          </p:nvSpPr>
          <p:spPr>
            <a:xfrm>
              <a:off x="86662" y="844525"/>
              <a:ext cx="4659807" cy="5150958"/>
            </a:xfrm>
            <a:prstGeom prst="rect">
              <a:avLst/>
            </a:prstGeom>
            <a:solidFill>
              <a:schemeClr val="bg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240" name="Imagen 2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5" y="844526"/>
              <a:ext cx="4655478" cy="5143501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241" name="Grupo 240"/>
            <p:cNvGrpSpPr/>
            <p:nvPr/>
          </p:nvGrpSpPr>
          <p:grpSpPr>
            <a:xfrm>
              <a:off x="83231" y="1471717"/>
              <a:ext cx="4655478" cy="4513940"/>
              <a:chOff x="277037" y="1065401"/>
              <a:chExt cx="6207303" cy="6018585"/>
            </a:xfrm>
          </p:grpSpPr>
          <p:grpSp>
            <p:nvGrpSpPr>
              <p:cNvPr id="256" name="Grupo 255"/>
              <p:cNvGrpSpPr/>
              <p:nvPr/>
            </p:nvGrpSpPr>
            <p:grpSpPr>
              <a:xfrm>
                <a:off x="277037" y="1065401"/>
                <a:ext cx="6207303" cy="6018585"/>
                <a:chOff x="277037" y="1065401"/>
                <a:chExt cx="6207303" cy="6018585"/>
              </a:xfrm>
            </p:grpSpPr>
            <p:grpSp>
              <p:nvGrpSpPr>
                <p:cNvPr id="258" name="Grupo 257"/>
                <p:cNvGrpSpPr/>
                <p:nvPr/>
              </p:nvGrpSpPr>
              <p:grpSpPr>
                <a:xfrm>
                  <a:off x="277037" y="1065401"/>
                  <a:ext cx="6207303" cy="6018585"/>
                  <a:chOff x="277037" y="1065401"/>
                  <a:chExt cx="6207303" cy="6018585"/>
                </a:xfrm>
              </p:grpSpPr>
              <p:grpSp>
                <p:nvGrpSpPr>
                  <p:cNvPr id="264" name="Grupo 263"/>
                  <p:cNvGrpSpPr/>
                  <p:nvPr/>
                </p:nvGrpSpPr>
                <p:grpSpPr>
                  <a:xfrm>
                    <a:off x="277037" y="1065401"/>
                    <a:ext cx="6207303" cy="6018585"/>
                    <a:chOff x="277037" y="1065401"/>
                    <a:chExt cx="6207303" cy="6018585"/>
                  </a:xfrm>
                </p:grpSpPr>
                <p:pic>
                  <p:nvPicPr>
                    <p:cNvPr id="274" name="Imagen 273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12240"/>
                    <a:stretch/>
                  </p:blipFill>
                  <p:spPr>
                    <a:xfrm>
                      <a:off x="277037" y="1065401"/>
                      <a:ext cx="6207303" cy="6018585"/>
                    </a:xfrm>
                    <a:prstGeom prst="rect">
                      <a:avLst/>
                    </a:prstGeom>
                    <a:ln>
                      <a:noFill/>
                    </a:ln>
                  </p:spPr>
                </p:pic>
                <p:sp>
                  <p:nvSpPr>
                    <p:cNvPr id="275" name="Elipse 274"/>
                    <p:cNvSpPr/>
                    <p:nvPr/>
                  </p:nvSpPr>
                  <p:spPr>
                    <a:xfrm>
                      <a:off x="2622372" y="2442489"/>
                      <a:ext cx="53616" cy="53616"/>
                    </a:xfrm>
                    <a:prstGeom prst="ellipse">
                      <a:avLst/>
                    </a:prstGeom>
                    <a:solidFill>
                      <a:srgbClr val="FBB03B"/>
                    </a:solidFill>
                    <a:ln w="952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85783"/>
                      <a:endParaRPr lang="es-CO" sz="135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276" name="Elipse 275"/>
                    <p:cNvSpPr/>
                    <p:nvPr/>
                  </p:nvSpPr>
                  <p:spPr>
                    <a:xfrm>
                      <a:off x="2279472" y="2339018"/>
                      <a:ext cx="53616" cy="53616"/>
                    </a:xfrm>
                    <a:prstGeom prst="ellipse">
                      <a:avLst/>
                    </a:prstGeom>
                    <a:solidFill>
                      <a:srgbClr val="FBB03B"/>
                    </a:solidFill>
                    <a:ln w="952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85783"/>
                      <a:endParaRPr lang="es-CO" sz="135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cxnSp>
                  <p:nvCxnSpPr>
                    <p:cNvPr id="277" name="Conector angular 276"/>
                    <p:cNvCxnSpPr>
                      <a:stCxn id="275" idx="2"/>
                      <a:endCxn id="276" idx="6"/>
                    </p:cNvCxnSpPr>
                    <p:nvPr/>
                  </p:nvCxnSpPr>
                  <p:spPr>
                    <a:xfrm rot="10800000">
                      <a:off x="2333088" y="2365827"/>
                      <a:ext cx="289284" cy="103471"/>
                    </a:xfrm>
                    <a:prstGeom prst="bentConnector3">
                      <a:avLst>
                        <a:gd name="adj1" fmla="val 42756"/>
                      </a:avLst>
                    </a:prstGeom>
                    <a:ln w="19050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5" name="Grupo 264"/>
                  <p:cNvGrpSpPr/>
                  <p:nvPr/>
                </p:nvGrpSpPr>
                <p:grpSpPr>
                  <a:xfrm>
                    <a:off x="2680793" y="1390721"/>
                    <a:ext cx="690253" cy="2457680"/>
                    <a:chOff x="2909656" y="1335132"/>
                    <a:chExt cx="690253" cy="2457680"/>
                  </a:xfrm>
                </p:grpSpPr>
                <p:grpSp>
                  <p:nvGrpSpPr>
                    <p:cNvPr id="266" name="Grupo 265"/>
                    <p:cNvGrpSpPr/>
                    <p:nvPr/>
                  </p:nvGrpSpPr>
                  <p:grpSpPr>
                    <a:xfrm>
                      <a:off x="2909656" y="2174940"/>
                      <a:ext cx="469405" cy="1617872"/>
                      <a:chOff x="2820589" y="2179796"/>
                      <a:chExt cx="469405" cy="1617872"/>
                    </a:xfrm>
                  </p:grpSpPr>
                  <p:cxnSp>
                    <p:nvCxnSpPr>
                      <p:cNvPr id="271" name="Conector recto 270"/>
                      <p:cNvCxnSpPr/>
                      <p:nvPr/>
                    </p:nvCxnSpPr>
                    <p:spPr>
                      <a:xfrm flipV="1">
                        <a:off x="2820589" y="3536189"/>
                        <a:ext cx="0" cy="261479"/>
                      </a:xfrm>
                      <a:prstGeom prst="line">
                        <a:avLst/>
                      </a:prstGeom>
                      <a:ln w="19050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2" name="Conector recto 271"/>
                      <p:cNvCxnSpPr/>
                      <p:nvPr/>
                    </p:nvCxnSpPr>
                    <p:spPr>
                      <a:xfrm flipV="1">
                        <a:off x="2820589" y="3228322"/>
                        <a:ext cx="469405" cy="307868"/>
                      </a:xfrm>
                      <a:prstGeom prst="line">
                        <a:avLst/>
                      </a:prstGeom>
                      <a:ln w="19050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3" name="Conector recto 272"/>
                      <p:cNvCxnSpPr/>
                      <p:nvPr/>
                    </p:nvCxnSpPr>
                    <p:spPr>
                      <a:xfrm flipV="1">
                        <a:off x="3289994" y="2179796"/>
                        <a:ext cx="0" cy="1058108"/>
                      </a:xfrm>
                      <a:prstGeom prst="line">
                        <a:avLst/>
                      </a:prstGeom>
                      <a:ln w="19050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67" name="Conector recto 266"/>
                    <p:cNvCxnSpPr/>
                    <p:nvPr/>
                  </p:nvCxnSpPr>
                  <p:spPr>
                    <a:xfrm flipH="1">
                      <a:off x="2970710" y="1335132"/>
                      <a:ext cx="87680" cy="0"/>
                    </a:xfrm>
                    <a:prstGeom prst="line">
                      <a:avLst/>
                    </a:prstGeom>
                    <a:ln w="19050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8" name="Elipse 267"/>
                    <p:cNvSpPr/>
                    <p:nvPr/>
                  </p:nvSpPr>
                  <p:spPr>
                    <a:xfrm>
                      <a:off x="3457381" y="3281796"/>
                      <a:ext cx="61119" cy="61119"/>
                    </a:xfrm>
                    <a:prstGeom prst="ellipse">
                      <a:avLst/>
                    </a:prstGeom>
                    <a:solidFill>
                      <a:srgbClr val="FF76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85783"/>
                      <a:endParaRPr lang="es-CO" sz="135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269" name="Rectángulo 268"/>
                    <p:cNvSpPr/>
                    <p:nvPr/>
                  </p:nvSpPr>
                  <p:spPr>
                    <a:xfrm>
                      <a:off x="3379918" y="3163256"/>
                      <a:ext cx="219991" cy="12483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defTabSz="685783">
                        <a:lnSpc>
                          <a:spcPts val="375"/>
                        </a:lnSpc>
                      </a:pPr>
                      <a:r>
                        <a:rPr lang="es-CO" sz="450" dirty="0">
                          <a:solidFill>
                            <a:srgbClr val="244061"/>
                          </a:solidFill>
                          <a:latin typeface="Arial Narrow" panose="020B0606020202030204" pitchFamily="34" charset="0"/>
                        </a:rPr>
                        <a:t>Variante</a:t>
                      </a:r>
                    </a:p>
                    <a:p>
                      <a:pPr defTabSz="685783">
                        <a:lnSpc>
                          <a:spcPts val="375"/>
                        </a:lnSpc>
                      </a:pPr>
                      <a:r>
                        <a:rPr lang="es-CO" sz="450" dirty="0">
                          <a:solidFill>
                            <a:srgbClr val="244061"/>
                          </a:solidFill>
                          <a:latin typeface="Arial Narrow" panose="020B0606020202030204" pitchFamily="34" charset="0"/>
                        </a:rPr>
                        <a:t>San Gil</a:t>
                      </a:r>
                      <a:endParaRPr lang="es-CO" sz="450" dirty="0">
                        <a:solidFill>
                          <a:prstClr val="black"/>
                        </a:solidFill>
                        <a:latin typeface="Arial Narrow" panose="020B0606020202030204" pitchFamily="34" charset="0"/>
                      </a:endParaRPr>
                    </a:p>
                  </p:txBody>
                </p:sp>
                <p:sp>
                  <p:nvSpPr>
                    <p:cNvPr id="270" name="Rectángulo 269"/>
                    <p:cNvSpPr/>
                    <p:nvPr/>
                  </p:nvSpPr>
                  <p:spPr>
                    <a:xfrm>
                      <a:off x="3199045" y="2671935"/>
                      <a:ext cx="137242" cy="6241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defTabSz="685783">
                        <a:lnSpc>
                          <a:spcPts val="375"/>
                        </a:lnSpc>
                      </a:pPr>
                      <a:r>
                        <a:rPr lang="es-CO" sz="450" dirty="0">
                          <a:solidFill>
                            <a:srgbClr val="24406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TMM</a:t>
                      </a:r>
                      <a:endParaRPr lang="es-CO" sz="450" dirty="0">
                        <a:solidFill>
                          <a:prstClr val="black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cxnSp>
              <p:nvCxnSpPr>
                <p:cNvPr id="259" name="Conector recto 258"/>
                <p:cNvCxnSpPr/>
                <p:nvPr/>
              </p:nvCxnSpPr>
              <p:spPr>
                <a:xfrm>
                  <a:off x="3174655" y="2844591"/>
                  <a:ext cx="198901" cy="117967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Conector recto 259"/>
                <p:cNvCxnSpPr/>
                <p:nvPr/>
              </p:nvCxnSpPr>
              <p:spPr>
                <a:xfrm>
                  <a:off x="3374631" y="2955147"/>
                  <a:ext cx="0" cy="553632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Conector recto 260"/>
                <p:cNvCxnSpPr/>
                <p:nvPr/>
              </p:nvCxnSpPr>
              <p:spPr>
                <a:xfrm flipH="1">
                  <a:off x="3126158" y="3508779"/>
                  <a:ext cx="246618" cy="155458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Conector recto 261"/>
                <p:cNvCxnSpPr/>
                <p:nvPr/>
              </p:nvCxnSpPr>
              <p:spPr>
                <a:xfrm>
                  <a:off x="3131930" y="3664237"/>
                  <a:ext cx="0" cy="342814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Conector recto 262"/>
                <p:cNvCxnSpPr/>
                <p:nvPr/>
              </p:nvCxnSpPr>
              <p:spPr>
                <a:xfrm flipH="1">
                  <a:off x="3089356" y="4007051"/>
                  <a:ext cx="36802" cy="3127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7" name="Rectángulo 91"/>
              <p:cNvSpPr/>
              <p:nvPr/>
            </p:nvSpPr>
            <p:spPr>
              <a:xfrm>
                <a:off x="1796334" y="2551590"/>
                <a:ext cx="483910" cy="416779"/>
              </a:xfrm>
              <a:custGeom>
                <a:avLst/>
                <a:gdLst>
                  <a:gd name="connsiteX0" fmla="*/ 0 w 483910"/>
                  <a:gd name="connsiteY0" fmla="*/ 0 h 322003"/>
                  <a:gd name="connsiteX1" fmla="*/ 483910 w 483910"/>
                  <a:gd name="connsiteY1" fmla="*/ 0 h 322003"/>
                  <a:gd name="connsiteX2" fmla="*/ 483910 w 483910"/>
                  <a:gd name="connsiteY2" fmla="*/ 322003 h 322003"/>
                  <a:gd name="connsiteX3" fmla="*/ 0 w 483910"/>
                  <a:gd name="connsiteY3" fmla="*/ 322003 h 322003"/>
                  <a:gd name="connsiteX4" fmla="*/ 0 w 483910"/>
                  <a:gd name="connsiteY4" fmla="*/ 0 h 322003"/>
                  <a:gd name="connsiteX0" fmla="*/ 0 w 483910"/>
                  <a:gd name="connsiteY0" fmla="*/ 70485 h 392488"/>
                  <a:gd name="connsiteX1" fmla="*/ 482005 w 483910"/>
                  <a:gd name="connsiteY1" fmla="*/ 0 h 392488"/>
                  <a:gd name="connsiteX2" fmla="*/ 483910 w 483910"/>
                  <a:gd name="connsiteY2" fmla="*/ 392488 h 392488"/>
                  <a:gd name="connsiteX3" fmla="*/ 0 w 483910"/>
                  <a:gd name="connsiteY3" fmla="*/ 392488 h 392488"/>
                  <a:gd name="connsiteX4" fmla="*/ 0 w 483910"/>
                  <a:gd name="connsiteY4" fmla="*/ 70485 h 392488"/>
                  <a:gd name="connsiteX0" fmla="*/ 0 w 483910"/>
                  <a:gd name="connsiteY0" fmla="*/ 70485 h 392488"/>
                  <a:gd name="connsiteX1" fmla="*/ 230656 w 483910"/>
                  <a:gd name="connsiteY1" fmla="*/ 38330 h 392488"/>
                  <a:gd name="connsiteX2" fmla="*/ 482005 w 483910"/>
                  <a:gd name="connsiteY2" fmla="*/ 0 h 392488"/>
                  <a:gd name="connsiteX3" fmla="*/ 483910 w 483910"/>
                  <a:gd name="connsiteY3" fmla="*/ 392488 h 392488"/>
                  <a:gd name="connsiteX4" fmla="*/ 0 w 483910"/>
                  <a:gd name="connsiteY4" fmla="*/ 392488 h 392488"/>
                  <a:gd name="connsiteX5" fmla="*/ 0 w 483910"/>
                  <a:gd name="connsiteY5" fmla="*/ 70485 h 392488"/>
                  <a:gd name="connsiteX0" fmla="*/ 0 w 483910"/>
                  <a:gd name="connsiteY0" fmla="*/ 70485 h 392488"/>
                  <a:gd name="connsiteX1" fmla="*/ 190651 w 483910"/>
                  <a:gd name="connsiteY1" fmla="*/ 13565 h 392488"/>
                  <a:gd name="connsiteX2" fmla="*/ 482005 w 483910"/>
                  <a:gd name="connsiteY2" fmla="*/ 0 h 392488"/>
                  <a:gd name="connsiteX3" fmla="*/ 483910 w 483910"/>
                  <a:gd name="connsiteY3" fmla="*/ 392488 h 392488"/>
                  <a:gd name="connsiteX4" fmla="*/ 0 w 483910"/>
                  <a:gd name="connsiteY4" fmla="*/ 392488 h 392488"/>
                  <a:gd name="connsiteX5" fmla="*/ 0 w 483910"/>
                  <a:gd name="connsiteY5" fmla="*/ 70485 h 392488"/>
                  <a:gd name="connsiteX0" fmla="*/ 0 w 483910"/>
                  <a:gd name="connsiteY0" fmla="*/ 70485 h 392488"/>
                  <a:gd name="connsiteX1" fmla="*/ 190651 w 483910"/>
                  <a:gd name="connsiteY1" fmla="*/ 13565 h 392488"/>
                  <a:gd name="connsiteX2" fmla="*/ 482005 w 483910"/>
                  <a:gd name="connsiteY2" fmla="*/ 0 h 392488"/>
                  <a:gd name="connsiteX3" fmla="*/ 483910 w 483910"/>
                  <a:gd name="connsiteY3" fmla="*/ 392488 h 392488"/>
                  <a:gd name="connsiteX4" fmla="*/ 0 w 483910"/>
                  <a:gd name="connsiteY4" fmla="*/ 392488 h 392488"/>
                  <a:gd name="connsiteX5" fmla="*/ 0 w 483910"/>
                  <a:gd name="connsiteY5" fmla="*/ 70485 h 392488"/>
                  <a:gd name="connsiteX0" fmla="*/ 0 w 483910"/>
                  <a:gd name="connsiteY0" fmla="*/ 94776 h 416779"/>
                  <a:gd name="connsiteX1" fmla="*/ 190651 w 483910"/>
                  <a:gd name="connsiteY1" fmla="*/ 37856 h 416779"/>
                  <a:gd name="connsiteX2" fmla="*/ 303046 w 483910"/>
                  <a:gd name="connsiteY2" fmla="*/ 41666 h 416779"/>
                  <a:gd name="connsiteX3" fmla="*/ 482005 w 483910"/>
                  <a:gd name="connsiteY3" fmla="*/ 24291 h 416779"/>
                  <a:gd name="connsiteX4" fmla="*/ 483910 w 483910"/>
                  <a:gd name="connsiteY4" fmla="*/ 416779 h 416779"/>
                  <a:gd name="connsiteX5" fmla="*/ 0 w 483910"/>
                  <a:gd name="connsiteY5" fmla="*/ 416779 h 416779"/>
                  <a:gd name="connsiteX6" fmla="*/ 0 w 483910"/>
                  <a:gd name="connsiteY6" fmla="*/ 94776 h 416779"/>
                  <a:gd name="connsiteX0" fmla="*/ 0 w 483910"/>
                  <a:gd name="connsiteY0" fmla="*/ 94405 h 416408"/>
                  <a:gd name="connsiteX1" fmla="*/ 190651 w 483910"/>
                  <a:gd name="connsiteY1" fmla="*/ 37485 h 416408"/>
                  <a:gd name="connsiteX2" fmla="*/ 394486 w 483910"/>
                  <a:gd name="connsiteY2" fmla="*/ 43200 h 416408"/>
                  <a:gd name="connsiteX3" fmla="*/ 482005 w 483910"/>
                  <a:gd name="connsiteY3" fmla="*/ 23920 h 416408"/>
                  <a:gd name="connsiteX4" fmla="*/ 483910 w 483910"/>
                  <a:gd name="connsiteY4" fmla="*/ 416408 h 416408"/>
                  <a:gd name="connsiteX5" fmla="*/ 0 w 483910"/>
                  <a:gd name="connsiteY5" fmla="*/ 416408 h 416408"/>
                  <a:gd name="connsiteX6" fmla="*/ 0 w 483910"/>
                  <a:gd name="connsiteY6" fmla="*/ 94405 h 416408"/>
                  <a:gd name="connsiteX0" fmla="*/ 0 w 483910"/>
                  <a:gd name="connsiteY0" fmla="*/ 94405 h 416408"/>
                  <a:gd name="connsiteX1" fmla="*/ 190651 w 483910"/>
                  <a:gd name="connsiteY1" fmla="*/ 37485 h 416408"/>
                  <a:gd name="connsiteX2" fmla="*/ 394486 w 483910"/>
                  <a:gd name="connsiteY2" fmla="*/ 43200 h 416408"/>
                  <a:gd name="connsiteX3" fmla="*/ 482005 w 483910"/>
                  <a:gd name="connsiteY3" fmla="*/ 23920 h 416408"/>
                  <a:gd name="connsiteX4" fmla="*/ 483910 w 483910"/>
                  <a:gd name="connsiteY4" fmla="*/ 416408 h 416408"/>
                  <a:gd name="connsiteX5" fmla="*/ 0 w 483910"/>
                  <a:gd name="connsiteY5" fmla="*/ 416408 h 416408"/>
                  <a:gd name="connsiteX6" fmla="*/ 0 w 483910"/>
                  <a:gd name="connsiteY6" fmla="*/ 94405 h 416408"/>
                  <a:gd name="connsiteX0" fmla="*/ 0 w 483910"/>
                  <a:gd name="connsiteY0" fmla="*/ 94405 h 416408"/>
                  <a:gd name="connsiteX1" fmla="*/ 183031 w 483910"/>
                  <a:gd name="connsiteY1" fmla="*/ 24150 h 416408"/>
                  <a:gd name="connsiteX2" fmla="*/ 394486 w 483910"/>
                  <a:gd name="connsiteY2" fmla="*/ 43200 h 416408"/>
                  <a:gd name="connsiteX3" fmla="*/ 482005 w 483910"/>
                  <a:gd name="connsiteY3" fmla="*/ 23920 h 416408"/>
                  <a:gd name="connsiteX4" fmla="*/ 483910 w 483910"/>
                  <a:gd name="connsiteY4" fmla="*/ 416408 h 416408"/>
                  <a:gd name="connsiteX5" fmla="*/ 0 w 483910"/>
                  <a:gd name="connsiteY5" fmla="*/ 416408 h 416408"/>
                  <a:gd name="connsiteX6" fmla="*/ 0 w 483910"/>
                  <a:gd name="connsiteY6" fmla="*/ 94405 h 416408"/>
                  <a:gd name="connsiteX0" fmla="*/ 0 w 483910"/>
                  <a:gd name="connsiteY0" fmla="*/ 94776 h 416779"/>
                  <a:gd name="connsiteX1" fmla="*/ 183031 w 483910"/>
                  <a:gd name="connsiteY1" fmla="*/ 24521 h 416779"/>
                  <a:gd name="connsiteX2" fmla="*/ 364006 w 483910"/>
                  <a:gd name="connsiteY2" fmla="*/ 41666 h 416779"/>
                  <a:gd name="connsiteX3" fmla="*/ 482005 w 483910"/>
                  <a:gd name="connsiteY3" fmla="*/ 24291 h 416779"/>
                  <a:gd name="connsiteX4" fmla="*/ 483910 w 483910"/>
                  <a:gd name="connsiteY4" fmla="*/ 416779 h 416779"/>
                  <a:gd name="connsiteX5" fmla="*/ 0 w 483910"/>
                  <a:gd name="connsiteY5" fmla="*/ 416779 h 416779"/>
                  <a:gd name="connsiteX6" fmla="*/ 0 w 483910"/>
                  <a:gd name="connsiteY6" fmla="*/ 94776 h 416779"/>
                  <a:gd name="connsiteX0" fmla="*/ 0 w 483910"/>
                  <a:gd name="connsiteY0" fmla="*/ 94776 h 416779"/>
                  <a:gd name="connsiteX1" fmla="*/ 183031 w 483910"/>
                  <a:gd name="connsiteY1" fmla="*/ 24521 h 416779"/>
                  <a:gd name="connsiteX2" fmla="*/ 364006 w 483910"/>
                  <a:gd name="connsiteY2" fmla="*/ 41666 h 416779"/>
                  <a:gd name="connsiteX3" fmla="*/ 482005 w 483910"/>
                  <a:gd name="connsiteY3" fmla="*/ 24291 h 416779"/>
                  <a:gd name="connsiteX4" fmla="*/ 483910 w 483910"/>
                  <a:gd name="connsiteY4" fmla="*/ 416779 h 416779"/>
                  <a:gd name="connsiteX5" fmla="*/ 0 w 483910"/>
                  <a:gd name="connsiteY5" fmla="*/ 380584 h 416779"/>
                  <a:gd name="connsiteX6" fmla="*/ 0 w 483910"/>
                  <a:gd name="connsiteY6" fmla="*/ 94776 h 416779"/>
                  <a:gd name="connsiteX0" fmla="*/ 0 w 483910"/>
                  <a:gd name="connsiteY0" fmla="*/ 94776 h 416779"/>
                  <a:gd name="connsiteX1" fmla="*/ 34441 w 483910"/>
                  <a:gd name="connsiteY1" fmla="*/ 85482 h 416779"/>
                  <a:gd name="connsiteX2" fmla="*/ 183031 w 483910"/>
                  <a:gd name="connsiteY2" fmla="*/ 24521 h 416779"/>
                  <a:gd name="connsiteX3" fmla="*/ 364006 w 483910"/>
                  <a:gd name="connsiteY3" fmla="*/ 41666 h 416779"/>
                  <a:gd name="connsiteX4" fmla="*/ 482005 w 483910"/>
                  <a:gd name="connsiteY4" fmla="*/ 24291 h 416779"/>
                  <a:gd name="connsiteX5" fmla="*/ 483910 w 483910"/>
                  <a:gd name="connsiteY5" fmla="*/ 416779 h 416779"/>
                  <a:gd name="connsiteX6" fmla="*/ 0 w 483910"/>
                  <a:gd name="connsiteY6" fmla="*/ 380584 h 416779"/>
                  <a:gd name="connsiteX7" fmla="*/ 0 w 483910"/>
                  <a:gd name="connsiteY7" fmla="*/ 94776 h 416779"/>
                  <a:gd name="connsiteX0" fmla="*/ 7620 w 483910"/>
                  <a:gd name="connsiteY0" fmla="*/ 134781 h 416779"/>
                  <a:gd name="connsiteX1" fmla="*/ 34441 w 483910"/>
                  <a:gd name="connsiteY1" fmla="*/ 85482 h 416779"/>
                  <a:gd name="connsiteX2" fmla="*/ 183031 w 483910"/>
                  <a:gd name="connsiteY2" fmla="*/ 24521 h 416779"/>
                  <a:gd name="connsiteX3" fmla="*/ 364006 w 483910"/>
                  <a:gd name="connsiteY3" fmla="*/ 41666 h 416779"/>
                  <a:gd name="connsiteX4" fmla="*/ 482005 w 483910"/>
                  <a:gd name="connsiteY4" fmla="*/ 24291 h 416779"/>
                  <a:gd name="connsiteX5" fmla="*/ 483910 w 483910"/>
                  <a:gd name="connsiteY5" fmla="*/ 416779 h 416779"/>
                  <a:gd name="connsiteX6" fmla="*/ 0 w 483910"/>
                  <a:gd name="connsiteY6" fmla="*/ 380584 h 416779"/>
                  <a:gd name="connsiteX7" fmla="*/ 7620 w 483910"/>
                  <a:gd name="connsiteY7" fmla="*/ 134781 h 41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3910" h="416779">
                    <a:moveTo>
                      <a:pt x="7620" y="134781"/>
                    </a:moveTo>
                    <a:lnTo>
                      <a:pt x="34441" y="85482"/>
                    </a:lnTo>
                    <a:lnTo>
                      <a:pt x="183031" y="24521"/>
                    </a:lnTo>
                    <a:cubicBezTo>
                      <a:pt x="233539" y="15669"/>
                      <a:pt x="275442" y="22972"/>
                      <a:pt x="364006" y="41666"/>
                    </a:cubicBezTo>
                    <a:cubicBezTo>
                      <a:pt x="412565" y="39405"/>
                      <a:pt x="451861" y="-38228"/>
                      <a:pt x="482005" y="24291"/>
                    </a:cubicBezTo>
                    <a:lnTo>
                      <a:pt x="483910" y="416779"/>
                    </a:lnTo>
                    <a:lnTo>
                      <a:pt x="0" y="380584"/>
                    </a:lnTo>
                    <a:lnTo>
                      <a:pt x="7620" y="1347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s-CO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42" name="Grupo 241"/>
            <p:cNvGrpSpPr/>
            <p:nvPr/>
          </p:nvGrpSpPr>
          <p:grpSpPr>
            <a:xfrm>
              <a:off x="252934" y="1115048"/>
              <a:ext cx="4360345" cy="4567596"/>
              <a:chOff x="719041" y="535950"/>
              <a:chExt cx="5813793" cy="6090127"/>
            </a:xfrm>
          </p:grpSpPr>
          <p:pic>
            <p:nvPicPr>
              <p:cNvPr id="254" name="Imagen 253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69" t="5260" r="2870" b="5937"/>
              <a:stretch/>
            </p:blipFill>
            <p:spPr>
              <a:xfrm>
                <a:off x="719041" y="535950"/>
                <a:ext cx="5813793" cy="609012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55" name="Rectángulo 254"/>
              <p:cNvSpPr/>
              <p:nvPr/>
            </p:nvSpPr>
            <p:spPr>
              <a:xfrm>
                <a:off x="2877661" y="4749800"/>
                <a:ext cx="330745" cy="736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s-CO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43" name="Grupo 242"/>
            <p:cNvGrpSpPr/>
            <p:nvPr/>
          </p:nvGrpSpPr>
          <p:grpSpPr>
            <a:xfrm>
              <a:off x="415885" y="1280347"/>
              <a:ext cx="2104554" cy="3389382"/>
              <a:chOff x="554513" y="564129"/>
              <a:chExt cx="2806072" cy="4519176"/>
            </a:xfrm>
          </p:grpSpPr>
          <p:pic>
            <p:nvPicPr>
              <p:cNvPr id="244" name="Imagen 243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54513" y="4831305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45" name="Imagen 244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178181" y="3977242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46" name="Imagen 245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421074" y="2199425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47" name="Imagen 246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730536" y="1416547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48" name="Imagen 247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2039082" y="1090433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49" name="Imagen 248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2329604" y="761933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50" name="Imagen 249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2603976" y="669175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51" name="Imagen 250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3153252" y="564129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52" name="Imagen 251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911931" y="806662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53" name="Imagen 252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461296" y="686078"/>
                <a:ext cx="207333" cy="252000"/>
              </a:xfrm>
              <a:prstGeom prst="rect">
                <a:avLst/>
              </a:prstGeom>
              <a:ln>
                <a:noFill/>
              </a:ln>
            </p:spPr>
          </p:pic>
        </p:grpSp>
      </p:grpSp>
      <p:sp>
        <p:nvSpPr>
          <p:cNvPr id="53" name="Rectángulo 52"/>
          <p:cNvSpPr/>
          <p:nvPr/>
        </p:nvSpPr>
        <p:spPr>
          <a:xfrm>
            <a:off x="7075285" y="-642610"/>
            <a:ext cx="4037523" cy="3924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783"/>
            <a:r>
              <a:rPr lang="es-CO" sz="120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s-CO" sz="100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</a:t>
            </a:r>
            <a:r>
              <a:rPr lang="es-CO" sz="120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1200" b="1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CONECTA EL PAÍS</a:t>
            </a:r>
            <a:r>
              <a:rPr lang="es-CO" sz="1350" b="1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1350" b="1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1350" b="1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       </a:t>
            </a:r>
            <a:r>
              <a:rPr lang="es-CO" sz="100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</a:t>
            </a:r>
            <a:r>
              <a:rPr lang="es-CO" sz="120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1200" b="1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RENTABILIDAD SOCIAL</a:t>
            </a:r>
          </a:p>
        </p:txBody>
      </p:sp>
      <p:sp>
        <p:nvSpPr>
          <p:cNvPr id="196" name="Título 1">
            <a:extLst>
              <a:ext uri="{FF2B5EF4-FFF2-40B4-BE49-F238E27FC236}">
                <a16:creationId xmlns:a16="http://schemas.microsoft.com/office/drawing/2014/main" xmlns="" id="{5ACDFF60-9712-284A-B1DF-32BDBE991B89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490356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INVIAS conecta el país con rentabilidad social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B5DFCB1C-BB9C-B348-B1EC-2558589B1DBA}"/>
              </a:ext>
            </a:extLst>
          </p:cNvPr>
          <p:cNvGrpSpPr/>
          <p:nvPr/>
        </p:nvGrpSpPr>
        <p:grpSpPr>
          <a:xfrm>
            <a:off x="372986" y="1298618"/>
            <a:ext cx="866658" cy="1043622"/>
            <a:chOff x="7528196" y="1506056"/>
            <a:chExt cx="866658" cy="1043622"/>
          </a:xfrm>
        </p:grpSpPr>
        <p:sp>
          <p:nvSpPr>
            <p:cNvPr id="162" name="Rectángulo 161"/>
            <p:cNvSpPr/>
            <p:nvPr/>
          </p:nvSpPr>
          <p:spPr>
            <a:xfrm>
              <a:off x="7528196" y="1506056"/>
              <a:ext cx="864479" cy="1776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tIns="27000" bIns="27000" anchor="ctr">
              <a:spAutoFit/>
            </a:bodyPr>
            <a:lstStyle/>
            <a:p>
              <a:pPr algn="ctr"/>
              <a:r>
                <a:rPr lang="es-CO" sz="800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Carretero</a:t>
              </a:r>
              <a:endParaRPr lang="es-CO" sz="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7AE06D20-CD72-4046-A06F-B6E7CC98E294}"/>
                </a:ext>
              </a:extLst>
            </p:cNvPr>
            <p:cNvSpPr/>
            <p:nvPr/>
          </p:nvSpPr>
          <p:spPr>
            <a:xfrm>
              <a:off x="7558073" y="1712897"/>
              <a:ext cx="836781" cy="83678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9" name="Imagen 168"/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764156" y="1800195"/>
              <a:ext cx="430311" cy="633608"/>
            </a:xfrm>
            <a:prstGeom prst="rect">
              <a:avLst/>
            </a:prstGeom>
          </p:spPr>
        </p:pic>
      </p:grpSp>
      <p:sp>
        <p:nvSpPr>
          <p:cNvPr id="368" name="Rectángulo 367">
            <a:extLst>
              <a:ext uri="{FF2B5EF4-FFF2-40B4-BE49-F238E27FC236}">
                <a16:creationId xmlns:a16="http://schemas.microsoft.com/office/drawing/2014/main" xmlns="" id="{3ECCD694-EE60-40AE-ACE4-FDDB45DC59F0}"/>
              </a:ext>
            </a:extLst>
          </p:cNvPr>
          <p:cNvSpPr/>
          <p:nvPr/>
        </p:nvSpPr>
        <p:spPr>
          <a:xfrm>
            <a:off x="366294" y="838513"/>
            <a:ext cx="40212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100" b="1" dirty="0">
                <a:solidFill>
                  <a:srgbClr val="1270B6"/>
                </a:solidFill>
                <a:latin typeface="Calibri" panose="020F0502020204030204"/>
                <a:ea typeface="Verdana" panose="020B0604030504040204" pitchFamily="34" charset="0"/>
                <a:cs typeface="Verdana" panose="020B0604030504040204" pitchFamily="34" charset="0"/>
              </a:rPr>
              <a:t>Infraestructura a Cargo del INVIAS</a:t>
            </a:r>
            <a:endParaRPr lang="es-CO" sz="2100" b="1" dirty="0">
              <a:solidFill>
                <a:srgbClr val="1270B6"/>
              </a:solidFill>
              <a:latin typeface="Calibri" panose="020F0502020204030204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16244C24-11DE-C940-906E-90799DDF3730}"/>
              </a:ext>
            </a:extLst>
          </p:cNvPr>
          <p:cNvGrpSpPr/>
          <p:nvPr/>
        </p:nvGrpSpPr>
        <p:grpSpPr>
          <a:xfrm>
            <a:off x="3160932" y="2878439"/>
            <a:ext cx="4906492" cy="668462"/>
            <a:chOff x="8531918" y="2143633"/>
            <a:chExt cx="4872392" cy="650273"/>
          </a:xfrm>
        </p:grpSpPr>
        <p:sp>
          <p:nvSpPr>
            <p:cNvPr id="172" name="Rectángulo redondeado 171"/>
            <p:cNvSpPr/>
            <p:nvPr/>
          </p:nvSpPr>
          <p:spPr>
            <a:xfrm>
              <a:off x="8531918" y="2151330"/>
              <a:ext cx="4872392" cy="63912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428A7D7D-2A62-214F-A036-3CEAA917032E}"/>
                </a:ext>
              </a:extLst>
            </p:cNvPr>
            <p:cNvSpPr/>
            <p:nvPr/>
          </p:nvSpPr>
          <p:spPr>
            <a:xfrm>
              <a:off x="8587513" y="2458378"/>
              <a:ext cx="4795807" cy="233880"/>
            </a:xfrm>
            <a:prstGeom prst="roundRect">
              <a:avLst/>
            </a:prstGeom>
            <a:solidFill>
              <a:srgbClr val="1B55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106AE2C6-F65E-C846-8099-146D27427E84}"/>
                </a:ext>
              </a:extLst>
            </p:cNvPr>
            <p:cNvSpPr/>
            <p:nvPr/>
          </p:nvSpPr>
          <p:spPr>
            <a:xfrm>
              <a:off x="8556224" y="2159465"/>
              <a:ext cx="634441" cy="6344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ángulo 172"/>
            <p:cNvSpPr/>
            <p:nvPr/>
          </p:nvSpPr>
          <p:spPr>
            <a:xfrm>
              <a:off x="9799903" y="2143633"/>
              <a:ext cx="22781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s-CO" sz="1400" b="1" dirty="0">
                  <a:solidFill>
                    <a:srgbClr val="1270B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RED VIAL </a:t>
              </a:r>
              <a:r>
                <a:rPr lang="es-CO" sz="14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SECUNDARIA</a:t>
              </a:r>
              <a:endParaRPr lang="es-CO" sz="14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Rectángulo 174"/>
            <p:cNvSpPr/>
            <p:nvPr/>
          </p:nvSpPr>
          <p:spPr>
            <a:xfrm>
              <a:off x="9903549" y="2428224"/>
              <a:ext cx="202262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s-CO" sz="1400" b="1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Total </a:t>
              </a:r>
              <a:r>
                <a:rPr lang="es-CO" sz="1400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44.000 km</a:t>
              </a:r>
              <a:endPara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8" name="Imagen 177"/>
            <p:cNvPicPr>
              <a:picLocks noChangeAspect="1"/>
            </p:cNvPicPr>
            <p:nvPr/>
          </p:nvPicPr>
          <p:blipFill rotWithShape="1">
            <a:blip r:embed="rId8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95" r="11476"/>
            <a:stretch/>
          </p:blipFill>
          <p:spPr>
            <a:xfrm>
              <a:off x="8628945" y="2263515"/>
              <a:ext cx="490266" cy="403451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ED0016EC-ED9D-9449-8C74-A998D88924FE}"/>
              </a:ext>
            </a:extLst>
          </p:cNvPr>
          <p:cNvGrpSpPr/>
          <p:nvPr/>
        </p:nvGrpSpPr>
        <p:grpSpPr>
          <a:xfrm>
            <a:off x="5532827" y="925044"/>
            <a:ext cx="5148488" cy="1787985"/>
            <a:chOff x="145302" y="2337219"/>
            <a:chExt cx="5008393" cy="1739332"/>
          </a:xfrm>
        </p:grpSpPr>
        <p:sp>
          <p:nvSpPr>
            <p:cNvPr id="216" name="Rectángulo redondeado 215"/>
            <p:cNvSpPr/>
            <p:nvPr/>
          </p:nvSpPr>
          <p:spPr>
            <a:xfrm>
              <a:off x="145302" y="2344774"/>
              <a:ext cx="5008393" cy="17317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7" name="Rectángulo 216"/>
            <p:cNvSpPr/>
            <p:nvPr/>
          </p:nvSpPr>
          <p:spPr>
            <a:xfrm>
              <a:off x="293012" y="2623314"/>
              <a:ext cx="4847983" cy="256711"/>
            </a:xfrm>
            <a:prstGeom prst="rect">
              <a:avLst/>
            </a:prstGeom>
            <a:solidFill>
              <a:srgbClr val="1B5582"/>
            </a:solidFill>
          </p:spPr>
          <p:txBody>
            <a:bodyPr wrap="square" anchor="ctr">
              <a:noAutofit/>
            </a:bodyPr>
            <a:lstStyle/>
            <a:p>
              <a:pPr algn="ctr"/>
              <a:r>
                <a:rPr lang="es-CO" sz="1400" b="1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Total </a:t>
              </a:r>
              <a:r>
                <a:rPr lang="es-CO" sz="1400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16.575 km</a:t>
              </a:r>
              <a:endParaRPr lang="es-CO" sz="1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Rectángulo 217"/>
            <p:cNvSpPr/>
            <p:nvPr/>
          </p:nvSpPr>
          <p:spPr>
            <a:xfrm>
              <a:off x="1590870" y="2337219"/>
              <a:ext cx="221031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O" sz="1400" b="1" dirty="0">
                  <a:solidFill>
                    <a:srgbClr val="1270B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RED VIAL </a:t>
              </a:r>
              <a:r>
                <a:rPr lang="es-CO" sz="14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PRIMARIA</a:t>
              </a:r>
              <a:endParaRPr lang="es-CO" sz="14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Rectángulo 219"/>
            <p:cNvSpPr/>
            <p:nvPr/>
          </p:nvSpPr>
          <p:spPr>
            <a:xfrm>
              <a:off x="160493" y="2931652"/>
              <a:ext cx="2011982" cy="3002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1" name="Rectángulo 220"/>
            <p:cNvSpPr/>
            <p:nvPr/>
          </p:nvSpPr>
          <p:spPr>
            <a:xfrm>
              <a:off x="1026718" y="2827322"/>
              <a:ext cx="4063048" cy="34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O" sz="165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INVIAS   </a:t>
              </a:r>
              <a:r>
                <a:rPr lang="es-CO" sz="165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10.880 km –  </a:t>
              </a:r>
              <a:r>
                <a:rPr lang="es-CO" sz="165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ANI</a:t>
              </a:r>
              <a:r>
                <a:rPr lang="es-CO" sz="165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  5.695 km </a:t>
              </a:r>
              <a:endParaRPr lang="es-CO" sz="1650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Rectángulo 221"/>
            <p:cNvSpPr/>
            <p:nvPr/>
          </p:nvSpPr>
          <p:spPr>
            <a:xfrm>
              <a:off x="1704603" y="3265672"/>
              <a:ext cx="2001904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O" sz="1350" b="1" dirty="0">
                  <a:solidFill>
                    <a:srgbClr val="1B5582"/>
                  </a:solidFill>
                  <a:latin typeface="Calibri" panose="020F0502020204030204"/>
                  <a:ea typeface="Verdana" panose="020B0604030504040204" pitchFamily="34" charset="0"/>
                  <a:cs typeface="Verdana" panose="020B0604030504040204" pitchFamily="34" charset="0"/>
                </a:rPr>
                <a:t>ESTADO</a:t>
              </a:r>
              <a:endParaRPr lang="es-CO" sz="1350" b="1" dirty="0">
                <a:solidFill>
                  <a:srgbClr val="1B5582"/>
                </a:solidFill>
                <a:latin typeface="Calibri" panose="020F0502020204030204"/>
              </a:endParaRPr>
            </a:p>
          </p:txBody>
        </p:sp>
        <p:sp>
          <p:nvSpPr>
            <p:cNvPr id="223" name="Rectángulo: esquinas redondeadas 222"/>
            <p:cNvSpPr/>
            <p:nvPr/>
          </p:nvSpPr>
          <p:spPr>
            <a:xfrm>
              <a:off x="2732619" y="3516153"/>
              <a:ext cx="2314060" cy="491688"/>
            </a:xfrm>
            <a:prstGeom prst="roundRect">
              <a:avLst>
                <a:gd name="adj" fmla="val 14644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4" name="Rectángulo 223"/>
            <p:cNvSpPr/>
            <p:nvPr/>
          </p:nvSpPr>
          <p:spPr>
            <a:xfrm>
              <a:off x="2253301" y="3742640"/>
              <a:ext cx="357628" cy="6582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5" name="Rectángulo 224"/>
            <p:cNvSpPr/>
            <p:nvPr/>
          </p:nvSpPr>
          <p:spPr>
            <a:xfrm>
              <a:off x="3567654" y="3742639"/>
              <a:ext cx="357628" cy="658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6" name="Rectángulo 225"/>
            <p:cNvSpPr/>
            <p:nvPr/>
          </p:nvSpPr>
          <p:spPr>
            <a:xfrm>
              <a:off x="4195944" y="3742639"/>
              <a:ext cx="357628" cy="658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7" name="Rectángulo 226"/>
            <p:cNvSpPr/>
            <p:nvPr/>
          </p:nvSpPr>
          <p:spPr>
            <a:xfrm>
              <a:off x="4781702" y="3742638"/>
              <a:ext cx="104846" cy="658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8" name="Rectángulo 227"/>
            <p:cNvSpPr/>
            <p:nvPr/>
          </p:nvSpPr>
          <p:spPr>
            <a:xfrm>
              <a:off x="2981112" y="3477012"/>
              <a:ext cx="194242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O" sz="1200" b="1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Pavimentado</a:t>
              </a:r>
              <a:r>
                <a:rPr lang="es-CO" sz="1200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8.298 km</a:t>
              </a:r>
              <a:endParaRPr lang="es-CO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Rectángulo 228"/>
            <p:cNvSpPr/>
            <p:nvPr/>
          </p:nvSpPr>
          <p:spPr>
            <a:xfrm>
              <a:off x="2732618" y="3798317"/>
              <a:ext cx="2408377" cy="224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</a:pPr>
              <a:r>
                <a:rPr lang="es-CO" sz="900" dirty="0">
                  <a:solidFill>
                    <a:srgbClr val="FFC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41% Bueno     59% regular, muy malo</a:t>
              </a:r>
              <a:endParaRPr lang="es-CO" sz="9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Rectángulo: esquinas redondeadas 229"/>
            <p:cNvSpPr/>
            <p:nvPr/>
          </p:nvSpPr>
          <p:spPr>
            <a:xfrm>
              <a:off x="257415" y="3508080"/>
              <a:ext cx="2374813" cy="499334"/>
            </a:xfrm>
            <a:prstGeom prst="roundRect">
              <a:avLst>
                <a:gd name="adj" fmla="val 18644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2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1" name="Rectángulo 230"/>
            <p:cNvSpPr/>
            <p:nvPr/>
          </p:nvSpPr>
          <p:spPr>
            <a:xfrm>
              <a:off x="483330" y="3489717"/>
              <a:ext cx="1946008" cy="276999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ctr"/>
              <a:r>
                <a:rPr lang="es-CO" sz="12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No Pavimentado </a:t>
              </a:r>
              <a:r>
                <a:rPr lang="es-CO" sz="120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2.582 km</a:t>
              </a:r>
              <a:endParaRPr lang="es-CO" sz="1200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Rectángulo 231"/>
            <p:cNvSpPr/>
            <p:nvPr/>
          </p:nvSpPr>
          <p:spPr>
            <a:xfrm>
              <a:off x="257414" y="3789382"/>
              <a:ext cx="2356422" cy="224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</a:pPr>
              <a:r>
                <a:rPr lang="es-CO" sz="9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90%</a:t>
              </a:r>
              <a:r>
                <a:rPr lang="es-CO" sz="90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Regular, Malo</a:t>
              </a:r>
              <a:endParaRPr lang="es-CO" sz="900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3" name="Conector recto 232"/>
            <p:cNvCxnSpPr>
              <a:cxnSpLocks/>
            </p:cNvCxnSpPr>
            <p:nvPr/>
          </p:nvCxnSpPr>
          <p:spPr>
            <a:xfrm>
              <a:off x="158847" y="3299136"/>
              <a:ext cx="4982148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ángulo 2"/>
            <p:cNvSpPr/>
            <p:nvPr/>
          </p:nvSpPr>
          <p:spPr>
            <a:xfrm>
              <a:off x="3388400" y="3051709"/>
              <a:ext cx="1464616" cy="24622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s-CO" sz="100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Decreto 1735  de 2001</a:t>
              </a:r>
              <a:endParaRPr lang="es-CO" sz="1000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639872EF-6D04-1B45-83E6-67222951D74F}"/>
                </a:ext>
              </a:extLst>
            </p:cNvPr>
            <p:cNvGrpSpPr/>
            <p:nvPr/>
          </p:nvGrpSpPr>
          <p:grpSpPr>
            <a:xfrm>
              <a:off x="159943" y="2413355"/>
              <a:ext cx="711604" cy="696300"/>
              <a:chOff x="350619" y="2294090"/>
              <a:chExt cx="711604" cy="69630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xmlns="" id="{EB2761C6-D396-CC4D-8FD4-812F0423D191}"/>
                  </a:ext>
                </a:extLst>
              </p:cNvPr>
              <p:cNvSpPr/>
              <p:nvPr/>
            </p:nvSpPr>
            <p:spPr>
              <a:xfrm>
                <a:off x="350619" y="2294090"/>
                <a:ext cx="711604" cy="6963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5" name="Imagen 234"/>
              <p:cNvPicPr>
                <a:picLocks noChangeAspect="1"/>
              </p:cNvPicPr>
              <p:nvPr/>
            </p:nvPicPr>
            <p:blipFill rotWithShape="1">
              <a:blip r:embed="rId10" cstate="print">
                <a:duotone>
                  <a:srgbClr val="4472C4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309" b="10513"/>
              <a:stretch/>
            </p:blipFill>
            <p:spPr>
              <a:xfrm>
                <a:off x="429688" y="2425942"/>
                <a:ext cx="557950" cy="411031"/>
              </a:xfrm>
              <a:prstGeom prst="rect">
                <a:avLst/>
              </a:prstGeom>
            </p:spPr>
          </p:pic>
        </p:grpSp>
        <p:sp>
          <p:nvSpPr>
            <p:cNvPr id="338" name="Rectángulo 223">
              <a:extLst>
                <a:ext uri="{FF2B5EF4-FFF2-40B4-BE49-F238E27FC236}">
                  <a16:creationId xmlns:a16="http://schemas.microsoft.com/office/drawing/2014/main" xmlns="" id="{226409E6-F51D-724A-9810-FB7A3967E45A}"/>
                </a:ext>
              </a:extLst>
            </p:cNvPr>
            <p:cNvSpPr/>
            <p:nvPr/>
          </p:nvSpPr>
          <p:spPr>
            <a:xfrm>
              <a:off x="529365" y="3736304"/>
              <a:ext cx="357628" cy="6582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9" name="Rectángulo 224">
              <a:extLst>
                <a:ext uri="{FF2B5EF4-FFF2-40B4-BE49-F238E27FC236}">
                  <a16:creationId xmlns:a16="http://schemas.microsoft.com/office/drawing/2014/main" xmlns="" id="{87C6EF2A-3958-8D48-8F73-3D6BEC5DC2D8}"/>
                </a:ext>
              </a:extLst>
            </p:cNvPr>
            <p:cNvSpPr/>
            <p:nvPr/>
          </p:nvSpPr>
          <p:spPr>
            <a:xfrm>
              <a:off x="1115123" y="3736303"/>
              <a:ext cx="357628" cy="6582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0" name="Rectángulo 225">
              <a:extLst>
                <a:ext uri="{FF2B5EF4-FFF2-40B4-BE49-F238E27FC236}">
                  <a16:creationId xmlns:a16="http://schemas.microsoft.com/office/drawing/2014/main" xmlns="" id="{E5C799C4-3487-174F-BE48-0EEA9592362C}"/>
                </a:ext>
              </a:extLst>
            </p:cNvPr>
            <p:cNvSpPr/>
            <p:nvPr/>
          </p:nvSpPr>
          <p:spPr>
            <a:xfrm>
              <a:off x="1700881" y="3736303"/>
              <a:ext cx="357628" cy="6582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1" name="Rectángulo 226">
              <a:extLst>
                <a:ext uri="{FF2B5EF4-FFF2-40B4-BE49-F238E27FC236}">
                  <a16:creationId xmlns:a16="http://schemas.microsoft.com/office/drawing/2014/main" xmlns="" id="{1B6DE64C-BF9B-F042-9F00-0574E4913A4C}"/>
                </a:ext>
              </a:extLst>
            </p:cNvPr>
            <p:cNvSpPr/>
            <p:nvPr/>
          </p:nvSpPr>
          <p:spPr>
            <a:xfrm>
              <a:off x="2286639" y="3736302"/>
              <a:ext cx="104846" cy="6582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15B1F88-3683-224E-9ADF-38FF3C50C353}"/>
              </a:ext>
            </a:extLst>
          </p:cNvPr>
          <p:cNvGrpSpPr/>
          <p:nvPr/>
        </p:nvGrpSpPr>
        <p:grpSpPr>
          <a:xfrm>
            <a:off x="3172045" y="4804148"/>
            <a:ext cx="4975987" cy="878803"/>
            <a:chOff x="387014" y="4816020"/>
            <a:chExt cx="4734155" cy="854890"/>
          </a:xfrm>
        </p:grpSpPr>
        <p:sp>
          <p:nvSpPr>
            <p:cNvPr id="210" name="Rectángulo redondeado 209"/>
            <p:cNvSpPr/>
            <p:nvPr/>
          </p:nvSpPr>
          <p:spPr>
            <a:xfrm>
              <a:off x="387014" y="4816020"/>
              <a:ext cx="4631207" cy="85489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5" name="Rectangle 344">
              <a:extLst>
                <a:ext uri="{FF2B5EF4-FFF2-40B4-BE49-F238E27FC236}">
                  <a16:creationId xmlns:a16="http://schemas.microsoft.com/office/drawing/2014/main" xmlns="" id="{BE276A54-A750-D949-9DC9-EEC50916FB4D}"/>
                </a:ext>
              </a:extLst>
            </p:cNvPr>
            <p:cNvSpPr/>
            <p:nvPr/>
          </p:nvSpPr>
          <p:spPr>
            <a:xfrm>
              <a:off x="956451" y="5189758"/>
              <a:ext cx="4019437" cy="212530"/>
            </a:xfrm>
            <a:prstGeom prst="roundRect">
              <a:avLst/>
            </a:prstGeom>
            <a:solidFill>
              <a:srgbClr val="1B55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6D68B8E7-302D-4E49-84B6-58FB2EDFD9A4}"/>
                </a:ext>
              </a:extLst>
            </p:cNvPr>
            <p:cNvSpPr/>
            <p:nvPr/>
          </p:nvSpPr>
          <p:spPr>
            <a:xfrm>
              <a:off x="409248" y="4867251"/>
              <a:ext cx="759727" cy="7597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ectángulo 210"/>
            <p:cNvSpPr/>
            <p:nvPr/>
          </p:nvSpPr>
          <p:spPr>
            <a:xfrm>
              <a:off x="1006835" y="4875810"/>
              <a:ext cx="41143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O" sz="1400" b="1" dirty="0">
                  <a:solidFill>
                    <a:srgbClr val="1270B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RED VIAL NACIÓN </a:t>
              </a:r>
              <a:r>
                <a:rPr lang="es-CO" sz="14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PUENTES CONSTRUIDOS</a:t>
              </a:r>
              <a:endParaRPr lang="es-CO" sz="14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9" name="Imagen 208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402" y="5054118"/>
              <a:ext cx="665804" cy="309600"/>
            </a:xfrm>
            <a:prstGeom prst="rect">
              <a:avLst/>
            </a:prstGeom>
          </p:spPr>
        </p:pic>
        <p:sp>
          <p:nvSpPr>
            <p:cNvPr id="337" name="CuadroTexto 4">
              <a:extLst>
                <a:ext uri="{FF2B5EF4-FFF2-40B4-BE49-F238E27FC236}">
                  <a16:creationId xmlns:a16="http://schemas.microsoft.com/office/drawing/2014/main" xmlns="" id="{ED4809A0-92F5-E746-80B9-0BF6A1E29D51}"/>
                </a:ext>
              </a:extLst>
            </p:cNvPr>
            <p:cNvSpPr txBox="1"/>
            <p:nvPr/>
          </p:nvSpPr>
          <p:spPr>
            <a:xfrm flipH="1">
              <a:off x="1174070" y="5393911"/>
              <a:ext cx="3779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200" dirty="0">
                  <a:solidFill>
                    <a:srgbClr val="1B558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928 puentes requieren rehabilitación </a:t>
              </a:r>
            </a:p>
          </p:txBody>
        </p:sp>
        <p:sp>
          <p:nvSpPr>
            <p:cNvPr id="213" name="Rectángulo 212"/>
            <p:cNvSpPr/>
            <p:nvPr/>
          </p:nvSpPr>
          <p:spPr>
            <a:xfrm>
              <a:off x="1787360" y="5144079"/>
              <a:ext cx="15465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CO" sz="1400" b="1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TOTAL </a:t>
              </a:r>
              <a:r>
                <a:rPr lang="es-CO" sz="1400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3.442 km</a:t>
              </a:r>
              <a:endPara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6FAE4B0E-6CC1-4F4D-A3FE-1C6C8A19CD5A}"/>
              </a:ext>
            </a:extLst>
          </p:cNvPr>
          <p:cNvGrpSpPr/>
          <p:nvPr/>
        </p:nvGrpSpPr>
        <p:grpSpPr>
          <a:xfrm>
            <a:off x="3054506" y="3697925"/>
            <a:ext cx="4991781" cy="1297650"/>
            <a:chOff x="8417192" y="2894620"/>
            <a:chExt cx="4855949" cy="1262340"/>
          </a:xfrm>
        </p:grpSpPr>
        <p:sp>
          <p:nvSpPr>
            <p:cNvPr id="180" name="Rectángulo redondeado 179"/>
            <p:cNvSpPr/>
            <p:nvPr/>
          </p:nvSpPr>
          <p:spPr>
            <a:xfrm>
              <a:off x="8520717" y="2894620"/>
              <a:ext cx="4752424" cy="9483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2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1" name="Rectángulo 180"/>
            <p:cNvSpPr/>
            <p:nvPr/>
          </p:nvSpPr>
          <p:spPr>
            <a:xfrm>
              <a:off x="9893077" y="2948765"/>
              <a:ext cx="205408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s-CO" sz="1400" b="1" dirty="0">
                  <a:solidFill>
                    <a:srgbClr val="1270B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RED VIAL </a:t>
              </a:r>
              <a:r>
                <a:rPr lang="es-CO" sz="14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TERCIARIA</a:t>
              </a:r>
              <a:endParaRPr lang="es-CO" sz="14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Rectángulo 181"/>
            <p:cNvSpPr/>
            <p:nvPr/>
          </p:nvSpPr>
          <p:spPr>
            <a:xfrm>
              <a:off x="8417192" y="3836688"/>
              <a:ext cx="2022629" cy="3202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3" name="Rectángulo 182"/>
            <p:cNvSpPr/>
            <p:nvPr/>
          </p:nvSpPr>
          <p:spPr>
            <a:xfrm>
              <a:off x="9398232" y="3548665"/>
              <a:ext cx="17684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CO" sz="14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INVIAS   </a:t>
              </a:r>
              <a:r>
                <a:rPr lang="es-CO" sz="140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27.577 km</a:t>
              </a:r>
              <a:endParaRPr lang="es-CO" sz="1400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Rectángulo: esquinas redondeadas 184"/>
            <p:cNvSpPr/>
            <p:nvPr/>
          </p:nvSpPr>
          <p:spPr>
            <a:xfrm>
              <a:off x="8695523" y="3241357"/>
              <a:ext cx="4571331" cy="340519"/>
            </a:xfrm>
            <a:prstGeom prst="roundRect">
              <a:avLst/>
            </a:prstGeom>
            <a:solidFill>
              <a:srgbClr val="1B558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s-CO" sz="1400" b="1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TOTAL </a:t>
              </a:r>
              <a:r>
                <a:rPr lang="es-CO" sz="1400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142.000 km</a:t>
              </a:r>
              <a:endParaRPr lang="es-CO" sz="1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Rectángulo 235"/>
            <p:cNvSpPr/>
            <p:nvPr/>
          </p:nvSpPr>
          <p:spPr>
            <a:xfrm>
              <a:off x="11349704" y="3627695"/>
              <a:ext cx="1873866" cy="1413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050"/>
                </a:lnSpc>
              </a:pPr>
              <a:r>
                <a:rPr lang="es-CO" sz="105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94%</a:t>
              </a:r>
              <a:r>
                <a:rPr lang="es-CO" sz="105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Malo </a:t>
              </a:r>
              <a:r>
                <a:rPr lang="es-ES_tradnl" sz="1050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6 % Bueno</a:t>
              </a:r>
              <a:endParaRPr lang="es-CO" sz="1050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xmlns="" id="{C53B4F09-97ED-5148-A075-6DFB8BCA31F6}"/>
                </a:ext>
              </a:extLst>
            </p:cNvPr>
            <p:cNvSpPr/>
            <p:nvPr/>
          </p:nvSpPr>
          <p:spPr>
            <a:xfrm>
              <a:off x="8558019" y="2995527"/>
              <a:ext cx="721115" cy="7211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7" name="Imagen 186"/>
            <p:cNvPicPr>
              <a:picLocks noChangeAspect="1"/>
            </p:cNvPicPr>
            <p:nvPr/>
          </p:nvPicPr>
          <p:blipFill>
            <a:blip r:embed="rId1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661561" y="3147589"/>
              <a:ext cx="520015" cy="440387"/>
            </a:xfrm>
            <a:prstGeom prst="rect">
              <a:avLst/>
            </a:prstGeom>
          </p:spPr>
        </p:pic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D6E507EF-911F-4114-BE5A-8EDB7DA8C902}"/>
              </a:ext>
            </a:extLst>
          </p:cNvPr>
          <p:cNvGrpSpPr/>
          <p:nvPr/>
        </p:nvGrpSpPr>
        <p:grpSpPr>
          <a:xfrm>
            <a:off x="8209125" y="2835182"/>
            <a:ext cx="3769141" cy="1144989"/>
            <a:chOff x="7688295" y="1036851"/>
            <a:chExt cx="3405253" cy="1113833"/>
          </a:xfrm>
        </p:grpSpPr>
        <p:sp>
          <p:nvSpPr>
            <p:cNvPr id="168" name="Rectángulo redondeado 188">
              <a:extLst>
                <a:ext uri="{FF2B5EF4-FFF2-40B4-BE49-F238E27FC236}">
                  <a16:creationId xmlns:a16="http://schemas.microsoft.com/office/drawing/2014/main" xmlns="" id="{8687F2A7-CA85-4584-A815-7BA2EA9A513B}"/>
                </a:ext>
              </a:extLst>
            </p:cNvPr>
            <p:cNvSpPr/>
            <p:nvPr/>
          </p:nvSpPr>
          <p:spPr>
            <a:xfrm>
              <a:off x="7688295" y="1036851"/>
              <a:ext cx="3405253" cy="1113833"/>
            </a:xfrm>
            <a:prstGeom prst="roundRect">
              <a:avLst/>
            </a:prstGeom>
            <a:solidFill>
              <a:schemeClr val="accent2"/>
            </a:solidFill>
            <a:ln w="381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0" name="Rectángulo 169">
              <a:extLst>
                <a:ext uri="{FF2B5EF4-FFF2-40B4-BE49-F238E27FC236}">
                  <a16:creationId xmlns:a16="http://schemas.microsoft.com/office/drawing/2014/main" xmlns="" id="{A4171325-EC00-4BAE-9141-6C971EA61FD7}"/>
                </a:ext>
              </a:extLst>
            </p:cNvPr>
            <p:cNvSpPr/>
            <p:nvPr/>
          </p:nvSpPr>
          <p:spPr>
            <a:xfrm>
              <a:off x="8295067" y="1376027"/>
              <a:ext cx="2778131" cy="30777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s-CO" sz="1400" b="1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TOTAL </a:t>
              </a:r>
              <a:r>
                <a:rPr lang="es-CO" sz="1400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3.338 km</a:t>
              </a:r>
              <a:endParaRPr lang="es-CO" sz="1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Rectángulo 170">
              <a:extLst>
                <a:ext uri="{FF2B5EF4-FFF2-40B4-BE49-F238E27FC236}">
                  <a16:creationId xmlns:a16="http://schemas.microsoft.com/office/drawing/2014/main" xmlns="" id="{7776F854-AAE2-4192-AED2-AC8735D2E77A}"/>
                </a:ext>
              </a:extLst>
            </p:cNvPr>
            <p:cNvSpPr/>
            <p:nvPr/>
          </p:nvSpPr>
          <p:spPr>
            <a:xfrm>
              <a:off x="8905515" y="1069512"/>
              <a:ext cx="144597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s-CO" sz="1400" b="1" dirty="0">
                  <a:solidFill>
                    <a:srgbClr val="1270B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RED</a:t>
              </a:r>
              <a:r>
                <a:rPr lang="es-CO" sz="1400" b="1" dirty="0">
                  <a:solidFill>
                    <a:srgbClr val="4472C4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</a:t>
              </a:r>
              <a:r>
                <a:rPr lang="es-CO" sz="1400" b="1" dirty="0">
                  <a:solidFill>
                    <a:srgbClr val="1B558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FÉRREA</a:t>
              </a:r>
              <a:endParaRPr lang="es-CO" sz="14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Rectángulo 176">
              <a:extLst>
                <a:ext uri="{FF2B5EF4-FFF2-40B4-BE49-F238E27FC236}">
                  <a16:creationId xmlns:a16="http://schemas.microsoft.com/office/drawing/2014/main" xmlns="" id="{1A5F965C-DC46-4C61-A52B-43446B92392D}"/>
                </a:ext>
              </a:extLst>
            </p:cNvPr>
            <p:cNvSpPr/>
            <p:nvPr/>
          </p:nvSpPr>
          <p:spPr>
            <a:xfrm>
              <a:off x="8729948" y="1678968"/>
              <a:ext cx="20377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CO" sz="1200" b="1" dirty="0">
                  <a:solidFill>
                    <a:srgbClr val="F3FAFF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INVIAS </a:t>
              </a:r>
              <a:r>
                <a:rPr lang="es-CO" sz="1200" dirty="0">
                  <a:solidFill>
                    <a:srgbClr val="F3FAFF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1.734 km (inactiva)</a:t>
              </a:r>
            </a:p>
            <a:p>
              <a:pPr algn="ctr"/>
              <a:r>
                <a:rPr lang="es-CO" sz="1200" b="1" dirty="0">
                  <a:solidFill>
                    <a:srgbClr val="F3FAFF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32 </a:t>
              </a:r>
              <a:r>
                <a:rPr lang="es-CO" sz="1200" dirty="0">
                  <a:solidFill>
                    <a:srgbClr val="F3FAFF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Estaciones Férreas</a:t>
              </a:r>
              <a:endParaRPr lang="es-CO" sz="1200" dirty="0">
                <a:solidFill>
                  <a:srgbClr val="F3FA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Oval 25">
              <a:extLst>
                <a:ext uri="{FF2B5EF4-FFF2-40B4-BE49-F238E27FC236}">
                  <a16:creationId xmlns:a16="http://schemas.microsoft.com/office/drawing/2014/main" xmlns="" id="{E21E5FF7-79EE-4468-BC9C-6D97D3AE20F8}"/>
                </a:ext>
              </a:extLst>
            </p:cNvPr>
            <p:cNvSpPr/>
            <p:nvPr/>
          </p:nvSpPr>
          <p:spPr>
            <a:xfrm>
              <a:off x="7737550" y="1108105"/>
              <a:ext cx="818158" cy="8628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6" name="Imagen 185">
              <a:extLst>
                <a:ext uri="{FF2B5EF4-FFF2-40B4-BE49-F238E27FC236}">
                  <a16:creationId xmlns:a16="http://schemas.microsoft.com/office/drawing/2014/main" xmlns="" id="{FF82F665-69F8-4545-8651-533ED593C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832519" y="1290688"/>
              <a:ext cx="618636" cy="461263"/>
            </a:xfrm>
            <a:prstGeom prst="rect">
              <a:avLst/>
            </a:prstGeom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7D28AC88-72C0-467E-A57B-17867FCDB5CD}"/>
              </a:ext>
            </a:extLst>
          </p:cNvPr>
          <p:cNvGrpSpPr/>
          <p:nvPr/>
        </p:nvGrpSpPr>
        <p:grpSpPr>
          <a:xfrm>
            <a:off x="8209124" y="4106456"/>
            <a:ext cx="3769141" cy="746831"/>
            <a:chOff x="7383164" y="2284165"/>
            <a:chExt cx="3666579" cy="726509"/>
          </a:xfrm>
        </p:grpSpPr>
        <p:sp>
          <p:nvSpPr>
            <p:cNvPr id="184" name="Rectángulo 183">
              <a:extLst>
                <a:ext uri="{FF2B5EF4-FFF2-40B4-BE49-F238E27FC236}">
                  <a16:creationId xmlns:a16="http://schemas.microsoft.com/office/drawing/2014/main" xmlns="" id="{1DD34694-C546-4145-A306-2764664FB543}"/>
                </a:ext>
              </a:extLst>
            </p:cNvPr>
            <p:cNvSpPr/>
            <p:nvPr/>
          </p:nvSpPr>
          <p:spPr>
            <a:xfrm>
              <a:off x="9816768" y="2423666"/>
              <a:ext cx="357628" cy="658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9" name="Rectángulo redondeado 197">
              <a:extLst>
                <a:ext uri="{FF2B5EF4-FFF2-40B4-BE49-F238E27FC236}">
                  <a16:creationId xmlns:a16="http://schemas.microsoft.com/office/drawing/2014/main" xmlns="" id="{72390CA7-4BD2-44A0-9343-59A816A68F35}"/>
                </a:ext>
              </a:extLst>
            </p:cNvPr>
            <p:cNvSpPr/>
            <p:nvPr/>
          </p:nvSpPr>
          <p:spPr>
            <a:xfrm>
              <a:off x="7383164" y="2284165"/>
              <a:ext cx="3666579" cy="726509"/>
            </a:xfrm>
            <a:prstGeom prst="roundRect">
              <a:avLst/>
            </a:prstGeom>
            <a:solidFill>
              <a:srgbClr val="27AAE5"/>
            </a:solidFill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1" name="Rectángulo 190">
              <a:extLst>
                <a:ext uri="{FF2B5EF4-FFF2-40B4-BE49-F238E27FC236}">
                  <a16:creationId xmlns:a16="http://schemas.microsoft.com/office/drawing/2014/main" xmlns="" id="{428F240A-9BA4-4265-B3A7-A5AC6A833F2B}"/>
                </a:ext>
              </a:extLst>
            </p:cNvPr>
            <p:cNvSpPr/>
            <p:nvPr/>
          </p:nvSpPr>
          <p:spPr>
            <a:xfrm>
              <a:off x="7814929" y="2458613"/>
              <a:ext cx="3212903" cy="369332"/>
            </a:xfrm>
            <a:prstGeom prst="rect">
              <a:avLst/>
            </a:prstGeom>
            <a:solidFill>
              <a:srgbClr val="1270B6"/>
            </a:solidFill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s-CO" sz="1200" b="1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RED FLUVIAL  24.700</a:t>
              </a:r>
              <a:r>
                <a:rPr lang="es-CO" sz="1200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km</a:t>
              </a:r>
            </a:p>
            <a:p>
              <a:pPr algn="ctr"/>
              <a:r>
                <a:rPr lang="es-CO" sz="1200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94 MUELLES</a:t>
              </a:r>
              <a:endParaRPr lang="es-CO" sz="13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Oval 32">
              <a:extLst>
                <a:ext uri="{FF2B5EF4-FFF2-40B4-BE49-F238E27FC236}">
                  <a16:creationId xmlns:a16="http://schemas.microsoft.com/office/drawing/2014/main" xmlns="" id="{37CB20E8-5A91-4444-A31F-6E2522F89727}"/>
                </a:ext>
              </a:extLst>
            </p:cNvPr>
            <p:cNvSpPr/>
            <p:nvPr/>
          </p:nvSpPr>
          <p:spPr>
            <a:xfrm>
              <a:off x="7429453" y="2335702"/>
              <a:ext cx="625724" cy="62572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3" name="Imagen 192">
              <a:extLst>
                <a:ext uri="{FF2B5EF4-FFF2-40B4-BE49-F238E27FC236}">
                  <a16:creationId xmlns:a16="http://schemas.microsoft.com/office/drawing/2014/main" xmlns="" id="{9D91F000-836B-4212-BDEC-12F0B9444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536612" y="2403642"/>
              <a:ext cx="435225" cy="454006"/>
            </a:xfrm>
            <a:prstGeom prst="rect">
              <a:avLst/>
            </a:prstGeom>
          </p:spPr>
        </p:pic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FF4524BE-EBD0-4DB9-A33A-C2B115231B98}"/>
              </a:ext>
            </a:extLst>
          </p:cNvPr>
          <p:cNvGrpSpPr/>
          <p:nvPr/>
        </p:nvGrpSpPr>
        <p:grpSpPr>
          <a:xfrm>
            <a:off x="8193246" y="4951115"/>
            <a:ext cx="3785018" cy="746831"/>
            <a:chOff x="7719555" y="3136871"/>
            <a:chExt cx="3381970" cy="726509"/>
          </a:xfrm>
        </p:grpSpPr>
        <p:sp>
          <p:nvSpPr>
            <p:cNvPr id="195" name="Rectángulo redondeado 197">
              <a:extLst>
                <a:ext uri="{FF2B5EF4-FFF2-40B4-BE49-F238E27FC236}">
                  <a16:creationId xmlns:a16="http://schemas.microsoft.com/office/drawing/2014/main" xmlns="" id="{381E6B3E-1833-4312-AF31-411FCB1D3079}"/>
                </a:ext>
              </a:extLst>
            </p:cNvPr>
            <p:cNvSpPr/>
            <p:nvPr/>
          </p:nvSpPr>
          <p:spPr>
            <a:xfrm>
              <a:off x="7719555" y="3136871"/>
              <a:ext cx="3381970" cy="726509"/>
            </a:xfrm>
            <a:prstGeom prst="roundRect">
              <a:avLst/>
            </a:prstGeom>
            <a:solidFill>
              <a:srgbClr val="1B5582"/>
            </a:solidFill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8" name="Rectángulo 197">
              <a:extLst>
                <a:ext uri="{FF2B5EF4-FFF2-40B4-BE49-F238E27FC236}">
                  <a16:creationId xmlns:a16="http://schemas.microsoft.com/office/drawing/2014/main" xmlns="" id="{80287432-1B8E-4B9A-8F80-EBB1ED9C5299}"/>
                </a:ext>
              </a:extLst>
            </p:cNvPr>
            <p:cNvSpPr/>
            <p:nvPr/>
          </p:nvSpPr>
          <p:spPr>
            <a:xfrm>
              <a:off x="8272050" y="3400530"/>
              <a:ext cx="2809349" cy="1796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s-CO" sz="1200" b="1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8 ZONAS PORTUARIAS  MARÍTIMAS</a:t>
              </a:r>
              <a:endParaRPr lang="es-CO" sz="1200" dirty="0">
                <a:solidFill>
                  <a:prstClr val="whit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Oval 32">
              <a:extLst>
                <a:ext uri="{FF2B5EF4-FFF2-40B4-BE49-F238E27FC236}">
                  <a16:creationId xmlns:a16="http://schemas.microsoft.com/office/drawing/2014/main" xmlns="" id="{64AF2CC6-BE03-46EA-96BD-CFC0CE22963A}"/>
                </a:ext>
              </a:extLst>
            </p:cNvPr>
            <p:cNvSpPr/>
            <p:nvPr/>
          </p:nvSpPr>
          <p:spPr>
            <a:xfrm>
              <a:off x="7773087" y="3188408"/>
              <a:ext cx="577906" cy="62572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0" name="Imagen 199">
              <a:extLst>
                <a:ext uri="{FF2B5EF4-FFF2-40B4-BE49-F238E27FC236}">
                  <a16:creationId xmlns:a16="http://schemas.microsoft.com/office/drawing/2014/main" xmlns="" id="{18F7D38D-A180-454C-A4BE-BB84E7D59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888044" y="3268713"/>
              <a:ext cx="384005" cy="445645"/>
            </a:xfrm>
            <a:prstGeom prst="rect">
              <a:avLst/>
            </a:prstGeom>
          </p:spPr>
        </p:pic>
      </p:grpSp>
      <p:grpSp>
        <p:nvGrpSpPr>
          <p:cNvPr id="201" name="Group 29">
            <a:extLst>
              <a:ext uri="{FF2B5EF4-FFF2-40B4-BE49-F238E27FC236}">
                <a16:creationId xmlns:a16="http://schemas.microsoft.com/office/drawing/2014/main" xmlns="" id="{7D6AD34C-C10A-4306-87E3-97D9F574AF46}"/>
              </a:ext>
            </a:extLst>
          </p:cNvPr>
          <p:cNvGrpSpPr/>
          <p:nvPr/>
        </p:nvGrpSpPr>
        <p:grpSpPr>
          <a:xfrm>
            <a:off x="1439870" y="1318989"/>
            <a:ext cx="1036435" cy="1038260"/>
            <a:chOff x="5846703" y="1511418"/>
            <a:chExt cx="1036435" cy="1038260"/>
          </a:xfrm>
        </p:grpSpPr>
        <p:sp>
          <p:nvSpPr>
            <p:cNvPr id="202" name="Rectángulo 201">
              <a:extLst>
                <a:ext uri="{FF2B5EF4-FFF2-40B4-BE49-F238E27FC236}">
                  <a16:creationId xmlns:a16="http://schemas.microsoft.com/office/drawing/2014/main" xmlns="" id="{52F352A9-E1B3-4A0C-987B-C9DA97B79600}"/>
                </a:ext>
              </a:extLst>
            </p:cNvPr>
            <p:cNvSpPr/>
            <p:nvPr/>
          </p:nvSpPr>
          <p:spPr>
            <a:xfrm>
              <a:off x="5846703" y="1511418"/>
              <a:ext cx="1036435" cy="16100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tIns="27000" bIns="27000" anchor="ctr">
              <a:spAutoFit/>
            </a:bodyPr>
            <a:lstStyle/>
            <a:p>
              <a:pPr algn="ctr">
                <a:lnSpc>
                  <a:spcPts val="750"/>
                </a:lnSpc>
              </a:pPr>
              <a:r>
                <a:rPr lang="es-CO" sz="800" dirty="0">
                  <a:solidFill>
                    <a:prstClr val="white"/>
                  </a:solidFill>
                  <a:latin typeface="Calibri" panose="020F0502020204030204"/>
                  <a:ea typeface="Verdana" panose="020B0604030504040204" pitchFamily="34" charset="0"/>
                  <a:cs typeface="Verdana" panose="020B0604030504040204" pitchFamily="34" charset="0"/>
                </a:rPr>
                <a:t>Férreo</a:t>
              </a:r>
              <a:endParaRPr lang="es-CO" sz="8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3" name="Oval 342">
              <a:extLst>
                <a:ext uri="{FF2B5EF4-FFF2-40B4-BE49-F238E27FC236}">
                  <a16:creationId xmlns:a16="http://schemas.microsoft.com/office/drawing/2014/main" xmlns="" id="{CEE40FEE-CA01-4E52-AD2A-D386C37A4807}"/>
                </a:ext>
              </a:extLst>
            </p:cNvPr>
            <p:cNvSpPr/>
            <p:nvPr/>
          </p:nvSpPr>
          <p:spPr>
            <a:xfrm>
              <a:off x="5940019" y="1712897"/>
              <a:ext cx="836781" cy="836781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4" name="Imagen 203">
              <a:extLst>
                <a:ext uri="{FF2B5EF4-FFF2-40B4-BE49-F238E27FC236}">
                  <a16:creationId xmlns:a16="http://schemas.microsoft.com/office/drawing/2014/main" xmlns="" id="{2299107E-294E-4927-8FCA-F2B3CE12A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052911" y="1817928"/>
              <a:ext cx="594207" cy="551174"/>
            </a:xfrm>
            <a:prstGeom prst="rect">
              <a:avLst/>
            </a:prstGeom>
          </p:spPr>
        </p:pic>
      </p:grpSp>
      <p:grpSp>
        <p:nvGrpSpPr>
          <p:cNvPr id="205" name="Group 28">
            <a:extLst>
              <a:ext uri="{FF2B5EF4-FFF2-40B4-BE49-F238E27FC236}">
                <a16:creationId xmlns:a16="http://schemas.microsoft.com/office/drawing/2014/main" xmlns="" id="{D56727E8-DC05-43A4-96B5-3B8748A48F78}"/>
              </a:ext>
            </a:extLst>
          </p:cNvPr>
          <p:cNvGrpSpPr/>
          <p:nvPr/>
        </p:nvGrpSpPr>
        <p:grpSpPr>
          <a:xfrm>
            <a:off x="2644617" y="1306588"/>
            <a:ext cx="836781" cy="1050661"/>
            <a:chOff x="8587951" y="1499017"/>
            <a:chExt cx="836781" cy="1050661"/>
          </a:xfrm>
        </p:grpSpPr>
        <p:sp>
          <p:nvSpPr>
            <p:cNvPr id="206" name="Rectángulo 205">
              <a:extLst>
                <a:ext uri="{FF2B5EF4-FFF2-40B4-BE49-F238E27FC236}">
                  <a16:creationId xmlns:a16="http://schemas.microsoft.com/office/drawing/2014/main" xmlns="" id="{282E4E38-D07A-47AD-8E63-B4A273F94C4B}"/>
                </a:ext>
              </a:extLst>
            </p:cNvPr>
            <p:cNvSpPr/>
            <p:nvPr/>
          </p:nvSpPr>
          <p:spPr>
            <a:xfrm>
              <a:off x="8649546" y="1499017"/>
              <a:ext cx="647221" cy="177638"/>
            </a:xfrm>
            <a:prstGeom prst="rect">
              <a:avLst/>
            </a:prstGeom>
            <a:solidFill>
              <a:srgbClr val="27AAE5"/>
            </a:solidFill>
          </p:spPr>
          <p:txBody>
            <a:bodyPr wrap="square" tIns="27000" bIns="27000" anchor="ctr">
              <a:spAutoFit/>
            </a:bodyPr>
            <a:lstStyle/>
            <a:p>
              <a:pPr algn="ctr"/>
              <a:r>
                <a:rPr lang="es-CO" sz="800" dirty="0">
                  <a:solidFill>
                    <a:prstClr val="white"/>
                  </a:solidFill>
                  <a:latin typeface="Calibri" panose="020F0502020204030204"/>
                  <a:ea typeface="Verdana" panose="020B0604030504040204" pitchFamily="34" charset="0"/>
                  <a:cs typeface="Verdana" panose="020B0604030504040204" pitchFamily="34" charset="0"/>
                </a:rPr>
                <a:t>Fluvial</a:t>
              </a:r>
              <a:endParaRPr lang="es-CO" sz="8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7" name="Oval 341">
              <a:extLst>
                <a:ext uri="{FF2B5EF4-FFF2-40B4-BE49-F238E27FC236}">
                  <a16:creationId xmlns:a16="http://schemas.microsoft.com/office/drawing/2014/main" xmlns="" id="{469B35D8-8710-46E5-B896-9BC3DD107D4C}"/>
                </a:ext>
              </a:extLst>
            </p:cNvPr>
            <p:cNvSpPr/>
            <p:nvPr/>
          </p:nvSpPr>
          <p:spPr>
            <a:xfrm>
              <a:off x="8587951" y="1712897"/>
              <a:ext cx="836781" cy="836781"/>
            </a:xfrm>
            <a:prstGeom prst="ellipse">
              <a:avLst/>
            </a:prstGeom>
            <a:solidFill>
              <a:srgbClr val="27AAE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8" name="Imagen 207">
              <a:extLst>
                <a:ext uri="{FF2B5EF4-FFF2-40B4-BE49-F238E27FC236}">
                  <a16:creationId xmlns:a16="http://schemas.microsoft.com/office/drawing/2014/main" xmlns="" id="{C15E3269-2BB7-4B81-BF7D-A2E5157F7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775731" y="1849523"/>
              <a:ext cx="448808" cy="563521"/>
            </a:xfrm>
            <a:prstGeom prst="rect">
              <a:avLst/>
            </a:prstGeom>
          </p:spPr>
        </p:pic>
      </p:grpSp>
      <p:grpSp>
        <p:nvGrpSpPr>
          <p:cNvPr id="212" name="Group 27">
            <a:extLst>
              <a:ext uri="{FF2B5EF4-FFF2-40B4-BE49-F238E27FC236}">
                <a16:creationId xmlns:a16="http://schemas.microsoft.com/office/drawing/2014/main" xmlns="" id="{015989F9-4CC6-439B-96AF-E6296F2D6B25}"/>
              </a:ext>
            </a:extLst>
          </p:cNvPr>
          <p:cNvGrpSpPr/>
          <p:nvPr/>
        </p:nvGrpSpPr>
        <p:grpSpPr>
          <a:xfrm>
            <a:off x="3595217" y="1308560"/>
            <a:ext cx="861910" cy="1061389"/>
            <a:chOff x="10798816" y="1488289"/>
            <a:chExt cx="861910" cy="1061389"/>
          </a:xfrm>
        </p:grpSpPr>
        <p:sp>
          <p:nvSpPr>
            <p:cNvPr id="214" name="Rectángulo 213">
              <a:extLst>
                <a:ext uri="{FF2B5EF4-FFF2-40B4-BE49-F238E27FC236}">
                  <a16:creationId xmlns:a16="http://schemas.microsoft.com/office/drawing/2014/main" xmlns="" id="{492CB946-E787-4317-9FFB-ED849BFBD192}"/>
                </a:ext>
              </a:extLst>
            </p:cNvPr>
            <p:cNvSpPr/>
            <p:nvPr/>
          </p:nvSpPr>
          <p:spPr>
            <a:xfrm>
              <a:off x="10798816" y="1488289"/>
              <a:ext cx="861910" cy="177638"/>
            </a:xfrm>
            <a:prstGeom prst="rect">
              <a:avLst/>
            </a:prstGeom>
            <a:solidFill>
              <a:srgbClr val="1B5582"/>
            </a:solidFill>
          </p:spPr>
          <p:txBody>
            <a:bodyPr wrap="square" tIns="27000" bIns="27000" anchor="ctr">
              <a:spAutoFit/>
            </a:bodyPr>
            <a:lstStyle/>
            <a:p>
              <a:pPr algn="ctr"/>
              <a:r>
                <a:rPr lang="es-CO" sz="800" dirty="0">
                  <a:solidFill>
                    <a:prstClr val="white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Marítimo</a:t>
              </a:r>
              <a:endParaRPr lang="es-CO" sz="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Oval 343">
              <a:extLst>
                <a:ext uri="{FF2B5EF4-FFF2-40B4-BE49-F238E27FC236}">
                  <a16:creationId xmlns:a16="http://schemas.microsoft.com/office/drawing/2014/main" xmlns="" id="{F776D087-42AB-462B-8A8A-39C6EE96596E}"/>
                </a:ext>
              </a:extLst>
            </p:cNvPr>
            <p:cNvSpPr/>
            <p:nvPr/>
          </p:nvSpPr>
          <p:spPr>
            <a:xfrm>
              <a:off x="10812260" y="1712897"/>
              <a:ext cx="836781" cy="836781"/>
            </a:xfrm>
            <a:prstGeom prst="ellipse">
              <a:avLst/>
            </a:prstGeom>
            <a:solidFill>
              <a:srgbClr val="1B558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9" name="Imagen 218">
              <a:extLst>
                <a:ext uri="{FF2B5EF4-FFF2-40B4-BE49-F238E27FC236}">
                  <a16:creationId xmlns:a16="http://schemas.microsoft.com/office/drawing/2014/main" xmlns="" id="{671FBDFA-5EFE-4677-90B4-D2D8399C4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991793" y="1758533"/>
              <a:ext cx="468998" cy="7119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3628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2997201" y="157816"/>
            <a:ext cx="7670797" cy="41549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>
              <a:solidFill>
                <a:prstClr val="white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530010" y="1577973"/>
            <a:ext cx="19271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CO" sz="1000" i="1" dirty="0">
                <a:solidFill>
                  <a:srgbClr val="3862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Cifras en billones de pesos</a:t>
            </a:r>
            <a:endParaRPr lang="es-CO" sz="10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a 3">
            <a:extLst>
              <a:ext uri="{FF2B5EF4-FFF2-40B4-BE49-F238E27FC236}">
                <a16:creationId xmlns:a16="http://schemas.microsoft.com/office/drawing/2014/main" xmlns="" id="{E88B7A60-FC28-4235-8656-89B0B7D3FD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759603"/>
              </p:ext>
            </p:extLst>
          </p:nvPr>
        </p:nvGraphicFramePr>
        <p:xfrm>
          <a:off x="1684899" y="1821578"/>
          <a:ext cx="3752620" cy="2830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17747">
                  <a:extLst>
                    <a:ext uri="{9D8B030D-6E8A-4147-A177-3AD203B41FA5}">
                      <a16:colId xmlns:a16="http://schemas.microsoft.com/office/drawing/2014/main" xmlns="" val="3275514593"/>
                    </a:ext>
                  </a:extLst>
                </a:gridCol>
                <a:gridCol w="958563">
                  <a:extLst>
                    <a:ext uri="{9D8B030D-6E8A-4147-A177-3AD203B41FA5}">
                      <a16:colId xmlns:a16="http://schemas.microsoft.com/office/drawing/2014/main" xmlns="" val="4014264143"/>
                    </a:ext>
                  </a:extLst>
                </a:gridCol>
                <a:gridCol w="938155">
                  <a:extLst>
                    <a:ext uri="{9D8B030D-6E8A-4147-A177-3AD203B41FA5}">
                      <a16:colId xmlns:a16="http://schemas.microsoft.com/office/drawing/2014/main" xmlns="" val="1985591043"/>
                    </a:ext>
                  </a:extLst>
                </a:gridCol>
                <a:gridCol w="938155">
                  <a:extLst>
                    <a:ext uri="{9D8B030D-6E8A-4147-A177-3AD203B41FA5}">
                      <a16:colId xmlns:a16="http://schemas.microsoft.com/office/drawing/2014/main" xmlns="" val="559679277"/>
                    </a:ext>
                  </a:extLst>
                </a:gridCol>
              </a:tblGrid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Vigencia</a:t>
                      </a:r>
                    </a:p>
                  </a:txBody>
                  <a:tcPr marL="36000" marR="36000" marT="36000" marB="36000">
                    <a:solidFill>
                      <a:srgbClr val="1B55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Nación</a:t>
                      </a:r>
                    </a:p>
                  </a:txBody>
                  <a:tcPr marL="36000" marR="36000" marT="36000" marB="36000">
                    <a:solidFill>
                      <a:srgbClr val="1B55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Propios</a:t>
                      </a:r>
                    </a:p>
                  </a:txBody>
                  <a:tcPr marL="36000" marR="36000" marT="36000" marB="36000">
                    <a:solidFill>
                      <a:srgbClr val="1B55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36000" marR="36000" marT="36000" marB="36000">
                    <a:solidFill>
                      <a:srgbClr val="1B55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7271468"/>
                  </a:ext>
                </a:extLst>
              </a:tr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3902285"/>
                  </a:ext>
                </a:extLst>
              </a:tr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53954901"/>
                  </a:ext>
                </a:extLst>
              </a:tr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5698333"/>
                  </a:ext>
                </a:extLst>
              </a:tr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2807180"/>
                  </a:ext>
                </a:extLst>
              </a:tr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2930750"/>
                  </a:ext>
                </a:extLst>
              </a:tr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8087543"/>
                  </a:ext>
                </a:extLst>
              </a:tr>
              <a:tr h="312495"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</a:p>
                  </a:txBody>
                  <a:tcPr marL="36000" marR="36000" marT="36000" marB="36000"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16142407"/>
                  </a:ext>
                </a:extLst>
              </a:tr>
              <a:tr h="330124"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2020*</a:t>
                      </a:r>
                    </a:p>
                  </a:txBody>
                  <a:tcPr marL="36000" marR="36000" marT="36000" marB="360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</a:t>
                      </a:r>
                    </a:p>
                  </a:txBody>
                  <a:tcPr marL="36000" marR="36000" marT="36000" marB="360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36000" marR="36000" marT="36000" marB="360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1B558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 marL="36000" marR="36000" marT="36000" marB="360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4608426"/>
                  </a:ext>
                </a:extLst>
              </a:tr>
            </a:tbl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45B8663E-F949-4BB2-A84C-CC96E8CD089A}"/>
              </a:ext>
            </a:extLst>
          </p:cNvPr>
          <p:cNvSpPr txBox="1"/>
          <p:nvPr/>
        </p:nvSpPr>
        <p:spPr>
          <a:xfrm>
            <a:off x="2844748" y="1095194"/>
            <a:ext cx="5771693" cy="282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175"/>
              </a:lnSpc>
            </a:pPr>
            <a:r>
              <a:rPr lang="es-CO" sz="2000" b="1" dirty="0">
                <a:solidFill>
                  <a:srgbClr val="1B558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Presupuesto Histórico de Inversión 2013 - 2020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853D06C7-74D8-4524-9082-EC3CB2CE388F}"/>
              </a:ext>
            </a:extLst>
          </p:cNvPr>
          <p:cNvSpPr txBox="1"/>
          <p:nvPr/>
        </p:nvSpPr>
        <p:spPr>
          <a:xfrm>
            <a:off x="1488365" y="4689095"/>
            <a:ext cx="41456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*Disminución del 67% del promedio histórico de recursos Nación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8781535" y="4651659"/>
            <a:ext cx="1956486" cy="243417"/>
          </a:xfrm>
          <a:prstGeom prst="rect">
            <a:avLst/>
          </a:prstGeom>
          <a:solidFill>
            <a:srgbClr val="1B5582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CO" sz="12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$515.700 Bloqueados</a:t>
            </a:r>
          </a:p>
        </p:txBody>
      </p:sp>
      <p:graphicFrame>
        <p:nvGraphicFramePr>
          <p:cNvPr id="21" name="Gráfic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66737"/>
              </p:ext>
            </p:extLst>
          </p:nvPr>
        </p:nvGraphicFramePr>
        <p:xfrm>
          <a:off x="5730595" y="1473356"/>
          <a:ext cx="5230477" cy="3178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ítulo 1">
            <a:extLst>
              <a:ext uri="{FF2B5EF4-FFF2-40B4-BE49-F238E27FC236}">
                <a16:creationId xmlns:a16="http://schemas.microsoft.com/office/drawing/2014/main" xmlns="" id="{36E3AC2F-A01F-B04A-A210-A833DC01E1C3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Situación Presupuestal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07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ángulo 40">
            <a:extLst>
              <a:ext uri="{FF2B5EF4-FFF2-40B4-BE49-F238E27FC236}">
                <a16:creationId xmlns:a16="http://schemas.microsoft.com/office/drawing/2014/main" xmlns="" id="{DD713084-C4BD-2944-A42E-59408F15418B}"/>
              </a:ext>
            </a:extLst>
          </p:cNvPr>
          <p:cNvSpPr/>
          <p:nvPr/>
        </p:nvSpPr>
        <p:spPr>
          <a:xfrm>
            <a:off x="1883644" y="3451956"/>
            <a:ext cx="332404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27000" tIns="0" rIns="27000" bIns="0" anchor="ctr">
            <a:spAutoFit/>
          </a:bodyPr>
          <a:lstStyle/>
          <a:p>
            <a:pPr algn="ctr">
              <a:defRPr/>
            </a:pPr>
            <a:r>
              <a:rPr lang="es-CO" sz="1600" b="1" kern="0" dirty="0">
                <a:solidFill>
                  <a:srgbClr val="1B5582"/>
                </a:solidFill>
                <a:latin typeface="Calibri" panose="020F0502020204030204"/>
              </a:rPr>
              <a:t>Total Requerido Cuatrienio</a:t>
            </a:r>
          </a:p>
        </p:txBody>
      </p:sp>
      <p:sp>
        <p:nvSpPr>
          <p:cNvPr id="56" name="Rectángulo 41">
            <a:extLst>
              <a:ext uri="{FF2B5EF4-FFF2-40B4-BE49-F238E27FC236}">
                <a16:creationId xmlns:a16="http://schemas.microsoft.com/office/drawing/2014/main" xmlns="" id="{3579C7B4-66F7-9242-BC9B-B01C92F85732}"/>
              </a:ext>
            </a:extLst>
          </p:cNvPr>
          <p:cNvSpPr/>
          <p:nvPr/>
        </p:nvSpPr>
        <p:spPr>
          <a:xfrm>
            <a:off x="1883644" y="3699428"/>
            <a:ext cx="3324044" cy="369372"/>
          </a:xfrm>
          <a:prstGeom prst="rect">
            <a:avLst/>
          </a:prstGeom>
          <a:solidFill>
            <a:srgbClr val="1B5582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CO" sz="2400" b="1" kern="0" dirty="0">
                <a:solidFill>
                  <a:prstClr val="white"/>
                </a:solidFill>
                <a:latin typeface="Calibri" panose="020F0502020204030204"/>
              </a:rPr>
              <a:t>$ 15 Billones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89C52768-1C78-AC45-9C06-CBCE9131517D}"/>
              </a:ext>
            </a:extLst>
          </p:cNvPr>
          <p:cNvSpPr/>
          <p:nvPr/>
        </p:nvSpPr>
        <p:spPr>
          <a:xfrm>
            <a:off x="1025790" y="2655661"/>
            <a:ext cx="4971233" cy="792915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6174445" y="1007495"/>
            <a:ext cx="5362306" cy="332743"/>
          </a:xfrm>
          <a:prstGeom prst="roundRect">
            <a:avLst/>
          </a:prstGeom>
          <a:solidFill>
            <a:srgbClr val="1B5582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0" tIns="27000" rIns="0" bIns="27000" anchor="ctr">
            <a:spAutoFit/>
          </a:bodyPr>
          <a:lstStyle/>
          <a:p>
            <a:pPr algn="ctr" fontAlgn="ctr"/>
            <a:r>
              <a:rPr lang="es-CO" sz="1600" b="1" dirty="0">
                <a:solidFill>
                  <a:srgbClr val="FFFFFF"/>
                </a:solidFill>
                <a:latin typeface="Calibri" panose="020F0502020204030204"/>
              </a:rPr>
              <a:t>Programa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174445" y="3624720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174445" y="3901128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174445" y="4177536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174445" y="4453944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174445" y="1413456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174445" y="1689864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174445" y="1966272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174445" y="2242680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6174445" y="2519088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6174445" y="2795496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6174445" y="3071904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6174445" y="3348312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7" name="Rectángulo 36"/>
          <p:cNvSpPr/>
          <p:nvPr/>
        </p:nvSpPr>
        <p:spPr>
          <a:xfrm>
            <a:off x="6174445" y="4730352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6174445" y="5006760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6174445" y="5283163"/>
            <a:ext cx="432549" cy="21223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s-CO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9" name="CuadroTexto 1"/>
          <p:cNvSpPr txBox="1">
            <a:spLocks noChangeArrowheads="1"/>
          </p:cNvSpPr>
          <p:nvPr/>
        </p:nvSpPr>
        <p:spPr bwMode="auto">
          <a:xfrm>
            <a:off x="6560451" y="1369810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Terminación Proyectos Estratégicos</a:t>
            </a:r>
          </a:p>
        </p:txBody>
      </p:sp>
      <p:sp>
        <p:nvSpPr>
          <p:cNvPr id="20" name="CuadroTexto 1"/>
          <p:cNvSpPr txBox="1">
            <a:spLocks noChangeArrowheads="1"/>
          </p:cNvSpPr>
          <p:nvPr/>
        </p:nvSpPr>
        <p:spPr bwMode="auto">
          <a:xfrm>
            <a:off x="6560451" y="1647022"/>
            <a:ext cx="49763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Vial Integral – Mantenimiento y Rehabilitación RNC</a:t>
            </a:r>
          </a:p>
        </p:txBody>
      </p:sp>
      <p:sp>
        <p:nvSpPr>
          <p:cNvPr id="21" name="CuadroTexto 1"/>
          <p:cNvSpPr txBox="1">
            <a:spLocks noChangeArrowheads="1"/>
          </p:cNvSpPr>
          <p:nvPr/>
        </p:nvSpPr>
        <p:spPr bwMode="auto">
          <a:xfrm>
            <a:off x="6560451" y="1924551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Terminación de Corredores Viales Principales 2022</a:t>
            </a:r>
          </a:p>
        </p:txBody>
      </p:sp>
      <p:sp>
        <p:nvSpPr>
          <p:cNvPr id="22" name="CuadroTexto 1"/>
          <p:cNvSpPr txBox="1">
            <a:spLocks noChangeArrowheads="1"/>
          </p:cNvSpPr>
          <p:nvPr/>
        </p:nvSpPr>
        <p:spPr bwMode="auto">
          <a:xfrm>
            <a:off x="6560451" y="2201446"/>
            <a:ext cx="49763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Corredores Prioritarios de Largo Plazo Visión 2030</a:t>
            </a:r>
          </a:p>
        </p:txBody>
      </p:sp>
      <p:sp>
        <p:nvSpPr>
          <p:cNvPr id="23" name="CuadroTexto 1"/>
          <p:cNvSpPr txBox="1">
            <a:spLocks noChangeArrowheads="1"/>
          </p:cNvSpPr>
          <p:nvPr/>
        </p:nvSpPr>
        <p:spPr bwMode="auto">
          <a:xfrm>
            <a:off x="6560451" y="2478658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Colombia Rural</a:t>
            </a:r>
          </a:p>
        </p:txBody>
      </p:sp>
      <p:sp>
        <p:nvSpPr>
          <p:cNvPr id="24" name="CuadroTexto 1"/>
          <p:cNvSpPr txBox="1">
            <a:spLocks noChangeArrowheads="1"/>
          </p:cNvSpPr>
          <p:nvPr/>
        </p:nvSpPr>
        <p:spPr bwMode="auto">
          <a:xfrm>
            <a:off x="6560451" y="2755870"/>
            <a:ext cx="49763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Corredores Regionales- Pactos Territoriales</a:t>
            </a:r>
          </a:p>
        </p:txBody>
      </p:sp>
      <p:sp>
        <p:nvSpPr>
          <p:cNvPr id="25" name="CuadroTexto 1"/>
          <p:cNvSpPr txBox="1">
            <a:spLocks noChangeArrowheads="1"/>
          </p:cNvSpPr>
          <p:nvPr/>
        </p:nvSpPr>
        <p:spPr bwMode="auto">
          <a:xfrm>
            <a:off x="6560451" y="3033082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Integral de Puentes</a:t>
            </a:r>
          </a:p>
        </p:txBody>
      </p:sp>
      <p:sp>
        <p:nvSpPr>
          <p:cNvPr id="26" name="CuadroTexto 1"/>
          <p:cNvSpPr txBox="1">
            <a:spLocks noChangeArrowheads="1"/>
          </p:cNvSpPr>
          <p:nvPr/>
        </p:nvSpPr>
        <p:spPr bwMode="auto">
          <a:xfrm>
            <a:off x="6560451" y="3310294"/>
            <a:ext cx="49763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Colombia Fluvial</a:t>
            </a:r>
          </a:p>
        </p:txBody>
      </p:sp>
      <p:sp>
        <p:nvSpPr>
          <p:cNvPr id="27" name="CuadroTexto 1"/>
          <p:cNvSpPr txBox="1">
            <a:spLocks noChangeArrowheads="1"/>
          </p:cNvSpPr>
          <p:nvPr/>
        </p:nvSpPr>
        <p:spPr bwMode="auto">
          <a:xfrm>
            <a:off x="6560451" y="3587506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Canales Marítimos</a:t>
            </a:r>
          </a:p>
        </p:txBody>
      </p:sp>
      <p:sp>
        <p:nvSpPr>
          <p:cNvPr id="28" name="CuadroTexto 1"/>
          <p:cNvSpPr txBox="1">
            <a:spLocks noChangeArrowheads="1"/>
          </p:cNvSpPr>
          <p:nvPr/>
        </p:nvSpPr>
        <p:spPr bwMode="auto">
          <a:xfrm>
            <a:off x="6560451" y="3864718"/>
            <a:ext cx="49763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Corredores Férreos y Estaciones – Rutas Sostenibles</a:t>
            </a:r>
          </a:p>
        </p:txBody>
      </p:sp>
      <p:sp>
        <p:nvSpPr>
          <p:cNvPr id="29" name="CuadroTexto 1"/>
          <p:cNvSpPr txBox="1">
            <a:spLocks noChangeArrowheads="1"/>
          </p:cNvSpPr>
          <p:nvPr/>
        </p:nvSpPr>
        <p:spPr bwMode="auto">
          <a:xfrm>
            <a:off x="6560451" y="4141930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Del Riesgo y Sostenibilidad</a:t>
            </a:r>
          </a:p>
        </p:txBody>
      </p:sp>
      <p:sp>
        <p:nvSpPr>
          <p:cNvPr id="30" name="CuadroTexto 1"/>
          <p:cNvSpPr txBox="1">
            <a:spLocks noChangeArrowheads="1"/>
          </p:cNvSpPr>
          <p:nvPr/>
        </p:nvSpPr>
        <p:spPr bwMode="auto">
          <a:xfrm>
            <a:off x="6560451" y="4419142"/>
            <a:ext cx="49763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Nuevas Fuentes de Financiación</a:t>
            </a:r>
          </a:p>
        </p:txBody>
      </p:sp>
      <p:sp>
        <p:nvSpPr>
          <p:cNvPr id="33" name="CuadroTexto 1"/>
          <p:cNvSpPr txBox="1">
            <a:spLocks noChangeArrowheads="1"/>
          </p:cNvSpPr>
          <p:nvPr/>
        </p:nvSpPr>
        <p:spPr bwMode="auto">
          <a:xfrm>
            <a:off x="6560451" y="4696354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Contratación Transparente</a:t>
            </a:r>
          </a:p>
        </p:txBody>
      </p:sp>
      <p:sp>
        <p:nvSpPr>
          <p:cNvPr id="34" name="CuadroTexto 1"/>
          <p:cNvSpPr txBox="1">
            <a:spLocks noChangeArrowheads="1"/>
          </p:cNvSpPr>
          <p:nvPr/>
        </p:nvSpPr>
        <p:spPr bwMode="auto">
          <a:xfrm>
            <a:off x="6560451" y="4973566"/>
            <a:ext cx="49763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Transformación Técnica</a:t>
            </a:r>
          </a:p>
        </p:txBody>
      </p:sp>
      <p:sp>
        <p:nvSpPr>
          <p:cNvPr id="35" name="CuadroTexto 1"/>
          <p:cNvSpPr txBox="1">
            <a:spLocks noChangeArrowheads="1"/>
          </p:cNvSpPr>
          <p:nvPr/>
        </p:nvSpPr>
        <p:spPr bwMode="auto">
          <a:xfrm>
            <a:off x="6560451" y="5250780"/>
            <a:ext cx="497630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bg1"/>
            </a:solidFill>
          </a:ln>
          <a:effectLst/>
        </p:spPr>
        <p:txBody>
          <a:bodyPr wrap="square" lIns="81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es-ES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CO" sz="1200" b="1" dirty="0" err="1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ortalecimiento</a:t>
            </a:r>
            <a:r>
              <a:rPr lang="es-CO" sz="12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Institucional</a:t>
            </a:r>
          </a:p>
        </p:txBody>
      </p:sp>
      <p:sp>
        <p:nvSpPr>
          <p:cNvPr id="47" name="Título 1">
            <a:extLst>
              <a:ext uri="{FF2B5EF4-FFF2-40B4-BE49-F238E27FC236}">
                <a16:creationId xmlns:a16="http://schemas.microsoft.com/office/drawing/2014/main" xmlns="" id="{CAE84B0D-A95C-C54E-9827-E73425F1D9B1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Plan de Acción Institucional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50" name="Rectángulo 3">
            <a:extLst>
              <a:ext uri="{FF2B5EF4-FFF2-40B4-BE49-F238E27FC236}">
                <a16:creationId xmlns:a16="http://schemas.microsoft.com/office/drawing/2014/main" xmlns="" id="{7DA39F0F-AACE-F84A-B9FE-A4AD920C470C}"/>
              </a:ext>
            </a:extLst>
          </p:cNvPr>
          <p:cNvSpPr/>
          <p:nvPr/>
        </p:nvSpPr>
        <p:spPr>
          <a:xfrm>
            <a:off x="990524" y="2727271"/>
            <a:ext cx="5041766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175"/>
              </a:lnSpc>
            </a:pPr>
            <a:r>
              <a:rPr lang="es-ES_tradnl" sz="20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Plan Nacional de Desarrollo 2019 - 2022</a:t>
            </a:r>
          </a:p>
          <a:p>
            <a:pPr algn="ctr">
              <a:lnSpc>
                <a:spcPts val="2175"/>
              </a:lnSpc>
            </a:pPr>
            <a:r>
              <a:rPr lang="es-ES_tradnl" i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“Pacto Por Colombia Pacto Por La Equidad</a:t>
            </a:r>
            <a:r>
              <a:rPr lang="es-ES_tradnl" sz="2000" i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781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8 CuadroTexto">
            <a:extLst>
              <a:ext uri="{FF2B5EF4-FFF2-40B4-BE49-F238E27FC236}">
                <a16:creationId xmlns:a16="http://schemas.microsoft.com/office/drawing/2014/main" xmlns="" id="{120A5720-5574-4913-BBB1-BC6F91C59351}"/>
              </a:ext>
            </a:extLst>
          </p:cNvPr>
          <p:cNvSpPr txBox="1"/>
          <p:nvPr/>
        </p:nvSpPr>
        <p:spPr>
          <a:xfrm>
            <a:off x="345796" y="1693862"/>
            <a:ext cx="2114595" cy="64698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s-CO"/>
            </a:defPPr>
            <a:lvl1pPr>
              <a:defRPr sz="2000" b="1"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algn="ctr">
              <a:defRPr/>
            </a:pPr>
            <a:r>
              <a:rPr lang="es-CO" sz="1600" b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Transformación Técnica</a:t>
            </a:r>
          </a:p>
        </p:txBody>
      </p:sp>
      <p:sp>
        <p:nvSpPr>
          <p:cNvPr id="9" name="28 CuadroTexto">
            <a:extLst>
              <a:ext uri="{FF2B5EF4-FFF2-40B4-BE49-F238E27FC236}">
                <a16:creationId xmlns:a16="http://schemas.microsoft.com/office/drawing/2014/main" xmlns="" id="{120A5720-5574-4913-BBB1-BC6F91C59351}"/>
              </a:ext>
            </a:extLst>
          </p:cNvPr>
          <p:cNvSpPr txBox="1"/>
          <p:nvPr/>
        </p:nvSpPr>
        <p:spPr>
          <a:xfrm>
            <a:off x="345796" y="2792038"/>
            <a:ext cx="2114595" cy="646986"/>
          </a:xfrm>
          <a:prstGeom prst="roundRect">
            <a:avLst/>
          </a:prstGeom>
          <a:solidFill>
            <a:schemeClr val="accent2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s-CO"/>
            </a:defPPr>
            <a:lvl1pPr>
              <a:defRPr sz="2000" b="1"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algn="ctr">
              <a:defRPr/>
            </a:pPr>
            <a:r>
              <a:rPr lang="es-CO" sz="1600" b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Fortalecimiento Institucional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265997" y="2124239"/>
            <a:ext cx="26539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s-CO" sz="5400" b="1" dirty="0">
                <a:solidFill>
                  <a:srgbClr val="1B5582"/>
                </a:solidFill>
                <a:latin typeface="Calibri" panose="020F0502020204030204"/>
              </a:rPr>
              <a:t>+</a:t>
            </a:r>
          </a:p>
        </p:txBody>
      </p:sp>
      <p:sp>
        <p:nvSpPr>
          <p:cNvPr id="65" name="Flecha derecha 64"/>
          <p:cNvSpPr/>
          <p:nvPr/>
        </p:nvSpPr>
        <p:spPr>
          <a:xfrm rot="5400000">
            <a:off x="1203893" y="3599678"/>
            <a:ext cx="384719" cy="270273"/>
          </a:xfrm>
          <a:prstGeom prst="rightArrow">
            <a:avLst/>
          </a:prstGeom>
          <a:solidFill>
            <a:srgbClr val="1B558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44546A">
                  <a:lumMod val="20000"/>
                  <a:lumOff val="80000"/>
                </a:srgbClr>
              </a:solidFill>
              <a:latin typeface="Calibri" panose="020F0502020204030204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345796" y="4034367"/>
            <a:ext cx="2114595" cy="612934"/>
          </a:xfrm>
          <a:prstGeom prst="roundRect">
            <a:avLst/>
          </a:prstGeom>
          <a:solidFill>
            <a:srgbClr val="1B558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Modernización de</a:t>
            </a:r>
          </a:p>
          <a:p>
            <a:pPr algn="ctr">
              <a:defRPr/>
            </a:pP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la Infraestructura</a:t>
            </a:r>
            <a:endParaRPr lang="es-CO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ítulo 1">
            <a:extLst>
              <a:ext uri="{FF2B5EF4-FFF2-40B4-BE49-F238E27FC236}">
                <a16:creationId xmlns:a16="http://schemas.microsoft.com/office/drawing/2014/main" xmlns="" id="{B6DC1C67-A3F1-2242-917C-3B7415F26641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Modernización de la Infraestructura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xmlns="" id="{9B7FC204-4D8D-483C-A9CB-57C42C60BEF2}"/>
              </a:ext>
            </a:extLst>
          </p:cNvPr>
          <p:cNvSpPr/>
          <p:nvPr/>
        </p:nvSpPr>
        <p:spPr>
          <a:xfrm>
            <a:off x="2696715" y="1045020"/>
            <a:ext cx="9144404" cy="4478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540000">
            <a:spAutoFit/>
          </a:bodyPr>
          <a:lstStyle/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Estudios y Diseños Funcionales – BIM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tabLst>
                <a:tab pos="269868" algn="l"/>
              </a:tabLst>
              <a:defRPr/>
            </a:pPr>
            <a:r>
              <a:rPr lang="es-ES" sz="12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Especificación Técnica Diseños para Contratación y Construcción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Actualización Normativa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 Nuevas Tecnologías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Inteligentes de Transporte - ITS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Gestión de la Infraestructura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Vial Integral 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del Riesgo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Sostenibilidad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Vive Colombia Vías Verdes</a:t>
            </a:r>
            <a:endParaRPr lang="es-CO" sz="1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Modernización Institucional: virtualización, manuales, Banco de Lecciones Aprendidas.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SIPUCOL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Cartillas de obras Tipo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Contratación Transparente: </a:t>
            </a:r>
            <a:r>
              <a:rPr lang="es-CO" sz="12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Precios Estándares Regionalizados - Análisis Consultorías - Especificaciones Modernas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Nuevas fuentes de Financiación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Escuela Guillermo Gaviria correa</a:t>
            </a: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Estratégico de Gestión Humana</a:t>
            </a:r>
            <a:endParaRPr lang="es-CO" sz="1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lnSpc>
                <a:spcPts val="1900"/>
              </a:lnSpc>
              <a:buClr>
                <a:srgbClr val="FFC000"/>
              </a:buClr>
              <a:defRPr/>
            </a:pPr>
            <a:r>
              <a:rPr lang="es-ES_tradnl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Articulación con Actores: Escuelas y Universidades, Gremios, Entidades Territoriales, Veedurías Ciudadanas</a:t>
            </a:r>
          </a:p>
        </p:txBody>
      </p:sp>
      <p:cxnSp>
        <p:nvCxnSpPr>
          <p:cNvPr id="71" name="Conector recto 70">
            <a:extLst>
              <a:ext uri="{FF2B5EF4-FFF2-40B4-BE49-F238E27FC236}">
                <a16:creationId xmlns:a16="http://schemas.microsoft.com/office/drawing/2014/main" xmlns="" id="{FCFAE198-4CE8-4EA8-99E8-694D68F34ABF}"/>
              </a:ext>
            </a:extLst>
          </p:cNvPr>
          <p:cNvCxnSpPr>
            <a:cxnSpLocks/>
          </p:cNvCxnSpPr>
          <p:nvPr/>
        </p:nvCxnSpPr>
        <p:spPr>
          <a:xfrm flipV="1">
            <a:off x="2796969" y="1670836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xmlns="" id="{23C63D97-B838-453F-9CA0-7317FC360C0E}"/>
              </a:ext>
            </a:extLst>
          </p:cNvPr>
          <p:cNvCxnSpPr>
            <a:cxnSpLocks/>
          </p:cNvCxnSpPr>
          <p:nvPr/>
        </p:nvCxnSpPr>
        <p:spPr>
          <a:xfrm flipV="1">
            <a:off x="2796969" y="1890945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cto 72">
            <a:extLst>
              <a:ext uri="{FF2B5EF4-FFF2-40B4-BE49-F238E27FC236}">
                <a16:creationId xmlns:a16="http://schemas.microsoft.com/office/drawing/2014/main" xmlns="" id="{30303F12-E1FC-4913-822B-4C910A2CF49D}"/>
              </a:ext>
            </a:extLst>
          </p:cNvPr>
          <p:cNvCxnSpPr>
            <a:cxnSpLocks/>
          </p:cNvCxnSpPr>
          <p:nvPr/>
        </p:nvCxnSpPr>
        <p:spPr>
          <a:xfrm flipV="1">
            <a:off x="2796969" y="2101023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xmlns="" id="{9C5A3FCF-1143-488C-B513-0BEB966FD9B8}"/>
              </a:ext>
            </a:extLst>
          </p:cNvPr>
          <p:cNvCxnSpPr>
            <a:cxnSpLocks/>
          </p:cNvCxnSpPr>
          <p:nvPr/>
        </p:nvCxnSpPr>
        <p:spPr>
          <a:xfrm flipV="1">
            <a:off x="2796969" y="2321131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xmlns="" id="{E96165A9-5FFD-46EC-8037-FDF310B3D080}"/>
              </a:ext>
            </a:extLst>
          </p:cNvPr>
          <p:cNvCxnSpPr>
            <a:cxnSpLocks/>
          </p:cNvCxnSpPr>
          <p:nvPr/>
        </p:nvCxnSpPr>
        <p:spPr>
          <a:xfrm flipV="1">
            <a:off x="2796969" y="2532340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75">
            <a:extLst>
              <a:ext uri="{FF2B5EF4-FFF2-40B4-BE49-F238E27FC236}">
                <a16:creationId xmlns:a16="http://schemas.microsoft.com/office/drawing/2014/main" xmlns="" id="{C292ED51-9955-43F4-8AA0-936DD53DCAD4}"/>
              </a:ext>
            </a:extLst>
          </p:cNvPr>
          <p:cNvCxnSpPr>
            <a:cxnSpLocks/>
          </p:cNvCxnSpPr>
          <p:nvPr/>
        </p:nvCxnSpPr>
        <p:spPr>
          <a:xfrm flipV="1">
            <a:off x="2796969" y="2752449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xmlns="" id="{05CF2161-D73E-40D1-B3CF-EE592036054F}"/>
              </a:ext>
            </a:extLst>
          </p:cNvPr>
          <p:cNvCxnSpPr>
            <a:cxnSpLocks/>
          </p:cNvCxnSpPr>
          <p:nvPr/>
        </p:nvCxnSpPr>
        <p:spPr>
          <a:xfrm flipV="1">
            <a:off x="2796969" y="2962527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:a16="http://schemas.microsoft.com/office/drawing/2014/main" xmlns="" id="{002B5EF7-09E9-4512-8588-E7EA2C0C37CA}"/>
              </a:ext>
            </a:extLst>
          </p:cNvPr>
          <p:cNvCxnSpPr>
            <a:cxnSpLocks/>
          </p:cNvCxnSpPr>
          <p:nvPr/>
        </p:nvCxnSpPr>
        <p:spPr>
          <a:xfrm flipV="1">
            <a:off x="2796969" y="3214534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xmlns="" id="{E8D1475C-D9C1-4A56-AEDC-5AB36F3641DE}"/>
              </a:ext>
            </a:extLst>
          </p:cNvPr>
          <p:cNvCxnSpPr>
            <a:cxnSpLocks/>
          </p:cNvCxnSpPr>
          <p:nvPr/>
        </p:nvCxnSpPr>
        <p:spPr>
          <a:xfrm flipV="1">
            <a:off x="2796969" y="3418600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xmlns="" id="{63BFD158-1CEF-49A2-91ED-3A4B83DB1637}"/>
              </a:ext>
            </a:extLst>
          </p:cNvPr>
          <p:cNvCxnSpPr>
            <a:cxnSpLocks/>
          </p:cNvCxnSpPr>
          <p:nvPr/>
        </p:nvCxnSpPr>
        <p:spPr>
          <a:xfrm flipV="1">
            <a:off x="2796969" y="3659975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xmlns="" id="{70F45040-34EC-43DC-89C9-13B067B340EE}"/>
              </a:ext>
            </a:extLst>
          </p:cNvPr>
          <p:cNvCxnSpPr>
            <a:cxnSpLocks/>
          </p:cNvCxnSpPr>
          <p:nvPr/>
        </p:nvCxnSpPr>
        <p:spPr>
          <a:xfrm flipV="1">
            <a:off x="2796969" y="3908046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xmlns="" id="{B68B1E09-F984-4226-B934-3B46024D5D41}"/>
              </a:ext>
            </a:extLst>
          </p:cNvPr>
          <p:cNvCxnSpPr>
            <a:cxnSpLocks/>
          </p:cNvCxnSpPr>
          <p:nvPr/>
        </p:nvCxnSpPr>
        <p:spPr>
          <a:xfrm flipV="1">
            <a:off x="2796969" y="4382978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xmlns="" id="{817B8F1B-8853-4220-A098-06E25035541E}"/>
              </a:ext>
            </a:extLst>
          </p:cNvPr>
          <p:cNvCxnSpPr>
            <a:cxnSpLocks/>
          </p:cNvCxnSpPr>
          <p:nvPr/>
        </p:nvCxnSpPr>
        <p:spPr>
          <a:xfrm flipV="1">
            <a:off x="2796969" y="4625634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xmlns="" id="{B4225509-1FE9-4D36-A7E1-C4F047BF0234}"/>
              </a:ext>
            </a:extLst>
          </p:cNvPr>
          <p:cNvCxnSpPr>
            <a:cxnSpLocks/>
          </p:cNvCxnSpPr>
          <p:nvPr/>
        </p:nvCxnSpPr>
        <p:spPr>
          <a:xfrm flipV="1">
            <a:off x="2780079" y="1241698"/>
            <a:ext cx="37778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xmlns="" id="{E9642B53-B4EF-4269-B240-6AB1B276C47E}"/>
              </a:ext>
            </a:extLst>
          </p:cNvPr>
          <p:cNvCxnSpPr>
            <a:cxnSpLocks/>
          </p:cNvCxnSpPr>
          <p:nvPr/>
        </p:nvCxnSpPr>
        <p:spPr>
          <a:xfrm>
            <a:off x="2696715" y="1044431"/>
            <a:ext cx="30771" cy="4462222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1270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Elipse 85">
            <a:extLst>
              <a:ext uri="{FF2B5EF4-FFF2-40B4-BE49-F238E27FC236}">
                <a16:creationId xmlns:a16="http://schemas.microsoft.com/office/drawing/2014/main" xmlns="" id="{6FAED07D-DE27-4E0D-9631-850C6911C7AE}"/>
              </a:ext>
            </a:extLst>
          </p:cNvPr>
          <p:cNvSpPr/>
          <p:nvPr/>
        </p:nvSpPr>
        <p:spPr>
          <a:xfrm>
            <a:off x="2611353" y="1150377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7" name="Elipse 86">
            <a:extLst>
              <a:ext uri="{FF2B5EF4-FFF2-40B4-BE49-F238E27FC236}">
                <a16:creationId xmlns:a16="http://schemas.microsoft.com/office/drawing/2014/main" xmlns="" id="{77A43F33-DADB-415F-B246-6CE1531843BA}"/>
              </a:ext>
            </a:extLst>
          </p:cNvPr>
          <p:cNvSpPr/>
          <p:nvPr/>
        </p:nvSpPr>
        <p:spPr>
          <a:xfrm>
            <a:off x="2611353" y="1581203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xmlns="" id="{FD6647B8-198D-4BBB-BA33-24B3E5B5B62C}"/>
              </a:ext>
            </a:extLst>
          </p:cNvPr>
          <p:cNvSpPr/>
          <p:nvPr/>
        </p:nvSpPr>
        <p:spPr>
          <a:xfrm>
            <a:off x="2611353" y="1793951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9" name="Elipse 88">
            <a:extLst>
              <a:ext uri="{FF2B5EF4-FFF2-40B4-BE49-F238E27FC236}">
                <a16:creationId xmlns:a16="http://schemas.microsoft.com/office/drawing/2014/main" xmlns="" id="{3D6E366D-428E-47AE-B78E-700FE53E3369}"/>
              </a:ext>
            </a:extLst>
          </p:cNvPr>
          <p:cNvSpPr/>
          <p:nvPr/>
        </p:nvSpPr>
        <p:spPr>
          <a:xfrm>
            <a:off x="2611353" y="2006700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4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0" name="Elipse 89">
            <a:extLst>
              <a:ext uri="{FF2B5EF4-FFF2-40B4-BE49-F238E27FC236}">
                <a16:creationId xmlns:a16="http://schemas.microsoft.com/office/drawing/2014/main" xmlns="" id="{645BAC9C-9E25-4A3B-BBF1-8825826DB7AC}"/>
              </a:ext>
            </a:extLst>
          </p:cNvPr>
          <p:cNvSpPr/>
          <p:nvPr/>
        </p:nvSpPr>
        <p:spPr>
          <a:xfrm>
            <a:off x="2611353" y="2432197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6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Elipse 90">
            <a:extLst>
              <a:ext uri="{FF2B5EF4-FFF2-40B4-BE49-F238E27FC236}">
                <a16:creationId xmlns:a16="http://schemas.microsoft.com/office/drawing/2014/main" xmlns="" id="{3C2EB714-E555-45DB-BBC8-7B10EA3EC508}"/>
              </a:ext>
            </a:extLst>
          </p:cNvPr>
          <p:cNvSpPr/>
          <p:nvPr/>
        </p:nvSpPr>
        <p:spPr>
          <a:xfrm>
            <a:off x="2611353" y="2219448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5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Elipse 91">
            <a:extLst>
              <a:ext uri="{FF2B5EF4-FFF2-40B4-BE49-F238E27FC236}">
                <a16:creationId xmlns:a16="http://schemas.microsoft.com/office/drawing/2014/main" xmlns="" id="{7D95B44B-156D-46A6-8268-5500170889E9}"/>
              </a:ext>
            </a:extLst>
          </p:cNvPr>
          <p:cNvSpPr/>
          <p:nvPr/>
        </p:nvSpPr>
        <p:spPr>
          <a:xfrm>
            <a:off x="2611353" y="2644946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7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3" name="Elipse 92">
            <a:extLst>
              <a:ext uri="{FF2B5EF4-FFF2-40B4-BE49-F238E27FC236}">
                <a16:creationId xmlns:a16="http://schemas.microsoft.com/office/drawing/2014/main" xmlns="" id="{B71C4BBA-495A-4EB1-89F5-E36D78FDB6A4}"/>
              </a:ext>
            </a:extLst>
          </p:cNvPr>
          <p:cNvSpPr/>
          <p:nvPr/>
        </p:nvSpPr>
        <p:spPr>
          <a:xfrm>
            <a:off x="2611353" y="2857694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8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4" name="Elipse 93">
            <a:extLst>
              <a:ext uri="{FF2B5EF4-FFF2-40B4-BE49-F238E27FC236}">
                <a16:creationId xmlns:a16="http://schemas.microsoft.com/office/drawing/2014/main" xmlns="" id="{D62C795E-C0C3-4EB0-8B12-82E0CDE12123}"/>
              </a:ext>
            </a:extLst>
          </p:cNvPr>
          <p:cNvSpPr/>
          <p:nvPr/>
        </p:nvSpPr>
        <p:spPr>
          <a:xfrm>
            <a:off x="2611353" y="3102342"/>
            <a:ext cx="182641" cy="182641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9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5" name="Elipse 94">
            <a:extLst>
              <a:ext uri="{FF2B5EF4-FFF2-40B4-BE49-F238E27FC236}">
                <a16:creationId xmlns:a16="http://schemas.microsoft.com/office/drawing/2014/main" xmlns="" id="{F6CF5EBD-84C0-4469-B574-BFEBD7E03F8D}"/>
              </a:ext>
            </a:extLst>
          </p:cNvPr>
          <p:cNvSpPr/>
          <p:nvPr/>
        </p:nvSpPr>
        <p:spPr>
          <a:xfrm>
            <a:off x="2611353" y="3325723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10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6" name="Elipse 95">
            <a:extLst>
              <a:ext uri="{FF2B5EF4-FFF2-40B4-BE49-F238E27FC236}">
                <a16:creationId xmlns:a16="http://schemas.microsoft.com/office/drawing/2014/main" xmlns="" id="{F285A347-521C-4DD9-BF07-816F61538450}"/>
              </a:ext>
            </a:extLst>
          </p:cNvPr>
          <p:cNvSpPr/>
          <p:nvPr/>
        </p:nvSpPr>
        <p:spPr>
          <a:xfrm>
            <a:off x="2611353" y="3570079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11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7" name="Elipse 96">
            <a:extLst>
              <a:ext uri="{FF2B5EF4-FFF2-40B4-BE49-F238E27FC236}">
                <a16:creationId xmlns:a16="http://schemas.microsoft.com/office/drawing/2014/main" xmlns="" id="{A156F695-3120-48FB-B110-54ADEAC7963A}"/>
              </a:ext>
            </a:extLst>
          </p:cNvPr>
          <p:cNvSpPr/>
          <p:nvPr/>
        </p:nvSpPr>
        <p:spPr>
          <a:xfrm>
            <a:off x="2611353" y="3793170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12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8" name="Elipse 97">
            <a:extLst>
              <a:ext uri="{FF2B5EF4-FFF2-40B4-BE49-F238E27FC236}">
                <a16:creationId xmlns:a16="http://schemas.microsoft.com/office/drawing/2014/main" xmlns="" id="{DE99F713-4F25-4F76-8F79-A5040747EF11}"/>
              </a:ext>
            </a:extLst>
          </p:cNvPr>
          <p:cNvSpPr/>
          <p:nvPr/>
        </p:nvSpPr>
        <p:spPr>
          <a:xfrm>
            <a:off x="2622262" y="4286375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14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9" name="Elipse 98">
            <a:extLst>
              <a:ext uri="{FF2B5EF4-FFF2-40B4-BE49-F238E27FC236}">
                <a16:creationId xmlns:a16="http://schemas.microsoft.com/office/drawing/2014/main" xmlns="" id="{DA804977-591E-496D-A1D2-B7884BB3A0F0}"/>
              </a:ext>
            </a:extLst>
          </p:cNvPr>
          <p:cNvSpPr/>
          <p:nvPr/>
        </p:nvSpPr>
        <p:spPr>
          <a:xfrm>
            <a:off x="2623076" y="4517879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15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0" name="Elipse 99">
            <a:extLst>
              <a:ext uri="{FF2B5EF4-FFF2-40B4-BE49-F238E27FC236}">
                <a16:creationId xmlns:a16="http://schemas.microsoft.com/office/drawing/2014/main" xmlns="" id="{D0AF772F-66A6-4E47-B08E-2652FC1252D3}"/>
              </a:ext>
            </a:extLst>
          </p:cNvPr>
          <p:cNvSpPr/>
          <p:nvPr/>
        </p:nvSpPr>
        <p:spPr>
          <a:xfrm>
            <a:off x="2625678" y="4749794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16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01" name="Conector recto 100">
            <a:extLst>
              <a:ext uri="{FF2B5EF4-FFF2-40B4-BE49-F238E27FC236}">
                <a16:creationId xmlns:a16="http://schemas.microsoft.com/office/drawing/2014/main" xmlns="" id="{2605442E-94AE-4A30-8665-3E7610B4E7AD}"/>
              </a:ext>
            </a:extLst>
          </p:cNvPr>
          <p:cNvCxnSpPr>
            <a:cxnSpLocks/>
          </p:cNvCxnSpPr>
          <p:nvPr/>
        </p:nvCxnSpPr>
        <p:spPr>
          <a:xfrm flipV="1">
            <a:off x="2814968" y="4863375"/>
            <a:ext cx="342895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Elipse 102">
            <a:extLst>
              <a:ext uri="{FF2B5EF4-FFF2-40B4-BE49-F238E27FC236}">
                <a16:creationId xmlns:a16="http://schemas.microsoft.com/office/drawing/2014/main" xmlns="" id="{6A565C3D-2576-40CA-8EA8-14B9A6D4133B}"/>
              </a:ext>
            </a:extLst>
          </p:cNvPr>
          <p:cNvSpPr/>
          <p:nvPr/>
        </p:nvSpPr>
        <p:spPr>
          <a:xfrm>
            <a:off x="2622261" y="5001481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17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4" name="Elipse 103">
            <a:extLst>
              <a:ext uri="{FF2B5EF4-FFF2-40B4-BE49-F238E27FC236}">
                <a16:creationId xmlns:a16="http://schemas.microsoft.com/office/drawing/2014/main" xmlns="" id="{4F460959-6145-4967-93C2-5C14423F4B4C}"/>
              </a:ext>
            </a:extLst>
          </p:cNvPr>
          <p:cNvSpPr/>
          <p:nvPr/>
        </p:nvSpPr>
        <p:spPr>
          <a:xfrm>
            <a:off x="2626499" y="5263440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18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05" name="Conector recto 104">
            <a:extLst>
              <a:ext uri="{FF2B5EF4-FFF2-40B4-BE49-F238E27FC236}">
                <a16:creationId xmlns:a16="http://schemas.microsoft.com/office/drawing/2014/main" xmlns="" id="{0754A40A-A8A6-4E56-9F39-FED52A1DD01B}"/>
              </a:ext>
            </a:extLst>
          </p:cNvPr>
          <p:cNvCxnSpPr>
            <a:cxnSpLocks/>
          </p:cNvCxnSpPr>
          <p:nvPr/>
        </p:nvCxnSpPr>
        <p:spPr>
          <a:xfrm flipV="1">
            <a:off x="2831410" y="5103288"/>
            <a:ext cx="326453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recto 105">
            <a:extLst>
              <a:ext uri="{FF2B5EF4-FFF2-40B4-BE49-F238E27FC236}">
                <a16:creationId xmlns:a16="http://schemas.microsoft.com/office/drawing/2014/main" xmlns="" id="{14718CAD-11C2-4591-A99D-8AFC1D95D7B1}"/>
              </a:ext>
            </a:extLst>
          </p:cNvPr>
          <p:cNvCxnSpPr>
            <a:cxnSpLocks/>
          </p:cNvCxnSpPr>
          <p:nvPr/>
        </p:nvCxnSpPr>
        <p:spPr>
          <a:xfrm flipV="1">
            <a:off x="2836150" y="5355069"/>
            <a:ext cx="321713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xmlns="" id="{03267BB0-F69C-491C-87C8-89806A509E3B}"/>
              </a:ext>
            </a:extLst>
          </p:cNvPr>
          <p:cNvCxnSpPr>
            <a:cxnSpLocks/>
          </p:cNvCxnSpPr>
          <p:nvPr/>
        </p:nvCxnSpPr>
        <p:spPr>
          <a:xfrm flipV="1">
            <a:off x="2733365" y="4141016"/>
            <a:ext cx="360894" cy="1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Elipse 101">
            <a:extLst>
              <a:ext uri="{FF2B5EF4-FFF2-40B4-BE49-F238E27FC236}">
                <a16:creationId xmlns:a16="http://schemas.microsoft.com/office/drawing/2014/main" xmlns="" id="{A01BF1E9-3B61-4C63-81B5-C00D7B3A2FFC}"/>
              </a:ext>
            </a:extLst>
          </p:cNvPr>
          <p:cNvSpPr/>
          <p:nvPr/>
        </p:nvSpPr>
        <p:spPr>
          <a:xfrm>
            <a:off x="2616508" y="4033098"/>
            <a:ext cx="203615" cy="203615"/>
          </a:xfrm>
          <a:prstGeom prst="ellipse">
            <a:avLst/>
          </a:prstGeom>
          <a:solidFill>
            <a:srgbClr val="1B5582"/>
          </a:solidFill>
          <a:ln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_tradnl" sz="1000" dirty="0">
                <a:solidFill>
                  <a:prstClr val="white"/>
                </a:solidFill>
                <a:latin typeface="Calibri" panose="020F0502020204030204"/>
              </a:rPr>
              <a:t>13</a:t>
            </a:r>
            <a:endParaRPr lang="es-CO" sz="10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747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/>
          <p:cNvGrpSpPr/>
          <p:nvPr/>
        </p:nvGrpSpPr>
        <p:grpSpPr>
          <a:xfrm>
            <a:off x="4157520" y="889688"/>
            <a:ext cx="3430361" cy="2651555"/>
            <a:chOff x="4157520" y="889688"/>
            <a:chExt cx="3430361" cy="2651555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xmlns="" id="{3DD50511-82CE-D847-8E2C-8AEA293DD5E3}"/>
                </a:ext>
              </a:extLst>
            </p:cNvPr>
            <p:cNvSpPr/>
            <p:nvPr/>
          </p:nvSpPr>
          <p:spPr>
            <a:xfrm>
              <a:off x="4157520" y="1375585"/>
              <a:ext cx="3395629" cy="21656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ubtítulo 2">
              <a:extLst>
                <a:ext uri="{FF2B5EF4-FFF2-40B4-BE49-F238E27FC236}">
                  <a16:creationId xmlns:a16="http://schemas.microsoft.com/office/drawing/2014/main" xmlns="" id="{CB245A62-2583-4033-99F5-A7DCFE87976C}"/>
                </a:ext>
              </a:extLst>
            </p:cNvPr>
            <p:cNvSpPr txBox="1">
              <a:spLocks/>
            </p:cNvSpPr>
            <p:nvPr/>
          </p:nvSpPr>
          <p:spPr>
            <a:xfrm>
              <a:off x="4196335" y="1343827"/>
              <a:ext cx="3356813" cy="2167437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es-CO"/>
              </a:defPPr>
              <a:lvl1pPr marL="342900" indent="-34290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120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s-CO" sz="1300" b="1" dirty="0"/>
                <a:t>65</a:t>
              </a:r>
              <a:r>
                <a:rPr lang="es-CO" sz="1300" dirty="0"/>
                <a:t> Proyectos entregados al servicio de la comunidad</a:t>
              </a:r>
            </a:p>
            <a:p>
              <a:r>
                <a:rPr lang="es-CO" sz="1300" b="1" dirty="0"/>
                <a:t>1.336</a:t>
              </a:r>
              <a:r>
                <a:rPr lang="es-CO" sz="1300" dirty="0"/>
                <a:t> km intervenidos</a:t>
              </a:r>
            </a:p>
            <a:p>
              <a:r>
                <a:rPr lang="es-CO" sz="1300" b="1" dirty="0"/>
                <a:t>7</a:t>
              </a:r>
              <a:r>
                <a:rPr lang="es-ES_tradnl" sz="1300" b="1" dirty="0"/>
                <a:t>0 </a:t>
              </a:r>
              <a:r>
                <a:rPr lang="es-ES_tradnl" sz="1300" dirty="0"/>
                <a:t>km de dobles calzadas y vías nuevas</a:t>
              </a:r>
            </a:p>
            <a:p>
              <a:r>
                <a:rPr lang="es-CO" sz="1300" b="1" dirty="0"/>
                <a:t>835</a:t>
              </a:r>
              <a:r>
                <a:rPr lang="es-CO" sz="1300" dirty="0"/>
                <a:t> emergencias viales en               </a:t>
              </a:r>
              <a:r>
                <a:rPr lang="es-CO" sz="1300" b="1" dirty="0"/>
                <a:t>25 </a:t>
              </a:r>
              <a:r>
                <a:rPr lang="es-CO" sz="1300" dirty="0"/>
                <a:t>departamentos</a:t>
              </a:r>
            </a:p>
            <a:p>
              <a:r>
                <a:rPr lang="es-CO" sz="1300" b="1" dirty="0"/>
                <a:t>11</a:t>
              </a:r>
              <a:r>
                <a:rPr lang="es-CO" sz="1300" dirty="0"/>
                <a:t> intervenciones fluviales</a:t>
              </a:r>
            </a:p>
            <a:p>
              <a:r>
                <a:rPr lang="es-CO" sz="1300" b="1" dirty="0"/>
                <a:t>13</a:t>
              </a:r>
              <a:r>
                <a:rPr lang="es-CO" sz="1300" dirty="0"/>
                <a:t> estudios </a:t>
              </a:r>
            </a:p>
          </p:txBody>
        </p:sp>
        <p:sp>
          <p:nvSpPr>
            <p:cNvPr id="7" name="Subtítulo 2">
              <a:extLst>
                <a:ext uri="{FF2B5EF4-FFF2-40B4-BE49-F238E27FC236}">
                  <a16:creationId xmlns:a16="http://schemas.microsoft.com/office/drawing/2014/main" xmlns="" id="{2174686D-F81B-4949-8298-A3AF924CF9EC}"/>
                </a:ext>
              </a:extLst>
            </p:cNvPr>
            <p:cNvSpPr txBox="1">
              <a:spLocks/>
            </p:cNvSpPr>
            <p:nvPr/>
          </p:nvSpPr>
          <p:spPr>
            <a:xfrm>
              <a:off x="4157520" y="889688"/>
              <a:ext cx="3430361" cy="44507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MX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Terminamos</a:t>
              </a:r>
              <a:endPara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4196336" y="3576516"/>
            <a:ext cx="3395629" cy="2155443"/>
            <a:chOff x="4196336" y="3576516"/>
            <a:chExt cx="3395629" cy="2155443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944A9E8D-570F-0347-BF60-C10DD7F9D676}"/>
                </a:ext>
              </a:extLst>
            </p:cNvPr>
            <p:cNvSpPr/>
            <p:nvPr/>
          </p:nvSpPr>
          <p:spPr>
            <a:xfrm>
              <a:off x="4196336" y="4028934"/>
              <a:ext cx="3395629" cy="168548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ítulo 1"/>
            <p:cNvSpPr txBox="1">
              <a:spLocks/>
            </p:cNvSpPr>
            <p:nvPr/>
          </p:nvSpPr>
          <p:spPr>
            <a:xfrm>
              <a:off x="4215357" y="3576516"/>
              <a:ext cx="3376607" cy="405422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MX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 Ejecución</a:t>
              </a:r>
              <a:endPara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Subtítulo 2"/>
            <p:cNvSpPr txBox="1">
              <a:spLocks/>
            </p:cNvSpPr>
            <p:nvPr/>
          </p:nvSpPr>
          <p:spPr>
            <a:xfrm>
              <a:off x="4269112" y="4046474"/>
              <a:ext cx="3318769" cy="1685485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es-CO"/>
              </a:defPPr>
              <a:lvl1pPr marL="342900" indent="-34290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120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s-CO" sz="1300" b="1" dirty="0"/>
                <a:t>2.689</a:t>
              </a:r>
              <a:r>
                <a:rPr lang="es-CO" sz="1300" dirty="0"/>
                <a:t> km de vías</a:t>
              </a:r>
            </a:p>
            <a:p>
              <a:r>
                <a:rPr lang="es-CO" sz="1300" b="1" dirty="0"/>
                <a:t>97</a:t>
              </a:r>
              <a:r>
                <a:rPr lang="es-CO" sz="1300" dirty="0"/>
                <a:t> puentes</a:t>
              </a:r>
            </a:p>
            <a:p>
              <a:r>
                <a:rPr lang="es-CO" sz="1300" b="1" dirty="0"/>
                <a:t>43</a:t>
              </a:r>
              <a:r>
                <a:rPr lang="es-CO" sz="1300" dirty="0"/>
                <a:t> túneles </a:t>
              </a:r>
            </a:p>
            <a:p>
              <a:r>
                <a:rPr lang="es-CO" sz="1300" b="1" dirty="0"/>
                <a:t>9</a:t>
              </a:r>
              <a:r>
                <a:rPr lang="es-CO" sz="1300" dirty="0"/>
                <a:t>  obras fluviales</a:t>
              </a:r>
            </a:p>
            <a:p>
              <a:r>
                <a:rPr lang="es-CO" sz="1300" b="1" dirty="0"/>
                <a:t>5</a:t>
              </a:r>
              <a:r>
                <a:rPr lang="es-CO" sz="1300" dirty="0"/>
                <a:t> canales de acceso </a:t>
              </a:r>
            </a:p>
            <a:p>
              <a:r>
                <a:rPr lang="es-CO" sz="1300" b="1" dirty="0"/>
                <a:t>35</a:t>
              </a:r>
              <a:r>
                <a:rPr lang="es-CO" sz="1300" dirty="0"/>
                <a:t> estudios </a:t>
              </a:r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201402" y="3405236"/>
            <a:ext cx="3503278" cy="2326723"/>
            <a:chOff x="201402" y="3405236"/>
            <a:chExt cx="3503278" cy="2326723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xmlns="" id="{75B0A181-F22E-EA40-8919-736E625B44DE}"/>
                </a:ext>
              </a:extLst>
            </p:cNvPr>
            <p:cNvSpPr/>
            <p:nvPr/>
          </p:nvSpPr>
          <p:spPr>
            <a:xfrm>
              <a:off x="201402" y="3873656"/>
              <a:ext cx="3503277" cy="185830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ítulo 1">
              <a:extLst>
                <a:ext uri="{FF2B5EF4-FFF2-40B4-BE49-F238E27FC236}">
                  <a16:creationId xmlns:a16="http://schemas.microsoft.com/office/drawing/2014/main" xmlns="" id="{DB41B8E0-4D6A-43E2-9527-4186326C0491}"/>
                </a:ext>
              </a:extLst>
            </p:cNvPr>
            <p:cNvSpPr txBox="1">
              <a:spLocks/>
            </p:cNvSpPr>
            <p:nvPr/>
          </p:nvSpPr>
          <p:spPr>
            <a:xfrm>
              <a:off x="260341" y="3405236"/>
              <a:ext cx="3404941" cy="41258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MX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Contratación Transparente</a:t>
              </a:r>
              <a:endPara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269654" y="3873656"/>
              <a:ext cx="3435026" cy="1798661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42900" indent="-34290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2.014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contratos firmados</a:t>
              </a:r>
            </a:p>
            <a:p>
              <a:pPr marL="342900" indent="-34290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1.638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contratos en ejecución</a:t>
              </a:r>
            </a:p>
            <a:p>
              <a:pPr marL="342900" indent="-34290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244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procesos de selección 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11.837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propuestas 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oferentes por proceso 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“la más alta calificación en el observatorio de transparencia en la contratación”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CAE84B0D-A95C-C54E-9827-E73425F1D9B1}"/>
              </a:ext>
            </a:extLst>
          </p:cNvPr>
          <p:cNvSpPr txBox="1">
            <a:spLocks/>
          </p:cNvSpPr>
          <p:nvPr/>
        </p:nvSpPr>
        <p:spPr>
          <a:xfrm>
            <a:off x="1473622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Nuestra gestión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8045387" y="889687"/>
            <a:ext cx="3395629" cy="2699875"/>
            <a:chOff x="8045387" y="889687"/>
            <a:chExt cx="3395629" cy="2699875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xmlns="" id="{A319C2E2-FB6D-264C-81BC-08D97B1350FA}"/>
                </a:ext>
              </a:extLst>
            </p:cNvPr>
            <p:cNvSpPr/>
            <p:nvPr/>
          </p:nvSpPr>
          <p:spPr>
            <a:xfrm>
              <a:off x="8045387" y="1366752"/>
              <a:ext cx="3395629" cy="222281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ítulo 1">
              <a:extLst>
                <a:ext uri="{FF2B5EF4-FFF2-40B4-BE49-F238E27FC236}">
                  <a16:creationId xmlns:a16="http://schemas.microsoft.com/office/drawing/2014/main" xmlns="" id="{5C76DF04-5372-4790-80EF-EAF70FBDF5F6}"/>
                </a:ext>
              </a:extLst>
            </p:cNvPr>
            <p:cNvSpPr txBox="1">
              <a:spLocks/>
            </p:cNvSpPr>
            <p:nvPr/>
          </p:nvSpPr>
          <p:spPr>
            <a:xfrm>
              <a:off x="8062319" y="889687"/>
              <a:ext cx="3378697" cy="44241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MX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Sostenibilidad</a:t>
              </a:r>
              <a:endPara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Subtítulo 2">
              <a:extLst>
                <a:ext uri="{FF2B5EF4-FFF2-40B4-BE49-F238E27FC236}">
                  <a16:creationId xmlns:a16="http://schemas.microsoft.com/office/drawing/2014/main" xmlns="" id="{C28E8859-8D2D-4040-B8D9-887A5E04BDDC}"/>
                </a:ext>
              </a:extLst>
            </p:cNvPr>
            <p:cNvSpPr txBox="1">
              <a:spLocks/>
            </p:cNvSpPr>
            <p:nvPr/>
          </p:nvSpPr>
          <p:spPr>
            <a:xfrm>
              <a:off x="8084201" y="1401921"/>
              <a:ext cx="3356815" cy="216743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s-MX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225</a:t>
              </a:r>
              <a:r>
                <a:rPr lang="es-MX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mesas participativas con veedurías y comunidades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campañas de reforestación y 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111.685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árboles sembrados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universidades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escuelas rurales con 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395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niños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ruedas de innovación y sostenibilidad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foros INVIAS</a:t>
              </a:r>
              <a:endParaRPr lang="es-CO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endParaRPr lang="es-CO" sz="13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8058235" y="3787530"/>
            <a:ext cx="3409024" cy="1932707"/>
            <a:chOff x="8058235" y="3787530"/>
            <a:chExt cx="3409024" cy="1932707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xmlns="" id="{E6CF8AC7-A1C7-894E-8B68-827467080897}"/>
                </a:ext>
              </a:extLst>
            </p:cNvPr>
            <p:cNvSpPr/>
            <p:nvPr/>
          </p:nvSpPr>
          <p:spPr>
            <a:xfrm>
              <a:off x="8058235" y="4241128"/>
              <a:ext cx="3395629" cy="14791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ubtítulo 2">
              <a:extLst>
                <a:ext uri="{FF2B5EF4-FFF2-40B4-BE49-F238E27FC236}">
                  <a16:creationId xmlns:a16="http://schemas.microsoft.com/office/drawing/2014/main" xmlns="" id="{171B104D-0727-403E-8353-4D8250B8C00A}"/>
                </a:ext>
              </a:extLst>
            </p:cNvPr>
            <p:cNvSpPr txBox="1">
              <a:spLocks/>
            </p:cNvSpPr>
            <p:nvPr/>
          </p:nvSpPr>
          <p:spPr>
            <a:xfrm>
              <a:off x="8062319" y="4267945"/>
              <a:ext cx="3404940" cy="145229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Plan de Austeridad - Ahorros</a:t>
              </a:r>
            </a:p>
            <a:p>
              <a:pPr lvl="0" algn="l"/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Sede: 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 </a:t>
              </a:r>
            </a:p>
            <a:p>
              <a:pPr lvl="0" algn="l"/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Combustible: 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17%</a:t>
              </a:r>
            </a:p>
            <a:p>
              <a:pPr lvl="0" algn="l"/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Servicios básicos: 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35%</a:t>
              </a:r>
            </a:p>
            <a:p>
              <a:pPr lvl="0" algn="l"/>
              <a:r>
                <a:rPr lang="es-CO" sz="13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Telefonía: </a:t>
              </a:r>
              <a:r>
                <a:rPr lang="es-CO" sz="13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  <p:sp>
          <p:nvSpPr>
            <p:cNvPr id="19" name="Título 1">
              <a:extLst>
                <a:ext uri="{FF2B5EF4-FFF2-40B4-BE49-F238E27FC236}">
                  <a16:creationId xmlns:a16="http://schemas.microsoft.com/office/drawing/2014/main" xmlns="" id="{0BF57DB6-5615-47CE-848E-EC9B7D90EEE5}"/>
                </a:ext>
              </a:extLst>
            </p:cNvPr>
            <p:cNvSpPr txBox="1">
              <a:spLocks/>
            </p:cNvSpPr>
            <p:nvPr/>
          </p:nvSpPr>
          <p:spPr>
            <a:xfrm>
              <a:off x="8062319" y="3787530"/>
              <a:ext cx="3391545" cy="41336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MX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Gestión Administrativa</a:t>
              </a:r>
              <a:endPara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201402" y="853625"/>
            <a:ext cx="3430361" cy="2621576"/>
            <a:chOff x="4157520" y="889688"/>
            <a:chExt cx="3430361" cy="2621576"/>
          </a:xfrm>
        </p:grpSpPr>
        <p:sp>
          <p:nvSpPr>
            <p:cNvPr id="27" name="Rounded Rectangle 21">
              <a:extLst>
                <a:ext uri="{FF2B5EF4-FFF2-40B4-BE49-F238E27FC236}">
                  <a16:creationId xmlns:a16="http://schemas.microsoft.com/office/drawing/2014/main" xmlns="" id="{3DD50511-82CE-D847-8E2C-8AEA293DD5E3}"/>
                </a:ext>
              </a:extLst>
            </p:cNvPr>
            <p:cNvSpPr/>
            <p:nvPr/>
          </p:nvSpPr>
          <p:spPr>
            <a:xfrm>
              <a:off x="4157520" y="1375585"/>
              <a:ext cx="3395629" cy="19388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ubtítulo 2">
              <a:extLst>
                <a:ext uri="{FF2B5EF4-FFF2-40B4-BE49-F238E27FC236}">
                  <a16:creationId xmlns:a16="http://schemas.microsoft.com/office/drawing/2014/main" xmlns="" id="{CB245A62-2583-4033-99F5-A7DCFE87976C}"/>
                </a:ext>
              </a:extLst>
            </p:cNvPr>
            <p:cNvSpPr txBox="1">
              <a:spLocks/>
            </p:cNvSpPr>
            <p:nvPr/>
          </p:nvSpPr>
          <p:spPr>
            <a:xfrm>
              <a:off x="4196335" y="1343827"/>
              <a:ext cx="3356813" cy="2167437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es-CO"/>
              </a:defPPr>
              <a:lvl1pPr marL="342900" indent="-34290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120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s-CO" sz="1300" b="1" dirty="0"/>
                <a:t>$ 3 </a:t>
              </a:r>
              <a:r>
                <a:rPr lang="es-CO" sz="1300" dirty="0"/>
                <a:t>billones </a:t>
              </a:r>
            </a:p>
            <a:p>
              <a:r>
                <a:rPr lang="es-CO" sz="1300" b="1" dirty="0"/>
                <a:t>$7.050 </a:t>
              </a:r>
              <a:r>
                <a:rPr lang="es-CO" sz="1300" dirty="0"/>
                <a:t>millones diarios ingresan a la economía de las regiones.</a:t>
              </a:r>
            </a:p>
            <a:p>
              <a:r>
                <a:rPr lang="es-CO" sz="1300" b="1" dirty="0"/>
                <a:t>83.950</a:t>
              </a:r>
              <a:r>
                <a:rPr lang="es-CO" sz="1300" dirty="0"/>
                <a:t> empleos generados</a:t>
              </a:r>
            </a:p>
            <a:p>
              <a:r>
                <a:rPr lang="es-CO" sz="1300" dirty="0"/>
                <a:t>Intervenciones en los                         </a:t>
              </a:r>
              <a:r>
                <a:rPr lang="es-CO" sz="1300" b="1" dirty="0"/>
                <a:t>32</a:t>
              </a:r>
              <a:r>
                <a:rPr lang="es-CO" sz="1300" dirty="0"/>
                <a:t> departamentos</a:t>
              </a:r>
            </a:p>
            <a:p>
              <a:r>
                <a:rPr lang="es-CO" sz="1300" b="1" dirty="0"/>
                <a:t>170</a:t>
              </a:r>
              <a:r>
                <a:rPr lang="es-CO" sz="1300" dirty="0"/>
                <a:t> Municipios PDET</a:t>
              </a:r>
              <a:endParaRPr lang="es-CO" sz="1300" dirty="0"/>
            </a:p>
          </p:txBody>
        </p:sp>
        <p:sp>
          <p:nvSpPr>
            <p:cNvPr id="29" name="Subtítulo 2">
              <a:extLst>
                <a:ext uri="{FF2B5EF4-FFF2-40B4-BE49-F238E27FC236}">
                  <a16:creationId xmlns:a16="http://schemas.microsoft.com/office/drawing/2014/main" xmlns="" id="{2174686D-F81B-4949-8298-A3AF924CF9EC}"/>
                </a:ext>
              </a:extLst>
            </p:cNvPr>
            <p:cNvSpPr txBox="1">
              <a:spLocks/>
            </p:cNvSpPr>
            <p:nvPr/>
          </p:nvSpPr>
          <p:spPr>
            <a:xfrm>
              <a:off x="4157520" y="889688"/>
              <a:ext cx="3430361" cy="44507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MX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Inversión</a:t>
              </a:r>
              <a:endPara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171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</TotalTime>
  <Words>575</Words>
  <Application>Microsoft Office PowerPoint</Application>
  <PresentationFormat>Panorámica</PresentationFormat>
  <Paragraphs>205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Calibri Light</vt:lpstr>
      <vt:lpstr>Calibri</vt:lpstr>
      <vt:lpstr>Verdana</vt:lpstr>
      <vt:lpstr>Arial Narrow</vt:lpstr>
      <vt:lpstr>Myriad Pro</vt:lpstr>
      <vt:lpstr>MS PGothic</vt:lpstr>
      <vt:lpstr>Arial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Yolanda Cristina Restrepo Gualteros</dc:creator>
  <cp:lastModifiedBy>Renata Maria Paez Celis</cp:lastModifiedBy>
  <cp:revision>226</cp:revision>
  <cp:lastPrinted>2019-11-13T12:57:19Z</cp:lastPrinted>
  <dcterms:created xsi:type="dcterms:W3CDTF">2019-09-19T21:45:40Z</dcterms:created>
  <dcterms:modified xsi:type="dcterms:W3CDTF">2019-11-13T13:10:10Z</dcterms:modified>
</cp:coreProperties>
</file>