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7" r:id="rId2"/>
    <p:sldId id="272" r:id="rId3"/>
    <p:sldId id="273" r:id="rId4"/>
    <p:sldId id="274" r:id="rId5"/>
    <p:sldId id="275" r:id="rId6"/>
    <p:sldId id="276" r:id="rId7"/>
    <p:sldId id="277" r:id="rId8"/>
    <p:sldId id="278" r:id="rId9"/>
    <p:sldId id="280" r:id="rId10"/>
  </p:sldIdLst>
  <p:sldSz cx="9144000" cy="6858000" type="screen4x3"/>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266CC"/>
    <a:srgbClr val="EF930A"/>
    <a:srgbClr val="018E6B"/>
    <a:srgbClr val="E2ECFD"/>
    <a:srgbClr val="6996FD"/>
    <a:srgbClr val="0691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10C23FC-BAAB-BF59-217B-8E558AC68573}" v="139" dt="2020-04-08T16:33:23.706"/>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71" autoAdjust="0"/>
    <p:restoredTop sz="94660"/>
  </p:normalViewPr>
  <p:slideViewPr>
    <p:cSldViewPr snapToGrid="0">
      <p:cViewPr varScale="1">
        <p:scale>
          <a:sx n="74" d="100"/>
          <a:sy n="74" d="100"/>
        </p:scale>
        <p:origin x="112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1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nia Enith Avila Castellanos" userId="S::savila@invias.gov.co::b7f81696-eee5-4191-9f03-0f028937a0ed" providerId="AD" clId="Web-{810C23FC-BAAB-BF59-217B-8E558AC68573}"/>
    <pc:docChg chg="delSld modSld">
      <pc:chgData name="Sonia Enith Avila Castellanos" userId="S::savila@invias.gov.co::b7f81696-eee5-4191-9f03-0f028937a0ed" providerId="AD" clId="Web-{810C23FC-BAAB-BF59-217B-8E558AC68573}" dt="2020-04-08T16:33:23.706" v="137" actId="20577"/>
      <pc:docMkLst>
        <pc:docMk/>
      </pc:docMkLst>
      <pc:sldChg chg="del">
        <pc:chgData name="Sonia Enith Avila Castellanos" userId="S::savila@invias.gov.co::b7f81696-eee5-4191-9f03-0f028937a0ed" providerId="AD" clId="Web-{810C23FC-BAAB-BF59-217B-8E558AC68573}" dt="2020-04-08T16:32:29.111" v="55"/>
        <pc:sldMkLst>
          <pc:docMk/>
          <pc:sldMk cId="3304010333" sldId="261"/>
        </pc:sldMkLst>
      </pc:sldChg>
      <pc:sldChg chg="modSp">
        <pc:chgData name="Sonia Enith Avila Castellanos" userId="S::savila@invias.gov.co::b7f81696-eee5-4191-9f03-0f028937a0ed" providerId="AD" clId="Web-{810C23FC-BAAB-BF59-217B-8E558AC68573}" dt="2020-04-08T16:33:23.706" v="136" actId="20577"/>
        <pc:sldMkLst>
          <pc:docMk/>
          <pc:sldMk cId="1116757653" sldId="267"/>
        </pc:sldMkLst>
        <pc:spChg chg="mod">
          <ac:chgData name="Sonia Enith Avila Castellanos" userId="S::savila@invias.gov.co::b7f81696-eee5-4191-9f03-0f028937a0ed" providerId="AD" clId="Web-{810C23FC-BAAB-BF59-217B-8E558AC68573}" dt="2020-04-08T16:33:23.706" v="136" actId="20577"/>
          <ac:spMkLst>
            <pc:docMk/>
            <pc:sldMk cId="1116757653" sldId="267"/>
            <ac:spMk id="7"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20/08/2020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3061045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20/08/2020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544927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20/08/2020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6610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FDAE4024-67FF-48FC-9A7E-9FC686D07AA7}" type="datetimeFigureOut">
              <a:rPr lang="es-CO" smtClean="0"/>
              <a:t>20/08/2020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471809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el estilo de texto del patrón</a:t>
            </a:r>
          </a:p>
        </p:txBody>
      </p:sp>
      <p:sp>
        <p:nvSpPr>
          <p:cNvPr id="4" name="Date Placeholder 3"/>
          <p:cNvSpPr>
            <a:spLocks noGrp="1"/>
          </p:cNvSpPr>
          <p:nvPr>
            <p:ph type="dt" sz="half" idx="10"/>
          </p:nvPr>
        </p:nvSpPr>
        <p:spPr/>
        <p:txBody>
          <a:bodyPr/>
          <a:lstStyle/>
          <a:p>
            <a:fld id="{FDAE4024-67FF-48FC-9A7E-9FC686D07AA7}" type="datetimeFigureOut">
              <a:rPr lang="es-CO" smtClean="0"/>
              <a:t>20/08/2020</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154835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FDAE4024-67FF-48FC-9A7E-9FC686D07AA7}" type="datetimeFigureOut">
              <a:rPr lang="es-CO" smtClean="0"/>
              <a:t>20/08/2020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053467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Content Placeholder 3"/>
          <p:cNvSpPr>
            <a:spLocks noGrp="1"/>
          </p:cNvSpPr>
          <p:nvPr>
            <p:ph sz="half" idx="2"/>
          </p:nvPr>
        </p:nvSpPr>
        <p:spPr>
          <a:xfrm>
            <a:off x="629842" y="2505075"/>
            <a:ext cx="3868340"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Content Placeholder 5"/>
          <p:cNvSpPr>
            <a:spLocks noGrp="1"/>
          </p:cNvSpPr>
          <p:nvPr>
            <p:ph sz="quarter" idx="4"/>
          </p:nvPr>
        </p:nvSpPr>
        <p:spPr>
          <a:xfrm>
            <a:off x="4629150" y="2505075"/>
            <a:ext cx="3887391" cy="368458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FDAE4024-67FF-48FC-9A7E-9FC686D07AA7}" type="datetimeFigureOut">
              <a:rPr lang="es-CO" smtClean="0"/>
              <a:t>20/08/2020</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4156398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FDAE4024-67FF-48FC-9A7E-9FC686D07AA7}" type="datetimeFigureOut">
              <a:rPr lang="es-CO" smtClean="0"/>
              <a:t>20/08/2020</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362319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AE4024-67FF-48FC-9A7E-9FC686D07AA7}" type="datetimeFigureOut">
              <a:rPr lang="es-CO" smtClean="0"/>
              <a:t>20/08/2020</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981462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DAE4024-67FF-48FC-9A7E-9FC686D07AA7}" type="datetimeFigureOut">
              <a:rPr lang="es-CO" smtClean="0"/>
              <a:t>20/08/2020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256641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el estilo de texto del patrón</a:t>
            </a:r>
          </a:p>
        </p:txBody>
      </p:sp>
      <p:sp>
        <p:nvSpPr>
          <p:cNvPr id="5" name="Date Placeholder 4"/>
          <p:cNvSpPr>
            <a:spLocks noGrp="1"/>
          </p:cNvSpPr>
          <p:nvPr>
            <p:ph type="dt" sz="half" idx="10"/>
          </p:nvPr>
        </p:nvSpPr>
        <p:spPr/>
        <p:txBody>
          <a:bodyPr/>
          <a:lstStyle/>
          <a:p>
            <a:fld id="{FDAE4024-67FF-48FC-9A7E-9FC686D07AA7}" type="datetimeFigureOut">
              <a:rPr lang="es-CO" smtClean="0"/>
              <a:t>20/08/2020</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C8D901C0-2586-44BD-BCDE-6F6997B4D43D}" type="slidenum">
              <a:rPr lang="es-CO" smtClean="0"/>
              <a:t>‹Nº›</a:t>
            </a:fld>
            <a:endParaRPr lang="es-CO"/>
          </a:p>
        </p:txBody>
      </p:sp>
    </p:spTree>
    <p:extLst>
      <p:ext uri="{BB962C8B-B14F-4D97-AF65-F5344CB8AC3E}">
        <p14:creationId xmlns:p14="http://schemas.microsoft.com/office/powerpoint/2010/main" val="1056703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AE4024-67FF-48FC-9A7E-9FC686D07AA7}" type="datetimeFigureOut">
              <a:rPr lang="es-CO" smtClean="0"/>
              <a:t>20/08/2020</a:t>
            </a:fld>
            <a:endParaRPr lang="es-CO"/>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901C0-2586-44BD-BCDE-6F6997B4D43D}" type="slidenum">
              <a:rPr lang="es-CO" smtClean="0"/>
              <a:t>‹Nº›</a:t>
            </a:fld>
            <a:endParaRPr lang="es-CO"/>
          </a:p>
        </p:txBody>
      </p:sp>
    </p:spTree>
    <p:extLst>
      <p:ext uri="{BB962C8B-B14F-4D97-AF65-F5344CB8AC3E}">
        <p14:creationId xmlns:p14="http://schemas.microsoft.com/office/powerpoint/2010/main" val="2635828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tmp"/><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23023" y="0"/>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592888" y="-3617"/>
            <a:ext cx="6551112" cy="685800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7" name="CuadroTexto 6"/>
          <p:cNvSpPr txBox="1"/>
          <p:nvPr/>
        </p:nvSpPr>
        <p:spPr>
          <a:xfrm>
            <a:off x="2728642" y="202385"/>
            <a:ext cx="5784293" cy="1300356"/>
          </a:xfrm>
          <a:prstGeom prst="rect">
            <a:avLst/>
          </a:prstGeom>
          <a:noFill/>
        </p:spPr>
        <p:txBody>
          <a:bodyPr wrap="square" rtlCol="0" anchor="t">
            <a:spAutoFit/>
          </a:bodyPr>
          <a:lstStyle/>
          <a:p>
            <a:pPr lvl="0" algn="ctr">
              <a:defRPr/>
            </a:pPr>
            <a:r>
              <a:rPr lang="es-CO" b="1" dirty="0">
                <a:solidFill>
                  <a:prstClr val="black"/>
                </a:solidFill>
                <a:effectLst>
                  <a:outerShdw blurRad="38100" dist="38100" dir="2700000" algn="tl">
                    <a:srgbClr val="C0C0C0"/>
                  </a:outerShdw>
                </a:effectLst>
              </a:rPr>
              <a:t>GRUPO DE GESTIÓN DE TALENTO HUMANO</a:t>
            </a:r>
            <a:br>
              <a:rPr lang="es-CO" b="1" dirty="0">
                <a:solidFill>
                  <a:prstClr val="black"/>
                </a:solidFill>
                <a:effectLst>
                  <a:outerShdw blurRad="38100" dist="38100" dir="2700000" algn="tl">
                    <a:srgbClr val="C0C0C0"/>
                  </a:outerShdw>
                </a:effectLst>
              </a:rPr>
            </a:br>
            <a:r>
              <a:rPr lang="es-CO" b="1" dirty="0">
                <a:solidFill>
                  <a:prstClr val="black"/>
                </a:solidFill>
                <a:effectLst>
                  <a:outerShdw blurRad="38100" dist="38100" dir="2700000" algn="tl">
                    <a:srgbClr val="C0C0C0"/>
                  </a:outerShdw>
                </a:effectLst>
                <a:hlinkClick r:id="" action="ppaction://noaction"/>
              </a:rPr>
              <a:t>Programa  Bienestar  Organizacional</a:t>
            </a:r>
          </a:p>
          <a:p>
            <a:pPr>
              <a:defRPr/>
            </a:pPr>
            <a:endParaRPr lang="es-ES" sz="1200" b="1" u="sng" dirty="0">
              <a:cs typeface="Arial" pitchFamily="34" charset="0"/>
            </a:endParaRPr>
          </a:p>
          <a:p>
            <a:pPr>
              <a:defRPr/>
            </a:pPr>
            <a:endParaRPr lang="es-ES" sz="2000" b="1" u="sng" dirty="0">
              <a:solidFill>
                <a:srgbClr val="003399"/>
              </a:solidFill>
              <a:latin typeface="Arial" pitchFamily="34" charset="0"/>
              <a:cs typeface="Arial" pitchFamily="34" charset="0"/>
            </a:endParaRPr>
          </a:p>
          <a:p>
            <a:pPr algn="just"/>
            <a:endParaRPr lang="es-CO" sz="1050" b="1" dirty="0">
              <a:latin typeface="HelveticaNeueLT Std Med Cn" panose="020B0606030502030204" pitchFamily="34" charset="0"/>
              <a:cs typeface="Arial" panose="020B0604020202020204" pitchFamily="34" charset="0"/>
            </a:endParaRPr>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3"/>
          <a:stretch>
            <a:fillRect/>
          </a:stretch>
        </p:blipFill>
        <p:spPr>
          <a:xfrm>
            <a:off x="112733" y="143801"/>
            <a:ext cx="3407289" cy="647206"/>
          </a:xfrm>
          <a:prstGeom prst="rect">
            <a:avLst/>
          </a:prstGeom>
        </p:spPr>
      </p:pic>
      <p:sp>
        <p:nvSpPr>
          <p:cNvPr id="10" name="CuadroTexto 9">
            <a:extLst>
              <a:ext uri="{FF2B5EF4-FFF2-40B4-BE49-F238E27FC236}">
                <a16:creationId xmlns:a16="http://schemas.microsoft.com/office/drawing/2014/main" xmlns="" id="{D0C74EE2-649C-4B6C-BAE7-A599379B57FE}"/>
              </a:ext>
            </a:extLst>
          </p:cNvPr>
          <p:cNvSpPr txBox="1"/>
          <p:nvPr/>
        </p:nvSpPr>
        <p:spPr>
          <a:xfrm>
            <a:off x="112733" y="1801664"/>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CÓDIGO DE INTEGRIDAD Y VALORES </a:t>
            </a:r>
          </a:p>
          <a:p>
            <a:pPr algn="ct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3" name="CuadroTexto 12">
            <a:extLst>
              <a:ext uri="{FF2B5EF4-FFF2-40B4-BE49-F238E27FC236}">
                <a16:creationId xmlns:a16="http://schemas.microsoft.com/office/drawing/2014/main" xmlns="" id="{32D68AAB-BEE6-4A99-85EB-B100119B2380}"/>
              </a:ext>
            </a:extLst>
          </p:cNvPr>
          <p:cNvSpPr txBox="1"/>
          <p:nvPr/>
        </p:nvSpPr>
        <p:spPr>
          <a:xfrm>
            <a:off x="2597118" y="1096763"/>
            <a:ext cx="6064858" cy="4524315"/>
          </a:xfrm>
          <a:prstGeom prst="rect">
            <a:avLst/>
          </a:prstGeom>
          <a:noFill/>
        </p:spPr>
        <p:txBody>
          <a:bodyPr wrap="square" rtlCol="0">
            <a:spAutoFit/>
          </a:bodyPr>
          <a:lstStyle/>
          <a:p>
            <a:pPr algn="ctr"/>
            <a:endParaRPr lang="es-CO" b="1" dirty="0" smtClean="0"/>
          </a:p>
          <a:p>
            <a:pPr algn="ctr"/>
            <a:r>
              <a:rPr lang="es-CO" b="1" dirty="0" smtClean="0"/>
              <a:t>INFORME ACTIVIDADES DESARROLLADAS PRIMER SEMESTRE</a:t>
            </a:r>
          </a:p>
          <a:p>
            <a:endParaRPr lang="es-CO" b="1" dirty="0" smtClean="0"/>
          </a:p>
          <a:p>
            <a:r>
              <a:rPr lang="es-CO" b="1" dirty="0" smtClean="0"/>
              <a:t>CAMPAÑA DE SENSIBILIZACION “NUESTROS VALORES”</a:t>
            </a:r>
          </a:p>
          <a:p>
            <a:r>
              <a:rPr lang="es-CO" dirty="0" smtClean="0"/>
              <a:t>Campaña de sensibilización y comunicación sobre el programa y los valores de integridad del servidor Publico.</a:t>
            </a:r>
            <a:br>
              <a:rPr lang="es-CO" dirty="0" smtClean="0"/>
            </a:br>
            <a:endParaRPr lang="es-CO" dirty="0" smtClean="0"/>
          </a:p>
          <a:p>
            <a:r>
              <a:rPr lang="es-CO" b="1" dirty="0" smtClean="0"/>
              <a:t>OBJETIVO</a:t>
            </a:r>
            <a:r>
              <a:rPr lang="es-CO" b="1" dirty="0"/>
              <a:t/>
            </a:r>
            <a:br>
              <a:rPr lang="es-CO" b="1" dirty="0"/>
            </a:br>
            <a:r>
              <a:rPr lang="es-CO" dirty="0"/>
              <a:t>Promover, divulgar y socializar los valores al interior del INVIAS. ACTIVIDADES: Diseñar y ejecutar una campaña para socializar los valores del Código de  Integridad.</a:t>
            </a:r>
          </a:p>
          <a:p>
            <a:pPr algn="just"/>
            <a:endParaRPr lang="es-CO" dirty="0"/>
          </a:p>
          <a:p>
            <a:pPr algn="just"/>
            <a:r>
              <a:rPr lang="es-CO" dirty="0" smtClean="0"/>
              <a:t>Guarda </a:t>
            </a:r>
            <a:r>
              <a:rPr lang="es-CO" dirty="0"/>
              <a:t>uniformidad y coherencia institucional acorde a lo que sugiere el código de integridad de la función Publica, y así dar cumplimiento a los lineamientos normativos impartidos que se ajustan a las denominaciones de los valores institucionales. </a:t>
            </a:r>
          </a:p>
        </p:txBody>
      </p:sp>
    </p:spTree>
    <p:extLst>
      <p:ext uri="{BB962C8B-B14F-4D97-AF65-F5344CB8AC3E}">
        <p14:creationId xmlns:p14="http://schemas.microsoft.com/office/powerpoint/2010/main" val="11167576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432220" y="-70251"/>
            <a:ext cx="6711780" cy="7024255"/>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112733" y="135814"/>
            <a:ext cx="2319486" cy="641307"/>
          </a:xfrm>
          <a:prstGeom prst="rect">
            <a:avLst/>
          </a:prstGeom>
        </p:spPr>
      </p:pic>
      <p:sp>
        <p:nvSpPr>
          <p:cNvPr id="16" name="CuadroTexto 15">
            <a:extLst>
              <a:ext uri="{FF2B5EF4-FFF2-40B4-BE49-F238E27FC236}">
                <a16:creationId xmlns:a16="http://schemas.microsoft.com/office/drawing/2014/main" xmlns="" id="{84AC0F61-5FCA-4948-A3CF-A71EA16A14AD}"/>
              </a:ext>
            </a:extLst>
          </p:cNvPr>
          <p:cNvSpPr txBox="1"/>
          <p:nvPr/>
        </p:nvSpPr>
        <p:spPr>
          <a:xfrm>
            <a:off x="2728645" y="0"/>
            <a:ext cx="5977474" cy="3477875"/>
          </a:xfrm>
          <a:prstGeom prst="rect">
            <a:avLst/>
          </a:prstGeom>
          <a:noFill/>
        </p:spPr>
        <p:txBody>
          <a:bodyPr wrap="square" rtlCol="0">
            <a:spAutoFit/>
          </a:bodyPr>
          <a:lstStyle/>
          <a:p>
            <a:pPr algn="just"/>
            <a:endParaRPr lang="es-CO" sz="1600" b="1" dirty="0" smtClean="0"/>
          </a:p>
          <a:p>
            <a:pPr algn="just"/>
            <a:r>
              <a:rPr lang="es-CO" sz="1600" b="1" u="sng" dirty="0" smtClean="0"/>
              <a:t>Metodología:</a:t>
            </a:r>
          </a:p>
          <a:p>
            <a:pPr algn="just"/>
            <a:endParaRPr lang="es-CO" sz="1600" b="1" u="sng" dirty="0" smtClean="0"/>
          </a:p>
          <a:p>
            <a:pPr algn="just"/>
            <a:r>
              <a:rPr lang="es-CO" sz="1600" b="1" dirty="0" smtClean="0"/>
              <a:t>ACTIVACION </a:t>
            </a:r>
            <a:r>
              <a:rPr lang="es-CO" sz="1600" b="1" dirty="0"/>
              <a:t>DE LOS SENTIDOS</a:t>
            </a:r>
          </a:p>
          <a:p>
            <a:pPr algn="just"/>
            <a:endParaRPr lang="es-CO" sz="1600" dirty="0" smtClean="0"/>
          </a:p>
          <a:p>
            <a:pPr algn="just"/>
            <a:r>
              <a:rPr lang="es-CO" sz="1600" dirty="0" smtClean="0"/>
              <a:t>A </a:t>
            </a:r>
            <a:r>
              <a:rPr lang="es-CO" sz="1600" dirty="0"/>
              <a:t>través de los sentidos se planteó comenzar con piezas </a:t>
            </a:r>
            <a:r>
              <a:rPr lang="es-CO" sz="1600" dirty="0" smtClean="0"/>
              <a:t>visuales:</a:t>
            </a:r>
          </a:p>
          <a:p>
            <a:pPr algn="just"/>
            <a:r>
              <a:rPr lang="es-CO" sz="1600" dirty="0" smtClean="0"/>
              <a:t>1. </a:t>
            </a:r>
            <a:r>
              <a:rPr lang="es-CO" sz="1600" dirty="0"/>
              <a:t>E</a:t>
            </a:r>
            <a:r>
              <a:rPr lang="es-CO" sz="1600" dirty="0" smtClean="0"/>
              <a:t>n </a:t>
            </a:r>
            <a:r>
              <a:rPr lang="es-CO" sz="1600" dirty="0"/>
              <a:t>las pantallas de los computadores de los funcionarios denominados Chispas, las cuales se dispusieron con </a:t>
            </a:r>
            <a:r>
              <a:rPr lang="es-CO" sz="1600" dirty="0" err="1"/>
              <a:t>stikers</a:t>
            </a:r>
            <a:r>
              <a:rPr lang="es-CO" sz="1600" dirty="0"/>
              <a:t> que de acuerdo al valor del </a:t>
            </a:r>
            <a:r>
              <a:rPr lang="es-CO" sz="1600" dirty="0" smtClean="0"/>
              <a:t>mes,  </a:t>
            </a:r>
            <a:r>
              <a:rPr lang="es-CO" sz="1600" dirty="0"/>
              <a:t>el funcionario pondrá el </a:t>
            </a:r>
            <a:r>
              <a:rPr lang="es-CO" sz="1600" dirty="0" err="1"/>
              <a:t>stickers</a:t>
            </a:r>
            <a:r>
              <a:rPr lang="es-CO" sz="1600" dirty="0"/>
              <a:t> del globo que representa el valor del mes hasta lograr completar los 5 globos con los 5 valores, adicionalmente las pantallas presentaron las huellas dispuestas en el suelo de cada recepción como salvapantallas</a:t>
            </a:r>
            <a:r>
              <a:rPr lang="es-CO" sz="1600" dirty="0" smtClean="0"/>
              <a:t>.</a:t>
            </a:r>
          </a:p>
          <a:p>
            <a:pPr algn="just"/>
            <a:endParaRPr lang="es-CO" sz="1400" dirty="0"/>
          </a:p>
          <a:p>
            <a:pPr algn="just"/>
            <a:endParaRPr lang="es-CO" sz="1400" dirty="0"/>
          </a:p>
        </p:txBody>
      </p:sp>
      <p:pic>
        <p:nvPicPr>
          <p:cNvPr id="18" name="Imagen 17">
            <a:extLst>
              <a:ext uri="{FF2B5EF4-FFF2-40B4-BE49-F238E27FC236}">
                <a16:creationId xmlns:a16="http://schemas.microsoft.com/office/drawing/2014/main" xmlns="" id="{932A9859-094A-42EA-B133-1B226D0EC897}"/>
              </a:ext>
            </a:extLst>
          </p:cNvPr>
          <p:cNvPicPr/>
          <p:nvPr/>
        </p:nvPicPr>
        <p:blipFill rotWithShape="1">
          <a:blip r:embed="rId3" cstate="print">
            <a:extLst>
              <a:ext uri="{28A0092B-C50C-407E-A947-70E740481C1C}">
                <a14:useLocalDpi xmlns:a14="http://schemas.microsoft.com/office/drawing/2010/main" val="0"/>
              </a:ext>
            </a:extLst>
          </a:blip>
          <a:srcRect b="23305"/>
          <a:stretch/>
        </p:blipFill>
        <p:spPr bwMode="auto">
          <a:xfrm>
            <a:off x="2842953" y="3970318"/>
            <a:ext cx="2092446" cy="2573098"/>
          </a:xfrm>
          <a:prstGeom prst="rect">
            <a:avLst/>
          </a:prstGeom>
          <a:ln>
            <a:solidFill>
              <a:schemeClr val="tx1"/>
            </a:solidFill>
          </a:ln>
          <a:extLst>
            <a:ext uri="{53640926-AAD7-44D8-BBD7-CCE9431645EC}">
              <a14:shadowObscured xmlns:a14="http://schemas.microsoft.com/office/drawing/2010/main"/>
            </a:ext>
          </a:extLst>
        </p:spPr>
      </p:pic>
      <p:pic>
        <p:nvPicPr>
          <p:cNvPr id="20" name="Imagen 19" descr="Imagen que contiene mujer, computadora, parado, joven&#10;&#10;Descripción generada automáticamente">
            <a:extLst>
              <a:ext uri="{FF2B5EF4-FFF2-40B4-BE49-F238E27FC236}">
                <a16:creationId xmlns:a16="http://schemas.microsoft.com/office/drawing/2014/main" xmlns="" id="{A47CA6EB-2ABD-458B-867E-3F42A763A478}"/>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254804" y="3580327"/>
            <a:ext cx="1691462" cy="1358500"/>
          </a:xfrm>
          <a:prstGeom prst="rect">
            <a:avLst/>
          </a:prstGeom>
          <a:ln>
            <a:solidFill>
              <a:schemeClr val="tx1"/>
            </a:solidFill>
          </a:ln>
        </p:spPr>
      </p:pic>
      <p:pic>
        <p:nvPicPr>
          <p:cNvPr id="23" name="Imagen 22">
            <a:extLst>
              <a:ext uri="{FF2B5EF4-FFF2-40B4-BE49-F238E27FC236}">
                <a16:creationId xmlns:a16="http://schemas.microsoft.com/office/drawing/2014/main" xmlns="" id="{7665460B-3971-4498-B5A3-66D9E0B66B48}"/>
              </a:ext>
            </a:extLst>
          </p:cNvPr>
          <p:cNvPicPr/>
          <p:nvPr/>
        </p:nvPicPr>
        <p:blipFill rotWithShape="1">
          <a:blip r:embed="rId5" cstate="print">
            <a:extLst>
              <a:ext uri="{28A0092B-C50C-407E-A947-70E740481C1C}">
                <a14:useLocalDpi xmlns:a14="http://schemas.microsoft.com/office/drawing/2010/main" val="0"/>
              </a:ext>
            </a:extLst>
          </a:blip>
          <a:srcRect b="18187"/>
          <a:stretch/>
        </p:blipFill>
        <p:spPr bwMode="auto">
          <a:xfrm>
            <a:off x="5868443" y="5087155"/>
            <a:ext cx="2615912" cy="1456261"/>
          </a:xfrm>
          <a:prstGeom prst="rect">
            <a:avLst/>
          </a:prstGeom>
          <a:ln>
            <a:solidFill>
              <a:schemeClr val="tx1"/>
            </a:solidFill>
          </a:ln>
          <a:extLst>
            <a:ext uri="{53640926-AAD7-44D8-BBD7-CCE9431645EC}">
              <a14:shadowObscured xmlns:a14="http://schemas.microsoft.com/office/drawing/2010/main"/>
            </a:ext>
          </a:extLst>
        </p:spPr>
      </p:pic>
      <p:sp>
        <p:nvSpPr>
          <p:cNvPr id="4" name="CuadroTexto 3">
            <a:extLst>
              <a:ext uri="{FF2B5EF4-FFF2-40B4-BE49-F238E27FC236}">
                <a16:creationId xmlns:a16="http://schemas.microsoft.com/office/drawing/2014/main" xmlns="" id="{A302EAA3-BD65-496C-8D82-8A62DCB82878}"/>
              </a:ext>
            </a:extLst>
          </p:cNvPr>
          <p:cNvSpPr txBox="1"/>
          <p:nvPr/>
        </p:nvSpPr>
        <p:spPr>
          <a:xfrm>
            <a:off x="112733" y="1801664"/>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CÓDIGO DE INTEGRIDAD Y VALORES </a:t>
            </a:r>
          </a:p>
          <a:p>
            <a:pPr algn="ctr"/>
            <a:endParaRPr lang="es-CO" sz="2500" b="1" dirty="0">
              <a:solidFill>
                <a:schemeClr val="bg1"/>
              </a:solidFill>
              <a:latin typeface="HelveticaNeueLT Std Med Cn" panose="020B0606030502030204" pitchFamily="34" charset="0"/>
              <a:cs typeface="Arial" panose="020B0604020202020204" pitchFamily="34" charset="0"/>
            </a:endParaRPr>
          </a:p>
        </p:txBody>
      </p:sp>
    </p:spTree>
    <p:extLst>
      <p:ext uri="{BB962C8B-B14F-4D97-AF65-F5344CB8AC3E}">
        <p14:creationId xmlns:p14="http://schemas.microsoft.com/office/powerpoint/2010/main" val="11144818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38938" y="0"/>
            <a:ext cx="6528088" cy="687053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pic>
        <p:nvPicPr>
          <p:cNvPr id="9" name="Imagen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2464" y="5969990"/>
            <a:ext cx="1499261" cy="649841"/>
          </a:xfrm>
          <a:prstGeom prst="rect">
            <a:avLst/>
          </a:prstGeom>
        </p:spPr>
      </p:pic>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3"/>
          <a:stretch>
            <a:fillRect/>
          </a:stretch>
        </p:blipFill>
        <p:spPr>
          <a:xfrm>
            <a:off x="112734" y="158421"/>
            <a:ext cx="2289786" cy="558180"/>
          </a:xfrm>
          <a:prstGeom prst="rect">
            <a:avLst/>
          </a:prstGeom>
        </p:spPr>
      </p:pic>
      <p:sp>
        <p:nvSpPr>
          <p:cNvPr id="16" name="CuadroTexto 15">
            <a:extLst>
              <a:ext uri="{FF2B5EF4-FFF2-40B4-BE49-F238E27FC236}">
                <a16:creationId xmlns:a16="http://schemas.microsoft.com/office/drawing/2014/main" xmlns="" id="{84AC0F61-5FCA-4948-A3CF-A71EA16A14AD}"/>
              </a:ext>
            </a:extLst>
          </p:cNvPr>
          <p:cNvSpPr txBox="1"/>
          <p:nvPr/>
        </p:nvSpPr>
        <p:spPr>
          <a:xfrm>
            <a:off x="2884868" y="-14672"/>
            <a:ext cx="5825567" cy="1600438"/>
          </a:xfrm>
          <a:prstGeom prst="rect">
            <a:avLst/>
          </a:prstGeom>
          <a:noFill/>
        </p:spPr>
        <p:txBody>
          <a:bodyPr wrap="square" rtlCol="0">
            <a:spAutoFit/>
          </a:bodyPr>
          <a:lstStyle/>
          <a:p>
            <a:pPr algn="just"/>
            <a:endParaRPr lang="es-CO" sz="1400" b="1" dirty="0" smtClean="0"/>
          </a:p>
          <a:p>
            <a:pPr algn="just"/>
            <a:r>
              <a:rPr lang="es-CO" sz="1400" b="1" dirty="0" smtClean="0"/>
              <a:t>2. HUELLAS</a:t>
            </a:r>
          </a:p>
          <a:p>
            <a:pPr algn="just"/>
            <a:r>
              <a:rPr lang="es-CO" sz="1400" dirty="0" smtClean="0"/>
              <a:t>Por </a:t>
            </a:r>
            <a:r>
              <a:rPr lang="es-CO" sz="1400" dirty="0"/>
              <a:t>otro lado y para lograr el afianzamiento, se apoyo la activación </a:t>
            </a:r>
            <a:r>
              <a:rPr lang="es-CO" sz="1400" dirty="0" smtClean="0"/>
              <a:t>visual  </a:t>
            </a:r>
            <a:r>
              <a:rPr lang="es-CO" sz="1400" dirty="0"/>
              <a:t>con las huellas sugeridas en la caja de herramientas, las cuales se dispusieron en el piso a la entrada de la recepción de cada nivel donde funcionan las instalaciones del invias.   </a:t>
            </a:r>
          </a:p>
          <a:p>
            <a:pPr algn="just"/>
            <a:endParaRPr lang="es-CO" sz="1400" dirty="0"/>
          </a:p>
        </p:txBody>
      </p:sp>
      <p:sp>
        <p:nvSpPr>
          <p:cNvPr id="24" name="CuadroTexto 23">
            <a:extLst>
              <a:ext uri="{FF2B5EF4-FFF2-40B4-BE49-F238E27FC236}">
                <a16:creationId xmlns:a16="http://schemas.microsoft.com/office/drawing/2014/main" xmlns="" id="{AAD91909-3881-412F-8116-1C499851F31A}"/>
              </a:ext>
            </a:extLst>
          </p:cNvPr>
          <p:cNvSpPr txBox="1"/>
          <p:nvPr/>
        </p:nvSpPr>
        <p:spPr>
          <a:xfrm>
            <a:off x="5614510" y="1648496"/>
            <a:ext cx="2975698" cy="4123031"/>
          </a:xfrm>
          <a:prstGeom prst="rect">
            <a:avLst/>
          </a:prstGeom>
          <a:noFill/>
        </p:spPr>
        <p:txBody>
          <a:bodyPr wrap="square" rtlCol="0">
            <a:spAutoFit/>
          </a:bodyPr>
          <a:lstStyle/>
          <a:p>
            <a:pPr algn="just"/>
            <a:endParaRPr lang="es-CO" sz="1400" dirty="0"/>
          </a:p>
          <a:p>
            <a:pPr algn="just"/>
            <a:r>
              <a:rPr lang="es-CO" sz="1400" b="1" dirty="0"/>
              <a:t>ACTIVIDADES:</a:t>
            </a:r>
            <a:r>
              <a:rPr lang="es-CO" sz="1400" dirty="0"/>
              <a:t> Con el fin de generar actividades que permitieran fomentar los valores, se hizo énfasis en realizar  una vez a la semana activación del valor a través de los sentidos de nuestros funcionarios, para ello se creo  una lista de reproducción con canciones que los activaron auditivamente y sensorialmente se encontraban con olores a través de un difusor,  acompañado de  la entrega de un chocolate que lleva el nombre del valor con el primer café de la mañana para la activación del sentido del gusto</a:t>
            </a:r>
            <a:r>
              <a:rPr lang="es-CO" sz="1400" dirty="0" smtClean="0"/>
              <a:t>. </a:t>
            </a:r>
          </a:p>
          <a:p>
            <a:pPr algn="just"/>
            <a:endParaRPr lang="es-CO" sz="1400" dirty="0"/>
          </a:p>
          <a:p>
            <a:pPr algn="just"/>
            <a:endParaRPr lang="es-CO" sz="1400" dirty="0"/>
          </a:p>
        </p:txBody>
      </p:sp>
      <p:pic>
        <p:nvPicPr>
          <p:cNvPr id="25" name="Imagen 24">
            <a:extLst>
              <a:ext uri="{FF2B5EF4-FFF2-40B4-BE49-F238E27FC236}">
                <a16:creationId xmlns:a16="http://schemas.microsoft.com/office/drawing/2014/main" xmlns="" id="{09284741-2F7A-4811-838A-A402C0BB9394}"/>
              </a:ext>
            </a:extLst>
          </p:cNvPr>
          <p:cNvPicPr/>
          <p:nvPr/>
        </p:nvPicPr>
        <p:blipFill rotWithShape="1">
          <a:blip r:embed="rId4" cstate="print">
            <a:extLst>
              <a:ext uri="{28A0092B-C50C-407E-A947-70E740481C1C}">
                <a14:useLocalDpi xmlns:a14="http://schemas.microsoft.com/office/drawing/2010/main" val="0"/>
              </a:ext>
            </a:extLst>
          </a:blip>
          <a:srcRect l="9524" t="8668" b="5249"/>
          <a:stretch/>
        </p:blipFill>
        <p:spPr bwMode="auto">
          <a:xfrm>
            <a:off x="2769464" y="1648496"/>
            <a:ext cx="2691494" cy="4193041"/>
          </a:xfrm>
          <a:prstGeom prst="rect">
            <a:avLst/>
          </a:prstGeom>
          <a:ln>
            <a:solidFill>
              <a:schemeClr val="tx1"/>
            </a:solidFill>
          </a:ln>
          <a:extLst>
            <a:ext uri="{53640926-AAD7-44D8-BBD7-CCE9431645EC}">
              <a14:shadowObscured xmlns:a14="http://schemas.microsoft.com/office/drawing/2010/main"/>
            </a:ext>
          </a:extLst>
        </p:spPr>
      </p:pic>
      <p:sp>
        <p:nvSpPr>
          <p:cNvPr id="4" name="CuadroTexto 3">
            <a:extLst>
              <a:ext uri="{FF2B5EF4-FFF2-40B4-BE49-F238E27FC236}">
                <a16:creationId xmlns:a16="http://schemas.microsoft.com/office/drawing/2014/main" xmlns="" id="{73E333EF-FBF8-4241-A8EC-723FD48B5DC2}"/>
              </a:ext>
            </a:extLst>
          </p:cNvPr>
          <p:cNvSpPr txBox="1"/>
          <p:nvPr/>
        </p:nvSpPr>
        <p:spPr>
          <a:xfrm>
            <a:off x="112733" y="1801664"/>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FEBRERO: MES DE  LOS VALORES </a:t>
            </a:r>
          </a:p>
          <a:p>
            <a:pPr algn="ctr"/>
            <a:endParaRPr lang="es-CO" sz="2500" b="1" dirty="0">
              <a:solidFill>
                <a:schemeClr val="bg1"/>
              </a:solidFill>
              <a:latin typeface="HelveticaNeueLT Std Med Cn" panose="020B0606030502030204" pitchFamily="34" charset="0"/>
              <a:cs typeface="Arial" panose="020B0604020202020204" pitchFamily="34" charset="0"/>
            </a:endParaRPr>
          </a:p>
        </p:txBody>
      </p:sp>
    </p:spTree>
    <p:extLst>
      <p:ext uri="{BB962C8B-B14F-4D97-AF65-F5344CB8AC3E}">
        <p14:creationId xmlns:p14="http://schemas.microsoft.com/office/powerpoint/2010/main" val="3409030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15912" y="-83130"/>
            <a:ext cx="6551114" cy="7024255"/>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0" y="75539"/>
            <a:ext cx="2498501" cy="558180"/>
          </a:xfrm>
          <a:prstGeom prst="rect">
            <a:avLst/>
          </a:prstGeom>
        </p:spPr>
      </p:pic>
      <p:sp>
        <p:nvSpPr>
          <p:cNvPr id="16" name="CuadroTexto 15">
            <a:extLst>
              <a:ext uri="{FF2B5EF4-FFF2-40B4-BE49-F238E27FC236}">
                <a16:creationId xmlns:a16="http://schemas.microsoft.com/office/drawing/2014/main" xmlns="" id="{84AC0F61-5FCA-4948-A3CF-A71EA16A14AD}"/>
              </a:ext>
            </a:extLst>
          </p:cNvPr>
          <p:cNvSpPr txBox="1"/>
          <p:nvPr/>
        </p:nvSpPr>
        <p:spPr>
          <a:xfrm>
            <a:off x="2638938" y="75539"/>
            <a:ext cx="6087133" cy="1815882"/>
          </a:xfrm>
          <a:prstGeom prst="rect">
            <a:avLst/>
          </a:prstGeom>
          <a:noFill/>
        </p:spPr>
        <p:txBody>
          <a:bodyPr wrap="square" rtlCol="0">
            <a:spAutoFit/>
          </a:bodyPr>
          <a:lstStyle/>
          <a:p>
            <a:pPr algn="just"/>
            <a:r>
              <a:rPr lang="es-CO" sz="1600" dirty="0" smtClean="0"/>
              <a:t>3. PIEZAS GRAFICAS:</a:t>
            </a:r>
          </a:p>
          <a:p>
            <a:pPr algn="just"/>
            <a:r>
              <a:rPr lang="es-CO" sz="1600" dirty="0" smtClean="0"/>
              <a:t>De </a:t>
            </a:r>
            <a:r>
              <a:rPr lang="es-CO" sz="1600" dirty="0"/>
              <a:t>manera recurrente, cada semana se envían dos piezas gráficas por diferentes medios incluidos los grupos de </a:t>
            </a:r>
            <a:r>
              <a:rPr lang="es-CO" sz="1600" dirty="0" err="1"/>
              <a:t>whatsapp</a:t>
            </a:r>
            <a:r>
              <a:rPr lang="es-CO" sz="1600" dirty="0"/>
              <a:t> para recordar lo que sugiere la caja de herramientas y que hemos acogido con LO QUE HAGO y LO QUE NO HAGO, de igual forma al comienzo de cada mes se realiza el lanzamiento del valor con un </a:t>
            </a:r>
            <a:r>
              <a:rPr lang="es-CO" sz="1600" dirty="0" err="1"/>
              <a:t>sticker</a:t>
            </a:r>
            <a:r>
              <a:rPr lang="es-CO" sz="1600" dirty="0"/>
              <a:t> del globo correspondiente </a:t>
            </a:r>
          </a:p>
        </p:txBody>
      </p:sp>
      <p:pic>
        <p:nvPicPr>
          <p:cNvPr id="18" name="Imagen 17">
            <a:extLst>
              <a:ext uri="{FF2B5EF4-FFF2-40B4-BE49-F238E27FC236}">
                <a16:creationId xmlns:a16="http://schemas.microsoft.com/office/drawing/2014/main" xmlns="" id="{1EE9DB2E-2AAE-4205-A891-9FF2487C36C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3236495" y="2183763"/>
            <a:ext cx="2528226" cy="2490470"/>
          </a:xfrm>
          <a:prstGeom prst="rect">
            <a:avLst/>
          </a:prstGeom>
          <a:ln>
            <a:solidFill>
              <a:schemeClr val="tx1"/>
            </a:solidFill>
          </a:ln>
        </p:spPr>
      </p:pic>
      <p:pic>
        <p:nvPicPr>
          <p:cNvPr id="27" name="Imagen 26" descr="Imagen que contiene camiseta&#10;&#10;Descripción generada automáticamente">
            <a:extLst>
              <a:ext uri="{FF2B5EF4-FFF2-40B4-BE49-F238E27FC236}">
                <a16:creationId xmlns:a16="http://schemas.microsoft.com/office/drawing/2014/main" xmlns="" id="{9085194D-A854-4E76-827F-058265AAF6D4}"/>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053999" y="3945703"/>
            <a:ext cx="2490470" cy="2490470"/>
          </a:xfrm>
          <a:prstGeom prst="rect">
            <a:avLst/>
          </a:prstGeom>
          <a:ln>
            <a:solidFill>
              <a:schemeClr val="tx1"/>
            </a:solidFill>
          </a:ln>
        </p:spPr>
      </p:pic>
      <p:sp>
        <p:nvSpPr>
          <p:cNvPr id="6" name="CuadroTexto 5">
            <a:extLst>
              <a:ext uri="{FF2B5EF4-FFF2-40B4-BE49-F238E27FC236}">
                <a16:creationId xmlns:a16="http://schemas.microsoft.com/office/drawing/2014/main" xmlns="" id="{7FC34ACD-729E-4A3E-8DBA-14B5E5D4D8CE}"/>
              </a:ext>
            </a:extLst>
          </p:cNvPr>
          <p:cNvSpPr txBox="1"/>
          <p:nvPr/>
        </p:nvSpPr>
        <p:spPr>
          <a:xfrm>
            <a:off x="112733" y="1801664"/>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CÓDIGO DE INTEGRIDAD Y VALORES </a:t>
            </a:r>
          </a:p>
          <a:p>
            <a:pPr algn="ctr"/>
            <a:endParaRPr lang="es-CO" sz="2500" b="1" dirty="0">
              <a:solidFill>
                <a:schemeClr val="bg1"/>
              </a:solidFill>
              <a:latin typeface="HelveticaNeueLT Std Med Cn" panose="020B0606030502030204" pitchFamily="34" charset="0"/>
              <a:cs typeface="Arial" panose="020B0604020202020204" pitchFamily="34" charset="0"/>
            </a:endParaRPr>
          </a:p>
        </p:txBody>
      </p:sp>
    </p:spTree>
    <p:extLst>
      <p:ext uri="{BB962C8B-B14F-4D97-AF65-F5344CB8AC3E}">
        <p14:creationId xmlns:p14="http://schemas.microsoft.com/office/powerpoint/2010/main" val="34286548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76092" y="174968"/>
            <a:ext cx="6339119" cy="6683030"/>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dirty="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112733" y="174968"/>
            <a:ext cx="2480153" cy="558180"/>
          </a:xfrm>
          <a:prstGeom prst="rect">
            <a:avLst/>
          </a:prstGeom>
        </p:spPr>
      </p:pic>
      <p:sp>
        <p:nvSpPr>
          <p:cNvPr id="16" name="CuadroTexto 15">
            <a:extLst>
              <a:ext uri="{FF2B5EF4-FFF2-40B4-BE49-F238E27FC236}">
                <a16:creationId xmlns:a16="http://schemas.microsoft.com/office/drawing/2014/main" xmlns="" id="{84AC0F61-5FCA-4948-A3CF-A71EA16A14AD}"/>
              </a:ext>
            </a:extLst>
          </p:cNvPr>
          <p:cNvSpPr txBox="1"/>
          <p:nvPr/>
        </p:nvSpPr>
        <p:spPr>
          <a:xfrm>
            <a:off x="2879636" y="270456"/>
            <a:ext cx="5543147" cy="1261884"/>
          </a:xfrm>
          <a:prstGeom prst="rect">
            <a:avLst/>
          </a:prstGeom>
          <a:noFill/>
        </p:spPr>
        <p:txBody>
          <a:bodyPr wrap="square" rtlCol="0">
            <a:spAutoFit/>
          </a:bodyPr>
          <a:lstStyle/>
          <a:p>
            <a:pPr algn="just"/>
            <a:r>
              <a:rPr lang="es-CO" sz="1600" b="1" dirty="0" smtClean="0"/>
              <a:t>“VIVIENDO </a:t>
            </a:r>
            <a:r>
              <a:rPr lang="es-CO" sz="1600" b="1" dirty="0"/>
              <a:t>LOS VALORES DESDE NUESTRA CASA”</a:t>
            </a:r>
            <a:r>
              <a:rPr lang="es-CO" sz="1600" dirty="0"/>
              <a:t>: </a:t>
            </a:r>
            <a:endParaRPr lang="es-CO" sz="1600" dirty="0" smtClean="0"/>
          </a:p>
          <a:p>
            <a:pPr algn="just"/>
            <a:r>
              <a:rPr lang="es-CO" sz="1600" dirty="0" smtClean="0"/>
              <a:t>Dada </a:t>
            </a:r>
            <a:r>
              <a:rPr lang="es-CO" sz="1600" dirty="0"/>
              <a:t>la declaración de emergencia sanitaria por el gobierno nacional, se replanteó y trabajó </a:t>
            </a:r>
            <a:r>
              <a:rPr lang="es-CO" sz="1600" dirty="0" smtClean="0"/>
              <a:t>los valore en casa.</a:t>
            </a:r>
          </a:p>
          <a:p>
            <a:pPr algn="just"/>
            <a:endParaRPr lang="es-CO" sz="1400" dirty="0" smtClean="0"/>
          </a:p>
          <a:p>
            <a:pPr algn="just"/>
            <a:endParaRPr lang="es-CO" sz="1400" dirty="0"/>
          </a:p>
        </p:txBody>
      </p:sp>
      <p:sp>
        <p:nvSpPr>
          <p:cNvPr id="24" name="CuadroTexto 23">
            <a:extLst>
              <a:ext uri="{FF2B5EF4-FFF2-40B4-BE49-F238E27FC236}">
                <a16:creationId xmlns:a16="http://schemas.microsoft.com/office/drawing/2014/main" xmlns="" id="{AAD91909-3881-412F-8116-1C499851F31A}"/>
              </a:ext>
            </a:extLst>
          </p:cNvPr>
          <p:cNvSpPr txBox="1"/>
          <p:nvPr/>
        </p:nvSpPr>
        <p:spPr>
          <a:xfrm>
            <a:off x="2879636" y="1277330"/>
            <a:ext cx="5653593" cy="4832092"/>
          </a:xfrm>
          <a:prstGeom prst="rect">
            <a:avLst/>
          </a:prstGeom>
          <a:noFill/>
        </p:spPr>
        <p:txBody>
          <a:bodyPr wrap="square" rtlCol="0">
            <a:spAutoFit/>
          </a:bodyPr>
          <a:lstStyle/>
          <a:p>
            <a:pPr algn="just"/>
            <a:r>
              <a:rPr lang="es-CO" sz="1400" b="1" dirty="0"/>
              <a:t>JUSTIFICACIÓN</a:t>
            </a:r>
          </a:p>
          <a:p>
            <a:pPr algn="just"/>
            <a:r>
              <a:rPr lang="es-CO" sz="1400" dirty="0"/>
              <a:t> </a:t>
            </a:r>
          </a:p>
          <a:p>
            <a:pPr algn="just"/>
            <a:r>
              <a:rPr lang="es-CO" sz="1400" dirty="0"/>
              <a:t>Los valores son esencialmente acuerdos comunes basados en la adecuada convivencia para reflejar lo que se espera como Funcionario del INVIAS. Están presentes en lo que hacemos y no hacemos y son expresados de manera pública y abierta, actuados de manera repetida y defendidos. Cuando las organizaciones toman decisiones basadas en valores, los funcionarios son capaces de actuar rectamente de manera consciente y vivir de acuerdo con los principios promovidos abiertamente. </a:t>
            </a:r>
          </a:p>
          <a:p>
            <a:pPr algn="just"/>
            <a:r>
              <a:rPr lang="es-CO" sz="1400" dirty="0"/>
              <a:t> </a:t>
            </a:r>
          </a:p>
          <a:p>
            <a:pPr algn="just"/>
            <a:r>
              <a:rPr lang="es-CO" sz="1400" b="1" dirty="0"/>
              <a:t>ACTIVIDADES</a:t>
            </a:r>
          </a:p>
          <a:p>
            <a:pPr algn="just"/>
            <a:endParaRPr lang="es-CO" sz="1400" b="1" dirty="0"/>
          </a:p>
          <a:p>
            <a:pPr algn="just"/>
            <a:r>
              <a:rPr lang="es-CO" sz="1400" dirty="0"/>
              <a:t>“Viviendo los valores de nuestra casa” tiene como objetivo continuar con la activación y establecimiento de los valores del código de integridad para reflejar la forma como cada funcionario esta en la capacidad de vivirlos y reflejarlos en su hogar para ejemplificar a través de sus familias en una socialización y divulgación de las actividades que se realizan de manera virtual.</a:t>
            </a:r>
          </a:p>
          <a:p>
            <a:pPr algn="just"/>
            <a:endParaRPr lang="es-CO" sz="1400" dirty="0"/>
          </a:p>
          <a:p>
            <a:pPr algn="just"/>
            <a:r>
              <a:rPr lang="es-CO" sz="1400" dirty="0"/>
              <a:t>Simbólicamente entregamos los globos que serían dispuestos en las chispas, enviándolos como </a:t>
            </a:r>
            <a:r>
              <a:rPr lang="es-CO" sz="1400" dirty="0" err="1"/>
              <a:t>stickers</a:t>
            </a:r>
            <a:r>
              <a:rPr lang="es-CO" sz="1400" dirty="0"/>
              <a:t> por medio de los grupos de </a:t>
            </a:r>
            <a:r>
              <a:rPr lang="es-CO" sz="1400" dirty="0" err="1"/>
              <a:t>Whatsapp</a:t>
            </a:r>
            <a:r>
              <a:rPr lang="es-CO" sz="1400" dirty="0"/>
              <a:t> y correo electrónico.</a:t>
            </a:r>
          </a:p>
        </p:txBody>
      </p:sp>
      <p:sp>
        <p:nvSpPr>
          <p:cNvPr id="3" name="CuadroTexto 2">
            <a:extLst>
              <a:ext uri="{FF2B5EF4-FFF2-40B4-BE49-F238E27FC236}">
                <a16:creationId xmlns:a16="http://schemas.microsoft.com/office/drawing/2014/main" xmlns="" id="{2AAD82F5-E6B2-4E90-867E-D3DC996D152E}"/>
              </a:ext>
            </a:extLst>
          </p:cNvPr>
          <p:cNvSpPr txBox="1"/>
          <p:nvPr/>
        </p:nvSpPr>
        <p:spPr>
          <a:xfrm>
            <a:off x="112733" y="1801664"/>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CÓDIGO DE INTEGRIDAD Y VALORES </a:t>
            </a:r>
          </a:p>
          <a:p>
            <a:pPr algn="ctr"/>
            <a:endParaRPr lang="es-CO" sz="2500" b="1" dirty="0">
              <a:solidFill>
                <a:schemeClr val="bg1"/>
              </a:solidFill>
              <a:latin typeface="HelveticaNeueLT Std Med Cn" panose="020B0606030502030204" pitchFamily="34" charset="0"/>
              <a:cs typeface="Arial" panose="020B0604020202020204" pitchFamily="34" charset="0"/>
            </a:endParaRPr>
          </a:p>
        </p:txBody>
      </p:sp>
      <p:pic>
        <p:nvPicPr>
          <p:cNvPr id="4" name="Imagen 3">
            <a:extLst>
              <a:ext uri="{FF2B5EF4-FFF2-40B4-BE49-F238E27FC236}">
                <a16:creationId xmlns:a16="http://schemas.microsoft.com/office/drawing/2014/main" xmlns="" id="{71DDFECB-19CB-412D-87B8-EB5E5A322015}"/>
              </a:ext>
            </a:extLst>
          </p:cNvPr>
          <p:cNvPicPr/>
          <p:nvPr/>
        </p:nvPicPr>
        <p:blipFill>
          <a:blip r:embed="rId3">
            <a:extLst>
              <a:ext uri="{28A0092B-C50C-407E-A947-70E740481C1C}">
                <a14:useLocalDpi xmlns:a14="http://schemas.microsoft.com/office/drawing/2010/main" val="0"/>
              </a:ext>
            </a:extLst>
          </a:blip>
          <a:stretch>
            <a:fillRect/>
          </a:stretch>
        </p:blipFill>
        <p:spPr>
          <a:xfrm>
            <a:off x="60181" y="3114264"/>
            <a:ext cx="2495550" cy="1409700"/>
          </a:xfrm>
          <a:prstGeom prst="rect">
            <a:avLst/>
          </a:prstGeom>
          <a:ln>
            <a:solidFill>
              <a:schemeClr val="tx1"/>
            </a:solidFill>
          </a:ln>
        </p:spPr>
      </p:pic>
    </p:spTree>
    <p:extLst>
      <p:ext uri="{BB962C8B-B14F-4D97-AF65-F5344CB8AC3E}">
        <p14:creationId xmlns:p14="http://schemas.microsoft.com/office/powerpoint/2010/main" val="2113527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15912" y="-360711"/>
            <a:ext cx="6551114" cy="7024255"/>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23629" y="1520201"/>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MARZO: MES DEL COMPROMISO </a:t>
            </a: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0" y="94787"/>
            <a:ext cx="3080927" cy="558180"/>
          </a:xfrm>
          <a:prstGeom prst="rect">
            <a:avLst/>
          </a:prstGeom>
        </p:spPr>
      </p:pic>
      <p:sp>
        <p:nvSpPr>
          <p:cNvPr id="16" name="CuadroTexto 15">
            <a:extLst>
              <a:ext uri="{FF2B5EF4-FFF2-40B4-BE49-F238E27FC236}">
                <a16:creationId xmlns:a16="http://schemas.microsoft.com/office/drawing/2014/main" xmlns="" id="{84AC0F61-5FCA-4948-A3CF-A71EA16A14AD}"/>
              </a:ext>
            </a:extLst>
          </p:cNvPr>
          <p:cNvSpPr txBox="1"/>
          <p:nvPr/>
        </p:nvSpPr>
        <p:spPr>
          <a:xfrm>
            <a:off x="6232947" y="548171"/>
            <a:ext cx="2683320" cy="954107"/>
          </a:xfrm>
          <a:prstGeom prst="rect">
            <a:avLst/>
          </a:prstGeom>
          <a:noFill/>
        </p:spPr>
        <p:txBody>
          <a:bodyPr wrap="square" rtlCol="0">
            <a:spAutoFit/>
          </a:bodyPr>
          <a:lstStyle/>
          <a:p>
            <a:pPr algn="just"/>
            <a:r>
              <a:rPr lang="es-CO" sz="1400" dirty="0"/>
              <a:t>En el mes de marzo, se promovieron alrededor del compromiso la actividad “Transformando vidas</a:t>
            </a:r>
            <a:r>
              <a:rPr lang="es-CO" sz="1400" dirty="0" smtClean="0"/>
              <a:t>”</a:t>
            </a:r>
            <a:endParaRPr lang="es-CO" sz="1400" dirty="0"/>
          </a:p>
        </p:txBody>
      </p:sp>
      <p:pic>
        <p:nvPicPr>
          <p:cNvPr id="6" name="Imagen 5">
            <a:extLst>
              <a:ext uri="{FF2B5EF4-FFF2-40B4-BE49-F238E27FC236}">
                <a16:creationId xmlns:a16="http://schemas.microsoft.com/office/drawing/2014/main" xmlns="" id="{1BE26A7B-5165-413F-9A0B-DF149050AF88}"/>
              </a:ext>
            </a:extLst>
          </p:cNvPr>
          <p:cNvPicPr>
            <a:picLocks noChangeAspect="1"/>
          </p:cNvPicPr>
          <p:nvPr/>
        </p:nvPicPr>
        <p:blipFill>
          <a:blip r:embed="rId3"/>
          <a:stretch>
            <a:fillRect/>
          </a:stretch>
        </p:blipFill>
        <p:spPr>
          <a:xfrm>
            <a:off x="4778297" y="1339402"/>
            <a:ext cx="1330964" cy="1455537"/>
          </a:xfrm>
          <a:prstGeom prst="rect">
            <a:avLst/>
          </a:prstGeom>
          <a:ln>
            <a:solidFill>
              <a:schemeClr val="tx1"/>
            </a:solidFill>
          </a:ln>
        </p:spPr>
      </p:pic>
      <p:sp>
        <p:nvSpPr>
          <p:cNvPr id="7" name="CuadroTexto 6">
            <a:extLst>
              <a:ext uri="{FF2B5EF4-FFF2-40B4-BE49-F238E27FC236}">
                <a16:creationId xmlns:a16="http://schemas.microsoft.com/office/drawing/2014/main" xmlns="" id="{94790CDD-576E-4284-BF6C-DC7F4431BCCA}"/>
              </a:ext>
            </a:extLst>
          </p:cNvPr>
          <p:cNvSpPr txBox="1"/>
          <p:nvPr/>
        </p:nvSpPr>
        <p:spPr>
          <a:xfrm>
            <a:off x="0" y="4522191"/>
            <a:ext cx="2480153" cy="1246495"/>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ABRIL : MES DEL RESPETO </a:t>
            </a: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pic>
        <p:nvPicPr>
          <p:cNvPr id="9" name="Imagen 8">
            <a:extLst>
              <a:ext uri="{FF2B5EF4-FFF2-40B4-BE49-F238E27FC236}">
                <a16:creationId xmlns:a16="http://schemas.microsoft.com/office/drawing/2014/main" xmlns="" id="{77FB9336-6792-4273-8F04-6CD21E5610E6}"/>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6689045" y="1590723"/>
            <a:ext cx="1889376" cy="2408432"/>
          </a:xfrm>
          <a:prstGeom prst="rect">
            <a:avLst/>
          </a:prstGeom>
          <a:ln>
            <a:solidFill>
              <a:schemeClr val="tx1"/>
            </a:solidFill>
          </a:ln>
        </p:spPr>
      </p:pic>
      <p:sp>
        <p:nvSpPr>
          <p:cNvPr id="10" name="CuadroTexto 9">
            <a:extLst>
              <a:ext uri="{FF2B5EF4-FFF2-40B4-BE49-F238E27FC236}">
                <a16:creationId xmlns:a16="http://schemas.microsoft.com/office/drawing/2014/main" xmlns="" id="{83CCD66F-3F71-499C-8CD1-D63784A92E2B}"/>
              </a:ext>
            </a:extLst>
          </p:cNvPr>
          <p:cNvSpPr txBox="1"/>
          <p:nvPr/>
        </p:nvSpPr>
        <p:spPr>
          <a:xfrm>
            <a:off x="2722026" y="3271314"/>
            <a:ext cx="3034830" cy="1384995"/>
          </a:xfrm>
          <a:prstGeom prst="rect">
            <a:avLst/>
          </a:prstGeom>
          <a:noFill/>
        </p:spPr>
        <p:txBody>
          <a:bodyPr wrap="square" rtlCol="0">
            <a:spAutoFit/>
          </a:bodyPr>
          <a:lstStyle/>
          <a:p>
            <a:pPr algn="just"/>
            <a:r>
              <a:rPr lang="es-CO" sz="1400" dirty="0"/>
              <a:t>En el mes de Abril se envío la propuesta de un juego familiar que promueve el valor fomentado en el mes, además la Charla “Transformando Vidas” tuvo como temática principal este valor. </a:t>
            </a:r>
          </a:p>
        </p:txBody>
      </p:sp>
      <p:pic>
        <p:nvPicPr>
          <p:cNvPr id="31" name="Imagen 30">
            <a:extLst>
              <a:ext uri="{FF2B5EF4-FFF2-40B4-BE49-F238E27FC236}">
                <a16:creationId xmlns:a16="http://schemas.microsoft.com/office/drawing/2014/main" xmlns="" id="{3D6237EB-7252-4919-9ED8-37F80A9BBD92}"/>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2751671" y="901479"/>
            <a:ext cx="1446842" cy="1635658"/>
          </a:xfrm>
          <a:prstGeom prst="rect">
            <a:avLst/>
          </a:prstGeom>
          <a:ln>
            <a:solidFill>
              <a:schemeClr val="tx1"/>
            </a:solidFill>
          </a:ln>
        </p:spPr>
      </p:pic>
      <p:sp>
        <p:nvSpPr>
          <p:cNvPr id="35" name="CuadroTexto 34">
            <a:extLst>
              <a:ext uri="{FF2B5EF4-FFF2-40B4-BE49-F238E27FC236}">
                <a16:creationId xmlns:a16="http://schemas.microsoft.com/office/drawing/2014/main" xmlns="" id="{ABF228F3-6503-4E22-BAAB-8503E3DAE60D}"/>
              </a:ext>
            </a:extLst>
          </p:cNvPr>
          <p:cNvSpPr txBox="1"/>
          <p:nvPr/>
        </p:nvSpPr>
        <p:spPr>
          <a:xfrm>
            <a:off x="2659619" y="4770172"/>
            <a:ext cx="2535259" cy="1600438"/>
          </a:xfrm>
          <a:prstGeom prst="rect">
            <a:avLst/>
          </a:prstGeom>
          <a:noFill/>
        </p:spPr>
        <p:txBody>
          <a:bodyPr wrap="square" rtlCol="0">
            <a:spAutoFit/>
          </a:bodyPr>
          <a:lstStyle/>
          <a:p>
            <a:pPr algn="just"/>
            <a:r>
              <a:rPr lang="es-CO" sz="1400" dirty="0"/>
              <a:t>En este mes se realizó la primera izada de bandera virtual, donde se realizó el reconocimiento por respeto a los colaboradores </a:t>
            </a:r>
            <a:r>
              <a:rPr lang="es-CO" sz="1400" dirty="0" smtClean="0"/>
              <a:t>participantes </a:t>
            </a:r>
            <a:r>
              <a:rPr lang="es-CO" sz="1400" dirty="0"/>
              <a:t>del concurso propuesto desde el grupo de sostenibilidad. </a:t>
            </a:r>
          </a:p>
        </p:txBody>
      </p:sp>
      <p:pic>
        <p:nvPicPr>
          <p:cNvPr id="33" name="Imagen 32">
            <a:extLst>
              <a:ext uri="{FF2B5EF4-FFF2-40B4-BE49-F238E27FC236}">
                <a16:creationId xmlns:a16="http://schemas.microsoft.com/office/drawing/2014/main" xmlns="" id="{EB35F4C1-B43D-4B17-B071-B3061F46F254}"/>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6400705" y="4482456"/>
            <a:ext cx="1560494" cy="1697787"/>
          </a:xfrm>
          <a:prstGeom prst="rect">
            <a:avLst/>
          </a:prstGeom>
          <a:ln>
            <a:solidFill>
              <a:schemeClr val="tx1"/>
            </a:solidFill>
          </a:ln>
        </p:spPr>
      </p:pic>
    </p:spTree>
    <p:extLst>
      <p:ext uri="{BB962C8B-B14F-4D97-AF65-F5344CB8AC3E}">
        <p14:creationId xmlns:p14="http://schemas.microsoft.com/office/powerpoint/2010/main" val="28231892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15912" y="-153725"/>
            <a:ext cx="6551114" cy="7024255"/>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416653" y="152400"/>
            <a:ext cx="3080927" cy="558180"/>
          </a:xfrm>
          <a:prstGeom prst="rect">
            <a:avLst/>
          </a:prstGeom>
        </p:spPr>
      </p:pic>
      <p:sp>
        <p:nvSpPr>
          <p:cNvPr id="19" name="CuadroTexto 18">
            <a:extLst>
              <a:ext uri="{FF2B5EF4-FFF2-40B4-BE49-F238E27FC236}">
                <a16:creationId xmlns:a16="http://schemas.microsoft.com/office/drawing/2014/main" xmlns="" id="{0648A346-48A2-4E9A-9DA8-6F51445C32D4}"/>
              </a:ext>
            </a:extLst>
          </p:cNvPr>
          <p:cNvSpPr txBox="1"/>
          <p:nvPr/>
        </p:nvSpPr>
        <p:spPr>
          <a:xfrm>
            <a:off x="2739541" y="729125"/>
            <a:ext cx="5998702" cy="1169551"/>
          </a:xfrm>
          <a:prstGeom prst="rect">
            <a:avLst/>
          </a:prstGeom>
          <a:noFill/>
        </p:spPr>
        <p:txBody>
          <a:bodyPr wrap="square" rtlCol="0">
            <a:spAutoFit/>
          </a:bodyPr>
          <a:lstStyle/>
          <a:p>
            <a:pPr algn="just"/>
            <a:r>
              <a:rPr lang="es-CO" sz="1400" dirty="0"/>
              <a:t>En el quinto mes se realizó la actividad </a:t>
            </a:r>
            <a:r>
              <a:rPr lang="es-CO" sz="1400" b="1" dirty="0"/>
              <a:t>Seamos DILIGENTES: Cocinemos en casa, </a:t>
            </a:r>
            <a:r>
              <a:rPr lang="es-CO" sz="1400" dirty="0"/>
              <a:t>desde la cual se afianzó el valor en los hogares de los colaboradores partiendo de una campaña de expectativa y exaltación del valor durante la ejecución de la receta donde se realizó una receta con tiempo establecido, materiales definidos y manteniendo el orden. </a:t>
            </a:r>
            <a:endParaRPr lang="es-CO" sz="1400" b="1" dirty="0"/>
          </a:p>
        </p:txBody>
      </p:sp>
      <p:sp>
        <p:nvSpPr>
          <p:cNvPr id="4" name="CuadroTexto 3">
            <a:extLst>
              <a:ext uri="{FF2B5EF4-FFF2-40B4-BE49-F238E27FC236}">
                <a16:creationId xmlns:a16="http://schemas.microsoft.com/office/drawing/2014/main" xmlns="" id="{7A299703-AFFD-42F6-8448-FCDBF1276C48}"/>
              </a:ext>
            </a:extLst>
          </p:cNvPr>
          <p:cNvSpPr txBox="1"/>
          <p:nvPr/>
        </p:nvSpPr>
        <p:spPr>
          <a:xfrm>
            <a:off x="123629" y="1520201"/>
            <a:ext cx="2480153" cy="163121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MAYO: MES DE LA DILIGENCIA </a:t>
            </a: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pic>
        <p:nvPicPr>
          <p:cNvPr id="6" name="Imagen 5">
            <a:extLst>
              <a:ext uri="{FF2B5EF4-FFF2-40B4-BE49-F238E27FC236}">
                <a16:creationId xmlns:a16="http://schemas.microsoft.com/office/drawing/2014/main" xmlns="" id="{5690B96D-94A8-4ADE-BA8F-E1F9CB9258FD}"/>
              </a:ext>
            </a:extLst>
          </p:cNvPr>
          <p:cNvPicPr/>
          <p:nvPr/>
        </p:nvPicPr>
        <p:blipFill>
          <a:blip r:embed="rId3"/>
          <a:stretch>
            <a:fillRect/>
          </a:stretch>
        </p:blipFill>
        <p:spPr>
          <a:xfrm>
            <a:off x="2811031" y="2032921"/>
            <a:ext cx="1928560" cy="1683042"/>
          </a:xfrm>
          <a:prstGeom prst="rect">
            <a:avLst/>
          </a:prstGeom>
        </p:spPr>
      </p:pic>
      <p:pic>
        <p:nvPicPr>
          <p:cNvPr id="9" name="Imagen 8">
            <a:extLst>
              <a:ext uri="{FF2B5EF4-FFF2-40B4-BE49-F238E27FC236}">
                <a16:creationId xmlns:a16="http://schemas.microsoft.com/office/drawing/2014/main" xmlns="" id="{C4D746D3-F9E2-442A-A0EF-428EA41F838D}"/>
              </a:ext>
            </a:extLst>
          </p:cNvPr>
          <p:cNvPicPr/>
          <p:nvPr/>
        </p:nvPicPr>
        <p:blipFill>
          <a:blip r:embed="rId4"/>
          <a:stretch>
            <a:fillRect/>
          </a:stretch>
        </p:blipFill>
        <p:spPr>
          <a:xfrm>
            <a:off x="4874940" y="2032921"/>
            <a:ext cx="2191936" cy="1683042"/>
          </a:xfrm>
          <a:prstGeom prst="rect">
            <a:avLst/>
          </a:prstGeom>
        </p:spPr>
      </p:pic>
      <p:pic>
        <p:nvPicPr>
          <p:cNvPr id="10" name="Imagen 9" descr="Mujer sentada frente a una mesa con comida&#10;&#10;Descripción generada automáticamente">
            <a:extLst>
              <a:ext uri="{FF2B5EF4-FFF2-40B4-BE49-F238E27FC236}">
                <a16:creationId xmlns:a16="http://schemas.microsoft.com/office/drawing/2014/main" xmlns="" id="{63896779-00EA-4D47-BA6F-7E981B28469B}"/>
              </a:ext>
            </a:extLst>
          </p:cNvPr>
          <p:cNvPicPr/>
          <p:nvPr/>
        </p:nvPicPr>
        <p:blipFill rotWithShape="1">
          <a:blip r:embed="rId5">
            <a:extLst>
              <a:ext uri="{28A0092B-C50C-407E-A947-70E740481C1C}">
                <a14:useLocalDpi xmlns:a14="http://schemas.microsoft.com/office/drawing/2010/main" val="0"/>
              </a:ext>
            </a:extLst>
          </a:blip>
          <a:srcRect l="23718" r="16964"/>
          <a:stretch/>
        </p:blipFill>
        <p:spPr>
          <a:xfrm>
            <a:off x="7179609" y="1773321"/>
            <a:ext cx="1656762" cy="2138524"/>
          </a:xfrm>
          <a:prstGeom prst="rect">
            <a:avLst/>
          </a:prstGeom>
        </p:spPr>
      </p:pic>
      <p:sp>
        <p:nvSpPr>
          <p:cNvPr id="13" name="CuadroTexto 12">
            <a:extLst>
              <a:ext uri="{FF2B5EF4-FFF2-40B4-BE49-F238E27FC236}">
                <a16:creationId xmlns:a16="http://schemas.microsoft.com/office/drawing/2014/main" xmlns="" id="{B1602CE8-E125-49CF-9C82-76E59A50CD33}"/>
              </a:ext>
            </a:extLst>
          </p:cNvPr>
          <p:cNvSpPr txBox="1"/>
          <p:nvPr/>
        </p:nvSpPr>
        <p:spPr>
          <a:xfrm>
            <a:off x="2743709" y="3918163"/>
            <a:ext cx="6243076" cy="954107"/>
          </a:xfrm>
          <a:prstGeom prst="rect">
            <a:avLst/>
          </a:prstGeom>
          <a:noFill/>
        </p:spPr>
        <p:txBody>
          <a:bodyPr wrap="square" rtlCol="0">
            <a:spAutoFit/>
          </a:bodyPr>
          <a:lstStyle/>
          <a:p>
            <a:pPr algn="just"/>
            <a:r>
              <a:rPr lang="es-CO" sz="1400" dirty="0"/>
              <a:t>Por otro lado, la invitación a la Charla “Transformando Vidas” a la izada de bandera se realizó exaltando este valor y las condecoraciones en ese último viernes se dio a los colaboradores más diligentes por cada Dirección (incluyendo Direcciones Territoriales)</a:t>
            </a:r>
          </a:p>
        </p:txBody>
      </p:sp>
      <p:sp>
        <p:nvSpPr>
          <p:cNvPr id="15" name="CuadroTexto 14">
            <a:extLst>
              <a:ext uri="{FF2B5EF4-FFF2-40B4-BE49-F238E27FC236}">
                <a16:creationId xmlns:a16="http://schemas.microsoft.com/office/drawing/2014/main" xmlns="" id="{C3CFC027-C401-4DAF-9DF0-B123554E52A6}"/>
              </a:ext>
            </a:extLst>
          </p:cNvPr>
          <p:cNvSpPr txBox="1"/>
          <p:nvPr/>
        </p:nvSpPr>
        <p:spPr>
          <a:xfrm>
            <a:off x="25197" y="4678700"/>
            <a:ext cx="2480153" cy="2015936"/>
          </a:xfrm>
          <a:prstGeom prst="rect">
            <a:avLst/>
          </a:prstGeom>
          <a:noFill/>
        </p:spPr>
        <p:txBody>
          <a:bodyPr wrap="square" rtlCol="0">
            <a:spAutoFit/>
          </a:bodyPr>
          <a:lstStyle/>
          <a:p>
            <a:pPr algn="ctr"/>
            <a:r>
              <a:rPr lang="es-CO" sz="2500" b="1" dirty="0">
                <a:solidFill>
                  <a:schemeClr val="bg1"/>
                </a:solidFill>
                <a:latin typeface="HelveticaNeueLT Std Med Cn" panose="020B0606030502030204" pitchFamily="34" charset="0"/>
                <a:cs typeface="Arial" panose="020B0604020202020204" pitchFamily="34" charset="0"/>
              </a:rPr>
              <a:t>JUNIO: PRIMER MES DE LA HONESTIDAD </a:t>
            </a: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6" name="CuadroTexto 15">
            <a:extLst>
              <a:ext uri="{FF2B5EF4-FFF2-40B4-BE49-F238E27FC236}">
                <a16:creationId xmlns:a16="http://schemas.microsoft.com/office/drawing/2014/main" xmlns="" id="{AADC44DA-2209-4C6C-9846-B2FDA615D4DA}"/>
              </a:ext>
            </a:extLst>
          </p:cNvPr>
          <p:cNvSpPr txBox="1"/>
          <p:nvPr/>
        </p:nvSpPr>
        <p:spPr>
          <a:xfrm>
            <a:off x="5666201" y="4875844"/>
            <a:ext cx="2844217" cy="1815882"/>
          </a:xfrm>
          <a:prstGeom prst="rect">
            <a:avLst/>
          </a:prstGeom>
          <a:noFill/>
        </p:spPr>
        <p:txBody>
          <a:bodyPr wrap="square" rtlCol="0">
            <a:spAutoFit/>
          </a:bodyPr>
          <a:lstStyle/>
          <a:p>
            <a:pPr algn="just"/>
            <a:r>
              <a:rPr lang="es-CO" sz="1400" dirty="0"/>
              <a:t>Además de las actividades recurrentes para el lanzamiento y fomento de los valores, en el mes de Junio -y teniendo en cuenta el periodo vacacional de instituciones educativas- se enviaron imágenes con mensajes dirigidas a los NIÑOS INVÍAS. </a:t>
            </a:r>
          </a:p>
        </p:txBody>
      </p:sp>
      <p:pic>
        <p:nvPicPr>
          <p:cNvPr id="36" name="Imagen 35">
            <a:extLst>
              <a:ext uri="{FF2B5EF4-FFF2-40B4-BE49-F238E27FC236}">
                <a16:creationId xmlns:a16="http://schemas.microsoft.com/office/drawing/2014/main" xmlns="" id="{D26E6289-872C-4D57-B42D-55303CFC3157}"/>
              </a:ext>
            </a:extLst>
          </p:cNvPr>
          <p:cNvPicPr>
            <a:picLocks noChangeAspect="1"/>
          </p:cNvPicPr>
          <p:nvPr/>
        </p:nvPicPr>
        <p:blipFill>
          <a:blip r:embed="rId6"/>
          <a:stretch>
            <a:fillRect/>
          </a:stretch>
        </p:blipFill>
        <p:spPr>
          <a:xfrm>
            <a:off x="3139716" y="4953394"/>
            <a:ext cx="2288126" cy="1732183"/>
          </a:xfrm>
          <a:prstGeom prst="rect">
            <a:avLst/>
          </a:prstGeom>
        </p:spPr>
      </p:pic>
    </p:spTree>
    <p:extLst>
      <p:ext uri="{BB962C8B-B14F-4D97-AF65-F5344CB8AC3E}">
        <p14:creationId xmlns:p14="http://schemas.microsoft.com/office/powerpoint/2010/main" val="10625683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2"/>
            <a:ext cx="2615912" cy="6858000"/>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2615912" y="-153725"/>
            <a:ext cx="6551114" cy="7024255"/>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416653" y="152400"/>
            <a:ext cx="3080927" cy="558180"/>
          </a:xfrm>
          <a:prstGeom prst="rect">
            <a:avLst/>
          </a:prstGeom>
        </p:spPr>
      </p:pic>
      <p:sp>
        <p:nvSpPr>
          <p:cNvPr id="26" name="CuadroTexto 25">
            <a:extLst>
              <a:ext uri="{FF2B5EF4-FFF2-40B4-BE49-F238E27FC236}">
                <a16:creationId xmlns:a16="http://schemas.microsoft.com/office/drawing/2014/main" xmlns="" id="{E21BD21E-B9FB-4101-A462-875C43865FF9}"/>
              </a:ext>
            </a:extLst>
          </p:cNvPr>
          <p:cNvSpPr txBox="1"/>
          <p:nvPr/>
        </p:nvSpPr>
        <p:spPr>
          <a:xfrm>
            <a:off x="2879110" y="4246064"/>
            <a:ext cx="6024717" cy="2031325"/>
          </a:xfrm>
          <a:prstGeom prst="rect">
            <a:avLst/>
          </a:prstGeom>
          <a:noFill/>
        </p:spPr>
        <p:txBody>
          <a:bodyPr wrap="square" rtlCol="0">
            <a:spAutoFit/>
          </a:bodyPr>
          <a:lstStyle/>
          <a:p>
            <a:pPr algn="just"/>
            <a:endParaRPr lang="es-CO" sz="1400" dirty="0"/>
          </a:p>
          <a:p>
            <a:pPr algn="just"/>
            <a:r>
              <a:rPr lang="es-CO" sz="1400" dirty="0"/>
              <a:t>El envío recurrente de imágenes y videos cortos (2 o 3 veces a la semana) se complementan con actividades propias del programa de bienestar que se ha ejecutado desde comienzo de año como lo son la eucaristía mensual, la Charla Transformando </a:t>
            </a:r>
            <a:r>
              <a:rPr lang="es-CO" sz="1400" dirty="0" err="1" smtClean="0"/>
              <a:t>Vidase</a:t>
            </a:r>
            <a:r>
              <a:rPr lang="es-CO" sz="1400" dirty="0" smtClean="0"/>
              <a:t> </a:t>
            </a:r>
            <a:r>
              <a:rPr lang="es-CO" sz="1400" dirty="0"/>
              <a:t>izadas de bandera además de aquellas que se realizan para conmemorar fechas especiales como el dia de los niños, dia de las secretarias, día de la madre, del padre y actividades dirigidas en vivo (cocina en casa, vacaciones recreativas) donde se recalca el valor correspondiente a cada mes dentro de su contenido de divulgación.</a:t>
            </a:r>
          </a:p>
        </p:txBody>
      </p:sp>
      <p:sp>
        <p:nvSpPr>
          <p:cNvPr id="19" name="CuadroTexto 18">
            <a:extLst>
              <a:ext uri="{FF2B5EF4-FFF2-40B4-BE49-F238E27FC236}">
                <a16:creationId xmlns:a16="http://schemas.microsoft.com/office/drawing/2014/main" xmlns="" id="{0648A346-48A2-4E9A-9DA8-6F51445C32D4}"/>
              </a:ext>
            </a:extLst>
          </p:cNvPr>
          <p:cNvSpPr txBox="1"/>
          <p:nvPr/>
        </p:nvSpPr>
        <p:spPr>
          <a:xfrm>
            <a:off x="165742" y="1250008"/>
            <a:ext cx="2285910" cy="2015936"/>
          </a:xfrm>
          <a:prstGeom prst="rect">
            <a:avLst/>
          </a:prstGeom>
          <a:noFill/>
        </p:spPr>
        <p:txBody>
          <a:bodyPr wrap="square" rtlCol="0">
            <a:spAutoFit/>
          </a:bodyPr>
          <a:lstStyle/>
          <a:p>
            <a:pPr algn="ctr"/>
            <a:r>
              <a:rPr lang="es-CO" sz="2400" b="1" dirty="0">
                <a:solidFill>
                  <a:schemeClr val="bg1"/>
                </a:solidFill>
                <a:latin typeface="HelveticaNeueLT Std Med Cn" panose="020B0606030502030204" pitchFamily="34" charset="0"/>
                <a:cs typeface="Arial" panose="020B0604020202020204" pitchFamily="34" charset="0"/>
              </a:rPr>
              <a:t>RESULTADOS DE LAS ACTIVIDADES HASTA EL MOMENTO</a:t>
            </a:r>
          </a:p>
        </p:txBody>
      </p:sp>
      <p:pic>
        <p:nvPicPr>
          <p:cNvPr id="4" name="Imagen 3">
            <a:extLst>
              <a:ext uri="{FF2B5EF4-FFF2-40B4-BE49-F238E27FC236}">
                <a16:creationId xmlns:a16="http://schemas.microsoft.com/office/drawing/2014/main" xmlns="" id="{1E6D301B-6E77-416B-9B5A-E5C11AC61A0D}"/>
              </a:ext>
            </a:extLst>
          </p:cNvPr>
          <p:cNvPicPr>
            <a:picLocks noChangeAspect="1"/>
          </p:cNvPicPr>
          <p:nvPr/>
        </p:nvPicPr>
        <p:blipFill>
          <a:blip r:embed="rId3"/>
          <a:stretch>
            <a:fillRect/>
          </a:stretch>
        </p:blipFill>
        <p:spPr>
          <a:xfrm>
            <a:off x="2961356" y="1056602"/>
            <a:ext cx="3242728" cy="3242728"/>
          </a:xfrm>
          <a:prstGeom prst="rect">
            <a:avLst/>
          </a:prstGeom>
        </p:spPr>
      </p:pic>
      <p:sp>
        <p:nvSpPr>
          <p:cNvPr id="6" name="CuadroTexto 5">
            <a:extLst>
              <a:ext uri="{FF2B5EF4-FFF2-40B4-BE49-F238E27FC236}">
                <a16:creationId xmlns:a16="http://schemas.microsoft.com/office/drawing/2014/main" xmlns="" id="{FADE640B-58F3-45A0-A4A4-B17CAB4BF499}"/>
              </a:ext>
            </a:extLst>
          </p:cNvPr>
          <p:cNvSpPr txBox="1"/>
          <p:nvPr/>
        </p:nvSpPr>
        <p:spPr>
          <a:xfrm>
            <a:off x="6368344" y="1446859"/>
            <a:ext cx="2338334" cy="2462213"/>
          </a:xfrm>
          <a:prstGeom prst="rect">
            <a:avLst/>
          </a:prstGeom>
          <a:noFill/>
          <a:ln w="28575">
            <a:solidFill>
              <a:schemeClr val="accent1"/>
            </a:solidFill>
          </a:ln>
        </p:spPr>
        <p:txBody>
          <a:bodyPr wrap="square" rtlCol="0">
            <a:spAutoFit/>
          </a:bodyPr>
          <a:lstStyle/>
          <a:p>
            <a:pPr algn="just"/>
            <a:r>
              <a:rPr lang="es-CO" sz="1400" dirty="0"/>
              <a:t>Los funcionarios reconocen y asocian las piezas visuales y actividades desarrolladas que son enviadas por diferentes medios con los valores del funcionario INVIAS, haciendo participes a sus familias y demostrando el nivel de compromiso hacia el reconocimiento de los mismos.</a:t>
            </a:r>
          </a:p>
        </p:txBody>
      </p:sp>
    </p:spTree>
    <p:extLst>
      <p:ext uri="{BB962C8B-B14F-4D97-AF65-F5344CB8AC3E}">
        <p14:creationId xmlns:p14="http://schemas.microsoft.com/office/powerpoint/2010/main" val="41938444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ángulo 11"/>
          <p:cNvSpPr/>
          <p:nvPr/>
        </p:nvSpPr>
        <p:spPr>
          <a:xfrm>
            <a:off x="0" y="1"/>
            <a:ext cx="1442434" cy="6800628"/>
          </a:xfrm>
          <a:prstGeom prst="rect">
            <a:avLst/>
          </a:prstGeom>
          <a:solidFill>
            <a:srgbClr val="018E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sz="1350"/>
          </a:p>
        </p:txBody>
      </p:sp>
      <p:sp>
        <p:nvSpPr>
          <p:cNvPr id="5" name="Rectángulo 4"/>
          <p:cNvSpPr/>
          <p:nvPr/>
        </p:nvSpPr>
        <p:spPr>
          <a:xfrm>
            <a:off x="1442435" y="12879"/>
            <a:ext cx="7724592" cy="6800628"/>
          </a:xfrm>
          <a:prstGeom prst="rect">
            <a:avLst/>
          </a:prstGeom>
          <a:solidFill>
            <a:srgbClr val="E2E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O" sz="1600" b="1" dirty="0" smtClean="0">
                <a:solidFill>
                  <a:schemeClr val="tx1"/>
                </a:solidFill>
              </a:rPr>
              <a:t>CRONOGRAMA ACTIVIDADES SEGUNDO SEMESTRE</a:t>
            </a:r>
          </a:p>
          <a:p>
            <a:pPr algn="ctr"/>
            <a:r>
              <a:rPr lang="es-CO" sz="1600" b="1" dirty="0" smtClean="0">
                <a:solidFill>
                  <a:schemeClr val="tx1"/>
                </a:solidFill>
              </a:rPr>
              <a:t>PLAN MEJORA FURAT</a:t>
            </a: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smtClean="0">
              <a:solidFill>
                <a:schemeClr val="tx1"/>
              </a:solidFill>
            </a:endParaRPr>
          </a:p>
          <a:p>
            <a:pPr algn="ctr"/>
            <a:endParaRPr lang="es-CO" sz="1350" dirty="0">
              <a:solidFill>
                <a:schemeClr val="tx1"/>
              </a:solidFill>
            </a:endParaRPr>
          </a:p>
          <a:p>
            <a:pPr algn="ctr"/>
            <a:endParaRPr lang="es-CO" sz="1350" dirty="0">
              <a:solidFill>
                <a:schemeClr val="tx1"/>
              </a:solidFill>
            </a:endParaRPr>
          </a:p>
        </p:txBody>
      </p:sp>
      <p:sp>
        <p:nvSpPr>
          <p:cNvPr id="8" name="CuadroTexto 7"/>
          <p:cNvSpPr txBox="1"/>
          <p:nvPr/>
        </p:nvSpPr>
        <p:spPr>
          <a:xfrm>
            <a:off x="112733" y="1801664"/>
            <a:ext cx="2480153" cy="861774"/>
          </a:xfrm>
          <a:prstGeom prst="rect">
            <a:avLst/>
          </a:prstGeom>
          <a:noFill/>
        </p:spPr>
        <p:txBody>
          <a:bodyPr wrap="square" rtlCol="0">
            <a:spAutoFit/>
          </a:bodyPr>
          <a:lstStyle/>
          <a:p>
            <a:pPr algn="r"/>
            <a:endParaRPr lang="es-CO" sz="2500" b="1" dirty="0">
              <a:solidFill>
                <a:schemeClr val="bg1"/>
              </a:solidFill>
              <a:latin typeface="HelveticaNeueLT Std Med Cn" panose="020B0606030502030204" pitchFamily="34" charset="0"/>
              <a:cs typeface="Arial" panose="020B0604020202020204" pitchFamily="34" charset="0"/>
            </a:endParaRPr>
          </a:p>
          <a:p>
            <a:pPr algn="r"/>
            <a:endParaRPr lang="es-CO" sz="2500" b="1" dirty="0">
              <a:solidFill>
                <a:schemeClr val="bg1"/>
              </a:solidFill>
              <a:latin typeface="HelveticaNeueLT Std Med Cn" panose="020B0606030502030204" pitchFamily="34" charset="0"/>
              <a:cs typeface="Arial" panose="020B0604020202020204" pitchFamily="34" charset="0"/>
            </a:endParaRPr>
          </a:p>
        </p:txBody>
      </p:sp>
      <p:sp>
        <p:nvSpPr>
          <p:cNvPr id="11" name="Rectángulo 10"/>
          <p:cNvSpPr/>
          <p:nvPr/>
        </p:nvSpPr>
        <p:spPr>
          <a:xfrm>
            <a:off x="4709787" y="6691744"/>
            <a:ext cx="4434214" cy="166255"/>
          </a:xfrm>
          <a:prstGeom prst="rect">
            <a:avLst/>
          </a:prstGeom>
          <a:gradFill>
            <a:gsLst>
              <a:gs pos="0">
                <a:srgbClr val="FFFF00"/>
              </a:gs>
              <a:gs pos="100000">
                <a:schemeClr val="accent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Picture 2" descr="A screenshot of a cell phone&#10;&#10;Description generated with high confidence">
            <a:extLst>
              <a:ext uri="{FF2B5EF4-FFF2-40B4-BE49-F238E27FC236}">
                <a16:creationId xmlns:a16="http://schemas.microsoft.com/office/drawing/2014/main" xmlns="" id="{A7C3372C-14F1-445C-99E1-7B0C815FFF86}"/>
              </a:ext>
            </a:extLst>
          </p:cNvPr>
          <p:cNvPicPr>
            <a:picLocks noChangeAspect="1"/>
          </p:cNvPicPr>
          <p:nvPr/>
        </p:nvPicPr>
        <p:blipFill>
          <a:blip r:embed="rId2"/>
          <a:stretch>
            <a:fillRect/>
          </a:stretch>
        </p:blipFill>
        <p:spPr>
          <a:xfrm>
            <a:off x="2592886" y="5830070"/>
            <a:ext cx="1772755" cy="558180"/>
          </a:xfrm>
          <a:prstGeom prst="rect">
            <a:avLst/>
          </a:prstGeom>
        </p:spPr>
      </p:pic>
      <p:graphicFrame>
        <p:nvGraphicFramePr>
          <p:cNvPr id="7" name="Tabla 6"/>
          <p:cNvGraphicFramePr>
            <a:graphicFrameLocks noGrp="1"/>
          </p:cNvGraphicFramePr>
          <p:nvPr>
            <p:extLst>
              <p:ext uri="{D42A27DB-BD31-4B8C-83A1-F6EECF244321}">
                <p14:modId xmlns:p14="http://schemas.microsoft.com/office/powerpoint/2010/main" val="2875784582"/>
              </p:ext>
            </p:extLst>
          </p:nvPr>
        </p:nvGraphicFramePr>
        <p:xfrm>
          <a:off x="1555167" y="1070677"/>
          <a:ext cx="7408529" cy="4347015"/>
        </p:xfrm>
        <a:graphic>
          <a:graphicData uri="http://schemas.openxmlformats.org/drawingml/2006/table">
            <a:tbl>
              <a:tblPr>
                <a:tableStyleId>{5C22544A-7EE6-4342-B048-85BDC9FD1C3A}</a:tableStyleId>
              </a:tblPr>
              <a:tblGrid>
                <a:gridCol w="3390320"/>
                <a:gridCol w="2279561"/>
                <a:gridCol w="669701"/>
                <a:gridCol w="1068947"/>
              </a:tblGrid>
              <a:tr h="245275">
                <a:tc>
                  <a:txBody>
                    <a:bodyPr/>
                    <a:lstStyle/>
                    <a:p>
                      <a:pPr algn="l" fontAlgn="b"/>
                      <a:r>
                        <a:rPr lang="es-CO" sz="1400" b="1" u="none" strike="noStrike" dirty="0" smtClean="0">
                          <a:effectLst/>
                        </a:rPr>
                        <a:t>   ACTIVIDAD</a:t>
                      </a:r>
                      <a:endParaRPr lang="es-CO" sz="1400" b="1"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s-CO" sz="1400" b="1" u="none" strike="noStrike" dirty="0">
                          <a:effectLst/>
                        </a:rPr>
                        <a:t>PRODUCTO</a:t>
                      </a:r>
                      <a:endParaRPr lang="es-CO" sz="1400" b="1" i="0" u="none" strike="noStrike" dirty="0">
                        <a:solidFill>
                          <a:srgbClr val="000000"/>
                        </a:solidFill>
                        <a:effectLst/>
                        <a:latin typeface="Calibri" panose="020F0502020204030204" pitchFamily="34" charset="0"/>
                      </a:endParaRPr>
                    </a:p>
                  </a:txBody>
                  <a:tcPr marL="0" marR="0" marT="0" marB="0" anchor="b"/>
                </a:tc>
                <a:tc gridSpan="2">
                  <a:txBody>
                    <a:bodyPr/>
                    <a:lstStyle/>
                    <a:p>
                      <a:pPr algn="ctr" fontAlgn="b"/>
                      <a:r>
                        <a:rPr lang="es-CO" sz="1400" b="1" u="none" strike="noStrike" dirty="0">
                          <a:effectLst/>
                        </a:rPr>
                        <a:t>FECHA</a:t>
                      </a:r>
                      <a:endParaRPr lang="es-CO" sz="1400" b="1"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s-CO"/>
                    </a:p>
                  </a:txBody>
                  <a:tcPr/>
                </a:tc>
              </a:tr>
              <a:tr h="540337">
                <a:tc>
                  <a:txBody>
                    <a:bodyPr/>
                    <a:lstStyle/>
                    <a:p>
                      <a:pPr algn="l" fontAlgn="t"/>
                      <a:r>
                        <a:rPr lang="es-CO" sz="1400" u="none" strike="noStrike" dirty="0" smtClean="0">
                          <a:effectLst/>
                        </a:rPr>
                        <a:t> Socializar </a:t>
                      </a:r>
                      <a:r>
                        <a:rPr lang="es-CO" sz="1400" u="none" strike="noStrike" dirty="0">
                          <a:effectLst/>
                        </a:rPr>
                        <a:t>y apropiar el Código de </a:t>
                      </a:r>
                      <a:r>
                        <a:rPr lang="es-CO" sz="1400" u="none" strike="noStrike" dirty="0" smtClean="0">
                          <a:effectLst/>
                        </a:rPr>
                        <a:t>Integridad: Campaña</a:t>
                      </a:r>
                      <a:r>
                        <a:rPr lang="es-CO" sz="1400" u="none" strike="noStrike" baseline="0" dirty="0" smtClean="0">
                          <a:effectLst/>
                        </a:rPr>
                        <a:t> de divulgación </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a:effectLst/>
                        </a:rPr>
                        <a:t>Código de Integridad socializado y apropiado</a:t>
                      </a:r>
                      <a:endParaRPr lang="es-CO" sz="1400" b="0" i="0" u="none" strike="noStrike">
                        <a:solidFill>
                          <a:srgbClr val="000000"/>
                        </a:solidFill>
                        <a:effectLst/>
                        <a:latin typeface="Calibri" panose="020F0502020204030204" pitchFamily="34" charset="0"/>
                      </a:endParaRPr>
                    </a:p>
                  </a:txBody>
                  <a:tcPr marL="0" marR="0" marT="0" marB="0"/>
                </a:tc>
                <a:tc>
                  <a:txBody>
                    <a:bodyPr/>
                    <a:lstStyle/>
                    <a:p>
                      <a:pPr algn="l" fontAlgn="t"/>
                      <a:r>
                        <a:rPr lang="es-CO" sz="1400" b="0" i="0" u="none" strike="noStrike" dirty="0" smtClean="0">
                          <a:solidFill>
                            <a:schemeClr val="dk1"/>
                          </a:solidFill>
                          <a:effectLst/>
                          <a:latin typeface="+mn-lt"/>
                        </a:rPr>
                        <a:t>Agosto</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noviembre</a:t>
                      </a:r>
                      <a:endParaRPr lang="es-CO" sz="1400" b="0" i="0" u="none" strike="noStrike" dirty="0">
                        <a:solidFill>
                          <a:srgbClr val="000000"/>
                        </a:solidFill>
                        <a:effectLst/>
                        <a:latin typeface="Calibri" panose="020F0502020204030204" pitchFamily="34" charset="0"/>
                      </a:endParaRPr>
                    </a:p>
                  </a:txBody>
                  <a:tcPr marL="0" marR="0" marT="0" marB="0"/>
                </a:tc>
              </a:tr>
              <a:tr h="735827">
                <a:tc>
                  <a:txBody>
                    <a:bodyPr/>
                    <a:lstStyle/>
                    <a:p>
                      <a:pPr algn="l" fontAlgn="t"/>
                      <a:r>
                        <a:rPr lang="es-CO" sz="1400" u="none" strike="noStrike" dirty="0" smtClean="0">
                          <a:effectLst/>
                        </a:rPr>
                        <a:t> Incluir </a:t>
                      </a:r>
                      <a:r>
                        <a:rPr lang="es-CO" sz="1400" u="none" strike="noStrike" dirty="0">
                          <a:effectLst/>
                        </a:rPr>
                        <a:t>en el </a:t>
                      </a:r>
                      <a:r>
                        <a:rPr lang="es-CO" sz="1400" u="none" strike="noStrike" dirty="0" err="1">
                          <a:effectLst/>
                        </a:rPr>
                        <a:t>Pic</a:t>
                      </a:r>
                      <a:r>
                        <a:rPr lang="es-CO" sz="1400" u="none" strike="noStrike" dirty="0">
                          <a:effectLst/>
                        </a:rPr>
                        <a:t> capacitaciones en el código de </a:t>
                      </a:r>
                      <a:r>
                        <a:rPr lang="es-CO" sz="1400" u="none" strike="noStrike" dirty="0" smtClean="0">
                          <a:effectLst/>
                        </a:rPr>
                        <a:t>      integridad</a:t>
                      </a:r>
                      <a:r>
                        <a:rPr lang="es-CO" sz="1400" u="none" strike="noStrike" dirty="0">
                          <a:effectLst/>
                        </a:rPr>
                        <a:t>, con el fin de guiar el actuar de los servidores públicos</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a:effectLst/>
                        </a:rPr>
                        <a:t>capacitaciones en el código de integridad incluida en el PIC</a:t>
                      </a:r>
                      <a:endParaRPr lang="es-CO" sz="1400" b="0" i="0" u="none" strike="noStrike">
                        <a:solidFill>
                          <a:srgbClr val="000000"/>
                        </a:solidFill>
                        <a:effectLst/>
                        <a:latin typeface="Calibri" panose="020F0502020204030204" pitchFamily="34" charset="0"/>
                      </a:endParaRPr>
                    </a:p>
                  </a:txBody>
                  <a:tcPr marL="0" marR="0" marT="0" marB="0"/>
                </a:tc>
                <a:tc>
                  <a:txBody>
                    <a:bodyPr/>
                    <a:lstStyle/>
                    <a:p>
                      <a:pPr algn="l" fontAlgn="t"/>
                      <a:r>
                        <a:rPr lang="es-CO" sz="1400" b="0" i="0" u="none" strike="noStrike" dirty="0" smtClean="0">
                          <a:solidFill>
                            <a:schemeClr val="dk1"/>
                          </a:solidFill>
                          <a:effectLst/>
                          <a:latin typeface="+mn-lt"/>
                        </a:rPr>
                        <a:t>Agosto</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noviembre</a:t>
                      </a:r>
                      <a:endParaRPr lang="es-CO" sz="1400" b="0" i="0" u="none" strike="noStrike" dirty="0">
                        <a:solidFill>
                          <a:srgbClr val="000000"/>
                        </a:solidFill>
                        <a:effectLst/>
                        <a:latin typeface="Calibri" panose="020F0502020204030204" pitchFamily="34" charset="0"/>
                      </a:endParaRPr>
                    </a:p>
                  </a:txBody>
                  <a:tcPr marL="0" marR="0" marT="0" marB="0"/>
                </a:tc>
              </a:tr>
              <a:tr h="1393166">
                <a:tc>
                  <a:txBody>
                    <a:bodyPr/>
                    <a:lstStyle/>
                    <a:p>
                      <a:pPr algn="l" fontAlgn="t"/>
                      <a:r>
                        <a:rPr lang="es-CO" sz="1400" u="none" strike="noStrike" dirty="0" smtClean="0">
                          <a:effectLst/>
                        </a:rPr>
                        <a:t> Asignar </a:t>
                      </a:r>
                      <a:r>
                        <a:rPr lang="es-CO" sz="1400" u="none" strike="noStrike" dirty="0">
                          <a:effectLst/>
                        </a:rPr>
                        <a:t>un líder o responsable para promover la cultura de integridad en los servidores públicos que permitan prácticas preventivas para evitar que el interés particular interfiera en la realización del fin al que debe estar destinada la actividad del Estado</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a:effectLst/>
                        </a:rPr>
                        <a:t>Acta  donde se evidencie la designación de los servidores públicos que actuarán como lideres y faclitadores para fomentar la cultura de integridad. </a:t>
                      </a:r>
                      <a:endParaRPr lang="es-CO" sz="1400" b="0" i="0" u="none" strike="noStrike">
                        <a:solidFill>
                          <a:srgbClr val="000000"/>
                        </a:solidFill>
                        <a:effectLst/>
                        <a:latin typeface="Calibri" panose="020F0502020204030204" pitchFamily="34" charset="0"/>
                      </a:endParaRPr>
                    </a:p>
                  </a:txBody>
                  <a:tcPr marL="0" marR="0" marT="0" marB="0"/>
                </a:tc>
                <a:tc>
                  <a:txBody>
                    <a:bodyPr/>
                    <a:lstStyle/>
                    <a:p>
                      <a:pPr algn="l" fontAlgn="b"/>
                      <a:r>
                        <a:rPr lang="es-CO" sz="1400" b="0" i="0" u="none" strike="noStrike" dirty="0" smtClean="0">
                          <a:solidFill>
                            <a:schemeClr val="dk1"/>
                          </a:solidFill>
                          <a:effectLst/>
                          <a:latin typeface="+mn-lt"/>
                        </a:rPr>
                        <a:t>Marzo</a:t>
                      </a:r>
                      <a:endParaRPr lang="es-CO" sz="14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s-CO" sz="1400" u="none" strike="noStrike" dirty="0">
                          <a:effectLst/>
                        </a:rPr>
                        <a:t> </a:t>
                      </a:r>
                      <a:endParaRPr lang="es-CO" sz="1400" b="0" i="0" u="none" strike="noStrike" dirty="0">
                        <a:solidFill>
                          <a:srgbClr val="000000"/>
                        </a:solidFill>
                        <a:effectLst/>
                        <a:latin typeface="Calibri" panose="020F0502020204030204" pitchFamily="34" charset="0"/>
                      </a:endParaRPr>
                    </a:p>
                  </a:txBody>
                  <a:tcPr marL="0" marR="0" marT="0" marB="0" anchor="b"/>
                </a:tc>
              </a:tr>
              <a:tr h="735827">
                <a:tc>
                  <a:txBody>
                    <a:bodyPr/>
                    <a:lstStyle/>
                    <a:p>
                      <a:pPr algn="l" fontAlgn="t"/>
                      <a:r>
                        <a:rPr lang="es-CO" sz="1400" u="none" strike="noStrike" dirty="0" smtClean="0">
                          <a:effectLst/>
                        </a:rPr>
                        <a:t> Verificar </a:t>
                      </a:r>
                      <a:r>
                        <a:rPr lang="es-CO" sz="1400" u="none" strike="noStrike" dirty="0">
                          <a:effectLst/>
                        </a:rPr>
                        <a:t>el cumplimiento de la política de integridad por parte de los servidores  </a:t>
                      </a:r>
                      <a:r>
                        <a:rPr lang="es-CO" sz="1400" u="none" strike="noStrike" dirty="0" smtClean="0">
                          <a:effectLst/>
                        </a:rPr>
                        <a:t>a través </a:t>
                      </a:r>
                      <a:r>
                        <a:rPr lang="es-CO" sz="1400" u="none" strike="noStrike" dirty="0">
                          <a:effectLst/>
                        </a:rPr>
                        <a:t>de encuestas y concursos</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Cumplimiento de la política de integridad por parte de los servidores, verificado</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b="0" i="0" u="none" strike="noStrike" smtClean="0">
                          <a:solidFill>
                            <a:schemeClr val="dk1"/>
                          </a:solidFill>
                          <a:effectLst/>
                          <a:latin typeface="+mn-lt"/>
                        </a:rPr>
                        <a:t>octubre</a:t>
                      </a:r>
                      <a:endParaRPr lang="es-CO" sz="1400" b="0" i="0" u="none" strike="noStrike">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noviembre</a:t>
                      </a:r>
                      <a:endParaRPr lang="es-CO" sz="1400" b="0" i="0" u="none" strike="noStrike" dirty="0">
                        <a:solidFill>
                          <a:srgbClr val="000000"/>
                        </a:solidFill>
                        <a:effectLst/>
                        <a:latin typeface="Calibri" panose="020F0502020204030204" pitchFamily="34" charset="0"/>
                      </a:endParaRPr>
                    </a:p>
                  </a:txBody>
                  <a:tcPr marL="0" marR="0" marT="0" marB="0"/>
                </a:tc>
              </a:tr>
              <a:tr h="696583">
                <a:tc>
                  <a:txBody>
                    <a:bodyPr/>
                    <a:lstStyle/>
                    <a:p>
                      <a:pPr algn="l" fontAlgn="t"/>
                      <a:r>
                        <a:rPr lang="es-CO" sz="1400" u="none" strike="noStrike" dirty="0" smtClean="0">
                          <a:effectLst/>
                        </a:rPr>
                        <a:t> Elaborar </a:t>
                      </a:r>
                      <a:r>
                        <a:rPr lang="es-CO" sz="1400" u="none" strike="noStrike" dirty="0">
                          <a:effectLst/>
                        </a:rPr>
                        <a:t>diagnósticos relacionados con la cultura organizacional de la entidad</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Diagnósticos relacionados con la cultura organizacional de la entidad, elaborados</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octubre </a:t>
                      </a:r>
                      <a:endParaRPr lang="es-CO" sz="1400" b="0" i="0" u="none" strike="noStrike" dirty="0">
                        <a:solidFill>
                          <a:srgbClr val="000000"/>
                        </a:solidFill>
                        <a:effectLst/>
                        <a:latin typeface="Calibri" panose="020F0502020204030204" pitchFamily="34" charset="0"/>
                      </a:endParaRPr>
                    </a:p>
                  </a:txBody>
                  <a:tcPr marL="0" marR="0" marT="0" marB="0"/>
                </a:tc>
                <a:tc>
                  <a:txBody>
                    <a:bodyPr/>
                    <a:lstStyle/>
                    <a:p>
                      <a:pPr algn="l" fontAlgn="t"/>
                      <a:r>
                        <a:rPr lang="es-CO" sz="1400" u="none" strike="noStrike" dirty="0">
                          <a:effectLst/>
                        </a:rPr>
                        <a:t>noviembre</a:t>
                      </a:r>
                      <a:endParaRPr lang="es-CO" sz="1400" b="0" i="0" u="none" strike="noStrike" dirty="0">
                        <a:solidFill>
                          <a:srgbClr val="000000"/>
                        </a:solidFill>
                        <a:effectLst/>
                        <a:latin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40911200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1595</TotalTime>
  <Words>982</Words>
  <Application>Microsoft Office PowerPoint</Application>
  <PresentationFormat>Presentación en pantalla (4:3)</PresentationFormat>
  <Paragraphs>103</Paragraphs>
  <Slides>9</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9</vt:i4>
      </vt:variant>
    </vt:vector>
  </HeadingPairs>
  <TitlesOfParts>
    <vt:vector size="14" baseType="lpstr">
      <vt:lpstr>Arial</vt:lpstr>
      <vt:lpstr>Calibri</vt:lpstr>
      <vt:lpstr>Calibri Light</vt:lpstr>
      <vt:lpstr>HelveticaNeueLT Std Med Cn</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Carlos Arturo Betancourt Gonzalez</dc:creator>
  <cp:lastModifiedBy>karen Yineth fandiño Avila</cp:lastModifiedBy>
  <cp:revision>282</cp:revision>
  <cp:lastPrinted>2019-02-08T20:32:26Z</cp:lastPrinted>
  <dcterms:created xsi:type="dcterms:W3CDTF">2018-12-06T15:24:51Z</dcterms:created>
  <dcterms:modified xsi:type="dcterms:W3CDTF">2020-08-20T20:03:31Z</dcterms:modified>
</cp:coreProperties>
</file>