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74" r:id="rId3"/>
    <p:sldId id="259" r:id="rId4"/>
    <p:sldId id="272" r:id="rId5"/>
    <p:sldId id="273" r:id="rId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loria Angela Velandia Calderón" userId="de7dc5f5-07ad-4d90-8a38-cccc835fe34a" providerId="ADAL" clId="{2FFF7FF0-4A64-4FC8-9755-27886BBFBDA6}"/>
    <pc:docChg chg="undo custSel modSld">
      <pc:chgData name="Gloria Angela Velandia Calderón" userId="de7dc5f5-07ad-4d90-8a38-cccc835fe34a" providerId="ADAL" clId="{2FFF7FF0-4A64-4FC8-9755-27886BBFBDA6}" dt="2024-10-23T19:24:55.271" v="23" actId="20577"/>
      <pc:docMkLst>
        <pc:docMk/>
      </pc:docMkLst>
      <pc:sldChg chg="addSp delSp modSp mod">
        <pc:chgData name="Gloria Angela Velandia Calderón" userId="de7dc5f5-07ad-4d90-8a38-cccc835fe34a" providerId="ADAL" clId="{2FFF7FF0-4A64-4FC8-9755-27886BBFBDA6}" dt="2024-10-23T19:24:55.271" v="23" actId="20577"/>
        <pc:sldMkLst>
          <pc:docMk/>
          <pc:sldMk cId="1567276815" sldId="272"/>
        </pc:sldMkLst>
        <pc:spChg chg="mod">
          <ac:chgData name="Gloria Angela Velandia Calderón" userId="de7dc5f5-07ad-4d90-8a38-cccc835fe34a" providerId="ADAL" clId="{2FFF7FF0-4A64-4FC8-9755-27886BBFBDA6}" dt="2024-10-23T19:24:55.271" v="23" actId="20577"/>
          <ac:spMkLst>
            <pc:docMk/>
            <pc:sldMk cId="1567276815" sldId="272"/>
            <ac:spMk id="10" creationId="{31A82031-C062-B2E9-1D63-8FAA052007DC}"/>
          </ac:spMkLst>
        </pc:spChg>
        <pc:graphicFrameChg chg="add del modGraphic">
          <ac:chgData name="Gloria Angela Velandia Calderón" userId="de7dc5f5-07ad-4d90-8a38-cccc835fe34a" providerId="ADAL" clId="{2FFF7FF0-4A64-4FC8-9755-27886BBFBDA6}" dt="2024-10-23T19:24:46.334" v="19" actId="6549"/>
          <ac:graphicFrameMkLst>
            <pc:docMk/>
            <pc:sldMk cId="1567276815" sldId="272"/>
            <ac:graphicFrameMk id="3" creationId="{2E9F3142-71FD-D9A0-073C-637BD7D83DBC}"/>
          </ac:graphicFrameMkLst>
        </pc:graphicFrameChg>
        <pc:picChg chg="add del mod">
          <ac:chgData name="Gloria Angela Velandia Calderón" userId="de7dc5f5-07ad-4d90-8a38-cccc835fe34a" providerId="ADAL" clId="{2FFF7FF0-4A64-4FC8-9755-27886BBFBDA6}" dt="2024-10-23T19:22:18.126" v="5" actId="22"/>
          <ac:picMkLst>
            <pc:docMk/>
            <pc:sldMk cId="1567276815" sldId="272"/>
            <ac:picMk id="8" creationId="{7216B5A2-0552-9A3C-4E42-E7D7FEA7CEC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B9F17-896D-4C77-8C75-1FC9378AC3CE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2F122-863A-44E0-9394-7A6E78DF39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3482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1378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3917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0961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3758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3917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D35A5E-29FD-0A0D-D259-FA81FC3952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60A3EA6-C524-6D63-EFEE-AC157D5E19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CB196F-95B8-D91E-4C7F-4EA0A10B1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B47D2D8-226A-EECD-6843-74E3033BF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E2D313-5037-6C18-8D91-38DAC1966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958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2D28C5-5FC3-2F3E-6E78-A5C41ECDF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38AFEB9-F291-BDE6-DDFA-AF135531A5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5FFBEA-65C0-A96D-B975-3C822CF94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80BE603-E86D-CBBF-8BC8-CF8672E63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8A74204-722B-2BD0-315F-6E84A0787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90640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D57495A-4698-CDBF-DE46-C741904A6A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975DB29-5441-D02E-0E17-0DB3443EB9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288089-2FD5-DA89-2D2E-86796BFF8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036EC2-5667-58AE-B7E5-35FBCEA54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09B31C3-2162-D0FD-2AC2-1C2745D78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7029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23/10/2024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CFCA15B-A7C7-65E2-994E-6E114D1E3A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145" y="2807074"/>
            <a:ext cx="3101655" cy="124385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6BDFF11-D6EA-E13A-8529-B16A0D1E55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7476" r="225"/>
          <a:stretch/>
        </p:blipFill>
        <p:spPr>
          <a:xfrm>
            <a:off x="0" y="0"/>
            <a:ext cx="7525407" cy="687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7064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6BFE9A-BF46-3B0D-87DF-2AE4E1B65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FBC26A-1BAD-03B6-66CB-C4556FFCA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68CF018-3F3F-AC1E-A52F-114F44D3D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877A6B-A6FB-4CDE-CDB9-A623ADE35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FC9B7E-7B6F-79F6-16AF-9F5F858CF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0118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30324C-E340-9318-3780-1B1638FE3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EC314CE-072A-5726-3FAB-ECD89EE6B4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A68106-3388-1711-7F4F-DBCF06408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F8D1AB-3BF5-EA56-50C2-1CCD69C8D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A29821-0E47-C8D0-7746-36D15FBBB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781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6B0263-ED89-5780-58C0-9EA1D1EF8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2109C5B-D370-1A6A-6CA7-E4435AF9DA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4677AE7-BCE3-35F6-BE5D-6D1331A5C9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CE25F44-51D6-87F3-3092-BDDD136E0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E997A43-5D2F-F606-C375-D7B4CFE53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80AEE05-B402-11DD-2191-4A8AA68FC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30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B670E6-D17C-D025-E918-A17AF057B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2BEB8CE-1A45-C648-7D35-1E21090E9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6E53A9B-ADFD-B6DC-B112-9D165AD04B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A36DBDF-4BD1-041D-39FA-B03310EE98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3B582CC-058E-5073-7652-8AAC8C8E95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47AB956-30FC-C153-525C-317E06980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F7C4235-8899-DEEA-55A5-7C41B54B4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E32AF90-37AC-8F2B-8A99-24374C401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2266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C49ED7-C665-C464-278E-68985EB8E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82C2575-E341-5B9B-825C-E92DBF3CC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C74644F-063F-9A01-C91C-CE93B14EC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B7F937E-D0AD-1228-F7CE-94F60CAED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5630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E135882-4519-EEB5-1AC1-B9617A12C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E62CEE9-2A78-C688-77BD-9BABF4A2C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A18EF71-1390-C0C0-7F7C-AC55EE4B7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8007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17995D-EF5B-5252-823B-4EDE02ECF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EBFF45-9754-9D5C-D6FD-76BE6609A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D0ED331-0CCB-E7B3-D67C-F7A8C5DCE1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D827AAA-6472-CA70-1395-602C5252D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6FC3762-02E5-5579-BB5D-ECE4BCE67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9C38727-0381-82EC-75FA-1EA6D6710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102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C8EFAB-DF19-F427-9B75-2872256A5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FC9C874-1D76-AF0D-8537-028D669311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038C77D-1FB9-DDA3-745D-1481BD1EE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A9CC6E-B714-3788-DA70-2B82DAE53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8491EB8-4B5F-B10D-5FA4-F81C7364D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370C2E6-CFED-8298-8966-EB1689C2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5945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39079E9-0824-6FFC-964D-DB4CFF01B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189B7C-9788-93B8-B11D-B7A6FAE3CF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249484-991E-2550-24B0-5602FDB281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517BB1-E3E3-412D-2BBF-8334634EA6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F7F640-D7C4-2BA0-39D9-E42875A789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4998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7;p20">
            <a:extLst>
              <a:ext uri="{FF2B5EF4-FFF2-40B4-BE49-F238E27FC236}">
                <a16:creationId xmlns:a16="http://schemas.microsoft.com/office/drawing/2014/main" id="{883E6512-6B38-3419-08C7-3294E7F8B374}"/>
              </a:ext>
            </a:extLst>
          </p:cNvPr>
          <p:cNvSpPr txBox="1">
            <a:spLocks/>
          </p:cNvSpPr>
          <p:nvPr/>
        </p:nvSpPr>
        <p:spPr>
          <a:xfrm>
            <a:off x="7556360" y="4101981"/>
            <a:ext cx="4353467" cy="1090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s-ES" sz="2400" b="1" dirty="0">
                <a:solidFill>
                  <a:srgbClr val="000000"/>
                </a:solidFill>
                <a:latin typeface="Montserrat ExtraBold" pitchFamily="2" charset="77"/>
                <a:sym typeface="Work Sans Light"/>
              </a:rPr>
              <a:t>INFORME PERMISOS DE</a:t>
            </a:r>
            <a:br>
              <a:rPr lang="es-ES" sz="2400" b="1" dirty="0">
                <a:solidFill>
                  <a:srgbClr val="000000"/>
                </a:solidFill>
                <a:latin typeface="Montserrat ExtraBold" pitchFamily="2" charset="77"/>
                <a:sym typeface="Work Sans Light"/>
              </a:rPr>
            </a:br>
            <a:r>
              <a:rPr lang="es-ES" sz="2400" b="1" dirty="0">
                <a:solidFill>
                  <a:srgbClr val="000000"/>
                </a:solidFill>
                <a:latin typeface="Montserrat ExtraBold" pitchFamily="2" charset="77"/>
                <a:sym typeface="Work Sans Light"/>
              </a:rPr>
              <a:t>CARGA - INVITRÁMITES</a:t>
            </a:r>
            <a:endParaRPr lang="es-ES" sz="2400" b="1" dirty="0">
              <a:solidFill>
                <a:srgbClr val="000000"/>
              </a:solidFill>
              <a:latin typeface="Montserrat ExtraBold" pitchFamily="2" charset="77"/>
            </a:endParaRPr>
          </a:p>
        </p:txBody>
      </p:sp>
      <p:sp>
        <p:nvSpPr>
          <p:cNvPr id="3" name="Google Shape;126;p20">
            <a:extLst>
              <a:ext uri="{FF2B5EF4-FFF2-40B4-BE49-F238E27FC236}">
                <a16:creationId xmlns:a16="http://schemas.microsoft.com/office/drawing/2014/main" id="{EE62B1C3-71B8-7726-BA43-C2D56AAC5BDC}"/>
              </a:ext>
            </a:extLst>
          </p:cNvPr>
          <p:cNvSpPr txBox="1">
            <a:spLocks/>
          </p:cNvSpPr>
          <p:nvPr/>
        </p:nvSpPr>
        <p:spPr>
          <a:xfrm>
            <a:off x="9342408" y="5192528"/>
            <a:ext cx="2567419" cy="46877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68575" bIns="34275" rtlCol="0" anchor="t" anchorCtr="0">
            <a:noAutofit/>
          </a:bodyPr>
          <a:lstStyle>
            <a:lvl1pPr marL="173987" indent="-173987" algn="l" defTabSz="695950" rtl="0" eaLnBrk="1" latinLnBrk="0" hangingPunct="1">
              <a:lnSpc>
                <a:spcPct val="90000"/>
              </a:lnSpc>
              <a:spcBef>
                <a:spcPts val="761"/>
              </a:spcBef>
              <a:buFont typeface="Arial" panose="020B0604020202020204" pitchFamily="34" charset="0"/>
              <a:buChar char="•"/>
              <a:defRPr sz="21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9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8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699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5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79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658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138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18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098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577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5000"/>
              </a:lnSpc>
              <a:spcBef>
                <a:spcPts val="800"/>
              </a:spcBef>
              <a:buClr>
                <a:srgbClr val="0054BC"/>
              </a:buClr>
              <a:buSzPts val="2100"/>
              <a:buFont typeface="Arial"/>
              <a:buNone/>
            </a:pPr>
            <a:r>
              <a:rPr lang="es-ES" sz="20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  <a:ea typeface="Work Sans SemiBold"/>
                <a:cs typeface="Work Sans SemiBold"/>
                <a:sym typeface="Work Sans SemiBold"/>
              </a:rPr>
              <a:t>JULIO 2024</a:t>
            </a:r>
          </a:p>
        </p:txBody>
      </p:sp>
    </p:spTree>
    <p:extLst>
      <p:ext uri="{BB962C8B-B14F-4D97-AF65-F5344CB8AC3E}">
        <p14:creationId xmlns:p14="http://schemas.microsoft.com/office/powerpoint/2010/main" val="3278096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50703695-DCC9-2B2B-CE25-CD632F0261C9}"/>
              </a:ext>
            </a:extLst>
          </p:cNvPr>
          <p:cNvSpPr txBox="1">
            <a:spLocks/>
          </p:cNvSpPr>
          <p:nvPr/>
        </p:nvSpPr>
        <p:spPr>
          <a:xfrm>
            <a:off x="1266913" y="3005958"/>
            <a:ext cx="4829087" cy="8460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s-CO" sz="4400" dirty="0">
                <a:solidFill>
                  <a:schemeClr val="bg1"/>
                </a:solidFill>
              </a:rPr>
              <a:t>INTRODUCCIÓN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8F7C533-5DE6-D0AA-B5E3-34DFA805EA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13"/>
          <a:stretch/>
        </p:blipFill>
        <p:spPr>
          <a:xfrm>
            <a:off x="4991310" y="6261739"/>
            <a:ext cx="2209380" cy="16023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AAF0531-985F-5AB4-5414-FEC14B02E8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94970"/>
            <a:ext cx="12192000" cy="526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35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5EB966B3-4E54-0BF2-15DA-4DBAB40E8E59}"/>
              </a:ext>
            </a:extLst>
          </p:cNvPr>
          <p:cNvGrpSpPr/>
          <p:nvPr/>
        </p:nvGrpSpPr>
        <p:grpSpPr>
          <a:xfrm>
            <a:off x="523159" y="1057012"/>
            <a:ext cx="5757061" cy="4743975"/>
            <a:chOff x="8553594" y="0"/>
            <a:chExt cx="3663193" cy="3663193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F63A0764-A544-84D3-EC2E-688EBB4B9D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53594" y="0"/>
              <a:ext cx="3663193" cy="3663193"/>
            </a:xfrm>
            <a:prstGeom prst="roundRect">
              <a:avLst/>
            </a:prstGeom>
          </p:spPr>
        </p:pic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671771E0-78B4-0738-1A5B-CA880C4B30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1070" t="16296" r="5982" b="77687"/>
            <a:stretch/>
          </p:blipFill>
          <p:spPr>
            <a:xfrm>
              <a:off x="9982899" y="1342237"/>
              <a:ext cx="1988191" cy="201337"/>
            </a:xfrm>
            <a:prstGeom prst="roundRect">
              <a:avLst/>
            </a:prstGeom>
          </p:spPr>
        </p:pic>
      </p:grpSp>
      <p:sp>
        <p:nvSpPr>
          <p:cNvPr id="7" name="Google Shape;214;p28">
            <a:extLst>
              <a:ext uri="{FF2B5EF4-FFF2-40B4-BE49-F238E27FC236}">
                <a16:creationId xmlns:a16="http://schemas.microsoft.com/office/drawing/2014/main" id="{427CF5CB-E83D-8182-28FF-20236919F8C3}"/>
              </a:ext>
            </a:extLst>
          </p:cNvPr>
          <p:cNvSpPr txBox="1">
            <a:spLocks/>
          </p:cNvSpPr>
          <p:nvPr/>
        </p:nvSpPr>
        <p:spPr>
          <a:xfrm>
            <a:off x="6280220" y="1165831"/>
            <a:ext cx="5388621" cy="474397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68575" bIns="34275" rtlCol="0" anchor="t" anchorCtr="0">
            <a:noAutofit/>
          </a:bodyPr>
          <a:lstStyle>
            <a:lvl1pPr marL="173987" indent="-173987" algn="l" defTabSz="695950" rtl="0" eaLnBrk="1" latinLnBrk="0" hangingPunct="1">
              <a:lnSpc>
                <a:spcPct val="90000"/>
              </a:lnSpc>
              <a:spcBef>
                <a:spcPts val="761"/>
              </a:spcBef>
              <a:buFont typeface="Arial" panose="020B0604020202020204" pitchFamily="34" charset="0"/>
              <a:buChar char="•"/>
              <a:defRPr sz="21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9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8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699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5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79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658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138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18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098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577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600" dirty="0">
                <a:latin typeface="Montserrat" panose="00000500000000000000" pitchFamily="2" charset="0"/>
                <a:cs typeface="Arial" panose="020B0604020202020204" pitchFamily="34" charset="0"/>
              </a:rPr>
              <a:t>El presente informe tiene como finalidad, dar a conocer a la ciudadanía la información reportada por el aplicativo INVITRAMITES con respecto a los </a:t>
            </a:r>
            <a:r>
              <a:rPr lang="es-CO" sz="1600" b="1" dirty="0">
                <a:latin typeface="Montserrat" panose="00000500000000000000" pitchFamily="2" charset="0"/>
                <a:cs typeface="Arial" panose="020B0604020202020204" pitchFamily="34" charset="0"/>
              </a:rPr>
              <a:t>Permiso para movilización de carga Extra dimensionada por las vías nacionales</a:t>
            </a:r>
            <a:r>
              <a:rPr lang="es-ES" sz="1600" b="1" dirty="0">
                <a:latin typeface="Montserrat" panose="00000500000000000000" pitchFamily="2" charset="0"/>
                <a:cs typeface="Arial" panose="020B0604020202020204" pitchFamily="34" charset="0"/>
              </a:rPr>
              <a:t>,</a:t>
            </a:r>
            <a:r>
              <a:rPr lang="es-ES" sz="1600" dirty="0">
                <a:latin typeface="Montserrat" panose="00000500000000000000" pitchFamily="2" charset="0"/>
                <a:cs typeface="Arial" panose="020B0604020202020204" pitchFamily="34" charset="0"/>
              </a:rPr>
              <a:t> sobre los cuales el Grupo de Atención y Relacionamiento con el Ciudadano tiene la función de la revisión de fechas y aprobación.</a:t>
            </a:r>
          </a:p>
          <a:p>
            <a:pPr algn="just"/>
            <a:r>
              <a:rPr lang="es-ES" sz="1600" dirty="0">
                <a:latin typeface="Montserrat" panose="00000500000000000000" pitchFamily="2" charset="0"/>
                <a:cs typeface="Arial" panose="020B0604020202020204" pitchFamily="34" charset="0"/>
              </a:rPr>
              <a:t>De acuerdo con el Departamento Nacional de Planeación, esta comunicación se encuentra </a:t>
            </a:r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en lenguaje claro y  satisface con las necesidades de las ciudadanías, de tal forma que esta pueda:</a:t>
            </a:r>
          </a:p>
          <a:p>
            <a:pPr algn="just"/>
            <a:endParaRPr lang="es-MX" sz="1600" dirty="0">
              <a:latin typeface="Montserrat" panose="00000500000000000000" pitchFamily="2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Encontrar lo que busca,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Entender lo que encuentra y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Usarlo de forma fácil y rápida</a:t>
            </a:r>
            <a:endParaRPr lang="es-CO" sz="1600" b="1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043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E136F296-B2D4-6206-8F2B-30AE5D0C8360}"/>
              </a:ext>
            </a:extLst>
          </p:cNvPr>
          <p:cNvCxnSpPr>
            <a:cxnSpLocks/>
          </p:cNvCxnSpPr>
          <p:nvPr/>
        </p:nvCxnSpPr>
        <p:spPr>
          <a:xfrm>
            <a:off x="0" y="1184862"/>
            <a:ext cx="12192000" cy="0"/>
          </a:xfrm>
          <a:prstGeom prst="line">
            <a:avLst/>
          </a:prstGeom>
          <a:ln w="2540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A7B37B34-680E-90B5-ADFA-66BBAC29A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es-CO" sz="3200" b="1" dirty="0">
                <a:latin typeface="Nunito Sans" pitchFamily="2" charset="77"/>
              </a:rPr>
              <a:t>Título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13EFEAB1-F6AD-8FB0-8D09-19A0DF7FCA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Rectángulo redondeado 4">
            <a:extLst>
              <a:ext uri="{FF2B5EF4-FFF2-40B4-BE49-F238E27FC236}">
                <a16:creationId xmlns:a16="http://schemas.microsoft.com/office/drawing/2014/main" id="{4E31A919-A0CA-EB6D-F685-081B06E4F2B0}"/>
              </a:ext>
            </a:extLst>
          </p:cNvPr>
          <p:cNvSpPr/>
          <p:nvPr/>
        </p:nvSpPr>
        <p:spPr>
          <a:xfrm>
            <a:off x="207436" y="1409830"/>
            <a:ext cx="11777128" cy="5161791"/>
          </a:xfrm>
          <a:prstGeom prst="roundRect">
            <a:avLst>
              <a:gd name="adj" fmla="val 222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4207908B-C079-CC65-6D53-F9A418563A07}"/>
              </a:ext>
            </a:extLst>
          </p:cNvPr>
          <p:cNvSpPr txBox="1">
            <a:spLocks/>
          </p:cNvSpPr>
          <p:nvPr/>
        </p:nvSpPr>
        <p:spPr>
          <a:xfrm>
            <a:off x="5252911" y="385405"/>
            <a:ext cx="6522776" cy="6138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s-CO" sz="4000" dirty="0">
                <a:latin typeface="Arial" panose="020B0604020202020204" pitchFamily="34" charset="0"/>
              </a:rPr>
              <a:t>REPORTE INVITRÁMITES</a:t>
            </a:r>
            <a:endParaRPr lang="es-CO" sz="4000" dirty="0">
              <a:latin typeface="Montserrat" pitchFamily="2" charset="77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2E9F3142-71FD-D9A0-073C-637BD7D83D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370864"/>
              </p:ext>
            </p:extLst>
          </p:nvPr>
        </p:nvGraphicFramePr>
        <p:xfrm>
          <a:off x="1225899" y="1709739"/>
          <a:ext cx="9656466" cy="2971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2720">
                  <a:extLst>
                    <a:ext uri="{9D8B030D-6E8A-4147-A177-3AD203B41FA5}">
                      <a16:colId xmlns:a16="http://schemas.microsoft.com/office/drawing/2014/main" val="3525709017"/>
                    </a:ext>
                  </a:extLst>
                </a:gridCol>
                <a:gridCol w="3713746">
                  <a:extLst>
                    <a:ext uri="{9D8B030D-6E8A-4147-A177-3AD203B41FA5}">
                      <a16:colId xmlns:a16="http://schemas.microsoft.com/office/drawing/2014/main" val="452838855"/>
                    </a:ext>
                  </a:extLst>
                </a:gridCol>
              </a:tblGrid>
              <a:tr h="5044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b="1" dirty="0">
                          <a:solidFill>
                            <a:schemeClr val="bg1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ESTADO</a:t>
                      </a:r>
                      <a:endParaRPr lang="es-CO" sz="2800" dirty="0">
                        <a:solidFill>
                          <a:schemeClr val="bg1"/>
                        </a:solidFill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b="1" dirty="0">
                          <a:solidFill>
                            <a:schemeClr val="bg1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</a:t>
                      </a:r>
                      <a:endParaRPr lang="es-CO" sz="2800" dirty="0">
                        <a:solidFill>
                          <a:schemeClr val="bg1"/>
                        </a:solidFill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4786011"/>
                  </a:ext>
                </a:extLst>
              </a:tr>
              <a:tr h="5534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Expedidos</a:t>
                      </a:r>
                      <a:endParaRPr lang="es-CO" sz="2800" dirty="0"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9595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800" kern="12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cs typeface="Arial" panose="020B0604020202020204" pitchFamily="34" charset="0"/>
                        </a:rPr>
                        <a:t>1214</a:t>
                      </a:r>
                      <a:endParaRPr lang="es-CO" sz="2800" kern="120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1076929"/>
                  </a:ext>
                </a:extLst>
              </a:tr>
              <a:tr h="700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 trámite</a:t>
                      </a:r>
                      <a:endParaRPr lang="es-CO" sz="2800" dirty="0"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9595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800" kern="12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+mn-ea"/>
                          <a:cs typeface="Arial" panose="020B0604020202020204" pitchFamily="34" charset="0"/>
                        </a:rPr>
                        <a:t>86</a:t>
                      </a:r>
                      <a:endParaRPr lang="es-CO" sz="2800" kern="120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76023337"/>
                  </a:ext>
                </a:extLst>
              </a:tr>
              <a:tr h="6709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dirty="0"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Rechazados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9595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kern="12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63506134"/>
                  </a:ext>
                </a:extLst>
              </a:tr>
              <a:tr h="542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b="1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TOTAL, RADICADOS</a:t>
                      </a:r>
                      <a:endParaRPr lang="es-CO" sz="2800" dirty="0"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9595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b="1" kern="12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+mn-ea"/>
                          <a:cs typeface="Arial" panose="020B0604020202020204" pitchFamily="34" charset="0"/>
                        </a:rPr>
                        <a:t>1303</a:t>
                      </a:r>
                      <a:endParaRPr lang="es-CO" sz="2800" b="1" kern="120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557526149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58F3F018-EB00-77A3-AF0A-077522425D65}"/>
              </a:ext>
            </a:extLst>
          </p:cNvPr>
          <p:cNvSpPr txBox="1"/>
          <p:nvPr/>
        </p:nvSpPr>
        <p:spPr>
          <a:xfrm>
            <a:off x="4509284" y="4679495"/>
            <a:ext cx="30896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1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Tabla 1. </a:t>
            </a:r>
            <a:r>
              <a:rPr lang="es-ES" sz="1100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Permisos de carga por estado</a:t>
            </a:r>
            <a:r>
              <a:rPr lang="es-ES" sz="1100" dirty="0">
                <a:solidFill>
                  <a:schemeClr val="accent1">
                    <a:lumMod val="50000"/>
                  </a:schemeClr>
                </a:solidFill>
                <a:latin typeface="Monserrat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Google Shape;201;p26">
            <a:extLst>
              <a:ext uri="{FF2B5EF4-FFF2-40B4-BE49-F238E27FC236}">
                <a16:creationId xmlns:a16="http://schemas.microsoft.com/office/drawing/2014/main" id="{31A82031-C062-B2E9-1D63-8FAA052007DC}"/>
              </a:ext>
            </a:extLst>
          </p:cNvPr>
          <p:cNvSpPr txBox="1">
            <a:spLocks/>
          </p:cNvSpPr>
          <p:nvPr/>
        </p:nvSpPr>
        <p:spPr>
          <a:xfrm>
            <a:off x="740765" y="5081427"/>
            <a:ext cx="10626732" cy="87645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68575" bIns="34275" rtlCol="0" anchor="t" anchorCtr="0">
            <a:noAutofit/>
          </a:bodyPr>
          <a:lstStyle>
            <a:lvl1pPr marL="173987" indent="-173987" algn="l" defTabSz="695950" rtl="0" eaLnBrk="1" latinLnBrk="0" hangingPunct="1">
              <a:lnSpc>
                <a:spcPct val="90000"/>
              </a:lnSpc>
              <a:spcBef>
                <a:spcPts val="761"/>
              </a:spcBef>
              <a:buFont typeface="Arial" panose="020B0604020202020204" pitchFamily="34" charset="0"/>
              <a:buChar char="•"/>
              <a:defRPr sz="21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9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8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699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5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79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658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138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18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098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577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CO" sz="1800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De acuerdo con la tabla anterior, el total de solicitudes radicadas fueron </a:t>
            </a:r>
            <a:r>
              <a:rPr lang="es-CO" sz="18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1303</a:t>
            </a:r>
            <a:r>
              <a:rPr lang="es-CO" sz="1800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, las cuales fueron expedidas con su respectivo permiso.</a:t>
            </a:r>
            <a:endParaRPr lang="es-CO" sz="1800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67276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50703695-DCC9-2B2B-CE25-CD632F0261C9}"/>
              </a:ext>
            </a:extLst>
          </p:cNvPr>
          <p:cNvSpPr txBox="1">
            <a:spLocks/>
          </p:cNvSpPr>
          <p:nvPr/>
        </p:nvSpPr>
        <p:spPr>
          <a:xfrm>
            <a:off x="1266913" y="3005958"/>
            <a:ext cx="4829087" cy="8460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s-CO" sz="4400" dirty="0">
                <a:solidFill>
                  <a:schemeClr val="bg1"/>
                </a:solidFill>
              </a:rPr>
              <a:t>INTRODUCCIÓN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8F7C533-5DE6-D0AA-B5E3-34DFA805EA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13"/>
          <a:stretch/>
        </p:blipFill>
        <p:spPr>
          <a:xfrm>
            <a:off x="4991310" y="6261739"/>
            <a:ext cx="2209380" cy="16023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4B1FE00-C99F-7847-B841-A4B5E9CE34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56838"/>
            <a:ext cx="12191999" cy="560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9759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172</Words>
  <Application>Microsoft Office PowerPoint</Application>
  <PresentationFormat>Panorámica</PresentationFormat>
  <Paragraphs>29</Paragraphs>
  <Slides>5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5" baseType="lpstr">
      <vt:lpstr>Arial</vt:lpstr>
      <vt:lpstr>Calibri</vt:lpstr>
      <vt:lpstr>Calibri Light</vt:lpstr>
      <vt:lpstr>Monserrat</vt:lpstr>
      <vt:lpstr>Montserrat</vt:lpstr>
      <vt:lpstr>Montserrat ExtraBold</vt:lpstr>
      <vt:lpstr>Nunito Sans</vt:lpstr>
      <vt:lpstr>Verdana</vt:lpstr>
      <vt:lpstr>Wingdings</vt:lpstr>
      <vt:lpstr>Tema de Office</vt:lpstr>
      <vt:lpstr>Presentación de PowerPoint</vt:lpstr>
      <vt:lpstr>Presentación de PowerPoint</vt:lpstr>
      <vt:lpstr>Presentación de PowerPoint</vt:lpstr>
      <vt:lpstr>Título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Angelica Maria Agudelo Cardenas</dc:creator>
  <cp:lastModifiedBy>Gloria Angela Velandia Calderón</cp:lastModifiedBy>
  <cp:revision>2</cp:revision>
  <dcterms:created xsi:type="dcterms:W3CDTF">2024-07-17T16:30:27Z</dcterms:created>
  <dcterms:modified xsi:type="dcterms:W3CDTF">2024-10-23T19:25:01Z</dcterms:modified>
</cp:coreProperties>
</file>