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0" r:id="rId2"/>
    <p:sldId id="261" r:id="rId3"/>
    <p:sldId id="262" r:id="rId4"/>
    <p:sldId id="263" r:id="rId5"/>
    <p:sldId id="264" r:id="rId6"/>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amilo Arturo Garcia Castano" initials="CAGC" lastIdx="1" clrIdx="0">
    <p:extLst>
      <p:ext uri="{19B8F6BF-5375-455C-9EA6-DF929625EA0E}">
        <p15:presenceInfo xmlns:p15="http://schemas.microsoft.com/office/powerpoint/2012/main" userId="S-1-5-21-149498059-94652776-1307212239-1691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7" d="100"/>
          <a:sy n="87" d="100"/>
        </p:scale>
        <p:origin x="1494"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commentAuthors" Target="commentAuthor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Libro1"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Pt>
          <c:dPt>
            <c:idx val="1"/>
            <c:bubble3D val="0"/>
            <c:spPr>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Pt>
          <c:dPt>
            <c:idx val="2"/>
            <c:bubble3D val="0"/>
            <c:spPr>
              <a:gradFill rotWithShape="1">
                <a:gsLst>
                  <a:gs pos="0">
                    <a:schemeClr val="accent5">
                      <a:shade val="51000"/>
                      <a:satMod val="130000"/>
                    </a:schemeClr>
                  </a:gs>
                  <a:gs pos="80000">
                    <a:schemeClr val="accent5">
                      <a:shade val="93000"/>
                      <a:satMod val="130000"/>
                    </a:schemeClr>
                  </a:gs>
                  <a:gs pos="100000">
                    <a:schemeClr val="accent5">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Pt>
          <c:dPt>
            <c:idx val="3"/>
            <c:bubble3D val="0"/>
            <c:spPr>
              <a:gradFill rotWithShape="1">
                <a:gsLst>
                  <a:gs pos="0">
                    <a:schemeClr val="accent1">
                      <a:lumMod val="60000"/>
                      <a:shade val="51000"/>
                      <a:satMod val="130000"/>
                    </a:schemeClr>
                  </a:gs>
                  <a:gs pos="80000">
                    <a:schemeClr val="accent1">
                      <a:lumMod val="60000"/>
                      <a:shade val="93000"/>
                      <a:satMod val="130000"/>
                    </a:schemeClr>
                  </a:gs>
                  <a:gs pos="100000">
                    <a:schemeClr val="accent1">
                      <a:lumMod val="6000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Pt>
          <c:dPt>
            <c:idx val="4"/>
            <c:bubble3D val="0"/>
            <c:spPr>
              <a:gradFill rotWithShape="1">
                <a:gsLst>
                  <a:gs pos="0">
                    <a:schemeClr val="accent3">
                      <a:lumMod val="60000"/>
                      <a:shade val="51000"/>
                      <a:satMod val="130000"/>
                    </a:schemeClr>
                  </a:gs>
                  <a:gs pos="80000">
                    <a:schemeClr val="accent3">
                      <a:lumMod val="60000"/>
                      <a:shade val="93000"/>
                      <a:satMod val="130000"/>
                    </a:schemeClr>
                  </a:gs>
                  <a:gs pos="100000">
                    <a:schemeClr val="accent3">
                      <a:lumMod val="6000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lt1">
                        <a:lumMod val="85000"/>
                      </a:schemeClr>
                    </a:solidFill>
                    <a:latin typeface="+mn-lt"/>
                    <a:ea typeface="+mn-ea"/>
                    <a:cs typeface="+mn-cs"/>
                  </a:defRPr>
                </a:pPr>
                <a:endParaRPr lang="es-CO"/>
              </a:p>
            </c:txPr>
            <c:dLblPos val="bestFit"/>
            <c:showLegendKey val="0"/>
            <c:showVal val="1"/>
            <c:showCatName val="0"/>
            <c:showSerName val="0"/>
            <c:showPercent val="0"/>
            <c:showBubbleSize val="0"/>
            <c:showLeaderLines val="1"/>
            <c:leaderLines>
              <c:spPr>
                <a:ln w="9525">
                  <a:solidFill>
                    <a:schemeClr val="lt1">
                      <a:lumMod val="95000"/>
                      <a:alpha val="54000"/>
                    </a:schemeClr>
                  </a:solidFill>
                </a:ln>
                <a:effectLst/>
              </c:spPr>
            </c:leaderLines>
            <c:extLst>
              <c:ext xmlns:c15="http://schemas.microsoft.com/office/drawing/2012/chart" uri="{CE6537A1-D6FC-4f65-9D91-7224C49458BB}">
                <c15:layout/>
              </c:ext>
            </c:extLst>
          </c:dLbls>
          <c:cat>
            <c:strRef>
              <c:f>Hoja1!$B$4:$B$8</c:f>
              <c:strCache>
                <c:ptCount val="5"/>
                <c:pt idx="0">
                  <c:v>Notificaciones</c:v>
                </c:pt>
                <c:pt idx="1">
                  <c:v>Trámites</c:v>
                </c:pt>
                <c:pt idx="2">
                  <c:v>Correspondencia Externa</c:v>
                </c:pt>
                <c:pt idx="3">
                  <c:v>Cuentas Por Pagar</c:v>
                </c:pt>
                <c:pt idx="4">
                  <c:v>Contratos Y Licitaciones</c:v>
                </c:pt>
              </c:strCache>
            </c:strRef>
          </c:cat>
          <c:val>
            <c:numRef>
              <c:f>Hoja1!$G$4:$G$8</c:f>
              <c:numCache>
                <c:formatCode>General</c:formatCode>
                <c:ptCount val="5"/>
                <c:pt idx="0">
                  <c:v>16</c:v>
                </c:pt>
                <c:pt idx="1">
                  <c:v>14</c:v>
                </c:pt>
                <c:pt idx="2">
                  <c:v>5519</c:v>
                </c:pt>
                <c:pt idx="3">
                  <c:v>2663</c:v>
                </c:pt>
                <c:pt idx="4">
                  <c:v>673</c:v>
                </c:pt>
              </c:numCache>
            </c:numRef>
          </c:val>
        </c:ser>
        <c:dLbls>
          <c:dLblPos val="bestFit"/>
          <c:showLegendKey val="0"/>
          <c:showVal val="1"/>
          <c:showCatName val="0"/>
          <c:showSerName val="0"/>
          <c:showPercent val="0"/>
          <c:showBubbleSize val="0"/>
          <c:showLeaderLines val="1"/>
        </c:dLbls>
        <c:firstSliceAng val="0"/>
      </c:pie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lt1">
                  <a:lumMod val="85000"/>
                </a:schemeClr>
              </a:solidFill>
              <a:latin typeface="+mn-lt"/>
              <a:ea typeface="+mn-ea"/>
              <a:cs typeface="+mn-cs"/>
            </a:defRPr>
          </a:pPr>
          <a:endParaRPr lang="es-CO"/>
        </a:p>
      </c:txPr>
    </c:legend>
    <c:plotVisOnly val="1"/>
    <c:dispBlanksAs val="gap"/>
    <c:showDLblsOverMax val="0"/>
  </c:chart>
  <c: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a:ln>
      <a:noFill/>
    </a:ln>
    <a:effectLst/>
  </c:spPr>
  <c:txPr>
    <a:bodyPr/>
    <a:lstStyle/>
    <a:p>
      <a:pPr>
        <a:defRPr/>
      </a:pPr>
      <a:endParaRPr lang="es-CO"/>
    </a:p>
  </c:txPr>
  <c:externalData r:id="rId3">
    <c:autoUpdate val="0"/>
  </c:externalData>
</c:chartSpace>
</file>

<file path=ppt/charts/colors1.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7">
  <cs:axisTitle>
    <cs:lnRef idx="0"/>
    <cs:fillRef idx="0"/>
    <cs:effectRef idx="0"/>
    <cs:fontRef idx="minor">
      <a:schemeClr val="lt1">
        <a:lumMod val="85000"/>
      </a:schemeClr>
    </cs:fontRef>
    <cs:defRPr sz="1197" b="1" kern="1200" cap="all"/>
  </cs:axisTitle>
  <cs:category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1197" kern="1200"/>
  </cs:categoryAxis>
  <cs:chartArea>
    <cs:lnRef idx="0"/>
    <cs:fillRef idx="0"/>
    <cs:effectRef idx="0"/>
    <cs:fontRef idx="minor">
      <a:schemeClr val="dk1"/>
    </cs:fontRef>
    <cs: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cs:spPr>
    <cs:defRPr sz="1330" kern="1200"/>
  </cs:chartArea>
  <cs:dataLabel>
    <cs:lnRef idx="0"/>
    <cs:fillRef idx="0"/>
    <cs:effectRef idx="0"/>
    <cs:fontRef idx="minor">
      <a:schemeClr val="lt1">
        <a:lumMod val="85000"/>
      </a:schemeClr>
    </cs:fontRef>
    <cs:defRPr sz="1197" kern="1200"/>
  </cs:dataLabel>
  <cs:dataLabelCallout>
    <cs:lnRef idx="0"/>
    <cs:fillRef idx="0"/>
    <cs:effectRef idx="0"/>
    <cs:fontRef idx="minor">
      <a:schemeClr val="dk1">
        <a:lumMod val="65000"/>
        <a:lumOff val="35000"/>
      </a:schemeClr>
    </cs:fontRef>
    <cs:spPr>
      <a:solidFill>
        <a:schemeClr val="lt1"/>
      </a:solidFill>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lt1">
        <a:lumMod val="85000"/>
      </a:schemeClr>
    </cs:fontRef>
    <cs:spPr>
      <a:ln w="9525">
        <a:solidFill>
          <a:schemeClr val="lt1">
            <a:lumMod val="95000"/>
            <a:alpha val="54000"/>
          </a:schemeClr>
        </a:solidFill>
      </a:ln>
    </cs:spPr>
    <cs:defRPr sz="1197" kern="1200"/>
  </cs:dataTable>
  <cs:downBar>
    <cs:lnRef idx="0"/>
    <cs:fillRef idx="0"/>
    <cs:effectRef idx="0"/>
    <cs:fontRef idx="minor">
      <a:schemeClr val="tx1"/>
    </cs:fontRef>
    <cs:spPr>
      <a:solidFill>
        <a:schemeClr val="dk1">
          <a:lumMod val="75000"/>
          <a:lumOff val="25000"/>
        </a:schemeClr>
      </a:solidFill>
      <a:ln w="9525">
        <a:solidFill>
          <a:schemeClr val="lt1">
            <a:lumMod val="95000"/>
            <a:alpha val="54000"/>
          </a:schemeClr>
        </a:solidFill>
      </a:ln>
    </cs:spPr>
  </cs:downBar>
  <cs:dropLine>
    <cs:lnRef idx="0"/>
    <cs:fillRef idx="0"/>
    <cs:effectRef idx="0"/>
    <cs:fontRef idx="minor">
      <a:schemeClr val="tx1"/>
    </cs:fontRef>
    <cs:spPr>
      <a:ln w="9525">
        <a:solidFill>
          <a:schemeClr val="lt1">
            <a:lumMod val="95000"/>
            <a:alpha val="54000"/>
          </a:schemeClr>
        </a:solidFill>
        <a:prstDash val="dash"/>
      </a:ln>
    </cs:spPr>
  </cs:dropLine>
  <cs:errorBar>
    <cs:lnRef idx="0"/>
    <cs:fillRef idx="0"/>
    <cs:effectRef idx="0"/>
    <cs:fontRef idx="minor">
      <a:schemeClr val="tx1"/>
    </cs:fontRef>
    <cs:spPr>
      <a:ln w="9525" cap="flat" cmpd="sng" algn="ctr">
        <a:solidFill>
          <a:schemeClr val="lt1">
            <a:lumMod val="9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lt1">
            <a:lumMod val="95000"/>
            <a:alpha val="10000"/>
          </a:schemeClr>
        </a:solidFill>
        <a:round/>
      </a:ln>
    </cs:spPr>
  </cs:gridlineMajor>
  <cs:gridlineMinor>
    <cs:lnRef idx="0"/>
    <cs:fillRef idx="0"/>
    <cs:effectRef idx="0"/>
    <cs:fontRef idx="minor">
      <a:schemeClr val="tx1"/>
    </cs:fontRef>
    <cs:spPr>
      <a:ln>
        <a:solidFill>
          <a:schemeClr val="lt1">
            <a:lumMod val="95000"/>
            <a:alpha val="5000"/>
          </a:schemeClr>
        </a:solidFill>
      </a:ln>
    </cs:spPr>
  </cs:gridlineMinor>
  <cs:hiLoLine>
    <cs:lnRef idx="0"/>
    <cs:fillRef idx="0"/>
    <cs:effectRef idx="0"/>
    <cs:fontRef idx="minor">
      <a:schemeClr val="tx1"/>
    </cs:fontRef>
    <cs:spPr>
      <a:ln w="9525">
        <a:solidFill>
          <a:schemeClr val="lt1">
            <a:lumMod val="95000"/>
            <a:alpha val="54000"/>
          </a:schemeClr>
        </a:solidFill>
        <a:prstDash val="dash"/>
      </a:ln>
    </cs:spPr>
  </cs:hiLoLine>
  <cs:leaderLine>
    <cs:lnRef idx="0"/>
    <cs:fillRef idx="0"/>
    <cs:effectRef idx="0"/>
    <cs:fontRef idx="minor">
      <a:schemeClr val="tx1"/>
    </cs:fontRef>
    <cs:spPr>
      <a:ln w="9525">
        <a:solidFill>
          <a:schemeClr val="lt1">
            <a:lumMod val="95000"/>
            <a:alpha val="54000"/>
          </a:schemeClr>
        </a:solidFill>
      </a:ln>
    </cs:spPr>
  </cs:leaderLine>
  <cs:legend>
    <cs:lnRef idx="0"/>
    <cs:fillRef idx="0"/>
    <cs:effectRef idx="0"/>
    <cs:fontRef idx="minor">
      <a:schemeClr val="lt1">
        <a:lumMod val="85000"/>
      </a:schemeClr>
    </cs:fontRef>
    <cs:defRPr sz="1197" kern="1200"/>
  </cs:legend>
  <cs:plotArea>
    <cs:lnRef idx="0"/>
    <cs:fillRef idx="0"/>
    <cs:effectRef idx="0"/>
    <cs:fontRef idx="minor">
      <a:schemeClr val="tx1"/>
    </cs:fontRef>
  </cs:plotArea>
  <cs:plotArea3D>
    <cs:lnRef idx="0"/>
    <cs:fillRef idx="0"/>
    <cs:effectRef idx="0"/>
    <cs:fontRef idx="minor">
      <a:schemeClr val="tx1"/>
    </cs:fontRef>
  </cs:plotArea3D>
  <cs:series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1197" kern="1200"/>
  </cs:seriesAxis>
  <cs:seriesLine>
    <cs:lnRef idx="0"/>
    <cs:fillRef idx="0"/>
    <cs:effectRef idx="0"/>
    <cs:fontRef idx="minor">
      <a:schemeClr val="lt1"/>
    </cs:fontRef>
    <cs:spPr>
      <a:ln w="9525" cap="flat" cmpd="sng" algn="ctr">
        <a:solidFill>
          <a:schemeClr val="lt1">
            <a:lumMod val="95000"/>
            <a:alpha val="54000"/>
          </a:schemeClr>
        </a:solidFill>
        <a:round/>
      </a:ln>
    </cs:spPr>
  </cs:seriesLine>
  <cs:title>
    <cs:lnRef idx="0"/>
    <cs:fillRef idx="0"/>
    <cs:effectRef idx="0"/>
    <cs:fontRef idx="minor">
      <a:schemeClr val="lt1">
        <a:lumMod val="95000"/>
      </a:schemeClr>
    </cs:fontRef>
    <cs:defRPr sz="2128" b="1" kern="1200" spc="100" baseline="0">
      <a:effectLst>
        <a:outerShdw blurRad="50800" dist="38100" dir="5400000" algn="t" rotWithShape="0">
          <a:prstClr val="black">
            <a:alpha val="40000"/>
          </a:prstClr>
        </a:outerShdw>
      </a:effectLst>
    </cs:defRPr>
  </cs:title>
  <cs:trendline>
    <cs:lnRef idx="0">
      <cs:styleClr val="auto"/>
    </cs:lnRef>
    <cs:fillRef idx="0"/>
    <cs:effectRef idx="0"/>
    <cs:fontRef idx="minor">
      <a:schemeClr val="tx1"/>
    </cs:fontRef>
    <cs:spPr>
      <a:ln w="19050" cap="rnd">
        <a:solidFill>
          <a:schemeClr val="phClr"/>
        </a:solidFill>
      </a:ln>
    </cs:spPr>
  </cs:trendline>
  <cs:trendlineLabel>
    <cs:lnRef idx="0"/>
    <cs:fillRef idx="0"/>
    <cs:effectRef idx="0"/>
    <cs:fontRef idx="minor">
      <a:schemeClr val="lt1">
        <a:lumMod val="85000"/>
      </a:schemeClr>
    </cs:fontRef>
    <cs:defRPr sz="1197" kern="1200"/>
  </cs:trendlineLabel>
  <cs:upBar>
    <cs:lnRef idx="0"/>
    <cs:fillRef idx="0"/>
    <cs:effectRef idx="0"/>
    <cs:fontRef idx="minor">
      <a:schemeClr val="tx1"/>
    </cs:fontRef>
    <cs:spPr>
      <a:solidFill>
        <a:schemeClr val="lt1"/>
      </a:solidFill>
      <a:ln w="9525">
        <a:solidFill>
          <a:schemeClr val="lt1">
            <a:lumMod val="95000"/>
            <a:alpha val="54000"/>
          </a:schemeClr>
        </a:solidFill>
      </a:ln>
    </cs:spPr>
  </cs:upBar>
  <cs:valueAxis>
    <cs:lnRef idx="0"/>
    <cs:fillRef idx="0"/>
    <cs:effectRef idx="0"/>
    <cs:fontRef idx="minor">
      <a:schemeClr val="lt1">
        <a:lumMod val="85000"/>
      </a:schemeClr>
    </cs:fontRef>
    <cs:defRPr sz="1197" kern="1200"/>
  </cs:valueAxis>
  <cs:wall>
    <cs:lnRef idx="0"/>
    <cs:fillRef idx="0"/>
    <cs:effectRef idx="0"/>
    <cs:fontRef idx="minor">
      <a:schemeClr val="tx1"/>
    </cs:fontRef>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CO"/>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O"/>
          </a:p>
        </p:txBody>
      </p:sp>
      <p:sp>
        <p:nvSpPr>
          <p:cNvPr id="4" name="3 Marcador de fecha"/>
          <p:cNvSpPr>
            <a:spLocks noGrp="1"/>
          </p:cNvSpPr>
          <p:nvPr>
            <p:ph type="dt" sz="half" idx="10"/>
          </p:nvPr>
        </p:nvSpPr>
        <p:spPr/>
        <p:txBody>
          <a:bodyPr/>
          <a:lstStyle/>
          <a:p>
            <a:fld id="{5C6508E3-C06B-4F74-9723-337CB90398CB}" type="datetimeFigureOut">
              <a:rPr lang="es-CO" smtClean="0"/>
              <a:pPr/>
              <a:t>17/01/2018</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319F1D00-0F7D-401C-A034-981AFB6B8ED9}" type="slidenum">
              <a:rPr lang="es-CO" smtClean="0"/>
              <a:pPr/>
              <a:t>‹Nº›</a:t>
            </a:fld>
            <a:endParaRPr lang="es-CO"/>
          </a:p>
        </p:txBody>
      </p:sp>
    </p:spTree>
    <p:extLst>
      <p:ext uri="{BB962C8B-B14F-4D97-AF65-F5344CB8AC3E}">
        <p14:creationId xmlns:p14="http://schemas.microsoft.com/office/powerpoint/2010/main" val="7422654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5C6508E3-C06B-4F74-9723-337CB90398CB}" type="datetimeFigureOut">
              <a:rPr lang="es-CO" smtClean="0"/>
              <a:pPr/>
              <a:t>17/01/2018</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319F1D00-0F7D-401C-A034-981AFB6B8ED9}" type="slidenum">
              <a:rPr lang="es-CO" smtClean="0"/>
              <a:pPr/>
              <a:t>‹Nº›</a:t>
            </a:fld>
            <a:endParaRPr lang="es-CO"/>
          </a:p>
        </p:txBody>
      </p:sp>
    </p:spTree>
    <p:extLst>
      <p:ext uri="{BB962C8B-B14F-4D97-AF65-F5344CB8AC3E}">
        <p14:creationId xmlns:p14="http://schemas.microsoft.com/office/powerpoint/2010/main" val="23463152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5C6508E3-C06B-4F74-9723-337CB90398CB}" type="datetimeFigureOut">
              <a:rPr lang="es-CO" smtClean="0"/>
              <a:pPr/>
              <a:t>17/01/2018</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319F1D00-0F7D-401C-A034-981AFB6B8ED9}" type="slidenum">
              <a:rPr lang="es-CO" smtClean="0"/>
              <a:pPr/>
              <a:t>‹Nº›</a:t>
            </a:fld>
            <a:endParaRPr lang="es-CO"/>
          </a:p>
        </p:txBody>
      </p:sp>
    </p:spTree>
    <p:extLst>
      <p:ext uri="{BB962C8B-B14F-4D97-AF65-F5344CB8AC3E}">
        <p14:creationId xmlns:p14="http://schemas.microsoft.com/office/powerpoint/2010/main" val="27739571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5C6508E3-C06B-4F74-9723-337CB90398CB}" type="datetimeFigureOut">
              <a:rPr lang="es-CO" smtClean="0"/>
              <a:pPr/>
              <a:t>17/01/2018</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319F1D00-0F7D-401C-A034-981AFB6B8ED9}" type="slidenum">
              <a:rPr lang="es-CO" smtClean="0"/>
              <a:pPr/>
              <a:t>‹Nº›</a:t>
            </a:fld>
            <a:endParaRPr lang="es-CO"/>
          </a:p>
        </p:txBody>
      </p:sp>
    </p:spTree>
    <p:extLst>
      <p:ext uri="{BB962C8B-B14F-4D97-AF65-F5344CB8AC3E}">
        <p14:creationId xmlns:p14="http://schemas.microsoft.com/office/powerpoint/2010/main" val="10462661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5C6508E3-C06B-4F74-9723-337CB90398CB}" type="datetimeFigureOut">
              <a:rPr lang="es-CO" smtClean="0"/>
              <a:pPr/>
              <a:t>17/01/2018</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319F1D00-0F7D-401C-A034-981AFB6B8ED9}" type="slidenum">
              <a:rPr lang="es-CO" smtClean="0"/>
              <a:pPr/>
              <a:t>‹Nº›</a:t>
            </a:fld>
            <a:endParaRPr lang="es-CO"/>
          </a:p>
        </p:txBody>
      </p:sp>
    </p:spTree>
    <p:extLst>
      <p:ext uri="{BB962C8B-B14F-4D97-AF65-F5344CB8AC3E}">
        <p14:creationId xmlns:p14="http://schemas.microsoft.com/office/powerpoint/2010/main" val="17065085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fecha"/>
          <p:cNvSpPr>
            <a:spLocks noGrp="1"/>
          </p:cNvSpPr>
          <p:nvPr>
            <p:ph type="dt" sz="half" idx="10"/>
          </p:nvPr>
        </p:nvSpPr>
        <p:spPr/>
        <p:txBody>
          <a:bodyPr/>
          <a:lstStyle/>
          <a:p>
            <a:fld id="{5C6508E3-C06B-4F74-9723-337CB90398CB}" type="datetimeFigureOut">
              <a:rPr lang="es-CO" smtClean="0"/>
              <a:pPr/>
              <a:t>17/01/2018</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319F1D00-0F7D-401C-A034-981AFB6B8ED9}" type="slidenum">
              <a:rPr lang="es-CO" smtClean="0"/>
              <a:pPr/>
              <a:t>‹Nº›</a:t>
            </a:fld>
            <a:endParaRPr lang="es-CO"/>
          </a:p>
        </p:txBody>
      </p:sp>
    </p:spTree>
    <p:extLst>
      <p:ext uri="{BB962C8B-B14F-4D97-AF65-F5344CB8AC3E}">
        <p14:creationId xmlns:p14="http://schemas.microsoft.com/office/powerpoint/2010/main" val="10182193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7" name="6 Marcador de fecha"/>
          <p:cNvSpPr>
            <a:spLocks noGrp="1"/>
          </p:cNvSpPr>
          <p:nvPr>
            <p:ph type="dt" sz="half" idx="10"/>
          </p:nvPr>
        </p:nvSpPr>
        <p:spPr/>
        <p:txBody>
          <a:bodyPr/>
          <a:lstStyle/>
          <a:p>
            <a:fld id="{5C6508E3-C06B-4F74-9723-337CB90398CB}" type="datetimeFigureOut">
              <a:rPr lang="es-CO" smtClean="0"/>
              <a:pPr/>
              <a:t>17/01/2018</a:t>
            </a:fld>
            <a:endParaRPr lang="es-CO"/>
          </a:p>
        </p:txBody>
      </p:sp>
      <p:sp>
        <p:nvSpPr>
          <p:cNvPr id="8" name="7 Marcador de pie de página"/>
          <p:cNvSpPr>
            <a:spLocks noGrp="1"/>
          </p:cNvSpPr>
          <p:nvPr>
            <p:ph type="ftr" sz="quarter" idx="11"/>
          </p:nvPr>
        </p:nvSpPr>
        <p:spPr/>
        <p:txBody>
          <a:bodyPr/>
          <a:lstStyle/>
          <a:p>
            <a:endParaRPr lang="es-CO"/>
          </a:p>
        </p:txBody>
      </p:sp>
      <p:sp>
        <p:nvSpPr>
          <p:cNvPr id="9" name="8 Marcador de número de diapositiva"/>
          <p:cNvSpPr>
            <a:spLocks noGrp="1"/>
          </p:cNvSpPr>
          <p:nvPr>
            <p:ph type="sldNum" sz="quarter" idx="12"/>
          </p:nvPr>
        </p:nvSpPr>
        <p:spPr/>
        <p:txBody>
          <a:bodyPr/>
          <a:lstStyle/>
          <a:p>
            <a:fld id="{319F1D00-0F7D-401C-A034-981AFB6B8ED9}" type="slidenum">
              <a:rPr lang="es-CO" smtClean="0"/>
              <a:pPr/>
              <a:t>‹Nº›</a:t>
            </a:fld>
            <a:endParaRPr lang="es-CO"/>
          </a:p>
        </p:txBody>
      </p:sp>
    </p:spTree>
    <p:extLst>
      <p:ext uri="{BB962C8B-B14F-4D97-AF65-F5344CB8AC3E}">
        <p14:creationId xmlns:p14="http://schemas.microsoft.com/office/powerpoint/2010/main" val="26969701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fecha"/>
          <p:cNvSpPr>
            <a:spLocks noGrp="1"/>
          </p:cNvSpPr>
          <p:nvPr>
            <p:ph type="dt" sz="half" idx="10"/>
          </p:nvPr>
        </p:nvSpPr>
        <p:spPr/>
        <p:txBody>
          <a:bodyPr/>
          <a:lstStyle/>
          <a:p>
            <a:fld id="{5C6508E3-C06B-4F74-9723-337CB90398CB}" type="datetimeFigureOut">
              <a:rPr lang="es-CO" smtClean="0"/>
              <a:pPr/>
              <a:t>17/01/2018</a:t>
            </a:fld>
            <a:endParaRPr lang="es-CO"/>
          </a:p>
        </p:txBody>
      </p:sp>
      <p:sp>
        <p:nvSpPr>
          <p:cNvPr id="4" name="3 Marcador de pie de página"/>
          <p:cNvSpPr>
            <a:spLocks noGrp="1"/>
          </p:cNvSpPr>
          <p:nvPr>
            <p:ph type="ftr" sz="quarter" idx="11"/>
          </p:nvPr>
        </p:nvSpPr>
        <p:spPr/>
        <p:txBody>
          <a:bodyPr/>
          <a:lstStyle/>
          <a:p>
            <a:endParaRPr lang="es-CO"/>
          </a:p>
        </p:txBody>
      </p:sp>
      <p:sp>
        <p:nvSpPr>
          <p:cNvPr id="5" name="4 Marcador de número de diapositiva"/>
          <p:cNvSpPr>
            <a:spLocks noGrp="1"/>
          </p:cNvSpPr>
          <p:nvPr>
            <p:ph type="sldNum" sz="quarter" idx="12"/>
          </p:nvPr>
        </p:nvSpPr>
        <p:spPr/>
        <p:txBody>
          <a:bodyPr/>
          <a:lstStyle/>
          <a:p>
            <a:fld id="{319F1D00-0F7D-401C-A034-981AFB6B8ED9}" type="slidenum">
              <a:rPr lang="es-CO" smtClean="0"/>
              <a:pPr/>
              <a:t>‹Nº›</a:t>
            </a:fld>
            <a:endParaRPr lang="es-CO"/>
          </a:p>
        </p:txBody>
      </p:sp>
    </p:spTree>
    <p:extLst>
      <p:ext uri="{BB962C8B-B14F-4D97-AF65-F5344CB8AC3E}">
        <p14:creationId xmlns:p14="http://schemas.microsoft.com/office/powerpoint/2010/main" val="12309417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5C6508E3-C06B-4F74-9723-337CB90398CB}" type="datetimeFigureOut">
              <a:rPr lang="es-CO" smtClean="0"/>
              <a:pPr/>
              <a:t>17/01/2018</a:t>
            </a:fld>
            <a:endParaRPr lang="es-CO"/>
          </a:p>
        </p:txBody>
      </p:sp>
      <p:sp>
        <p:nvSpPr>
          <p:cNvPr id="3" name="2 Marcador de pie de página"/>
          <p:cNvSpPr>
            <a:spLocks noGrp="1"/>
          </p:cNvSpPr>
          <p:nvPr>
            <p:ph type="ftr" sz="quarter" idx="11"/>
          </p:nvPr>
        </p:nvSpPr>
        <p:spPr/>
        <p:txBody>
          <a:bodyPr/>
          <a:lstStyle/>
          <a:p>
            <a:endParaRPr lang="es-CO"/>
          </a:p>
        </p:txBody>
      </p:sp>
      <p:sp>
        <p:nvSpPr>
          <p:cNvPr id="4" name="3 Marcador de número de diapositiva"/>
          <p:cNvSpPr>
            <a:spLocks noGrp="1"/>
          </p:cNvSpPr>
          <p:nvPr>
            <p:ph type="sldNum" sz="quarter" idx="12"/>
          </p:nvPr>
        </p:nvSpPr>
        <p:spPr/>
        <p:txBody>
          <a:bodyPr/>
          <a:lstStyle/>
          <a:p>
            <a:fld id="{319F1D00-0F7D-401C-A034-981AFB6B8ED9}" type="slidenum">
              <a:rPr lang="es-CO" smtClean="0"/>
              <a:pPr/>
              <a:t>‹Nº›</a:t>
            </a:fld>
            <a:endParaRPr lang="es-CO"/>
          </a:p>
        </p:txBody>
      </p:sp>
    </p:spTree>
    <p:extLst>
      <p:ext uri="{BB962C8B-B14F-4D97-AF65-F5344CB8AC3E}">
        <p14:creationId xmlns:p14="http://schemas.microsoft.com/office/powerpoint/2010/main" val="37371381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CO"/>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5C6508E3-C06B-4F74-9723-337CB90398CB}" type="datetimeFigureOut">
              <a:rPr lang="es-CO" smtClean="0"/>
              <a:pPr/>
              <a:t>17/01/2018</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319F1D00-0F7D-401C-A034-981AFB6B8ED9}" type="slidenum">
              <a:rPr lang="es-CO" smtClean="0"/>
              <a:pPr/>
              <a:t>‹Nº›</a:t>
            </a:fld>
            <a:endParaRPr lang="es-CO"/>
          </a:p>
        </p:txBody>
      </p:sp>
    </p:spTree>
    <p:extLst>
      <p:ext uri="{BB962C8B-B14F-4D97-AF65-F5344CB8AC3E}">
        <p14:creationId xmlns:p14="http://schemas.microsoft.com/office/powerpoint/2010/main" val="9852719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CO"/>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5C6508E3-C06B-4F74-9723-337CB90398CB}" type="datetimeFigureOut">
              <a:rPr lang="es-CO" smtClean="0"/>
              <a:pPr/>
              <a:t>17/01/2018</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319F1D00-0F7D-401C-A034-981AFB6B8ED9}" type="slidenum">
              <a:rPr lang="es-CO" smtClean="0"/>
              <a:pPr/>
              <a:t>‹Nº›</a:t>
            </a:fld>
            <a:endParaRPr lang="es-CO"/>
          </a:p>
        </p:txBody>
      </p:sp>
    </p:spTree>
    <p:extLst>
      <p:ext uri="{BB962C8B-B14F-4D97-AF65-F5344CB8AC3E}">
        <p14:creationId xmlns:p14="http://schemas.microsoft.com/office/powerpoint/2010/main" val="38962835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C6508E3-C06B-4F74-9723-337CB90398CB}" type="datetimeFigureOut">
              <a:rPr lang="es-CO" smtClean="0"/>
              <a:pPr/>
              <a:t>17/01/2018</a:t>
            </a:fld>
            <a:endParaRPr lang="es-CO"/>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19F1D00-0F7D-401C-A034-981AFB6B8ED9}" type="slidenum">
              <a:rPr lang="es-CO" smtClean="0"/>
              <a:pPr/>
              <a:t>‹Nº›</a:t>
            </a:fld>
            <a:endParaRPr lang="es-CO"/>
          </a:p>
        </p:txBody>
      </p:sp>
    </p:spTree>
    <p:extLst>
      <p:ext uri="{BB962C8B-B14F-4D97-AF65-F5344CB8AC3E}">
        <p14:creationId xmlns:p14="http://schemas.microsoft.com/office/powerpoint/2010/main" val="33167064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chart" Target="../charts/chart1.xml"/><Relationship Id="rId5" Type="http://schemas.openxmlformats.org/officeDocument/2006/relationships/image" Target="../media/image4.jpeg"/><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3448" t="44368" r="9224" b="48114"/>
          <a:stretch/>
        </p:blipFill>
        <p:spPr bwMode="auto">
          <a:xfrm>
            <a:off x="0" y="5157192"/>
            <a:ext cx="9144000" cy="8640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7 CuadroTexto"/>
          <p:cNvSpPr txBox="1"/>
          <p:nvPr/>
        </p:nvSpPr>
        <p:spPr>
          <a:xfrm>
            <a:off x="6012160" y="3501008"/>
            <a:ext cx="2593980" cy="769441"/>
          </a:xfrm>
          <a:prstGeom prst="rect">
            <a:avLst/>
          </a:prstGeom>
          <a:noFill/>
        </p:spPr>
        <p:txBody>
          <a:bodyPr wrap="none" rtlCol="0">
            <a:spAutoFit/>
          </a:bodyPr>
          <a:lstStyle/>
          <a:p>
            <a:r>
              <a:rPr lang="es-CO" sz="4400" b="1" dirty="0" smtClean="0">
                <a:solidFill>
                  <a:schemeClr val="bg1"/>
                </a:solidFill>
                <a:latin typeface="Verdana" panose="020B0604030504040204" pitchFamily="34" charset="0"/>
                <a:ea typeface="Verdana" panose="020B0604030504040204" pitchFamily="34" charset="0"/>
                <a:cs typeface="Verdana" panose="020B0604030504040204" pitchFamily="34" charset="0"/>
              </a:rPr>
              <a:t>Título 1</a:t>
            </a:r>
            <a:endParaRPr lang="es-CO" sz="44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pic>
        <p:nvPicPr>
          <p:cNvPr id="3" name="2 Imagen"/>
          <p:cNvPicPr>
            <a:picLocks noChangeAspect="1"/>
          </p:cNvPicPr>
          <p:nvPr/>
        </p:nvPicPr>
        <p:blipFill rotWithShape="1">
          <a:blip r:embed="rId3" cstate="print">
            <a:extLst>
              <a:ext uri="{28A0092B-C50C-407E-A947-70E740481C1C}">
                <a14:useLocalDpi xmlns:a14="http://schemas.microsoft.com/office/drawing/2010/main" val="0"/>
              </a:ext>
            </a:extLst>
          </a:blip>
          <a:srcRect t="9568" b="14064"/>
          <a:stretch/>
        </p:blipFill>
        <p:spPr>
          <a:xfrm>
            <a:off x="7494184" y="5823564"/>
            <a:ext cx="1504039" cy="602682"/>
          </a:xfrm>
          <a:prstGeom prst="rect">
            <a:avLst/>
          </a:prstGeom>
        </p:spPr>
      </p:pic>
      <p:pic>
        <p:nvPicPr>
          <p:cNvPr id="4" name="3 Imagen"/>
          <p:cNvPicPr>
            <a:picLocks noChangeAspect="1"/>
          </p:cNvPicPr>
          <p:nvPr/>
        </p:nvPicPr>
        <p:blipFill rotWithShape="1">
          <a:blip r:embed="rId4" cstate="print">
            <a:extLst>
              <a:ext uri="{28A0092B-C50C-407E-A947-70E740481C1C}">
                <a14:useLocalDpi xmlns:a14="http://schemas.microsoft.com/office/drawing/2010/main" val="0"/>
              </a:ext>
            </a:extLst>
          </a:blip>
          <a:srcRect t="30290" b="34855"/>
          <a:stretch/>
        </p:blipFill>
        <p:spPr>
          <a:xfrm>
            <a:off x="5076056" y="5949280"/>
            <a:ext cx="1479218" cy="398402"/>
          </a:xfrm>
          <a:prstGeom prst="rect">
            <a:avLst/>
          </a:prstGeom>
        </p:spPr>
      </p:pic>
      <p:sp>
        <p:nvSpPr>
          <p:cNvPr id="11" name="10 Rectángulo"/>
          <p:cNvSpPr/>
          <p:nvPr/>
        </p:nvSpPr>
        <p:spPr>
          <a:xfrm>
            <a:off x="1259632" y="836712"/>
            <a:ext cx="6696744" cy="646331"/>
          </a:xfrm>
          <a:prstGeom prst="rect">
            <a:avLst/>
          </a:prstGeom>
        </p:spPr>
        <p:txBody>
          <a:bodyPr wrap="square">
            <a:spAutoFit/>
          </a:bodyPr>
          <a:lstStyle/>
          <a:p>
            <a:pPr algn="just"/>
            <a:endParaRPr lang="es-CO" i="1" dirty="0" smtClean="0">
              <a:latin typeface="Arial" pitchFamily="34" charset="0"/>
              <a:cs typeface="Arial" pitchFamily="34" charset="0"/>
            </a:endParaRPr>
          </a:p>
          <a:p>
            <a:pPr algn="just"/>
            <a:r>
              <a:rPr lang="es-CO" i="1" dirty="0" smtClean="0"/>
              <a:t> </a:t>
            </a:r>
            <a:endParaRPr lang="es-CO" dirty="0"/>
          </a:p>
        </p:txBody>
      </p:sp>
      <p:sp>
        <p:nvSpPr>
          <p:cNvPr id="10" name="9 Rectángulo"/>
          <p:cNvSpPr/>
          <p:nvPr/>
        </p:nvSpPr>
        <p:spPr>
          <a:xfrm>
            <a:off x="899593" y="980728"/>
            <a:ext cx="7488832" cy="830997"/>
          </a:xfrm>
          <a:prstGeom prst="rect">
            <a:avLst/>
          </a:prstGeom>
        </p:spPr>
        <p:txBody>
          <a:bodyPr wrap="square">
            <a:spAutoFit/>
          </a:bodyPr>
          <a:lstStyle/>
          <a:p>
            <a:r>
              <a:rPr lang="es-CO" sz="2400" dirty="0" smtClean="0"/>
              <a:t> </a:t>
            </a:r>
          </a:p>
          <a:p>
            <a:pPr algn="just"/>
            <a:endParaRPr lang="es-CO" sz="2400" dirty="0"/>
          </a:p>
        </p:txBody>
      </p:sp>
      <p:sp>
        <p:nvSpPr>
          <p:cNvPr id="3073" name="Rectangle 1"/>
          <p:cNvSpPr>
            <a:spLocks noChangeArrowheads="1"/>
          </p:cNvSpPr>
          <p:nvPr/>
        </p:nvSpPr>
        <p:spPr bwMode="auto">
          <a:xfrm>
            <a:off x="1547664" y="2486001"/>
            <a:ext cx="684076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endParaRPr lang="es-CO" dirty="0" smtClean="0"/>
          </a:p>
          <a:p>
            <a:endParaRPr lang="es-CO" dirty="0" smtClean="0"/>
          </a:p>
        </p:txBody>
      </p:sp>
      <p:pic>
        <p:nvPicPr>
          <p:cNvPr id="7" name="Picture 2" descr="C:\Users\abonillae\Desktop\Laura Uribe\Logo-Invias.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516216" y="5929522"/>
            <a:ext cx="994599" cy="451806"/>
          </a:xfrm>
          <a:prstGeom prst="rect">
            <a:avLst/>
          </a:prstGeom>
          <a:noFill/>
          <a:extLst>
            <a:ext uri="{909E8E84-426E-40DD-AFC4-6F175D3DCCD1}">
              <a14:hiddenFill xmlns:a14="http://schemas.microsoft.com/office/drawing/2010/main">
                <a:solidFill>
                  <a:srgbClr val="FFFFFF"/>
                </a:solidFill>
              </a14:hiddenFill>
            </a:ext>
          </a:extLst>
        </p:spPr>
      </p:pic>
      <p:sp>
        <p:nvSpPr>
          <p:cNvPr id="5" name="CuadroTexto 4"/>
          <p:cNvSpPr txBox="1"/>
          <p:nvPr/>
        </p:nvSpPr>
        <p:spPr>
          <a:xfrm>
            <a:off x="566682" y="1375484"/>
            <a:ext cx="8010636" cy="2800767"/>
          </a:xfrm>
          <a:prstGeom prst="rect">
            <a:avLst/>
          </a:prstGeom>
          <a:noFill/>
        </p:spPr>
        <p:txBody>
          <a:bodyPr wrap="square" rtlCol="0">
            <a:spAutoFit/>
          </a:bodyPr>
          <a:lstStyle/>
          <a:p>
            <a:pPr algn="ctr"/>
            <a:r>
              <a:rPr lang="es-CO" sz="4400" b="1" dirty="0" smtClean="0">
                <a:solidFill>
                  <a:schemeClr val="accent6">
                    <a:lumMod val="75000"/>
                  </a:schemeClr>
                </a:solidFill>
                <a:effectLst>
                  <a:outerShdw blurRad="38100" dist="38100" dir="2700000" algn="tl">
                    <a:srgbClr val="000000">
                      <a:alpha val="43137"/>
                    </a:srgbClr>
                  </a:outerShdw>
                </a:effectLst>
                <a:latin typeface="Arial Rounded MT Bold" panose="020F0704030504030204" pitchFamily="34" charset="0"/>
              </a:rPr>
              <a:t>INFORME DE CALIFICACIÓN DEL SERVICIO</a:t>
            </a:r>
            <a:endParaRPr lang="es-CO" sz="4400" b="1" dirty="0">
              <a:solidFill>
                <a:schemeClr val="accent6">
                  <a:lumMod val="75000"/>
                </a:schemeClr>
              </a:solidFill>
              <a:effectLst>
                <a:outerShdw blurRad="38100" dist="38100" dir="2700000" algn="tl">
                  <a:srgbClr val="000000">
                    <a:alpha val="43137"/>
                  </a:srgbClr>
                </a:outerShdw>
              </a:effectLst>
              <a:latin typeface="Arial Rounded MT Bold" panose="020F0704030504030204" pitchFamily="34" charset="0"/>
            </a:endParaRPr>
          </a:p>
          <a:p>
            <a:pPr algn="ctr"/>
            <a:endParaRPr lang="es-CO" sz="4400" b="1" dirty="0" smtClean="0">
              <a:solidFill>
                <a:schemeClr val="accent6">
                  <a:lumMod val="75000"/>
                </a:schemeClr>
              </a:solidFill>
              <a:effectLst>
                <a:outerShdw blurRad="38100" dist="38100" dir="2700000" algn="tl">
                  <a:srgbClr val="000000">
                    <a:alpha val="43137"/>
                  </a:srgbClr>
                </a:outerShdw>
              </a:effectLst>
              <a:latin typeface="Arial Rounded MT Bold" panose="020F0704030504030204" pitchFamily="34" charset="0"/>
            </a:endParaRPr>
          </a:p>
          <a:p>
            <a:pPr algn="ctr"/>
            <a:r>
              <a:rPr lang="es-CO" sz="4400" b="1" dirty="0" smtClean="0">
                <a:solidFill>
                  <a:schemeClr val="accent6">
                    <a:lumMod val="75000"/>
                  </a:schemeClr>
                </a:solidFill>
                <a:effectLst>
                  <a:outerShdw blurRad="38100" dist="38100" dir="2700000" algn="tl">
                    <a:srgbClr val="000000">
                      <a:alpha val="43137"/>
                    </a:srgbClr>
                  </a:outerShdw>
                </a:effectLst>
                <a:latin typeface="Arial Rounded MT Bold" panose="020F0704030504030204" pitchFamily="34" charset="0"/>
              </a:rPr>
              <a:t>INVÍAS 2017 - </a:t>
            </a:r>
            <a:r>
              <a:rPr lang="es-CO" sz="4400" b="1" dirty="0" smtClean="0">
                <a:solidFill>
                  <a:schemeClr val="accent6">
                    <a:lumMod val="75000"/>
                  </a:schemeClr>
                </a:solidFill>
                <a:effectLst>
                  <a:outerShdw blurRad="38100" dist="38100" dir="2700000" algn="tl">
                    <a:srgbClr val="000000">
                      <a:alpha val="43137"/>
                    </a:srgbClr>
                  </a:outerShdw>
                </a:effectLst>
                <a:latin typeface="Arial Rounded MT Bold" panose="020F0704030504030204" pitchFamily="34" charset="0"/>
              </a:rPr>
              <a:t>III</a:t>
            </a:r>
            <a:endParaRPr lang="es-CO" sz="4400" b="1" dirty="0">
              <a:solidFill>
                <a:schemeClr val="accent6">
                  <a:lumMod val="75000"/>
                </a:schemeClr>
              </a:solidFill>
              <a:effectLst>
                <a:outerShdw blurRad="38100" dist="38100" dir="2700000" algn="tl">
                  <a:srgbClr val="000000">
                    <a:alpha val="43137"/>
                  </a:srgbClr>
                </a:outerShdw>
              </a:effectLst>
              <a:latin typeface="Arial Rounded MT Bold" panose="020F0704030504030204" pitchFamily="34" charset="0"/>
            </a:endParaRPr>
          </a:p>
        </p:txBody>
      </p:sp>
    </p:spTree>
    <p:extLst>
      <p:ext uri="{BB962C8B-B14F-4D97-AF65-F5344CB8AC3E}">
        <p14:creationId xmlns:p14="http://schemas.microsoft.com/office/powerpoint/2010/main" val="32252716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3448" t="44368" r="9224" b="48114"/>
          <a:stretch/>
        </p:blipFill>
        <p:spPr bwMode="auto">
          <a:xfrm>
            <a:off x="0" y="5157192"/>
            <a:ext cx="9144000" cy="8640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7 CuadroTexto"/>
          <p:cNvSpPr txBox="1"/>
          <p:nvPr/>
        </p:nvSpPr>
        <p:spPr>
          <a:xfrm>
            <a:off x="6012160" y="3501008"/>
            <a:ext cx="2593980" cy="769441"/>
          </a:xfrm>
          <a:prstGeom prst="rect">
            <a:avLst/>
          </a:prstGeom>
          <a:noFill/>
        </p:spPr>
        <p:txBody>
          <a:bodyPr wrap="none" rtlCol="0">
            <a:spAutoFit/>
          </a:bodyPr>
          <a:lstStyle/>
          <a:p>
            <a:r>
              <a:rPr lang="es-CO" sz="4400" b="1" dirty="0" smtClean="0">
                <a:solidFill>
                  <a:schemeClr val="bg1"/>
                </a:solidFill>
                <a:latin typeface="Verdana" panose="020B0604030504040204" pitchFamily="34" charset="0"/>
                <a:ea typeface="Verdana" panose="020B0604030504040204" pitchFamily="34" charset="0"/>
                <a:cs typeface="Verdana" panose="020B0604030504040204" pitchFamily="34" charset="0"/>
              </a:rPr>
              <a:t>Título 1</a:t>
            </a:r>
            <a:endParaRPr lang="es-CO" sz="44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pic>
        <p:nvPicPr>
          <p:cNvPr id="3" name="2 Imagen"/>
          <p:cNvPicPr>
            <a:picLocks noChangeAspect="1"/>
          </p:cNvPicPr>
          <p:nvPr/>
        </p:nvPicPr>
        <p:blipFill rotWithShape="1">
          <a:blip r:embed="rId3" cstate="print">
            <a:extLst>
              <a:ext uri="{28A0092B-C50C-407E-A947-70E740481C1C}">
                <a14:useLocalDpi xmlns:a14="http://schemas.microsoft.com/office/drawing/2010/main" val="0"/>
              </a:ext>
            </a:extLst>
          </a:blip>
          <a:srcRect t="9568" b="14064"/>
          <a:stretch/>
        </p:blipFill>
        <p:spPr>
          <a:xfrm>
            <a:off x="7494184" y="5823564"/>
            <a:ext cx="1504039" cy="602682"/>
          </a:xfrm>
          <a:prstGeom prst="rect">
            <a:avLst/>
          </a:prstGeom>
        </p:spPr>
      </p:pic>
      <p:pic>
        <p:nvPicPr>
          <p:cNvPr id="4" name="3 Imagen"/>
          <p:cNvPicPr>
            <a:picLocks noChangeAspect="1"/>
          </p:cNvPicPr>
          <p:nvPr/>
        </p:nvPicPr>
        <p:blipFill rotWithShape="1">
          <a:blip r:embed="rId4" cstate="print">
            <a:extLst>
              <a:ext uri="{28A0092B-C50C-407E-A947-70E740481C1C}">
                <a14:useLocalDpi xmlns:a14="http://schemas.microsoft.com/office/drawing/2010/main" val="0"/>
              </a:ext>
            </a:extLst>
          </a:blip>
          <a:srcRect t="30290" b="34855"/>
          <a:stretch/>
        </p:blipFill>
        <p:spPr>
          <a:xfrm>
            <a:off x="5076056" y="5949280"/>
            <a:ext cx="1479218" cy="398402"/>
          </a:xfrm>
          <a:prstGeom prst="rect">
            <a:avLst/>
          </a:prstGeom>
        </p:spPr>
      </p:pic>
      <p:sp>
        <p:nvSpPr>
          <p:cNvPr id="11" name="10 Rectángulo"/>
          <p:cNvSpPr/>
          <p:nvPr/>
        </p:nvSpPr>
        <p:spPr>
          <a:xfrm>
            <a:off x="1259632" y="836712"/>
            <a:ext cx="6696744" cy="646331"/>
          </a:xfrm>
          <a:prstGeom prst="rect">
            <a:avLst/>
          </a:prstGeom>
        </p:spPr>
        <p:txBody>
          <a:bodyPr wrap="square">
            <a:spAutoFit/>
          </a:bodyPr>
          <a:lstStyle/>
          <a:p>
            <a:pPr algn="just"/>
            <a:endParaRPr lang="es-CO" i="1" dirty="0" smtClean="0">
              <a:latin typeface="Arial" pitchFamily="34" charset="0"/>
              <a:cs typeface="Arial" pitchFamily="34" charset="0"/>
            </a:endParaRPr>
          </a:p>
          <a:p>
            <a:pPr algn="just"/>
            <a:r>
              <a:rPr lang="es-CO" i="1" dirty="0" smtClean="0"/>
              <a:t> </a:t>
            </a:r>
            <a:endParaRPr lang="es-CO" dirty="0"/>
          </a:p>
        </p:txBody>
      </p:sp>
      <p:sp>
        <p:nvSpPr>
          <p:cNvPr id="10" name="9 Rectángulo"/>
          <p:cNvSpPr/>
          <p:nvPr/>
        </p:nvSpPr>
        <p:spPr>
          <a:xfrm>
            <a:off x="899593" y="980728"/>
            <a:ext cx="7488832" cy="830997"/>
          </a:xfrm>
          <a:prstGeom prst="rect">
            <a:avLst/>
          </a:prstGeom>
        </p:spPr>
        <p:txBody>
          <a:bodyPr wrap="square">
            <a:spAutoFit/>
          </a:bodyPr>
          <a:lstStyle/>
          <a:p>
            <a:r>
              <a:rPr lang="es-CO" sz="2400" dirty="0" smtClean="0"/>
              <a:t> </a:t>
            </a:r>
          </a:p>
          <a:p>
            <a:pPr algn="just"/>
            <a:endParaRPr lang="es-CO" sz="2400" dirty="0"/>
          </a:p>
        </p:txBody>
      </p:sp>
      <p:sp>
        <p:nvSpPr>
          <p:cNvPr id="3073" name="Rectangle 1"/>
          <p:cNvSpPr>
            <a:spLocks noChangeArrowheads="1"/>
          </p:cNvSpPr>
          <p:nvPr/>
        </p:nvSpPr>
        <p:spPr bwMode="auto">
          <a:xfrm>
            <a:off x="1547664" y="2486001"/>
            <a:ext cx="684076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endParaRPr lang="es-CO" dirty="0" smtClean="0"/>
          </a:p>
          <a:p>
            <a:endParaRPr lang="es-CO" dirty="0" smtClean="0"/>
          </a:p>
        </p:txBody>
      </p:sp>
      <p:pic>
        <p:nvPicPr>
          <p:cNvPr id="7" name="Picture 2" descr="C:\Users\abonillae\Desktop\Laura Uribe\Logo-Invias.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516216" y="5929522"/>
            <a:ext cx="994599" cy="451806"/>
          </a:xfrm>
          <a:prstGeom prst="rect">
            <a:avLst/>
          </a:prstGeom>
          <a:noFill/>
          <a:extLst>
            <a:ext uri="{909E8E84-426E-40DD-AFC4-6F175D3DCCD1}">
              <a14:hiddenFill xmlns:a14="http://schemas.microsoft.com/office/drawing/2010/main">
                <a:solidFill>
                  <a:srgbClr val="FFFFFF"/>
                </a:solidFill>
              </a14:hiddenFill>
            </a:ext>
          </a:extLst>
        </p:spPr>
      </p:pic>
      <p:sp>
        <p:nvSpPr>
          <p:cNvPr id="2" name="CuadroTexto 1"/>
          <p:cNvSpPr txBox="1"/>
          <p:nvPr/>
        </p:nvSpPr>
        <p:spPr>
          <a:xfrm>
            <a:off x="935596" y="453017"/>
            <a:ext cx="7272807" cy="584775"/>
          </a:xfrm>
          <a:prstGeom prst="rect">
            <a:avLst/>
          </a:prstGeom>
          <a:noFill/>
        </p:spPr>
        <p:txBody>
          <a:bodyPr wrap="square" rtlCol="0">
            <a:spAutoFit/>
          </a:bodyPr>
          <a:lstStyle/>
          <a:p>
            <a:pPr algn="ctr"/>
            <a:r>
              <a:rPr lang="es-CO" sz="3200" b="1" dirty="0" smtClean="0">
                <a:solidFill>
                  <a:schemeClr val="accent6">
                    <a:lumMod val="75000"/>
                  </a:schemeClr>
                </a:solidFill>
                <a:effectLst>
                  <a:outerShdw blurRad="38100" dist="38100" dir="2700000" algn="tl">
                    <a:srgbClr val="000000">
                      <a:alpha val="43137"/>
                    </a:srgbClr>
                  </a:outerShdw>
                </a:effectLst>
              </a:rPr>
              <a:t>INTRODUCCIÓN</a:t>
            </a:r>
            <a:endParaRPr lang="es-CO" sz="3200" b="1" dirty="0">
              <a:solidFill>
                <a:schemeClr val="accent6">
                  <a:lumMod val="75000"/>
                </a:schemeClr>
              </a:solidFill>
              <a:effectLst>
                <a:outerShdw blurRad="38100" dist="38100" dir="2700000" algn="tl">
                  <a:srgbClr val="000000">
                    <a:alpha val="43137"/>
                  </a:srgbClr>
                </a:outerShdw>
              </a:effectLst>
            </a:endParaRPr>
          </a:p>
        </p:txBody>
      </p:sp>
      <p:sp>
        <p:nvSpPr>
          <p:cNvPr id="5" name="CuadroTexto 4"/>
          <p:cNvSpPr txBox="1"/>
          <p:nvPr/>
        </p:nvSpPr>
        <p:spPr>
          <a:xfrm>
            <a:off x="718726" y="1410894"/>
            <a:ext cx="7778556" cy="3693319"/>
          </a:xfrm>
          <a:prstGeom prst="rect">
            <a:avLst/>
          </a:prstGeom>
          <a:noFill/>
        </p:spPr>
        <p:txBody>
          <a:bodyPr wrap="square" rtlCol="0">
            <a:spAutoFit/>
          </a:bodyPr>
          <a:lstStyle/>
          <a:p>
            <a:pPr algn="just"/>
            <a:r>
              <a:rPr lang="es-CO" sz="2400" dirty="0" smtClean="0"/>
              <a:t>El presente informe tiene como finalidad, dar a conocer a la ciudadanía el seguimiento trimestral de la calificación realizada por parte de los usuarios a la atención recibida en el momento de radicación de sus documentos en el Instituto Nacional de Vías.</a:t>
            </a:r>
          </a:p>
          <a:p>
            <a:pPr algn="just"/>
            <a:endParaRPr lang="es-CO" sz="2400" dirty="0" smtClean="0"/>
          </a:p>
          <a:p>
            <a:pPr algn="just"/>
            <a:r>
              <a:rPr lang="es-CO" sz="2400" dirty="0" smtClean="0"/>
              <a:t>La información contenida en este documento corresponde a la existente para la fecha de elaboración y evidencia el seguimiento realizado para el primer trimestre de 2017.</a:t>
            </a:r>
          </a:p>
          <a:p>
            <a:r>
              <a:rPr lang="es-CO" dirty="0" smtClean="0"/>
              <a:t> </a:t>
            </a:r>
            <a:endParaRPr lang="es-CO" dirty="0"/>
          </a:p>
        </p:txBody>
      </p:sp>
    </p:spTree>
    <p:extLst>
      <p:ext uri="{BB962C8B-B14F-4D97-AF65-F5344CB8AC3E}">
        <p14:creationId xmlns:p14="http://schemas.microsoft.com/office/powerpoint/2010/main" val="23641510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3448" t="44368" r="9224" b="48114"/>
          <a:stretch/>
        </p:blipFill>
        <p:spPr bwMode="auto">
          <a:xfrm>
            <a:off x="0" y="5157192"/>
            <a:ext cx="9144000" cy="8640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7 CuadroTexto"/>
          <p:cNvSpPr txBox="1"/>
          <p:nvPr/>
        </p:nvSpPr>
        <p:spPr>
          <a:xfrm>
            <a:off x="6012160" y="3501008"/>
            <a:ext cx="2593980" cy="769441"/>
          </a:xfrm>
          <a:prstGeom prst="rect">
            <a:avLst/>
          </a:prstGeom>
          <a:noFill/>
        </p:spPr>
        <p:txBody>
          <a:bodyPr wrap="none" rtlCol="0">
            <a:spAutoFit/>
          </a:bodyPr>
          <a:lstStyle/>
          <a:p>
            <a:r>
              <a:rPr lang="es-CO" sz="4400" b="1" dirty="0" smtClean="0">
                <a:solidFill>
                  <a:schemeClr val="bg1"/>
                </a:solidFill>
                <a:latin typeface="Verdana" panose="020B0604030504040204" pitchFamily="34" charset="0"/>
                <a:ea typeface="Verdana" panose="020B0604030504040204" pitchFamily="34" charset="0"/>
                <a:cs typeface="Verdana" panose="020B0604030504040204" pitchFamily="34" charset="0"/>
              </a:rPr>
              <a:t>Título 1</a:t>
            </a:r>
            <a:endParaRPr lang="es-CO" sz="44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pic>
        <p:nvPicPr>
          <p:cNvPr id="3" name="2 Imagen"/>
          <p:cNvPicPr>
            <a:picLocks noChangeAspect="1"/>
          </p:cNvPicPr>
          <p:nvPr/>
        </p:nvPicPr>
        <p:blipFill rotWithShape="1">
          <a:blip r:embed="rId3" cstate="print">
            <a:extLst>
              <a:ext uri="{28A0092B-C50C-407E-A947-70E740481C1C}">
                <a14:useLocalDpi xmlns:a14="http://schemas.microsoft.com/office/drawing/2010/main" val="0"/>
              </a:ext>
            </a:extLst>
          </a:blip>
          <a:srcRect t="9568" b="14064"/>
          <a:stretch/>
        </p:blipFill>
        <p:spPr>
          <a:xfrm>
            <a:off x="7494184" y="5823564"/>
            <a:ext cx="1504039" cy="602682"/>
          </a:xfrm>
          <a:prstGeom prst="rect">
            <a:avLst/>
          </a:prstGeom>
        </p:spPr>
      </p:pic>
      <p:pic>
        <p:nvPicPr>
          <p:cNvPr id="4" name="3 Imagen"/>
          <p:cNvPicPr>
            <a:picLocks noChangeAspect="1"/>
          </p:cNvPicPr>
          <p:nvPr/>
        </p:nvPicPr>
        <p:blipFill rotWithShape="1">
          <a:blip r:embed="rId4" cstate="print">
            <a:extLst>
              <a:ext uri="{28A0092B-C50C-407E-A947-70E740481C1C}">
                <a14:useLocalDpi xmlns:a14="http://schemas.microsoft.com/office/drawing/2010/main" val="0"/>
              </a:ext>
            </a:extLst>
          </a:blip>
          <a:srcRect t="30290" b="34855"/>
          <a:stretch/>
        </p:blipFill>
        <p:spPr>
          <a:xfrm>
            <a:off x="5076056" y="5949280"/>
            <a:ext cx="1479218" cy="398402"/>
          </a:xfrm>
          <a:prstGeom prst="rect">
            <a:avLst/>
          </a:prstGeom>
        </p:spPr>
      </p:pic>
      <p:sp>
        <p:nvSpPr>
          <p:cNvPr id="11" name="10 Rectángulo"/>
          <p:cNvSpPr/>
          <p:nvPr/>
        </p:nvSpPr>
        <p:spPr>
          <a:xfrm>
            <a:off x="1259632" y="836712"/>
            <a:ext cx="6696744" cy="646331"/>
          </a:xfrm>
          <a:prstGeom prst="rect">
            <a:avLst/>
          </a:prstGeom>
        </p:spPr>
        <p:txBody>
          <a:bodyPr wrap="square">
            <a:spAutoFit/>
          </a:bodyPr>
          <a:lstStyle/>
          <a:p>
            <a:pPr algn="just"/>
            <a:endParaRPr lang="es-CO" i="1" dirty="0" smtClean="0">
              <a:latin typeface="Arial" pitchFamily="34" charset="0"/>
              <a:cs typeface="Arial" pitchFamily="34" charset="0"/>
            </a:endParaRPr>
          </a:p>
          <a:p>
            <a:pPr algn="just"/>
            <a:r>
              <a:rPr lang="es-CO" i="1" dirty="0" smtClean="0"/>
              <a:t> </a:t>
            </a:r>
            <a:endParaRPr lang="es-CO" dirty="0"/>
          </a:p>
        </p:txBody>
      </p:sp>
      <p:sp>
        <p:nvSpPr>
          <p:cNvPr id="10" name="9 Rectángulo"/>
          <p:cNvSpPr/>
          <p:nvPr/>
        </p:nvSpPr>
        <p:spPr>
          <a:xfrm>
            <a:off x="899593" y="980728"/>
            <a:ext cx="7488832" cy="830997"/>
          </a:xfrm>
          <a:prstGeom prst="rect">
            <a:avLst/>
          </a:prstGeom>
        </p:spPr>
        <p:txBody>
          <a:bodyPr wrap="square">
            <a:spAutoFit/>
          </a:bodyPr>
          <a:lstStyle/>
          <a:p>
            <a:r>
              <a:rPr lang="es-CO" sz="2400" dirty="0" smtClean="0"/>
              <a:t> </a:t>
            </a:r>
          </a:p>
          <a:p>
            <a:pPr algn="just"/>
            <a:endParaRPr lang="es-CO" sz="2400" dirty="0"/>
          </a:p>
        </p:txBody>
      </p:sp>
      <p:sp>
        <p:nvSpPr>
          <p:cNvPr id="3073" name="Rectangle 1"/>
          <p:cNvSpPr>
            <a:spLocks noChangeArrowheads="1"/>
          </p:cNvSpPr>
          <p:nvPr/>
        </p:nvSpPr>
        <p:spPr bwMode="auto">
          <a:xfrm>
            <a:off x="1547664" y="2486001"/>
            <a:ext cx="684076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endParaRPr lang="es-CO" dirty="0" smtClean="0"/>
          </a:p>
          <a:p>
            <a:endParaRPr lang="es-CO" dirty="0" smtClean="0"/>
          </a:p>
        </p:txBody>
      </p:sp>
      <p:pic>
        <p:nvPicPr>
          <p:cNvPr id="7" name="Picture 2" descr="C:\Users\abonillae\Desktop\Laura Uribe\Logo-Invias.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516216" y="5929522"/>
            <a:ext cx="994599" cy="451806"/>
          </a:xfrm>
          <a:prstGeom prst="rect">
            <a:avLst/>
          </a:prstGeom>
          <a:noFill/>
          <a:extLst>
            <a:ext uri="{909E8E84-426E-40DD-AFC4-6F175D3DCCD1}">
              <a14:hiddenFill xmlns:a14="http://schemas.microsoft.com/office/drawing/2010/main">
                <a:solidFill>
                  <a:srgbClr val="FFFFFF"/>
                </a:solidFill>
              </a14:hiddenFill>
            </a:ext>
          </a:extLst>
        </p:spPr>
      </p:pic>
      <p:sp>
        <p:nvSpPr>
          <p:cNvPr id="2" name="CuadroTexto 1"/>
          <p:cNvSpPr txBox="1"/>
          <p:nvPr/>
        </p:nvSpPr>
        <p:spPr>
          <a:xfrm>
            <a:off x="1079612" y="314160"/>
            <a:ext cx="6984775" cy="523220"/>
          </a:xfrm>
          <a:prstGeom prst="rect">
            <a:avLst/>
          </a:prstGeom>
          <a:noFill/>
        </p:spPr>
        <p:txBody>
          <a:bodyPr wrap="square" rtlCol="0">
            <a:spAutoFit/>
          </a:bodyPr>
          <a:lstStyle/>
          <a:p>
            <a:pPr algn="ctr"/>
            <a:r>
              <a:rPr lang="es-CO" sz="2800" b="1" dirty="0" smtClean="0">
                <a:solidFill>
                  <a:schemeClr val="accent6">
                    <a:lumMod val="75000"/>
                  </a:schemeClr>
                </a:solidFill>
                <a:effectLst>
                  <a:outerShdw blurRad="38100" dist="38100" dir="2700000" algn="tl">
                    <a:srgbClr val="000000">
                      <a:alpha val="43137"/>
                    </a:srgbClr>
                  </a:outerShdw>
                </a:effectLst>
              </a:rPr>
              <a:t>CALIFICACIÓN DEL SERVICIO</a:t>
            </a:r>
            <a:endParaRPr lang="es-CO" sz="2800" b="1" dirty="0">
              <a:solidFill>
                <a:schemeClr val="accent6">
                  <a:lumMod val="75000"/>
                </a:schemeClr>
              </a:solidFill>
              <a:effectLst>
                <a:outerShdw blurRad="38100" dist="38100" dir="2700000" algn="tl">
                  <a:srgbClr val="000000">
                    <a:alpha val="43137"/>
                  </a:srgbClr>
                </a:outerShdw>
              </a:effectLst>
            </a:endParaRPr>
          </a:p>
        </p:txBody>
      </p:sp>
      <p:sp>
        <p:nvSpPr>
          <p:cNvPr id="5" name="CuadroTexto 4"/>
          <p:cNvSpPr txBox="1"/>
          <p:nvPr/>
        </p:nvSpPr>
        <p:spPr>
          <a:xfrm>
            <a:off x="611560" y="1159877"/>
            <a:ext cx="5760640" cy="369332"/>
          </a:xfrm>
          <a:prstGeom prst="rect">
            <a:avLst/>
          </a:prstGeom>
          <a:noFill/>
        </p:spPr>
        <p:txBody>
          <a:bodyPr wrap="square" rtlCol="0">
            <a:spAutoFit/>
          </a:bodyPr>
          <a:lstStyle/>
          <a:p>
            <a:r>
              <a:rPr lang="es-CO" b="1" dirty="0" smtClean="0">
                <a:solidFill>
                  <a:schemeClr val="accent6">
                    <a:lumMod val="75000"/>
                  </a:schemeClr>
                </a:solidFill>
              </a:rPr>
              <a:t>Atención en Ventanillas de radicación – Planta central</a:t>
            </a:r>
            <a:endParaRPr lang="es-CO" b="1" dirty="0">
              <a:solidFill>
                <a:schemeClr val="accent6">
                  <a:lumMod val="75000"/>
                </a:schemeClr>
              </a:solidFill>
            </a:endParaRPr>
          </a:p>
        </p:txBody>
      </p:sp>
      <p:sp>
        <p:nvSpPr>
          <p:cNvPr id="14" name="CuadroTexto 13"/>
          <p:cNvSpPr txBox="1"/>
          <p:nvPr/>
        </p:nvSpPr>
        <p:spPr>
          <a:xfrm>
            <a:off x="863822" y="4416206"/>
            <a:ext cx="7416824" cy="646331"/>
          </a:xfrm>
          <a:prstGeom prst="rect">
            <a:avLst/>
          </a:prstGeom>
          <a:noFill/>
        </p:spPr>
        <p:txBody>
          <a:bodyPr wrap="square" rtlCol="0">
            <a:spAutoFit/>
          </a:bodyPr>
          <a:lstStyle/>
          <a:p>
            <a:pPr algn="just"/>
            <a:r>
              <a:rPr lang="es-CO" dirty="0" smtClean="0"/>
              <a:t>Lo anterior permite evidenciar que la gran mayoría de usuarios, es decir </a:t>
            </a:r>
            <a:r>
              <a:rPr lang="es-CO" dirty="0" smtClean="0"/>
              <a:t>8762, </a:t>
            </a:r>
            <a:r>
              <a:rPr lang="es-CO" dirty="0" smtClean="0"/>
              <a:t>calificaron la atención como </a:t>
            </a:r>
            <a:r>
              <a:rPr lang="es-CO" b="1" dirty="0" smtClean="0"/>
              <a:t>EXCELENTE</a:t>
            </a:r>
            <a:r>
              <a:rPr lang="es-CO" dirty="0" smtClean="0"/>
              <a:t> y </a:t>
            </a:r>
            <a:r>
              <a:rPr lang="es-CO" dirty="0" smtClean="0"/>
              <a:t>11</a:t>
            </a:r>
            <a:r>
              <a:rPr lang="es-CO" dirty="0" smtClean="0"/>
              <a:t>0 </a:t>
            </a:r>
            <a:r>
              <a:rPr lang="es-CO" dirty="0" smtClean="0"/>
              <a:t>como BUENA.</a:t>
            </a:r>
            <a:endParaRPr lang="es-CO" dirty="0"/>
          </a:p>
        </p:txBody>
      </p:sp>
      <p:graphicFrame>
        <p:nvGraphicFramePr>
          <p:cNvPr id="6" name="Tabla 5"/>
          <p:cNvGraphicFramePr>
            <a:graphicFrameLocks noGrp="1"/>
          </p:cNvGraphicFramePr>
          <p:nvPr>
            <p:extLst>
              <p:ext uri="{D42A27DB-BD31-4B8C-83A1-F6EECF244321}">
                <p14:modId xmlns:p14="http://schemas.microsoft.com/office/powerpoint/2010/main" val="537915701"/>
              </p:ext>
            </p:extLst>
          </p:nvPr>
        </p:nvGraphicFramePr>
        <p:xfrm>
          <a:off x="1598063" y="1794994"/>
          <a:ext cx="5947871" cy="2488284"/>
        </p:xfrm>
        <a:graphic>
          <a:graphicData uri="http://schemas.openxmlformats.org/drawingml/2006/table">
            <a:tbl>
              <a:tblPr firstRow="1" firstCol="1" bandRow="1">
                <a:tableStyleId>{93296810-A885-4BE3-A3E7-6D5BEEA58F35}</a:tableStyleId>
              </a:tblPr>
              <a:tblGrid>
                <a:gridCol w="2512229"/>
                <a:gridCol w="587318"/>
                <a:gridCol w="966189"/>
                <a:gridCol w="714288"/>
                <a:gridCol w="1167847"/>
              </a:tblGrid>
              <a:tr h="282073">
                <a:tc gridSpan="5">
                  <a:txBody>
                    <a:bodyPr/>
                    <a:lstStyle/>
                    <a:p>
                      <a:pPr algn="ctr">
                        <a:spcAft>
                          <a:spcPts val="0"/>
                        </a:spcAft>
                      </a:pPr>
                      <a:r>
                        <a:rPr lang="es-CO" sz="1600" dirty="0">
                          <a:effectLst/>
                        </a:rPr>
                        <a:t>TERCER TRIMESTRE 2017</a:t>
                      </a:r>
                      <a:endParaRPr lang="es-CO"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r>
              <a:tr h="315173">
                <a:tc>
                  <a:txBody>
                    <a:bodyPr/>
                    <a:lstStyle/>
                    <a:p>
                      <a:pPr>
                        <a:spcAft>
                          <a:spcPts val="0"/>
                        </a:spcAft>
                      </a:pPr>
                      <a:r>
                        <a:rPr lang="es-CO" sz="1400">
                          <a:effectLst/>
                        </a:rPr>
                        <a:t>VENTANILLA</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a:effectLst/>
                        </a:rPr>
                        <a:t>MALO</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a:effectLst/>
                        </a:rPr>
                        <a:t>REGULAR</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a:effectLst/>
                        </a:rPr>
                        <a:t>BUENO</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a:effectLst/>
                        </a:rPr>
                        <a:t>EXCELENTE</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r>
              <a:tr h="315173">
                <a:tc>
                  <a:txBody>
                    <a:bodyPr/>
                    <a:lstStyle/>
                    <a:p>
                      <a:pPr>
                        <a:spcAft>
                          <a:spcPts val="0"/>
                        </a:spcAft>
                      </a:pPr>
                      <a:r>
                        <a:rPr lang="es-CO" sz="1400" b="0" dirty="0">
                          <a:effectLst/>
                        </a:rPr>
                        <a:t>Notificaciones</a:t>
                      </a:r>
                      <a:endParaRPr lang="es-CO" sz="1800" b="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a:effectLst/>
                        </a:rPr>
                        <a:t>0</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a:effectLst/>
                        </a:rPr>
                        <a:t>0</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a:effectLst/>
                        </a:rPr>
                        <a:t>0</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a:effectLst/>
                        </a:rPr>
                        <a:t>16</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r>
              <a:tr h="315173">
                <a:tc>
                  <a:txBody>
                    <a:bodyPr/>
                    <a:lstStyle/>
                    <a:p>
                      <a:pPr>
                        <a:spcAft>
                          <a:spcPts val="0"/>
                        </a:spcAft>
                      </a:pPr>
                      <a:r>
                        <a:rPr lang="es-CO" sz="1400" b="0" dirty="0">
                          <a:effectLst/>
                        </a:rPr>
                        <a:t>Trámites</a:t>
                      </a:r>
                      <a:endParaRPr lang="es-CO" sz="1800" b="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a:effectLst/>
                        </a:rPr>
                        <a:t>0</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a:effectLst/>
                        </a:rPr>
                        <a:t>0</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a:effectLst/>
                        </a:rPr>
                        <a:t>0</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a:effectLst/>
                        </a:rPr>
                        <a:t>14</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r>
              <a:tr h="315173">
                <a:tc>
                  <a:txBody>
                    <a:bodyPr/>
                    <a:lstStyle/>
                    <a:p>
                      <a:pPr>
                        <a:spcAft>
                          <a:spcPts val="0"/>
                        </a:spcAft>
                      </a:pPr>
                      <a:r>
                        <a:rPr lang="es-CO" sz="1400" b="0" dirty="0">
                          <a:effectLst/>
                        </a:rPr>
                        <a:t>Correspondencia Externa</a:t>
                      </a:r>
                      <a:endParaRPr lang="es-CO" sz="1800" b="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a:effectLst/>
                        </a:rPr>
                        <a:t>2</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a:effectLst/>
                        </a:rPr>
                        <a:t>5</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a:effectLst/>
                        </a:rPr>
                        <a:t>49</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a:effectLst/>
                        </a:rPr>
                        <a:t>5463</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r>
              <a:tr h="315173">
                <a:tc>
                  <a:txBody>
                    <a:bodyPr/>
                    <a:lstStyle/>
                    <a:p>
                      <a:pPr>
                        <a:spcAft>
                          <a:spcPts val="0"/>
                        </a:spcAft>
                      </a:pPr>
                      <a:r>
                        <a:rPr lang="es-CO" sz="1400" b="0" dirty="0">
                          <a:effectLst/>
                        </a:rPr>
                        <a:t>Cuentas Por Pagar</a:t>
                      </a:r>
                      <a:endParaRPr lang="es-CO" sz="1800" b="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a:effectLst/>
                        </a:rPr>
                        <a:t>1</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a:effectLst/>
                        </a:rPr>
                        <a:t>3</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a:effectLst/>
                        </a:rPr>
                        <a:t>12</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a:effectLst/>
                        </a:rPr>
                        <a:t>2647</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r>
              <a:tr h="315173">
                <a:tc>
                  <a:txBody>
                    <a:bodyPr/>
                    <a:lstStyle/>
                    <a:p>
                      <a:pPr>
                        <a:spcAft>
                          <a:spcPts val="0"/>
                        </a:spcAft>
                      </a:pPr>
                      <a:r>
                        <a:rPr lang="es-CO" sz="1400" b="0" dirty="0">
                          <a:effectLst/>
                        </a:rPr>
                        <a:t>Contratos Y Licitaciones</a:t>
                      </a:r>
                      <a:endParaRPr lang="es-CO" sz="1800" b="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a:effectLst/>
                        </a:rPr>
                        <a:t>0</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a:effectLst/>
                        </a:rPr>
                        <a:t>2</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a:effectLst/>
                        </a:rPr>
                        <a:t>49</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a:effectLst/>
                        </a:rPr>
                        <a:t>622</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r>
              <a:tr h="315173">
                <a:tc>
                  <a:txBody>
                    <a:bodyPr/>
                    <a:lstStyle/>
                    <a:p>
                      <a:pPr>
                        <a:spcAft>
                          <a:spcPts val="0"/>
                        </a:spcAft>
                      </a:pPr>
                      <a:r>
                        <a:rPr lang="es-CO" sz="1400" dirty="0">
                          <a:effectLst/>
                        </a:rPr>
                        <a:t>TOTAL REPORTE</a:t>
                      </a:r>
                      <a:endParaRPr lang="es-CO"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b="1">
                          <a:effectLst/>
                        </a:rPr>
                        <a:t>3</a:t>
                      </a:r>
                      <a:endParaRPr lang="es-CO" sz="1100" b="1">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b="1">
                          <a:effectLst/>
                        </a:rPr>
                        <a:t>10</a:t>
                      </a:r>
                      <a:endParaRPr lang="es-CO" sz="1100" b="1">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b="1">
                          <a:effectLst/>
                        </a:rPr>
                        <a:t>110</a:t>
                      </a:r>
                      <a:endParaRPr lang="es-CO" sz="1100" b="1">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b="1" dirty="0">
                          <a:effectLst/>
                        </a:rPr>
                        <a:t>8762</a:t>
                      </a:r>
                      <a:endParaRPr lang="es-CO"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r>
            </a:tbl>
          </a:graphicData>
        </a:graphic>
      </p:graphicFrame>
    </p:spTree>
    <p:extLst>
      <p:ext uri="{BB962C8B-B14F-4D97-AF65-F5344CB8AC3E}">
        <p14:creationId xmlns:p14="http://schemas.microsoft.com/office/powerpoint/2010/main" val="31858035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3448" t="44368" r="9224" b="48114"/>
          <a:stretch/>
        </p:blipFill>
        <p:spPr bwMode="auto">
          <a:xfrm>
            <a:off x="0" y="5157192"/>
            <a:ext cx="9144000" cy="8640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7 CuadroTexto"/>
          <p:cNvSpPr txBox="1"/>
          <p:nvPr/>
        </p:nvSpPr>
        <p:spPr>
          <a:xfrm>
            <a:off x="6012160" y="3501008"/>
            <a:ext cx="2593980" cy="769441"/>
          </a:xfrm>
          <a:prstGeom prst="rect">
            <a:avLst/>
          </a:prstGeom>
          <a:noFill/>
        </p:spPr>
        <p:txBody>
          <a:bodyPr wrap="none" rtlCol="0">
            <a:spAutoFit/>
          </a:bodyPr>
          <a:lstStyle/>
          <a:p>
            <a:r>
              <a:rPr lang="es-CO" sz="4400" b="1" dirty="0" smtClean="0">
                <a:solidFill>
                  <a:schemeClr val="bg1"/>
                </a:solidFill>
                <a:latin typeface="Verdana" panose="020B0604030504040204" pitchFamily="34" charset="0"/>
                <a:ea typeface="Verdana" panose="020B0604030504040204" pitchFamily="34" charset="0"/>
                <a:cs typeface="Verdana" panose="020B0604030504040204" pitchFamily="34" charset="0"/>
              </a:rPr>
              <a:t>Título 1</a:t>
            </a:r>
            <a:endParaRPr lang="es-CO" sz="44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pic>
        <p:nvPicPr>
          <p:cNvPr id="3" name="2 Imagen"/>
          <p:cNvPicPr>
            <a:picLocks noChangeAspect="1"/>
          </p:cNvPicPr>
          <p:nvPr/>
        </p:nvPicPr>
        <p:blipFill rotWithShape="1">
          <a:blip r:embed="rId3" cstate="print">
            <a:extLst>
              <a:ext uri="{28A0092B-C50C-407E-A947-70E740481C1C}">
                <a14:useLocalDpi xmlns:a14="http://schemas.microsoft.com/office/drawing/2010/main" val="0"/>
              </a:ext>
            </a:extLst>
          </a:blip>
          <a:srcRect t="9568" b="14064"/>
          <a:stretch/>
        </p:blipFill>
        <p:spPr>
          <a:xfrm>
            <a:off x="7494184" y="5823564"/>
            <a:ext cx="1504039" cy="602682"/>
          </a:xfrm>
          <a:prstGeom prst="rect">
            <a:avLst/>
          </a:prstGeom>
        </p:spPr>
      </p:pic>
      <p:pic>
        <p:nvPicPr>
          <p:cNvPr id="4" name="3 Imagen"/>
          <p:cNvPicPr>
            <a:picLocks noChangeAspect="1"/>
          </p:cNvPicPr>
          <p:nvPr/>
        </p:nvPicPr>
        <p:blipFill rotWithShape="1">
          <a:blip r:embed="rId4" cstate="print">
            <a:extLst>
              <a:ext uri="{28A0092B-C50C-407E-A947-70E740481C1C}">
                <a14:useLocalDpi xmlns:a14="http://schemas.microsoft.com/office/drawing/2010/main" val="0"/>
              </a:ext>
            </a:extLst>
          </a:blip>
          <a:srcRect t="30290" b="34855"/>
          <a:stretch/>
        </p:blipFill>
        <p:spPr>
          <a:xfrm>
            <a:off x="5076056" y="5949280"/>
            <a:ext cx="1479218" cy="398402"/>
          </a:xfrm>
          <a:prstGeom prst="rect">
            <a:avLst/>
          </a:prstGeom>
        </p:spPr>
      </p:pic>
      <p:sp>
        <p:nvSpPr>
          <p:cNvPr id="11" name="10 Rectángulo"/>
          <p:cNvSpPr/>
          <p:nvPr/>
        </p:nvSpPr>
        <p:spPr>
          <a:xfrm>
            <a:off x="1259632" y="836712"/>
            <a:ext cx="6696744" cy="646331"/>
          </a:xfrm>
          <a:prstGeom prst="rect">
            <a:avLst/>
          </a:prstGeom>
        </p:spPr>
        <p:txBody>
          <a:bodyPr wrap="square">
            <a:spAutoFit/>
          </a:bodyPr>
          <a:lstStyle/>
          <a:p>
            <a:pPr algn="just"/>
            <a:endParaRPr lang="es-CO" i="1" dirty="0" smtClean="0">
              <a:latin typeface="Arial" pitchFamily="34" charset="0"/>
              <a:cs typeface="Arial" pitchFamily="34" charset="0"/>
            </a:endParaRPr>
          </a:p>
          <a:p>
            <a:pPr algn="just"/>
            <a:r>
              <a:rPr lang="es-CO" i="1" dirty="0" smtClean="0"/>
              <a:t> </a:t>
            </a:r>
            <a:endParaRPr lang="es-CO" dirty="0"/>
          </a:p>
        </p:txBody>
      </p:sp>
      <p:sp>
        <p:nvSpPr>
          <p:cNvPr id="10" name="9 Rectángulo"/>
          <p:cNvSpPr/>
          <p:nvPr/>
        </p:nvSpPr>
        <p:spPr>
          <a:xfrm>
            <a:off x="899593" y="980728"/>
            <a:ext cx="7488832" cy="830997"/>
          </a:xfrm>
          <a:prstGeom prst="rect">
            <a:avLst/>
          </a:prstGeom>
        </p:spPr>
        <p:txBody>
          <a:bodyPr wrap="square">
            <a:spAutoFit/>
          </a:bodyPr>
          <a:lstStyle/>
          <a:p>
            <a:r>
              <a:rPr lang="es-CO" sz="2400" dirty="0" smtClean="0"/>
              <a:t> </a:t>
            </a:r>
          </a:p>
          <a:p>
            <a:pPr algn="just"/>
            <a:endParaRPr lang="es-CO" sz="2400" dirty="0"/>
          </a:p>
        </p:txBody>
      </p:sp>
      <p:sp>
        <p:nvSpPr>
          <p:cNvPr id="3073" name="Rectangle 1"/>
          <p:cNvSpPr>
            <a:spLocks noChangeArrowheads="1"/>
          </p:cNvSpPr>
          <p:nvPr/>
        </p:nvSpPr>
        <p:spPr bwMode="auto">
          <a:xfrm>
            <a:off x="1547664" y="2486001"/>
            <a:ext cx="684076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endParaRPr lang="es-CO" dirty="0" smtClean="0"/>
          </a:p>
          <a:p>
            <a:endParaRPr lang="es-CO" dirty="0" smtClean="0"/>
          </a:p>
        </p:txBody>
      </p:sp>
      <p:pic>
        <p:nvPicPr>
          <p:cNvPr id="7" name="Picture 2" descr="C:\Users\abonillae\Desktop\Laura Uribe\Logo-Invias.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516216" y="5929522"/>
            <a:ext cx="994599" cy="451806"/>
          </a:xfrm>
          <a:prstGeom prst="rect">
            <a:avLst/>
          </a:prstGeom>
          <a:noFill/>
          <a:extLst>
            <a:ext uri="{909E8E84-426E-40DD-AFC4-6F175D3DCCD1}">
              <a14:hiddenFill xmlns:a14="http://schemas.microsoft.com/office/drawing/2010/main">
                <a:solidFill>
                  <a:srgbClr val="FFFFFF"/>
                </a:solidFill>
              </a14:hiddenFill>
            </a:ext>
          </a:extLst>
        </p:spPr>
      </p:pic>
      <p:sp>
        <p:nvSpPr>
          <p:cNvPr id="14" name="CuadroTexto 13"/>
          <p:cNvSpPr txBox="1"/>
          <p:nvPr/>
        </p:nvSpPr>
        <p:spPr>
          <a:xfrm>
            <a:off x="824396" y="400539"/>
            <a:ext cx="3240360" cy="369332"/>
          </a:xfrm>
          <a:prstGeom prst="rect">
            <a:avLst/>
          </a:prstGeom>
          <a:noFill/>
        </p:spPr>
        <p:txBody>
          <a:bodyPr wrap="square" rtlCol="0">
            <a:spAutoFit/>
          </a:bodyPr>
          <a:lstStyle/>
          <a:p>
            <a:r>
              <a:rPr lang="es-CO" b="1" dirty="0" smtClean="0">
                <a:solidFill>
                  <a:schemeClr val="accent6">
                    <a:lumMod val="75000"/>
                  </a:schemeClr>
                </a:solidFill>
              </a:rPr>
              <a:t>Calificaciones por ventanilla</a:t>
            </a:r>
            <a:endParaRPr lang="es-CO" b="1" dirty="0">
              <a:solidFill>
                <a:schemeClr val="accent6">
                  <a:lumMod val="75000"/>
                </a:schemeClr>
              </a:solidFill>
            </a:endParaRPr>
          </a:p>
        </p:txBody>
      </p:sp>
      <p:sp>
        <p:nvSpPr>
          <p:cNvPr id="5" name="CuadroTexto 4"/>
          <p:cNvSpPr txBox="1"/>
          <p:nvPr/>
        </p:nvSpPr>
        <p:spPr>
          <a:xfrm>
            <a:off x="824396" y="4607098"/>
            <a:ext cx="7421807" cy="646331"/>
          </a:xfrm>
          <a:prstGeom prst="rect">
            <a:avLst/>
          </a:prstGeom>
          <a:noFill/>
        </p:spPr>
        <p:txBody>
          <a:bodyPr wrap="square" rtlCol="0">
            <a:spAutoFit/>
          </a:bodyPr>
          <a:lstStyle/>
          <a:p>
            <a:pPr algn="just"/>
            <a:r>
              <a:rPr lang="es-CO" dirty="0" smtClean="0"/>
              <a:t>De la grafica anterior se desprende que la ventanilla mas utilizada para calificar la atención es la de </a:t>
            </a:r>
            <a:r>
              <a:rPr lang="es-CO" b="1" dirty="0" smtClean="0"/>
              <a:t>Correspondencia Externa</a:t>
            </a:r>
            <a:endParaRPr lang="es-CO" dirty="0"/>
          </a:p>
        </p:txBody>
      </p:sp>
      <p:graphicFrame>
        <p:nvGraphicFramePr>
          <p:cNvPr id="13" name="Gráfico 12"/>
          <p:cNvGraphicFramePr>
            <a:graphicFrameLocks/>
          </p:cNvGraphicFramePr>
          <p:nvPr>
            <p:extLst>
              <p:ext uri="{D42A27DB-BD31-4B8C-83A1-F6EECF244321}">
                <p14:modId xmlns:p14="http://schemas.microsoft.com/office/powerpoint/2010/main" val="3873390986"/>
              </p:ext>
            </p:extLst>
          </p:nvPr>
        </p:nvGraphicFramePr>
        <p:xfrm>
          <a:off x="2286940" y="906104"/>
          <a:ext cx="4496718" cy="353323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314980568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3448" t="44368" r="9224" b="48114"/>
          <a:stretch/>
        </p:blipFill>
        <p:spPr bwMode="auto">
          <a:xfrm>
            <a:off x="0" y="5157192"/>
            <a:ext cx="9144000" cy="8640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7 CuadroTexto"/>
          <p:cNvSpPr txBox="1"/>
          <p:nvPr/>
        </p:nvSpPr>
        <p:spPr>
          <a:xfrm>
            <a:off x="6012160" y="3501008"/>
            <a:ext cx="2593980" cy="769441"/>
          </a:xfrm>
          <a:prstGeom prst="rect">
            <a:avLst/>
          </a:prstGeom>
          <a:noFill/>
        </p:spPr>
        <p:txBody>
          <a:bodyPr wrap="none" rtlCol="0">
            <a:spAutoFit/>
          </a:bodyPr>
          <a:lstStyle/>
          <a:p>
            <a:r>
              <a:rPr lang="es-CO" sz="4400" b="1" dirty="0" smtClean="0">
                <a:solidFill>
                  <a:schemeClr val="bg1"/>
                </a:solidFill>
                <a:latin typeface="Verdana" panose="020B0604030504040204" pitchFamily="34" charset="0"/>
                <a:ea typeface="Verdana" panose="020B0604030504040204" pitchFamily="34" charset="0"/>
                <a:cs typeface="Verdana" panose="020B0604030504040204" pitchFamily="34" charset="0"/>
              </a:rPr>
              <a:t>Título 1</a:t>
            </a:r>
            <a:endParaRPr lang="es-CO" sz="44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pic>
        <p:nvPicPr>
          <p:cNvPr id="3" name="2 Imagen"/>
          <p:cNvPicPr>
            <a:picLocks noChangeAspect="1"/>
          </p:cNvPicPr>
          <p:nvPr/>
        </p:nvPicPr>
        <p:blipFill rotWithShape="1">
          <a:blip r:embed="rId3" cstate="print">
            <a:extLst>
              <a:ext uri="{28A0092B-C50C-407E-A947-70E740481C1C}">
                <a14:useLocalDpi xmlns:a14="http://schemas.microsoft.com/office/drawing/2010/main" val="0"/>
              </a:ext>
            </a:extLst>
          </a:blip>
          <a:srcRect t="9568" b="14064"/>
          <a:stretch/>
        </p:blipFill>
        <p:spPr>
          <a:xfrm>
            <a:off x="7494184" y="5823564"/>
            <a:ext cx="1504039" cy="602682"/>
          </a:xfrm>
          <a:prstGeom prst="rect">
            <a:avLst/>
          </a:prstGeom>
        </p:spPr>
      </p:pic>
      <p:pic>
        <p:nvPicPr>
          <p:cNvPr id="4" name="3 Imagen"/>
          <p:cNvPicPr>
            <a:picLocks noChangeAspect="1"/>
          </p:cNvPicPr>
          <p:nvPr/>
        </p:nvPicPr>
        <p:blipFill rotWithShape="1">
          <a:blip r:embed="rId4" cstate="print">
            <a:extLst>
              <a:ext uri="{28A0092B-C50C-407E-A947-70E740481C1C}">
                <a14:useLocalDpi xmlns:a14="http://schemas.microsoft.com/office/drawing/2010/main" val="0"/>
              </a:ext>
            </a:extLst>
          </a:blip>
          <a:srcRect t="30290" b="34855"/>
          <a:stretch/>
        </p:blipFill>
        <p:spPr>
          <a:xfrm>
            <a:off x="5076056" y="5949280"/>
            <a:ext cx="1479218" cy="398402"/>
          </a:xfrm>
          <a:prstGeom prst="rect">
            <a:avLst/>
          </a:prstGeom>
        </p:spPr>
      </p:pic>
      <p:sp>
        <p:nvSpPr>
          <p:cNvPr id="11" name="10 Rectángulo"/>
          <p:cNvSpPr/>
          <p:nvPr/>
        </p:nvSpPr>
        <p:spPr>
          <a:xfrm>
            <a:off x="1259632" y="836712"/>
            <a:ext cx="6696744" cy="646331"/>
          </a:xfrm>
          <a:prstGeom prst="rect">
            <a:avLst/>
          </a:prstGeom>
        </p:spPr>
        <p:txBody>
          <a:bodyPr wrap="square">
            <a:spAutoFit/>
          </a:bodyPr>
          <a:lstStyle/>
          <a:p>
            <a:pPr algn="just"/>
            <a:endParaRPr lang="es-CO" i="1" dirty="0" smtClean="0">
              <a:latin typeface="Arial" pitchFamily="34" charset="0"/>
              <a:cs typeface="Arial" pitchFamily="34" charset="0"/>
            </a:endParaRPr>
          </a:p>
          <a:p>
            <a:pPr algn="just"/>
            <a:r>
              <a:rPr lang="es-CO" i="1" dirty="0" smtClean="0"/>
              <a:t> </a:t>
            </a:r>
            <a:endParaRPr lang="es-CO" dirty="0"/>
          </a:p>
        </p:txBody>
      </p:sp>
      <p:sp>
        <p:nvSpPr>
          <p:cNvPr id="10" name="9 Rectángulo"/>
          <p:cNvSpPr/>
          <p:nvPr/>
        </p:nvSpPr>
        <p:spPr>
          <a:xfrm>
            <a:off x="899593" y="980728"/>
            <a:ext cx="7488832" cy="830997"/>
          </a:xfrm>
          <a:prstGeom prst="rect">
            <a:avLst/>
          </a:prstGeom>
        </p:spPr>
        <p:txBody>
          <a:bodyPr wrap="square">
            <a:spAutoFit/>
          </a:bodyPr>
          <a:lstStyle/>
          <a:p>
            <a:r>
              <a:rPr lang="es-CO" sz="2400" dirty="0" smtClean="0"/>
              <a:t> </a:t>
            </a:r>
          </a:p>
          <a:p>
            <a:pPr algn="just"/>
            <a:endParaRPr lang="es-CO" sz="2400" dirty="0"/>
          </a:p>
        </p:txBody>
      </p:sp>
      <p:sp>
        <p:nvSpPr>
          <p:cNvPr id="3073" name="Rectangle 1"/>
          <p:cNvSpPr>
            <a:spLocks noChangeArrowheads="1"/>
          </p:cNvSpPr>
          <p:nvPr/>
        </p:nvSpPr>
        <p:spPr bwMode="auto">
          <a:xfrm>
            <a:off x="1547664" y="2486001"/>
            <a:ext cx="684076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endParaRPr lang="es-CO" dirty="0" smtClean="0"/>
          </a:p>
          <a:p>
            <a:endParaRPr lang="es-CO" dirty="0" smtClean="0"/>
          </a:p>
        </p:txBody>
      </p:sp>
      <p:pic>
        <p:nvPicPr>
          <p:cNvPr id="7" name="Picture 2" descr="C:\Users\abonillae\Desktop\Laura Uribe\Logo-Invias.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516216" y="5929522"/>
            <a:ext cx="994599" cy="451806"/>
          </a:xfrm>
          <a:prstGeom prst="rect">
            <a:avLst/>
          </a:prstGeom>
          <a:noFill/>
          <a:extLst>
            <a:ext uri="{909E8E84-426E-40DD-AFC4-6F175D3DCCD1}">
              <a14:hiddenFill xmlns:a14="http://schemas.microsoft.com/office/drawing/2010/main">
                <a:solidFill>
                  <a:srgbClr val="FFFFFF"/>
                </a:solidFill>
              </a14:hiddenFill>
            </a:ext>
          </a:extLst>
        </p:spPr>
      </p:pic>
      <p:sp>
        <p:nvSpPr>
          <p:cNvPr id="2" name="CuadroTexto 1"/>
          <p:cNvSpPr txBox="1"/>
          <p:nvPr/>
        </p:nvSpPr>
        <p:spPr>
          <a:xfrm>
            <a:off x="647564" y="1851719"/>
            <a:ext cx="7848872" cy="2308324"/>
          </a:xfrm>
          <a:prstGeom prst="rect">
            <a:avLst/>
          </a:prstGeom>
          <a:noFill/>
        </p:spPr>
        <p:txBody>
          <a:bodyPr wrap="square" rtlCol="0">
            <a:spAutoFit/>
          </a:bodyPr>
          <a:lstStyle/>
          <a:p>
            <a:pPr algn="just"/>
            <a:r>
              <a:rPr lang="es-CO" sz="2400" dirty="0" smtClean="0"/>
              <a:t>El informe permite determinar el nivel de satisfacción de los ciudadanos y/o usuarios respecto de la atención recibida en el momento de radicación de cada uno de sus documentos en el instituto Nacional de Vías. De esta forma, se buscará detectar puntos importantes para mejorar al momento de brindar el servicio de atención en Planta Central. </a:t>
            </a:r>
            <a:endParaRPr lang="es-CO" sz="2400" dirty="0"/>
          </a:p>
        </p:txBody>
      </p:sp>
      <p:sp>
        <p:nvSpPr>
          <p:cNvPr id="5" name="CuadroTexto 4"/>
          <p:cNvSpPr txBox="1"/>
          <p:nvPr/>
        </p:nvSpPr>
        <p:spPr>
          <a:xfrm>
            <a:off x="1659054" y="782438"/>
            <a:ext cx="5825891" cy="646331"/>
          </a:xfrm>
          <a:prstGeom prst="rect">
            <a:avLst/>
          </a:prstGeom>
          <a:noFill/>
        </p:spPr>
        <p:txBody>
          <a:bodyPr wrap="square" rtlCol="0">
            <a:spAutoFit/>
          </a:bodyPr>
          <a:lstStyle/>
          <a:p>
            <a:pPr algn="ctr"/>
            <a:r>
              <a:rPr lang="es-CO" sz="3600" b="1" dirty="0" smtClean="0">
                <a:solidFill>
                  <a:schemeClr val="accent6">
                    <a:lumMod val="75000"/>
                  </a:schemeClr>
                </a:solidFill>
                <a:effectLst>
                  <a:outerShdw blurRad="38100" dist="38100" dir="2700000" algn="tl">
                    <a:srgbClr val="000000">
                      <a:alpha val="43137"/>
                    </a:srgbClr>
                  </a:outerShdw>
                </a:effectLst>
              </a:rPr>
              <a:t>CONCLUSIÓN</a:t>
            </a:r>
            <a:endParaRPr lang="es-CO" sz="3600" b="1" dirty="0">
              <a:solidFill>
                <a:schemeClr val="accent6">
                  <a:lumMod val="75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780531018"/>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3137</TotalTime>
  <Words>255</Words>
  <Application>Microsoft Office PowerPoint</Application>
  <PresentationFormat>Presentación en pantalla (4:3)</PresentationFormat>
  <Paragraphs>71</Paragraphs>
  <Slides>5</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5</vt:i4>
      </vt:variant>
    </vt:vector>
  </HeadingPairs>
  <TitlesOfParts>
    <vt:vector size="11" baseType="lpstr">
      <vt:lpstr>Arial</vt:lpstr>
      <vt:lpstr>Arial Rounded MT Bold</vt:lpstr>
      <vt:lpstr>Calibri</vt:lpstr>
      <vt:lpstr>Times New Roman</vt:lpstr>
      <vt:lpstr>Verdana</vt:lpstr>
      <vt:lpstr>Tema de Office</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Carolina Acosta Gutierrez</dc:creator>
  <cp:lastModifiedBy>Camilo Arturo Garcia Castano</cp:lastModifiedBy>
  <cp:revision>154</cp:revision>
  <dcterms:created xsi:type="dcterms:W3CDTF">2014-10-09T14:27:44Z</dcterms:created>
  <dcterms:modified xsi:type="dcterms:W3CDTF">2018-01-17T21:40:45Z</dcterms:modified>
</cp:coreProperties>
</file>