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62" r:id="rId4"/>
    <p:sldId id="263" r:id="rId5"/>
    <p:sldId id="264"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milo Arturo Garcia Castano" initials="CAGC" lastIdx="1" clrIdx="0">
    <p:extLst>
      <p:ext uri="{19B8F6BF-5375-455C-9EA6-DF929625EA0E}">
        <p15:presenceInfo xmlns:p15="http://schemas.microsoft.com/office/powerpoint/2012/main" userId="S-1-5-21-149498059-94652776-1307212239-169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gradFill rotWithShape="1">
                <a:gsLst>
                  <a:gs pos="0">
                    <a:schemeClr val="accent2">
                      <a:lumMod val="60000"/>
                      <a:shade val="51000"/>
                      <a:satMod val="130000"/>
                    </a:schemeClr>
                  </a:gs>
                  <a:gs pos="80000">
                    <a:schemeClr val="accent2">
                      <a:lumMod val="60000"/>
                      <a:shade val="93000"/>
                      <a:satMod val="130000"/>
                    </a:schemeClr>
                  </a:gs>
                  <a:gs pos="100000">
                    <a:schemeClr val="accent2">
                      <a:lumMod val="6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gradFill rotWithShape="1">
                <a:gsLst>
                  <a:gs pos="0">
                    <a:schemeClr val="accent4">
                      <a:lumMod val="60000"/>
                      <a:shade val="51000"/>
                      <a:satMod val="130000"/>
                    </a:schemeClr>
                  </a:gs>
                  <a:gs pos="80000">
                    <a:schemeClr val="accent4">
                      <a:lumMod val="60000"/>
                      <a:shade val="93000"/>
                      <a:satMod val="130000"/>
                    </a:schemeClr>
                  </a:gs>
                  <a:gs pos="100000">
                    <a:schemeClr val="accent4">
                      <a:lumMod val="6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strRef>
              <c:f>Hoja1!$B$4:$B$8</c:f>
              <c:strCache>
                <c:ptCount val="5"/>
                <c:pt idx="0">
                  <c:v>Notificaciones</c:v>
                </c:pt>
                <c:pt idx="1">
                  <c:v>Trámites</c:v>
                </c:pt>
                <c:pt idx="2">
                  <c:v>Correspondencia Externa</c:v>
                </c:pt>
                <c:pt idx="3">
                  <c:v>Cuentas Por Pagar</c:v>
                </c:pt>
                <c:pt idx="4">
                  <c:v>Contratos Y Licitaciones</c:v>
                </c:pt>
              </c:strCache>
            </c:strRef>
          </c:cat>
          <c:val>
            <c:numRef>
              <c:f>Hoja1!$G$4:$G$8</c:f>
              <c:numCache>
                <c:formatCode>General</c:formatCode>
                <c:ptCount val="5"/>
                <c:pt idx="0">
                  <c:v>26</c:v>
                </c:pt>
                <c:pt idx="1">
                  <c:v>5</c:v>
                </c:pt>
                <c:pt idx="2">
                  <c:v>3209</c:v>
                </c:pt>
                <c:pt idx="3">
                  <c:v>924</c:v>
                </c:pt>
                <c:pt idx="4">
                  <c:v>359</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CO"/>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74226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34631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773957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46266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706508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18219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696970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230941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737138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985271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89628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9F1D00-0F7D-401C-A034-981AFB6B8ED9}" type="slidenum">
              <a:rPr lang="es-CO" smtClean="0"/>
              <a:pPr/>
              <a:t>‹Nº›</a:t>
            </a:fld>
            <a:endParaRPr lang="es-CO"/>
          </a:p>
        </p:txBody>
      </p:sp>
    </p:spTree>
    <p:extLst>
      <p:ext uri="{BB962C8B-B14F-4D97-AF65-F5344CB8AC3E}">
        <p14:creationId xmlns:p14="http://schemas.microsoft.com/office/powerpoint/2010/main" val="3316706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66682" y="1375484"/>
            <a:ext cx="8010636" cy="2800767"/>
          </a:xfrm>
          <a:prstGeom prst="rect">
            <a:avLst/>
          </a:prstGeom>
          <a:noFill/>
        </p:spPr>
        <p:txBody>
          <a:bodyPr wrap="square" rtlCol="0">
            <a:spAutoFit/>
          </a:bodyPr>
          <a:lstStyle/>
          <a:p>
            <a:pPr algn="ct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INFORME DE CALIFICACIÓN DEL SERVICIO</a:t>
            </a:r>
            <a:endParaRPr lang="es-CO" sz="4400" b="1" dirty="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a:p>
            <a:pPr algn="ctr"/>
            <a:endPar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a:p>
            <a:pPr algn="ct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INVÍAS 2017 - I</a:t>
            </a:r>
            <a:endParaRPr lang="es-CO" sz="4400" b="1" dirty="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p:txBody>
      </p:sp>
    </p:spTree>
    <p:extLst>
      <p:ext uri="{BB962C8B-B14F-4D97-AF65-F5344CB8AC3E}">
        <p14:creationId xmlns:p14="http://schemas.microsoft.com/office/powerpoint/2010/main" val="3225271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935596" y="453017"/>
            <a:ext cx="7272807" cy="584775"/>
          </a:xfrm>
          <a:prstGeom prst="rect">
            <a:avLst/>
          </a:prstGeom>
          <a:noFill/>
        </p:spPr>
        <p:txBody>
          <a:bodyPr wrap="square" rtlCol="0">
            <a:spAutoFit/>
          </a:bodyPr>
          <a:lstStyle/>
          <a:p>
            <a:pPr algn="ctr"/>
            <a:r>
              <a:rPr lang="es-CO" sz="3200" b="1" dirty="0" smtClean="0">
                <a:solidFill>
                  <a:schemeClr val="accent6">
                    <a:lumMod val="75000"/>
                  </a:schemeClr>
                </a:solidFill>
                <a:effectLst>
                  <a:outerShdw blurRad="38100" dist="38100" dir="2700000" algn="tl">
                    <a:srgbClr val="000000">
                      <a:alpha val="43137"/>
                    </a:srgbClr>
                  </a:outerShdw>
                </a:effectLst>
              </a:rPr>
              <a:t>INTRODUCCIÓN</a:t>
            </a:r>
            <a:endParaRPr lang="es-CO" sz="3200" b="1" dirty="0">
              <a:solidFill>
                <a:schemeClr val="accent6">
                  <a:lumMod val="75000"/>
                </a:schemeClr>
              </a:solidFill>
              <a:effectLst>
                <a:outerShdw blurRad="38100" dist="38100" dir="2700000" algn="tl">
                  <a:srgbClr val="000000">
                    <a:alpha val="43137"/>
                  </a:srgbClr>
                </a:outerShdw>
              </a:effectLst>
            </a:endParaRPr>
          </a:p>
        </p:txBody>
      </p:sp>
      <p:sp>
        <p:nvSpPr>
          <p:cNvPr id="5" name="CuadroTexto 4"/>
          <p:cNvSpPr txBox="1"/>
          <p:nvPr/>
        </p:nvSpPr>
        <p:spPr>
          <a:xfrm>
            <a:off x="718726" y="1410894"/>
            <a:ext cx="7778556" cy="3693319"/>
          </a:xfrm>
          <a:prstGeom prst="rect">
            <a:avLst/>
          </a:prstGeom>
          <a:noFill/>
        </p:spPr>
        <p:txBody>
          <a:bodyPr wrap="square" rtlCol="0">
            <a:spAutoFit/>
          </a:bodyPr>
          <a:lstStyle/>
          <a:p>
            <a:pPr algn="just"/>
            <a:r>
              <a:rPr lang="es-CO" sz="2400" dirty="0" smtClean="0"/>
              <a:t>El presente informe tiene como finalidad, dar a conocer a la ciudadanía el seguimiento trimestral de la calificación realizada por parte de los usuarios a la atención recibida en el momento de radicación de sus documentos en el Instituto Nacional de Vías.</a:t>
            </a:r>
          </a:p>
          <a:p>
            <a:pPr algn="just"/>
            <a:endParaRPr lang="es-CO" sz="2400" dirty="0" smtClean="0"/>
          </a:p>
          <a:p>
            <a:pPr algn="just"/>
            <a:r>
              <a:rPr lang="es-CO" sz="2400" dirty="0" smtClean="0"/>
              <a:t>La información contenida en este documento corresponde a la existente para la fecha de elaboración y evidencia el seguimiento realizado para el primer trimestre de 2017.</a:t>
            </a:r>
          </a:p>
          <a:p>
            <a:r>
              <a:rPr lang="es-CO" dirty="0" smtClean="0"/>
              <a:t> </a:t>
            </a:r>
            <a:endParaRPr lang="es-CO" dirty="0"/>
          </a:p>
        </p:txBody>
      </p:sp>
    </p:spTree>
    <p:extLst>
      <p:ext uri="{BB962C8B-B14F-4D97-AF65-F5344CB8AC3E}">
        <p14:creationId xmlns:p14="http://schemas.microsoft.com/office/powerpoint/2010/main" val="2364151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1079612" y="314160"/>
            <a:ext cx="6984775" cy="523220"/>
          </a:xfrm>
          <a:prstGeom prst="rect">
            <a:avLst/>
          </a:prstGeom>
          <a:noFill/>
        </p:spPr>
        <p:txBody>
          <a:bodyPr wrap="square" rtlCol="0">
            <a:spAutoFit/>
          </a:bodyPr>
          <a:lstStyle/>
          <a:p>
            <a:pPr algn="ctr"/>
            <a:r>
              <a:rPr lang="es-CO" sz="2800" b="1" dirty="0" smtClean="0">
                <a:solidFill>
                  <a:schemeClr val="accent6">
                    <a:lumMod val="75000"/>
                  </a:schemeClr>
                </a:solidFill>
                <a:effectLst>
                  <a:outerShdw blurRad="38100" dist="38100" dir="2700000" algn="tl">
                    <a:srgbClr val="000000">
                      <a:alpha val="43137"/>
                    </a:srgbClr>
                  </a:outerShdw>
                </a:effectLst>
              </a:rPr>
              <a:t>CALIFICACIÓN DEL SERVICIO</a:t>
            </a:r>
            <a:endParaRPr lang="es-CO" sz="2800" b="1" dirty="0">
              <a:solidFill>
                <a:schemeClr val="accent6">
                  <a:lumMod val="75000"/>
                </a:schemeClr>
              </a:solidFill>
              <a:effectLst>
                <a:outerShdw blurRad="38100" dist="38100" dir="2700000" algn="tl">
                  <a:srgbClr val="000000">
                    <a:alpha val="43137"/>
                  </a:srgbClr>
                </a:outerShdw>
              </a:effectLst>
            </a:endParaRPr>
          </a:p>
        </p:txBody>
      </p:sp>
      <p:sp>
        <p:nvSpPr>
          <p:cNvPr id="5" name="CuadroTexto 4"/>
          <p:cNvSpPr txBox="1"/>
          <p:nvPr/>
        </p:nvSpPr>
        <p:spPr>
          <a:xfrm>
            <a:off x="611560" y="1159877"/>
            <a:ext cx="5760640" cy="369332"/>
          </a:xfrm>
          <a:prstGeom prst="rect">
            <a:avLst/>
          </a:prstGeom>
          <a:noFill/>
        </p:spPr>
        <p:txBody>
          <a:bodyPr wrap="square" rtlCol="0">
            <a:spAutoFit/>
          </a:bodyPr>
          <a:lstStyle/>
          <a:p>
            <a:r>
              <a:rPr lang="es-CO" b="1" dirty="0" smtClean="0">
                <a:solidFill>
                  <a:schemeClr val="accent6">
                    <a:lumMod val="75000"/>
                  </a:schemeClr>
                </a:solidFill>
              </a:rPr>
              <a:t>Atención en Ventanillas de radicación – Planta central</a:t>
            </a:r>
            <a:endParaRPr lang="es-CO" b="1" dirty="0">
              <a:solidFill>
                <a:schemeClr val="accent6">
                  <a:lumMod val="75000"/>
                </a:schemeClr>
              </a:solidFill>
            </a:endParaRPr>
          </a:p>
        </p:txBody>
      </p:sp>
      <p:graphicFrame>
        <p:nvGraphicFramePr>
          <p:cNvPr id="13" name="Tabla 12"/>
          <p:cNvGraphicFramePr>
            <a:graphicFrameLocks noGrp="1"/>
          </p:cNvGraphicFramePr>
          <p:nvPr>
            <p:extLst>
              <p:ext uri="{D42A27DB-BD31-4B8C-83A1-F6EECF244321}">
                <p14:modId xmlns:p14="http://schemas.microsoft.com/office/powerpoint/2010/main" val="1454809753"/>
              </p:ext>
            </p:extLst>
          </p:nvPr>
        </p:nvGraphicFramePr>
        <p:xfrm>
          <a:off x="1450912" y="1811723"/>
          <a:ext cx="5785383" cy="2348265"/>
        </p:xfrm>
        <a:graphic>
          <a:graphicData uri="http://schemas.openxmlformats.org/drawingml/2006/table">
            <a:tbl>
              <a:tblPr firstRow="1" firstCol="1" bandRow="1">
                <a:tableStyleId>{93296810-A885-4BE3-A3E7-6D5BEEA58F35}</a:tableStyleId>
              </a:tblPr>
              <a:tblGrid>
                <a:gridCol w="2443598"/>
                <a:gridCol w="571273"/>
                <a:gridCol w="939794"/>
                <a:gridCol w="694775"/>
                <a:gridCol w="1135943"/>
              </a:tblGrid>
              <a:tr h="256300">
                <a:tc gridSpan="5">
                  <a:txBody>
                    <a:bodyPr/>
                    <a:lstStyle/>
                    <a:p>
                      <a:pPr algn="ctr">
                        <a:spcAft>
                          <a:spcPts val="0"/>
                        </a:spcAft>
                      </a:pPr>
                      <a:r>
                        <a:rPr lang="es-CO" sz="1600" dirty="0">
                          <a:effectLst/>
                        </a:rPr>
                        <a:t>PRIMER TRIMESTRE 2017</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352865">
                <a:tc>
                  <a:txBody>
                    <a:bodyPr/>
                    <a:lstStyle/>
                    <a:p>
                      <a:pPr>
                        <a:spcAft>
                          <a:spcPts val="0"/>
                        </a:spcAft>
                      </a:pPr>
                      <a:r>
                        <a:rPr lang="es-CO" sz="1400" dirty="0">
                          <a:effectLst/>
                        </a:rPr>
                        <a:t>VENTANILLA</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MALO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REGULAR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BUENO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EXCELENTE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89850">
                <a:tc>
                  <a:txBody>
                    <a:bodyPr/>
                    <a:lstStyle/>
                    <a:p>
                      <a:pPr>
                        <a:spcAft>
                          <a:spcPts val="0"/>
                        </a:spcAft>
                      </a:pPr>
                      <a:r>
                        <a:rPr lang="es-CO" sz="1400" b="0" dirty="0">
                          <a:effectLst/>
                        </a:rPr>
                        <a:t>Notificaciones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24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89850">
                <a:tc>
                  <a:txBody>
                    <a:bodyPr/>
                    <a:lstStyle/>
                    <a:p>
                      <a:pPr>
                        <a:spcAft>
                          <a:spcPts val="0"/>
                        </a:spcAft>
                      </a:pPr>
                      <a:r>
                        <a:rPr lang="es-CO" sz="1400" b="0" dirty="0">
                          <a:effectLst/>
                        </a:rPr>
                        <a:t>Trámites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89850">
                <a:tc>
                  <a:txBody>
                    <a:bodyPr/>
                    <a:lstStyle/>
                    <a:p>
                      <a:pPr>
                        <a:spcAft>
                          <a:spcPts val="0"/>
                        </a:spcAft>
                      </a:pPr>
                      <a:r>
                        <a:rPr lang="es-CO" sz="1400" b="0" dirty="0">
                          <a:effectLst/>
                        </a:rPr>
                        <a:t>Correspondencia Externa</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24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3182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89850">
                <a:tc>
                  <a:txBody>
                    <a:bodyPr/>
                    <a:lstStyle/>
                    <a:p>
                      <a:pPr>
                        <a:spcAft>
                          <a:spcPts val="0"/>
                        </a:spcAft>
                      </a:pPr>
                      <a:r>
                        <a:rPr lang="es-CO" sz="1400" b="0" dirty="0">
                          <a:effectLst/>
                        </a:rPr>
                        <a:t>Cuentas Por Pagar</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923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89850">
                <a:tc>
                  <a:txBody>
                    <a:bodyPr/>
                    <a:lstStyle/>
                    <a:p>
                      <a:pPr>
                        <a:spcAft>
                          <a:spcPts val="0"/>
                        </a:spcAft>
                      </a:pPr>
                      <a:r>
                        <a:rPr lang="es-CO" sz="1400" b="0" dirty="0">
                          <a:effectLst/>
                        </a:rPr>
                        <a:t>Contratos Y Licitaciones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32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326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89850">
                <a:tc>
                  <a:txBody>
                    <a:bodyPr/>
                    <a:lstStyle/>
                    <a:p>
                      <a:pPr>
                        <a:spcAft>
                          <a:spcPts val="0"/>
                        </a:spcAft>
                      </a:pPr>
                      <a:r>
                        <a:rPr lang="es-CO" sz="1400" dirty="0">
                          <a:effectLst/>
                        </a:rPr>
                        <a:t>TOTAL REPORTE</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a:effectLst/>
                        </a:rPr>
                        <a:t>0</a:t>
                      </a:r>
                      <a:endParaRPr lang="es-CO"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a:effectLst/>
                        </a:rPr>
                        <a:t>5</a:t>
                      </a:r>
                      <a:endParaRPr lang="es-CO"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a:effectLst/>
                        </a:rPr>
                        <a:t>58</a:t>
                      </a:r>
                      <a:endParaRPr lang="es-CO"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dirty="0">
                          <a:effectLst/>
                        </a:rPr>
                        <a:t>4460</a:t>
                      </a:r>
                      <a:endParaRPr lang="es-CO"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
        <p:nvSpPr>
          <p:cNvPr id="14" name="CuadroTexto 13"/>
          <p:cNvSpPr txBox="1"/>
          <p:nvPr/>
        </p:nvSpPr>
        <p:spPr>
          <a:xfrm>
            <a:off x="863822" y="4416206"/>
            <a:ext cx="7416824" cy="646331"/>
          </a:xfrm>
          <a:prstGeom prst="rect">
            <a:avLst/>
          </a:prstGeom>
          <a:noFill/>
        </p:spPr>
        <p:txBody>
          <a:bodyPr wrap="square" rtlCol="0">
            <a:spAutoFit/>
          </a:bodyPr>
          <a:lstStyle/>
          <a:p>
            <a:pPr algn="just"/>
            <a:r>
              <a:rPr lang="es-CO" dirty="0" smtClean="0"/>
              <a:t>Lo anterior permite evidenciar que la gran mayoría de usuarios, es decir 4460, calificaron la atención como </a:t>
            </a:r>
            <a:r>
              <a:rPr lang="es-CO" b="1" dirty="0" smtClean="0"/>
              <a:t>EXCELENTE</a:t>
            </a:r>
            <a:r>
              <a:rPr lang="es-CO" dirty="0" smtClean="0"/>
              <a:t> y 58 como BUENA.</a:t>
            </a:r>
            <a:endParaRPr lang="es-CO" dirty="0"/>
          </a:p>
        </p:txBody>
      </p:sp>
    </p:spTree>
    <p:extLst>
      <p:ext uri="{BB962C8B-B14F-4D97-AF65-F5344CB8AC3E}">
        <p14:creationId xmlns:p14="http://schemas.microsoft.com/office/powerpoint/2010/main" val="3185803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Gráfico 12"/>
          <p:cNvGraphicFramePr>
            <a:graphicFrameLocks/>
          </p:cNvGraphicFramePr>
          <p:nvPr>
            <p:extLst>
              <p:ext uri="{D42A27DB-BD31-4B8C-83A1-F6EECF244321}">
                <p14:modId xmlns:p14="http://schemas.microsoft.com/office/powerpoint/2010/main" val="3981559947"/>
              </p:ext>
            </p:extLst>
          </p:nvPr>
        </p:nvGraphicFramePr>
        <p:xfrm>
          <a:off x="1853698" y="963905"/>
          <a:ext cx="5310590" cy="3306544"/>
        </p:xfrm>
        <a:graphic>
          <a:graphicData uri="http://schemas.openxmlformats.org/drawingml/2006/chart">
            <c:chart xmlns:c="http://schemas.openxmlformats.org/drawingml/2006/chart" xmlns:r="http://schemas.openxmlformats.org/officeDocument/2006/relationships" r:id="rId6"/>
          </a:graphicData>
        </a:graphic>
      </p:graphicFrame>
      <p:sp>
        <p:nvSpPr>
          <p:cNvPr id="14" name="CuadroTexto 13"/>
          <p:cNvSpPr txBox="1"/>
          <p:nvPr/>
        </p:nvSpPr>
        <p:spPr>
          <a:xfrm>
            <a:off x="824396" y="400539"/>
            <a:ext cx="3240360" cy="369332"/>
          </a:xfrm>
          <a:prstGeom prst="rect">
            <a:avLst/>
          </a:prstGeom>
          <a:noFill/>
        </p:spPr>
        <p:txBody>
          <a:bodyPr wrap="square" rtlCol="0">
            <a:spAutoFit/>
          </a:bodyPr>
          <a:lstStyle/>
          <a:p>
            <a:r>
              <a:rPr lang="es-CO" b="1" dirty="0" smtClean="0">
                <a:solidFill>
                  <a:schemeClr val="accent6">
                    <a:lumMod val="75000"/>
                  </a:schemeClr>
                </a:solidFill>
              </a:rPr>
              <a:t>Calificaciones por ventanilla</a:t>
            </a:r>
            <a:endParaRPr lang="es-CO" b="1" dirty="0">
              <a:solidFill>
                <a:schemeClr val="accent6">
                  <a:lumMod val="75000"/>
                </a:schemeClr>
              </a:solidFill>
            </a:endParaRPr>
          </a:p>
        </p:txBody>
      </p:sp>
      <p:sp>
        <p:nvSpPr>
          <p:cNvPr id="5" name="CuadroTexto 4"/>
          <p:cNvSpPr txBox="1"/>
          <p:nvPr/>
        </p:nvSpPr>
        <p:spPr>
          <a:xfrm>
            <a:off x="824396" y="4607098"/>
            <a:ext cx="7421807" cy="646331"/>
          </a:xfrm>
          <a:prstGeom prst="rect">
            <a:avLst/>
          </a:prstGeom>
          <a:noFill/>
        </p:spPr>
        <p:txBody>
          <a:bodyPr wrap="square" rtlCol="0">
            <a:spAutoFit/>
          </a:bodyPr>
          <a:lstStyle/>
          <a:p>
            <a:pPr algn="just"/>
            <a:r>
              <a:rPr lang="es-CO" dirty="0" smtClean="0"/>
              <a:t>De la grafica anterior se desprende que la ventanilla mas utilizada para calificar la atención es la de </a:t>
            </a:r>
            <a:r>
              <a:rPr lang="es-CO" b="1" dirty="0" smtClean="0"/>
              <a:t>Correspondencia Externa</a:t>
            </a:r>
            <a:endParaRPr lang="es-CO" dirty="0"/>
          </a:p>
        </p:txBody>
      </p:sp>
    </p:spTree>
    <p:extLst>
      <p:ext uri="{BB962C8B-B14F-4D97-AF65-F5344CB8AC3E}">
        <p14:creationId xmlns:p14="http://schemas.microsoft.com/office/powerpoint/2010/main" val="3149805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647564" y="1851719"/>
            <a:ext cx="7848872" cy="2308324"/>
          </a:xfrm>
          <a:prstGeom prst="rect">
            <a:avLst/>
          </a:prstGeom>
          <a:noFill/>
        </p:spPr>
        <p:txBody>
          <a:bodyPr wrap="square" rtlCol="0">
            <a:spAutoFit/>
          </a:bodyPr>
          <a:lstStyle/>
          <a:p>
            <a:pPr algn="just"/>
            <a:r>
              <a:rPr lang="es-CO" sz="2400" dirty="0" smtClean="0"/>
              <a:t>El informe permite determinar el nivel de satisfacción de los ciudadanos y/o usuarios respecto de la atención recibida en el momento de radicación de cada uno de sus documentos en el instituto Nacional de Vías. De esta forma, se buscará detectar puntos importantes para mejorar al momento de brindar el servicio de atención en Planta Central. </a:t>
            </a:r>
            <a:endParaRPr lang="es-CO" sz="2400" dirty="0"/>
          </a:p>
        </p:txBody>
      </p:sp>
      <p:sp>
        <p:nvSpPr>
          <p:cNvPr id="5" name="CuadroTexto 4"/>
          <p:cNvSpPr txBox="1"/>
          <p:nvPr/>
        </p:nvSpPr>
        <p:spPr>
          <a:xfrm>
            <a:off x="1659054" y="782438"/>
            <a:ext cx="5825891" cy="646331"/>
          </a:xfrm>
          <a:prstGeom prst="rect">
            <a:avLst/>
          </a:prstGeom>
          <a:noFill/>
        </p:spPr>
        <p:txBody>
          <a:bodyPr wrap="square" rtlCol="0">
            <a:spAutoFit/>
          </a:bodyPr>
          <a:lstStyle/>
          <a:p>
            <a:pPr algn="ctr"/>
            <a:r>
              <a:rPr lang="es-CO" sz="3600" b="1" dirty="0" smtClean="0">
                <a:solidFill>
                  <a:schemeClr val="accent6">
                    <a:lumMod val="75000"/>
                  </a:schemeClr>
                </a:solidFill>
                <a:effectLst>
                  <a:outerShdw blurRad="38100" dist="38100" dir="2700000" algn="tl">
                    <a:srgbClr val="000000">
                      <a:alpha val="43137"/>
                    </a:srgbClr>
                  </a:outerShdw>
                </a:effectLst>
              </a:rPr>
              <a:t>CONCLUSIÓN</a:t>
            </a:r>
            <a:endParaRPr lang="es-CO" sz="36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80531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3134</TotalTime>
  <Words>255</Words>
  <Application>Microsoft Office PowerPoint</Application>
  <PresentationFormat>Presentación en pantalla (4:3)</PresentationFormat>
  <Paragraphs>71</Paragraphs>
  <Slides>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vt:i4>
      </vt:variant>
    </vt:vector>
  </HeadingPairs>
  <TitlesOfParts>
    <vt:vector size="11" baseType="lpstr">
      <vt:lpstr>Arial</vt:lpstr>
      <vt:lpstr>Arial Rounded MT Bold</vt:lpstr>
      <vt:lpstr>Calibri</vt:lpstr>
      <vt:lpstr>Times New Roman</vt:lpstr>
      <vt:lpstr>Verdana</vt:lpstr>
      <vt:lpstr>Tema de Office</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Carolina Acosta Gutierrez</dc:creator>
  <cp:lastModifiedBy>Camilo Arturo Garcia Castano</cp:lastModifiedBy>
  <cp:revision>152</cp:revision>
  <dcterms:created xsi:type="dcterms:W3CDTF">2014-10-09T14:27:44Z</dcterms:created>
  <dcterms:modified xsi:type="dcterms:W3CDTF">2018-01-17T21:25:00Z</dcterms:modified>
</cp:coreProperties>
</file>