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2" r:id="rId1"/>
  </p:sldMasterIdLst>
  <p:notesMasterIdLst>
    <p:notesMasterId r:id="rId14"/>
  </p:notesMasterIdLst>
  <p:handoutMasterIdLst>
    <p:handoutMasterId r:id="rId15"/>
  </p:handoutMasterIdLst>
  <p:sldIdLst>
    <p:sldId id="265" r:id="rId2"/>
    <p:sldId id="300" r:id="rId3"/>
    <p:sldId id="1036" r:id="rId4"/>
    <p:sldId id="1037" r:id="rId5"/>
    <p:sldId id="1042" r:id="rId6"/>
    <p:sldId id="1050" r:id="rId7"/>
    <p:sldId id="1051" r:id="rId8"/>
    <p:sldId id="1052" r:id="rId9"/>
    <p:sldId id="1044" r:id="rId10"/>
    <p:sldId id="1053" r:id="rId11"/>
    <p:sldId id="1048" r:id="rId12"/>
    <p:sldId id="1049" r:id="rId13"/>
  </p:sldIdLst>
  <p:sldSz cx="12192000" cy="6858000"/>
  <p:notesSz cx="7010400" cy="9236075"/>
  <p:defaultTextStyle>
    <a:defPPr>
      <a:defRPr lang="es-CO"/>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346" userDrawn="1">
          <p15:clr>
            <a:srgbClr val="A4A3A4"/>
          </p15:clr>
        </p15:guide>
        <p15:guide id="2" pos="4158"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300"/>
    <a:srgbClr val="003366"/>
    <a:srgbClr val="0054A8"/>
    <a:srgbClr val="0099CC"/>
    <a:srgbClr val="E1AC02"/>
    <a:srgbClr val="F6BA01"/>
    <a:srgbClr val="007FAC"/>
    <a:srgbClr val="E2ECFD"/>
    <a:srgbClr val="00B050"/>
    <a:srgbClr val="0099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DA37D80-6434-44D0-A028-1B22A696006F}" styleName="Estilo claro 3 - Acento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204" autoAdjust="0"/>
    <p:restoredTop sz="94249" autoAdjust="0"/>
  </p:normalViewPr>
  <p:slideViewPr>
    <p:cSldViewPr snapToGrid="0">
      <p:cViewPr varScale="1">
        <p:scale>
          <a:sx n="113" d="100"/>
          <a:sy n="113" d="100"/>
        </p:scale>
        <p:origin x="420" y="90"/>
      </p:cViewPr>
      <p:guideLst>
        <p:guide orient="horz" pos="346"/>
        <p:guide pos="4158"/>
      </p:guideLst>
    </p:cSldViewPr>
  </p:slideViewPr>
  <p:notesTextViewPr>
    <p:cViewPr>
      <p:scale>
        <a:sx n="1" d="1"/>
        <a:sy n="1" d="1"/>
      </p:scale>
      <p:origin x="0" y="0"/>
    </p:cViewPr>
  </p:notesTextViewPr>
  <p:notesViewPr>
    <p:cSldViewPr snapToGrid="0">
      <p:cViewPr varScale="1">
        <p:scale>
          <a:sx n="82" d="100"/>
          <a:sy n="82" d="100"/>
        </p:scale>
        <p:origin x="3952" y="16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xmlns="" id="{767AA639-BA2E-4EEB-8894-694E439B17C5}"/>
              </a:ext>
            </a:extLst>
          </p:cNvPr>
          <p:cNvSpPr>
            <a:spLocks noGrp="1"/>
          </p:cNvSpPr>
          <p:nvPr>
            <p:ph type="hdr" sz="quarter"/>
          </p:nvPr>
        </p:nvSpPr>
        <p:spPr>
          <a:xfrm>
            <a:off x="0" y="2"/>
            <a:ext cx="3037840" cy="463696"/>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s-CO" dirty="0"/>
          </a:p>
        </p:txBody>
      </p:sp>
      <p:sp>
        <p:nvSpPr>
          <p:cNvPr id="3" name="Marcador de fecha 2">
            <a:extLst>
              <a:ext uri="{FF2B5EF4-FFF2-40B4-BE49-F238E27FC236}">
                <a16:creationId xmlns:a16="http://schemas.microsoft.com/office/drawing/2014/main" xmlns="" id="{4BB14353-F915-4563-B5C5-6C5D53912DD3}"/>
              </a:ext>
            </a:extLst>
          </p:cNvPr>
          <p:cNvSpPr>
            <a:spLocks noGrp="1"/>
          </p:cNvSpPr>
          <p:nvPr>
            <p:ph type="dt" sz="quarter" idx="1"/>
          </p:nvPr>
        </p:nvSpPr>
        <p:spPr>
          <a:xfrm>
            <a:off x="3970938" y="2"/>
            <a:ext cx="3037840" cy="463696"/>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0093B51C-0F62-4812-83BE-53B09143539C}" type="datetimeFigureOut">
              <a:rPr lang="es-CO"/>
              <a:pPr>
                <a:defRPr/>
              </a:pPr>
              <a:t>23/12/2019</a:t>
            </a:fld>
            <a:endParaRPr lang="es-CO" dirty="0"/>
          </a:p>
        </p:txBody>
      </p:sp>
      <p:sp>
        <p:nvSpPr>
          <p:cNvPr id="4" name="Marcador de pie de página 3">
            <a:extLst>
              <a:ext uri="{FF2B5EF4-FFF2-40B4-BE49-F238E27FC236}">
                <a16:creationId xmlns:a16="http://schemas.microsoft.com/office/drawing/2014/main" xmlns="" id="{9F743CFA-90D5-4A4F-A22E-397AAD1A3827}"/>
              </a:ext>
            </a:extLst>
          </p:cNvPr>
          <p:cNvSpPr>
            <a:spLocks noGrp="1"/>
          </p:cNvSpPr>
          <p:nvPr>
            <p:ph type="ftr" sz="quarter" idx="2"/>
          </p:nvPr>
        </p:nvSpPr>
        <p:spPr>
          <a:xfrm>
            <a:off x="0" y="8772379"/>
            <a:ext cx="3037840" cy="463696"/>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s-CO" dirty="0"/>
          </a:p>
        </p:txBody>
      </p:sp>
      <p:sp>
        <p:nvSpPr>
          <p:cNvPr id="5" name="Marcador de número de diapositiva 4">
            <a:extLst>
              <a:ext uri="{FF2B5EF4-FFF2-40B4-BE49-F238E27FC236}">
                <a16:creationId xmlns:a16="http://schemas.microsoft.com/office/drawing/2014/main" xmlns="" id="{D1513927-25BA-4AFB-801D-A8990F7847D3}"/>
              </a:ext>
            </a:extLst>
          </p:cNvPr>
          <p:cNvSpPr>
            <a:spLocks noGrp="1"/>
          </p:cNvSpPr>
          <p:nvPr>
            <p:ph type="sldNum" sz="quarter" idx="3"/>
          </p:nvPr>
        </p:nvSpPr>
        <p:spPr>
          <a:xfrm>
            <a:off x="3970938" y="8772379"/>
            <a:ext cx="3037840" cy="463696"/>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defRPr>
            </a:lvl1pPr>
          </a:lstStyle>
          <a:p>
            <a:pPr>
              <a:defRPr/>
            </a:pPr>
            <a:fld id="{A2FB2F4D-A74D-412A-BF7F-40ADA4C00731}" type="slidenum">
              <a:rPr lang="es-CO"/>
              <a:pPr>
                <a:defRPr/>
              </a:pPr>
              <a:t>‹Nº›</a:t>
            </a:fld>
            <a:endParaRPr lang="es-CO" dirty="0"/>
          </a:p>
        </p:txBody>
      </p:sp>
    </p:spTree>
    <p:extLst>
      <p:ext uri="{BB962C8B-B14F-4D97-AF65-F5344CB8AC3E}">
        <p14:creationId xmlns:p14="http://schemas.microsoft.com/office/powerpoint/2010/main" val="37587142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xmlns="" id="{58D73D5F-C2CD-4CC0-9322-4CD3FD97D4D3}"/>
              </a:ext>
            </a:extLst>
          </p:cNvPr>
          <p:cNvSpPr>
            <a:spLocks noGrp="1"/>
          </p:cNvSpPr>
          <p:nvPr>
            <p:ph type="hdr" sz="quarter"/>
          </p:nvPr>
        </p:nvSpPr>
        <p:spPr>
          <a:xfrm>
            <a:off x="0" y="2"/>
            <a:ext cx="3037840" cy="463696"/>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s-CO" dirty="0"/>
          </a:p>
        </p:txBody>
      </p:sp>
      <p:sp>
        <p:nvSpPr>
          <p:cNvPr id="3" name="Marcador de fecha 2">
            <a:extLst>
              <a:ext uri="{FF2B5EF4-FFF2-40B4-BE49-F238E27FC236}">
                <a16:creationId xmlns:a16="http://schemas.microsoft.com/office/drawing/2014/main" xmlns="" id="{19346F46-6193-44DF-81FB-D54A8D645880}"/>
              </a:ext>
            </a:extLst>
          </p:cNvPr>
          <p:cNvSpPr>
            <a:spLocks noGrp="1"/>
          </p:cNvSpPr>
          <p:nvPr>
            <p:ph type="dt" idx="1"/>
          </p:nvPr>
        </p:nvSpPr>
        <p:spPr>
          <a:xfrm>
            <a:off x="3970938" y="2"/>
            <a:ext cx="3037840" cy="463696"/>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67908621-A662-478E-8C56-79A8BA62A375}" type="datetimeFigureOut">
              <a:rPr lang="es-CO"/>
              <a:pPr>
                <a:defRPr/>
              </a:pPr>
              <a:t>23/12/2019</a:t>
            </a:fld>
            <a:endParaRPr lang="es-CO" dirty="0"/>
          </a:p>
        </p:txBody>
      </p:sp>
      <p:sp>
        <p:nvSpPr>
          <p:cNvPr id="4" name="Marcador de imagen de diapositiva 3">
            <a:extLst>
              <a:ext uri="{FF2B5EF4-FFF2-40B4-BE49-F238E27FC236}">
                <a16:creationId xmlns:a16="http://schemas.microsoft.com/office/drawing/2014/main" xmlns="" id="{62695794-1344-4C3B-8A85-01D23B12CF1D}"/>
              </a:ext>
            </a:extLst>
          </p:cNvPr>
          <p:cNvSpPr>
            <a:spLocks noGrp="1" noRot="1" noChangeAspect="1"/>
          </p:cNvSpPr>
          <p:nvPr>
            <p:ph type="sldImg" idx="2"/>
          </p:nvPr>
        </p:nvSpPr>
        <p:spPr>
          <a:xfrm>
            <a:off x="735013" y="1154113"/>
            <a:ext cx="5540375" cy="3116262"/>
          </a:xfrm>
          <a:prstGeom prst="rect">
            <a:avLst/>
          </a:prstGeom>
          <a:noFill/>
          <a:ln w="12700">
            <a:solidFill>
              <a:prstClr val="black"/>
            </a:solidFill>
          </a:ln>
        </p:spPr>
        <p:txBody>
          <a:bodyPr vert="horz" lIns="91440" tIns="45720" rIns="91440" bIns="45720" rtlCol="0" anchor="ctr"/>
          <a:lstStyle/>
          <a:p>
            <a:pPr lvl="0"/>
            <a:endParaRPr lang="es-CO" noProof="0" dirty="0"/>
          </a:p>
        </p:txBody>
      </p:sp>
      <p:sp>
        <p:nvSpPr>
          <p:cNvPr id="5" name="Marcador de notas 4">
            <a:extLst>
              <a:ext uri="{FF2B5EF4-FFF2-40B4-BE49-F238E27FC236}">
                <a16:creationId xmlns:a16="http://schemas.microsoft.com/office/drawing/2014/main" xmlns="" id="{3197AD0D-DAFB-4F25-82BE-385525BD5823}"/>
              </a:ext>
            </a:extLst>
          </p:cNvPr>
          <p:cNvSpPr>
            <a:spLocks noGrp="1"/>
          </p:cNvSpPr>
          <p:nvPr>
            <p:ph type="body" sz="quarter" idx="3"/>
          </p:nvPr>
        </p:nvSpPr>
        <p:spPr>
          <a:xfrm>
            <a:off x="701040" y="4444546"/>
            <a:ext cx="5608320" cy="3637020"/>
          </a:xfrm>
          <a:prstGeom prst="rect">
            <a:avLst/>
          </a:prstGeom>
        </p:spPr>
        <p:txBody>
          <a:bodyPr vert="horz" lIns="91440" tIns="45720" rIns="91440" bIns="45720" rtlCol="0"/>
          <a:lstStyle/>
          <a:p>
            <a:pPr lvl="0"/>
            <a:r>
              <a:rPr lang="es-ES" noProof="0"/>
              <a:t>Editar los estilos de texto del patrón</a:t>
            </a:r>
          </a:p>
          <a:p>
            <a:pPr lvl="1"/>
            <a:r>
              <a:rPr lang="es-ES" noProof="0"/>
              <a:t>Segundo nivel</a:t>
            </a:r>
          </a:p>
          <a:p>
            <a:pPr lvl="2"/>
            <a:r>
              <a:rPr lang="es-ES" noProof="0"/>
              <a:t>Tercer nivel</a:t>
            </a:r>
          </a:p>
          <a:p>
            <a:pPr lvl="3"/>
            <a:r>
              <a:rPr lang="es-ES" noProof="0"/>
              <a:t>Cuarto nivel</a:t>
            </a:r>
          </a:p>
          <a:p>
            <a:pPr lvl="4"/>
            <a:r>
              <a:rPr lang="es-ES" noProof="0"/>
              <a:t>Quinto nivel</a:t>
            </a:r>
            <a:endParaRPr lang="es-CO" noProof="0"/>
          </a:p>
        </p:txBody>
      </p:sp>
      <p:sp>
        <p:nvSpPr>
          <p:cNvPr id="6" name="Marcador de pie de página 5">
            <a:extLst>
              <a:ext uri="{FF2B5EF4-FFF2-40B4-BE49-F238E27FC236}">
                <a16:creationId xmlns:a16="http://schemas.microsoft.com/office/drawing/2014/main" xmlns="" id="{7523548E-5A34-4403-A26C-09FA293AAA0D}"/>
              </a:ext>
            </a:extLst>
          </p:cNvPr>
          <p:cNvSpPr>
            <a:spLocks noGrp="1"/>
          </p:cNvSpPr>
          <p:nvPr>
            <p:ph type="ftr" sz="quarter" idx="4"/>
          </p:nvPr>
        </p:nvSpPr>
        <p:spPr>
          <a:xfrm>
            <a:off x="0" y="8772379"/>
            <a:ext cx="3037840" cy="463696"/>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s-CO" dirty="0"/>
          </a:p>
        </p:txBody>
      </p:sp>
      <p:sp>
        <p:nvSpPr>
          <p:cNvPr id="7" name="Marcador de número de diapositiva 6">
            <a:extLst>
              <a:ext uri="{FF2B5EF4-FFF2-40B4-BE49-F238E27FC236}">
                <a16:creationId xmlns:a16="http://schemas.microsoft.com/office/drawing/2014/main" xmlns="" id="{94D75149-1867-4756-8153-306904F579A5}"/>
              </a:ext>
            </a:extLst>
          </p:cNvPr>
          <p:cNvSpPr>
            <a:spLocks noGrp="1"/>
          </p:cNvSpPr>
          <p:nvPr>
            <p:ph type="sldNum" sz="quarter" idx="5"/>
          </p:nvPr>
        </p:nvSpPr>
        <p:spPr>
          <a:xfrm>
            <a:off x="3970938" y="8772379"/>
            <a:ext cx="3037840" cy="463696"/>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defRPr>
            </a:lvl1pPr>
          </a:lstStyle>
          <a:p>
            <a:pPr>
              <a:defRPr/>
            </a:pPr>
            <a:fld id="{186D9D52-5933-4D12-84A0-D044C27A4BD3}" type="slidenum">
              <a:rPr lang="es-CO"/>
              <a:pPr>
                <a:defRPr/>
              </a:pPr>
              <a:t>‹Nº›</a:t>
            </a:fld>
            <a:endParaRPr lang="es-CO" dirty="0"/>
          </a:p>
        </p:txBody>
      </p:sp>
    </p:spTree>
    <p:extLst>
      <p:ext uri="{BB962C8B-B14F-4D97-AF65-F5344CB8AC3E}">
        <p14:creationId xmlns:p14="http://schemas.microsoft.com/office/powerpoint/2010/main" val="381508424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Diapositiva de título">
    <p:spTree>
      <p:nvGrpSpPr>
        <p:cNvPr id="1" name=""/>
        <p:cNvGrpSpPr/>
        <p:nvPr/>
      </p:nvGrpSpPr>
      <p:grpSpPr>
        <a:xfrm>
          <a:off x="0" y="0"/>
          <a:ext cx="0" cy="0"/>
          <a:chOff x="0" y="0"/>
          <a:chExt cx="0" cy="0"/>
        </a:xfrm>
      </p:grpSpPr>
    </p:spTree>
    <p:extLst>
      <p:ext uri="{BB962C8B-B14F-4D97-AF65-F5344CB8AC3E}">
        <p14:creationId xmlns:p14="http://schemas.microsoft.com/office/powerpoint/2010/main" val="31297684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Diseño personalizado">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81394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2_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s-ES"/>
              <a:t>Haga clic para modificar el estilo de título del patrón</a:t>
            </a:r>
            <a:endParaRPr lang="es-CO"/>
          </a:p>
        </p:txBody>
      </p:sp>
      <p:sp>
        <p:nvSpPr>
          <p:cNvPr id="3" name="Subtítulo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p:cNvSpPr>
            <a:spLocks noGrp="1"/>
          </p:cNvSpPr>
          <p:nvPr>
            <p:ph type="dt" sz="half" idx="10"/>
          </p:nvPr>
        </p:nvSpPr>
        <p:spPr>
          <a:xfrm>
            <a:off x="838200" y="6356350"/>
            <a:ext cx="2743200" cy="365125"/>
          </a:xfrm>
          <a:prstGeom prst="rect">
            <a:avLst/>
          </a:prstGeom>
        </p:spPr>
        <p:txBody>
          <a:bodyPr/>
          <a:lstStyle/>
          <a:p>
            <a:fld id="{1886CC48-2143-4FEC-9E1B-198EEFD61C32}" type="datetimeFigureOut">
              <a:rPr lang="es-CO" smtClean="0"/>
              <a:t>23/12/2019</a:t>
            </a:fld>
            <a:endParaRPr lang="es-CO"/>
          </a:p>
        </p:txBody>
      </p:sp>
      <p:sp>
        <p:nvSpPr>
          <p:cNvPr id="5" name="Marcador de pie de página 4"/>
          <p:cNvSpPr>
            <a:spLocks noGrp="1"/>
          </p:cNvSpPr>
          <p:nvPr>
            <p:ph type="ftr" sz="quarter" idx="11"/>
          </p:nvPr>
        </p:nvSpPr>
        <p:spPr>
          <a:xfrm>
            <a:off x="4038600" y="6356350"/>
            <a:ext cx="4114800" cy="365125"/>
          </a:xfrm>
          <a:prstGeom prst="rect">
            <a:avLst/>
          </a:prstGeom>
        </p:spPr>
        <p:txBody>
          <a:bodyPr/>
          <a:lstStyle/>
          <a:p>
            <a:endParaRPr lang="es-CO"/>
          </a:p>
        </p:txBody>
      </p:sp>
      <p:sp>
        <p:nvSpPr>
          <p:cNvPr id="6" name="Marcador de número de diapositiva 5"/>
          <p:cNvSpPr>
            <a:spLocks noGrp="1"/>
          </p:cNvSpPr>
          <p:nvPr>
            <p:ph type="sldNum" sz="quarter" idx="12"/>
          </p:nvPr>
        </p:nvSpPr>
        <p:spPr>
          <a:xfrm>
            <a:off x="8610600" y="6356350"/>
            <a:ext cx="2743200" cy="365125"/>
          </a:xfrm>
          <a:prstGeom prst="rect">
            <a:avLst/>
          </a:prstGeom>
        </p:spPr>
        <p:txBody>
          <a:bodyPr/>
          <a:lstStyle/>
          <a:p>
            <a:fld id="{2C39B399-F105-4F19-AE2A-1ABA185C6330}" type="slidenum">
              <a:rPr lang="es-CO" smtClean="0"/>
              <a:t>‹Nº›</a:t>
            </a:fld>
            <a:endParaRPr lang="es-CO"/>
          </a:p>
        </p:txBody>
      </p:sp>
    </p:spTree>
    <p:extLst>
      <p:ext uri="{BB962C8B-B14F-4D97-AF65-F5344CB8AC3E}">
        <p14:creationId xmlns:p14="http://schemas.microsoft.com/office/powerpoint/2010/main" val="368686871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049B72DA-85D1-8749-B0E3-7347F25195C6}"/>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446" y="0"/>
            <a:ext cx="12240000" cy="6885000"/>
          </a:xfrm>
          <a:prstGeom prst="rect">
            <a:avLst/>
          </a:prstGeom>
        </p:spPr>
      </p:pic>
    </p:spTree>
    <p:extLst>
      <p:ext uri="{BB962C8B-B14F-4D97-AF65-F5344CB8AC3E}">
        <p14:creationId xmlns:p14="http://schemas.microsoft.com/office/powerpoint/2010/main" val="2895825047"/>
      </p:ext>
    </p:extLst>
  </p:cSld>
  <p:clrMap bg1="lt1" tx1="dk1" bg2="lt2" tx2="dk2" accent1="accent1" accent2="accent2" accent3="accent3" accent4="accent4" accent5="accent5" accent6="accent6" hlink="hlink" folHlink="folHlink"/>
  <p:sldLayoutIdLst>
    <p:sldLayoutId id="2147483863" r:id="rId1"/>
    <p:sldLayoutId id="2147483865" r:id="rId2"/>
    <p:sldLayoutId id="2147483879"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3.xml"/><Relationship Id="rId5" Type="http://schemas.openxmlformats.org/officeDocument/2006/relationships/image" Target="../media/image12.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hyperlink" Target="https://www.invias.gov.co/index.php/planeacion-gestion-y-control/2015-12-15-17-05-49" TargetMode="External"/><Relationship Id="rId2" Type="http://schemas.openxmlformats.org/officeDocument/2006/relationships/hyperlink" Target="mailto:rcuentas@Invias.gov.co" TargetMode="External"/><Relationship Id="rId1" Type="http://schemas.openxmlformats.org/officeDocument/2006/relationships/slideLayout" Target="../slideLayouts/slideLayout3.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n 10"/>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8616" y="-70338"/>
            <a:ext cx="12274062" cy="6938538"/>
          </a:xfrm>
          <a:prstGeom prst="rect">
            <a:avLst/>
          </a:prstGeom>
          <a:noFill/>
          <a:ln>
            <a:noFill/>
          </a:ln>
        </p:spPr>
      </p:pic>
      <p:sp>
        <p:nvSpPr>
          <p:cNvPr id="5" name="Rectángulo 4"/>
          <p:cNvSpPr/>
          <p:nvPr/>
        </p:nvSpPr>
        <p:spPr>
          <a:xfrm rot="10800000" flipH="1">
            <a:off x="6107723" y="4059287"/>
            <a:ext cx="6093291" cy="2810434"/>
          </a:xfrm>
          <a:custGeom>
            <a:avLst/>
            <a:gdLst>
              <a:gd name="connsiteX0" fmla="*/ 0 w 5508165"/>
              <a:gd name="connsiteY0" fmla="*/ 0 h 2192215"/>
              <a:gd name="connsiteX1" fmla="*/ 5508165 w 5508165"/>
              <a:gd name="connsiteY1" fmla="*/ 0 h 2192215"/>
              <a:gd name="connsiteX2" fmla="*/ 5508165 w 5508165"/>
              <a:gd name="connsiteY2" fmla="*/ 2192215 h 2192215"/>
              <a:gd name="connsiteX3" fmla="*/ 0 w 5508165"/>
              <a:gd name="connsiteY3" fmla="*/ 2192215 h 2192215"/>
              <a:gd name="connsiteX4" fmla="*/ 0 w 5508165"/>
              <a:gd name="connsiteY4" fmla="*/ 0 h 2192215"/>
              <a:gd name="connsiteX0" fmla="*/ 0 w 5508165"/>
              <a:gd name="connsiteY0" fmla="*/ 0 h 3810000"/>
              <a:gd name="connsiteX1" fmla="*/ 5508165 w 5508165"/>
              <a:gd name="connsiteY1" fmla="*/ 0 h 3810000"/>
              <a:gd name="connsiteX2" fmla="*/ 5508165 w 5508165"/>
              <a:gd name="connsiteY2" fmla="*/ 2192215 h 3810000"/>
              <a:gd name="connsiteX3" fmla="*/ 1418492 w 5508165"/>
              <a:gd name="connsiteY3" fmla="*/ 3810000 h 3810000"/>
              <a:gd name="connsiteX4" fmla="*/ 0 w 5508165"/>
              <a:gd name="connsiteY4" fmla="*/ 0 h 38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08165" h="3810000">
                <a:moveTo>
                  <a:pt x="0" y="0"/>
                </a:moveTo>
                <a:lnTo>
                  <a:pt x="5508165" y="0"/>
                </a:lnTo>
                <a:lnTo>
                  <a:pt x="5508165" y="2192215"/>
                </a:lnTo>
                <a:lnTo>
                  <a:pt x="1418492" y="3810000"/>
                </a:lnTo>
                <a:lnTo>
                  <a:pt x="0" y="0"/>
                </a:lnTo>
                <a:close/>
              </a:path>
            </a:pathLst>
          </a:cu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6" name="Imagen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532741"/>
            <a:ext cx="3176954" cy="601949"/>
          </a:xfrm>
          <a:prstGeom prst="rect">
            <a:avLst/>
          </a:prstGeom>
        </p:spPr>
      </p:pic>
      <p:sp>
        <p:nvSpPr>
          <p:cNvPr id="2" name="CuadroTexto 1"/>
          <p:cNvSpPr txBox="1"/>
          <p:nvPr/>
        </p:nvSpPr>
        <p:spPr>
          <a:xfrm>
            <a:off x="5779862" y="4000004"/>
            <a:ext cx="6084916" cy="2800767"/>
          </a:xfrm>
          <a:prstGeom prst="rect">
            <a:avLst/>
          </a:prstGeom>
          <a:noFill/>
        </p:spPr>
        <p:txBody>
          <a:bodyPr wrap="square" rtlCol="0">
            <a:spAutoFit/>
          </a:bodyPr>
          <a:lstStyle/>
          <a:p>
            <a:pPr algn="ctr"/>
            <a:r>
              <a:rPr lang="es-CO" sz="4400" b="1" dirty="0">
                <a:solidFill>
                  <a:srgbClr val="003366"/>
                </a:solidFill>
                <a:latin typeface="Myriad Pro" panose="020B0503030403020204" pitchFamily="34" charset="0"/>
              </a:rPr>
              <a:t>Informe Evaluación Principal Espacio de Rendición de Cuentas 2019</a:t>
            </a:r>
          </a:p>
        </p:txBody>
      </p:sp>
    </p:spTree>
    <p:extLst>
      <p:ext uri="{BB962C8B-B14F-4D97-AF65-F5344CB8AC3E}">
        <p14:creationId xmlns:p14="http://schemas.microsoft.com/office/powerpoint/2010/main" val="26038112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xmlns="" id="{BA9F95C6-DD34-6841-A517-802A78F1AE73}"/>
              </a:ext>
            </a:extLst>
          </p:cNvPr>
          <p:cNvSpPr/>
          <p:nvPr/>
        </p:nvSpPr>
        <p:spPr>
          <a:xfrm>
            <a:off x="0" y="0"/>
            <a:ext cx="4626591"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800" b="1" dirty="0">
                <a:solidFill>
                  <a:srgbClr val="003366"/>
                </a:solidFill>
                <a:latin typeface="Segoe UI Historic" panose="020B0502040204020203" pitchFamily="34" charset="0"/>
                <a:ea typeface="Segoe UI Historic" panose="020B0502040204020203" pitchFamily="34" charset="0"/>
                <a:cs typeface="Segoe UI Historic" panose="020B0502040204020203" pitchFamily="34" charset="0"/>
              </a:rPr>
              <a:t>Evaluación</a:t>
            </a:r>
          </a:p>
        </p:txBody>
      </p:sp>
      <p:sp>
        <p:nvSpPr>
          <p:cNvPr id="7" name="Rectángulo 6"/>
          <p:cNvSpPr/>
          <p:nvPr/>
        </p:nvSpPr>
        <p:spPr>
          <a:xfrm>
            <a:off x="3294737" y="963587"/>
            <a:ext cx="7425141" cy="4735271"/>
          </a:xfrm>
          <a:prstGeom prst="rect">
            <a:avLst/>
          </a:prstGeom>
        </p:spPr>
        <p:txBody>
          <a:bodyPr wrap="square">
            <a:spAutoFit/>
          </a:bodyPr>
          <a:lstStyle/>
          <a:p>
            <a:pPr lvl="0" algn="just">
              <a:lnSpc>
                <a:spcPct val="115000"/>
              </a:lnSpc>
              <a:spcAft>
                <a:spcPts val="0"/>
              </a:spcAft>
            </a:pPr>
            <a:r>
              <a:rPr lang="es-CO" sz="2400" dirty="0">
                <a:solidFill>
                  <a:srgbClr val="003366"/>
                </a:solidFill>
                <a:latin typeface="Myriad Pro" panose="020B0503030403020204" pitchFamily="34" charset="0"/>
              </a:rPr>
              <a:t>Al finalizar el principal espacio de rendición de cuentas, se dispuso de un formato </a:t>
            </a:r>
            <a:r>
              <a:rPr lang="es-MX" sz="2400" dirty="0">
                <a:solidFill>
                  <a:srgbClr val="003366"/>
                </a:solidFill>
                <a:latin typeface="Myriad Pro" panose="020B0503030403020204" pitchFamily="34" charset="0"/>
              </a:rPr>
              <a:t>elaborado a partir del instrumento “N°19” disponible en el MURC, el cuál fue entregado a los asistentes</a:t>
            </a:r>
            <a:r>
              <a:rPr lang="es-CO" sz="2400" dirty="0">
                <a:solidFill>
                  <a:srgbClr val="003366"/>
                </a:solidFill>
                <a:latin typeface="Myriad Pro" panose="020B0503030403020204" pitchFamily="34" charset="0"/>
              </a:rPr>
              <a:t>, para que los grupos de valor evaluarán el Principal Espacio de la Rendición de Cuentas “</a:t>
            </a:r>
            <a:r>
              <a:rPr lang="es-ES_tradnl" sz="2400" i="1" dirty="0">
                <a:solidFill>
                  <a:srgbClr val="003366"/>
                </a:solidFill>
                <a:latin typeface="Myriad Pro" panose="020B0503030403020204" pitchFamily="34" charset="0"/>
              </a:rPr>
              <a:t>Invías construye país con Transparencia”</a:t>
            </a:r>
            <a:r>
              <a:rPr lang="es-CO" sz="2400" dirty="0">
                <a:solidFill>
                  <a:srgbClr val="003366"/>
                </a:solidFill>
                <a:latin typeface="Myriad Pro" panose="020B0503030403020204" pitchFamily="34" charset="0"/>
              </a:rPr>
              <a:t>, en total lo diligenciaron 57 personas. De estas el 39% de los encuestados manifestó que se enteró del espacio de rendición de cuentas a través de redes sociales  y otro 33% mediante la página web del Invías.</a:t>
            </a:r>
            <a:endParaRPr lang="es-CO" sz="2100" dirty="0">
              <a:effectLst/>
              <a:latin typeface="Tw Cen MT" panose="020B0602020104020603" pitchFamily="34" charset="0"/>
              <a:ea typeface="Times New Roman" panose="02020603050405020304" pitchFamily="18" charset="0"/>
              <a:cs typeface="Times New Roman" panose="02020603050405020304" pitchFamily="18" charset="0"/>
            </a:endParaRPr>
          </a:p>
        </p:txBody>
      </p:sp>
      <p:pic>
        <p:nvPicPr>
          <p:cNvPr id="4" name="Imagen 3"/>
          <p:cNvPicPr>
            <a:picLocks noChangeAspect="1"/>
          </p:cNvPicPr>
          <p:nvPr/>
        </p:nvPicPr>
        <p:blipFill>
          <a:blip r:embed="rId2"/>
          <a:stretch>
            <a:fillRect/>
          </a:stretch>
        </p:blipFill>
        <p:spPr>
          <a:xfrm>
            <a:off x="654452" y="2087183"/>
            <a:ext cx="2388999" cy="2316052"/>
          </a:xfrm>
          <a:prstGeom prst="rect">
            <a:avLst/>
          </a:prstGeom>
        </p:spPr>
      </p:pic>
    </p:spTree>
    <p:extLst>
      <p:ext uri="{BB962C8B-B14F-4D97-AF65-F5344CB8AC3E}">
        <p14:creationId xmlns:p14="http://schemas.microsoft.com/office/powerpoint/2010/main" val="19523856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AutoShape 4" descr="Background of business woman on top Free Vector"/>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O"/>
          </a:p>
        </p:txBody>
      </p:sp>
      <p:sp>
        <p:nvSpPr>
          <p:cNvPr id="3" name="Rectángulo 2"/>
          <p:cNvSpPr/>
          <p:nvPr/>
        </p:nvSpPr>
        <p:spPr>
          <a:xfrm>
            <a:off x="1501254" y="1255326"/>
            <a:ext cx="10413241" cy="4478149"/>
          </a:xfrm>
          <a:prstGeom prst="rect">
            <a:avLst/>
          </a:prstGeom>
        </p:spPr>
        <p:txBody>
          <a:bodyPr wrap="square">
            <a:spAutoFit/>
          </a:bodyPr>
          <a:lstStyle/>
          <a:p>
            <a:pPr marL="285750" indent="-285750">
              <a:buFont typeface="Arial" panose="020B0604020202020204" pitchFamily="34" charset="0"/>
              <a:buChar char="•"/>
            </a:pPr>
            <a:r>
              <a:rPr lang="es-MX" sz="1500" dirty="0">
                <a:solidFill>
                  <a:srgbClr val="003366"/>
                </a:solidFill>
                <a:latin typeface="Myriad Pro" panose="020B0503030403020204" pitchFamily="34" charset="0"/>
              </a:rPr>
              <a:t>Conocer las políticas de la entidad	</a:t>
            </a:r>
          </a:p>
          <a:p>
            <a:pPr marL="285750" indent="-285750">
              <a:buFont typeface="Arial" panose="020B0604020202020204" pitchFamily="34" charset="0"/>
              <a:buChar char="•"/>
            </a:pPr>
            <a:r>
              <a:rPr lang="es-MX" sz="1500" dirty="0">
                <a:solidFill>
                  <a:srgbClr val="003366"/>
                </a:solidFill>
                <a:latin typeface="Myriad Pro" panose="020B0503030403020204" pitchFamily="34" charset="0"/>
              </a:rPr>
              <a:t>Muy buena	</a:t>
            </a:r>
          </a:p>
          <a:p>
            <a:pPr marL="285750" indent="-285750">
              <a:buFont typeface="Arial" panose="020B0604020202020204" pitchFamily="34" charset="0"/>
              <a:buChar char="•"/>
            </a:pPr>
            <a:r>
              <a:rPr lang="es-MX" sz="1500" dirty="0">
                <a:solidFill>
                  <a:srgbClr val="003366"/>
                </a:solidFill>
                <a:latin typeface="Myriad Pro" panose="020B0503030403020204" pitchFamily="34" charset="0"/>
              </a:rPr>
              <a:t>Se saben todos los proyectos que se están ejecutando y podemos participar en la gestión con trasparencia	</a:t>
            </a:r>
          </a:p>
          <a:p>
            <a:pPr marL="285750" indent="-285750">
              <a:buFont typeface="Arial" panose="020B0604020202020204" pitchFamily="34" charset="0"/>
              <a:buChar char="•"/>
            </a:pPr>
            <a:r>
              <a:rPr lang="es-MX" sz="1500" dirty="0">
                <a:solidFill>
                  <a:srgbClr val="003366"/>
                </a:solidFill>
                <a:latin typeface="Myriad Pro" panose="020B0503030403020204" pitchFamily="34" charset="0"/>
              </a:rPr>
              <a:t>Fortalece el conocimiento y nos mantiene informados	</a:t>
            </a:r>
          </a:p>
          <a:p>
            <a:pPr marL="285750" indent="-285750">
              <a:buFont typeface="Arial" panose="020B0604020202020204" pitchFamily="34" charset="0"/>
              <a:buChar char="•"/>
            </a:pPr>
            <a:r>
              <a:rPr lang="es-MX" sz="1500" dirty="0">
                <a:solidFill>
                  <a:srgbClr val="003366"/>
                </a:solidFill>
                <a:latin typeface="Myriad Pro" panose="020B0503030403020204" pitchFamily="34" charset="0"/>
              </a:rPr>
              <a:t>Se amplia la información y se ven los logros de la entidad	</a:t>
            </a:r>
          </a:p>
          <a:p>
            <a:pPr marL="285750" indent="-285750">
              <a:buFont typeface="Arial" panose="020B0604020202020204" pitchFamily="34" charset="0"/>
              <a:buChar char="•"/>
            </a:pPr>
            <a:r>
              <a:rPr lang="es-MX" sz="1500" dirty="0">
                <a:solidFill>
                  <a:srgbClr val="003366"/>
                </a:solidFill>
                <a:latin typeface="Myriad Pro" panose="020B0503030403020204" pitchFamily="34" charset="0"/>
              </a:rPr>
              <a:t>Es importante la información		</a:t>
            </a:r>
          </a:p>
          <a:p>
            <a:pPr marL="285750" indent="-285750">
              <a:buFont typeface="Arial" panose="020B0604020202020204" pitchFamily="34" charset="0"/>
              <a:buChar char="•"/>
            </a:pPr>
            <a:r>
              <a:rPr lang="es-MX" sz="1500" dirty="0">
                <a:solidFill>
                  <a:srgbClr val="003366"/>
                </a:solidFill>
                <a:latin typeface="Myriad Pro" panose="020B0503030403020204" pitchFamily="34" charset="0"/>
              </a:rPr>
              <a:t>Muy largo		</a:t>
            </a:r>
          </a:p>
          <a:p>
            <a:pPr marL="285750" indent="-285750">
              <a:buFont typeface="Arial" panose="020B0604020202020204" pitchFamily="34" charset="0"/>
              <a:buChar char="•"/>
            </a:pPr>
            <a:r>
              <a:rPr lang="es-MX" sz="1500" dirty="0">
                <a:solidFill>
                  <a:srgbClr val="003366"/>
                </a:solidFill>
                <a:latin typeface="Myriad Pro" panose="020B0503030403020204" pitchFamily="34" charset="0"/>
              </a:rPr>
              <a:t>Importante conocer el estado de la red de transporte	</a:t>
            </a:r>
          </a:p>
          <a:p>
            <a:pPr marL="285750" indent="-285750">
              <a:buFont typeface="Arial" panose="020B0604020202020204" pitchFamily="34" charset="0"/>
              <a:buChar char="•"/>
            </a:pPr>
            <a:r>
              <a:rPr lang="es-MX" sz="1500" dirty="0">
                <a:solidFill>
                  <a:srgbClr val="003366"/>
                </a:solidFill>
                <a:latin typeface="Myriad Pro" panose="020B0503030403020204" pitchFamily="34" charset="0"/>
              </a:rPr>
              <a:t>Conocer la realidad de la Infraestructura	</a:t>
            </a:r>
          </a:p>
          <a:p>
            <a:pPr marL="285750" indent="-285750">
              <a:buFont typeface="Arial" panose="020B0604020202020204" pitchFamily="34" charset="0"/>
              <a:buChar char="•"/>
            </a:pPr>
            <a:r>
              <a:rPr lang="es-MX" sz="1500" dirty="0">
                <a:solidFill>
                  <a:srgbClr val="003366"/>
                </a:solidFill>
                <a:latin typeface="Myriad Pro" panose="020B0503030403020204" pitchFamily="34" charset="0"/>
              </a:rPr>
              <a:t>Interés en el desarrollo del país	</a:t>
            </a:r>
          </a:p>
          <a:p>
            <a:pPr marL="285750" indent="-285750">
              <a:buFont typeface="Arial" panose="020B0604020202020204" pitchFamily="34" charset="0"/>
              <a:buChar char="•"/>
            </a:pPr>
            <a:r>
              <a:rPr lang="es-MX" sz="1500" dirty="0">
                <a:solidFill>
                  <a:srgbClr val="003366"/>
                </a:solidFill>
                <a:latin typeface="Myriad Pro" panose="020B0503030403020204" pitchFamily="34" charset="0"/>
              </a:rPr>
              <a:t>Agradable el informe	</a:t>
            </a:r>
          </a:p>
          <a:p>
            <a:pPr marL="285750" indent="-285750">
              <a:buFont typeface="Arial" panose="020B0604020202020204" pitchFamily="34" charset="0"/>
              <a:buChar char="•"/>
            </a:pPr>
            <a:r>
              <a:rPr lang="es-MX" sz="1500" dirty="0">
                <a:solidFill>
                  <a:srgbClr val="003366"/>
                </a:solidFill>
                <a:latin typeface="Myriad Pro" panose="020B0503030403020204" pitchFamily="34" charset="0"/>
              </a:rPr>
              <a:t>Excelente programa	</a:t>
            </a:r>
          </a:p>
          <a:p>
            <a:pPr marL="285750" indent="-285750">
              <a:buFont typeface="Arial" panose="020B0604020202020204" pitchFamily="34" charset="0"/>
              <a:buChar char="•"/>
            </a:pPr>
            <a:r>
              <a:rPr lang="es-MX" sz="1500" dirty="0">
                <a:solidFill>
                  <a:srgbClr val="003366"/>
                </a:solidFill>
                <a:latin typeface="Myriad Pro" panose="020B0503030403020204" pitchFamily="34" charset="0"/>
              </a:rPr>
              <a:t>Una manera novedosa de rendición de cuentas	</a:t>
            </a:r>
          </a:p>
          <a:p>
            <a:pPr marL="285750" indent="-285750">
              <a:buFont typeface="Arial" panose="020B0604020202020204" pitchFamily="34" charset="0"/>
              <a:buChar char="•"/>
            </a:pPr>
            <a:r>
              <a:rPr lang="es-MX" sz="1500" dirty="0">
                <a:solidFill>
                  <a:srgbClr val="003366"/>
                </a:solidFill>
                <a:latin typeface="Myriad Pro" panose="020B0503030403020204" pitchFamily="34" charset="0"/>
              </a:rPr>
              <a:t>Conocer la inversión en el país	</a:t>
            </a:r>
          </a:p>
          <a:p>
            <a:pPr marL="285750" indent="-285750">
              <a:buFont typeface="Arial" panose="020B0604020202020204" pitchFamily="34" charset="0"/>
              <a:buChar char="•"/>
            </a:pPr>
            <a:r>
              <a:rPr lang="es-MX" sz="1500" dirty="0">
                <a:solidFill>
                  <a:srgbClr val="003366"/>
                </a:solidFill>
                <a:latin typeface="Myriad Pro" panose="020B0503030403020204" pitchFamily="34" charset="0"/>
              </a:rPr>
              <a:t>Diferente	</a:t>
            </a:r>
          </a:p>
          <a:p>
            <a:pPr marL="285750" indent="-285750">
              <a:buFont typeface="Arial" panose="020B0604020202020204" pitchFamily="34" charset="0"/>
              <a:buChar char="•"/>
            </a:pPr>
            <a:r>
              <a:rPr lang="es-MX" sz="1500" dirty="0">
                <a:solidFill>
                  <a:srgbClr val="003366"/>
                </a:solidFill>
                <a:latin typeface="Myriad Pro" panose="020B0503030403020204" pitchFamily="34" charset="0"/>
              </a:rPr>
              <a:t>Saber que se realizó en vías terciarias	</a:t>
            </a:r>
          </a:p>
          <a:p>
            <a:pPr marL="285750" indent="-285750">
              <a:buFont typeface="Arial" panose="020B0604020202020204" pitchFamily="34" charset="0"/>
              <a:buChar char="•"/>
            </a:pPr>
            <a:r>
              <a:rPr lang="es-MX" sz="1500" dirty="0">
                <a:solidFill>
                  <a:srgbClr val="003366"/>
                </a:solidFill>
                <a:latin typeface="Myriad Pro" panose="020B0503030403020204" pitchFamily="34" charset="0"/>
              </a:rPr>
              <a:t>Conocer los avances en materia de muelles	</a:t>
            </a:r>
          </a:p>
          <a:p>
            <a:pPr marL="285750" indent="-285750">
              <a:buFont typeface="Arial" panose="020B0604020202020204" pitchFamily="34" charset="0"/>
              <a:buChar char="•"/>
            </a:pPr>
            <a:r>
              <a:rPr lang="es-MX" sz="1500" dirty="0">
                <a:solidFill>
                  <a:srgbClr val="003366"/>
                </a:solidFill>
                <a:latin typeface="Myriad Pro" panose="020B0503030403020204" pitchFamily="34" charset="0"/>
              </a:rPr>
              <a:t>Muy extenso</a:t>
            </a:r>
          </a:p>
          <a:p>
            <a:pPr marL="285750" indent="-285750">
              <a:buFont typeface="Arial" panose="020B0604020202020204" pitchFamily="34" charset="0"/>
              <a:buChar char="•"/>
            </a:pPr>
            <a:r>
              <a:rPr lang="es-MX" sz="1500" dirty="0">
                <a:solidFill>
                  <a:srgbClr val="003366"/>
                </a:solidFill>
                <a:latin typeface="Myriad Pro" panose="020B0503030403020204" pitchFamily="34" charset="0"/>
              </a:rPr>
              <a:t>Me pareció que no todo lo dicho fuera cierto</a:t>
            </a:r>
          </a:p>
        </p:txBody>
      </p:sp>
      <p:sp>
        <p:nvSpPr>
          <p:cNvPr id="4" name="CuadroTexto 3"/>
          <p:cNvSpPr txBox="1"/>
          <p:nvPr/>
        </p:nvSpPr>
        <p:spPr>
          <a:xfrm>
            <a:off x="460375" y="793661"/>
            <a:ext cx="11731625" cy="461665"/>
          </a:xfrm>
          <a:prstGeom prst="rect">
            <a:avLst/>
          </a:prstGeom>
          <a:noFill/>
        </p:spPr>
        <p:txBody>
          <a:bodyPr wrap="square" rtlCol="0">
            <a:spAutoFit/>
          </a:bodyPr>
          <a:lstStyle/>
          <a:p>
            <a:r>
              <a:rPr lang="es-CO" sz="2400" dirty="0">
                <a:solidFill>
                  <a:srgbClr val="003366"/>
                </a:solidFill>
                <a:latin typeface="Myriad Pro" panose="020B0503030403020204" pitchFamily="34" charset="0"/>
              </a:rPr>
              <a:t>Principales observaciones sobre si ¿volvería a participar en otra actividad como esta?</a:t>
            </a:r>
          </a:p>
        </p:txBody>
      </p:sp>
      <p:pic>
        <p:nvPicPr>
          <p:cNvPr id="1026" name="Picture 2" descr="Image result for evaluaciÃ³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68267" y="2409052"/>
            <a:ext cx="3714750" cy="2314575"/>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7">
            <a:extLst>
              <a:ext uri="{FF2B5EF4-FFF2-40B4-BE49-F238E27FC236}">
                <a16:creationId xmlns:a16="http://schemas.microsoft.com/office/drawing/2014/main" xmlns="" id="{BA9F95C6-DD34-6841-A517-802A78F1AE73}"/>
              </a:ext>
            </a:extLst>
          </p:cNvPr>
          <p:cNvSpPr/>
          <p:nvPr/>
        </p:nvSpPr>
        <p:spPr>
          <a:xfrm>
            <a:off x="0" y="-5707"/>
            <a:ext cx="4626591"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800" b="1" dirty="0">
                <a:solidFill>
                  <a:srgbClr val="003366"/>
                </a:solidFill>
                <a:latin typeface="Segoe UI Historic" panose="020B0502040204020203" pitchFamily="34" charset="0"/>
                <a:ea typeface="Segoe UI Historic" panose="020B0502040204020203" pitchFamily="34" charset="0"/>
                <a:cs typeface="Segoe UI Historic" panose="020B0502040204020203" pitchFamily="34" charset="0"/>
              </a:rPr>
              <a:t>Evaluación</a:t>
            </a:r>
          </a:p>
        </p:txBody>
      </p:sp>
    </p:spTree>
    <p:extLst>
      <p:ext uri="{BB962C8B-B14F-4D97-AF65-F5344CB8AC3E}">
        <p14:creationId xmlns:p14="http://schemas.microsoft.com/office/powerpoint/2010/main" val="9798441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AutoShape 4" descr="Background of business woman on top Free Vector"/>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O"/>
          </a:p>
        </p:txBody>
      </p:sp>
      <p:sp>
        <p:nvSpPr>
          <p:cNvPr id="3" name="Rectángulo 2"/>
          <p:cNvSpPr/>
          <p:nvPr/>
        </p:nvSpPr>
        <p:spPr>
          <a:xfrm>
            <a:off x="1719618" y="908065"/>
            <a:ext cx="9541049" cy="3477875"/>
          </a:xfrm>
          <a:prstGeom prst="rect">
            <a:avLst/>
          </a:prstGeom>
        </p:spPr>
        <p:txBody>
          <a:bodyPr wrap="square">
            <a:spAutoFit/>
          </a:bodyPr>
          <a:lstStyle/>
          <a:p>
            <a:pPr marL="342900" lvl="0" indent="-342900" algn="just">
              <a:buFont typeface="Arial" panose="020B0604020202020204" pitchFamily="34" charset="0"/>
              <a:buChar char="•"/>
            </a:pPr>
            <a:r>
              <a:rPr lang="es-CO" sz="2000" dirty="0">
                <a:solidFill>
                  <a:srgbClr val="003366"/>
                </a:solidFill>
                <a:latin typeface="Myriad Pro" panose="020B0503030403020204" pitchFamily="34" charset="0"/>
              </a:rPr>
              <a:t>Los actores tienen un mayor interés por temáticas relacionadas con el objeto misional de la Entidad, en particular lo relacionado con la red vial fluvial, también muestran interés en los temas de Transparencia y ruta escuela de adaptación. </a:t>
            </a:r>
          </a:p>
          <a:p>
            <a:pPr marL="342900" lvl="0" indent="-342900" algn="just">
              <a:buFont typeface="Arial" panose="020B0604020202020204" pitchFamily="34" charset="0"/>
              <a:buChar char="•"/>
            </a:pPr>
            <a:r>
              <a:rPr lang="es-CO" sz="2000" dirty="0">
                <a:solidFill>
                  <a:srgbClr val="003366"/>
                </a:solidFill>
                <a:latin typeface="Myriad Pro" panose="020B0503030403020204" pitchFamily="34" charset="0"/>
              </a:rPr>
              <a:t>El principal espacio de rendición de cuentas Invías construye país con transparencia logró la participación de 313 personas, sin embargo, se deberá continuar usando redes sociales como Facebook Live para que más personas logren visualizarlo y el diálogo sea mayor. </a:t>
            </a:r>
          </a:p>
          <a:p>
            <a:pPr marL="342900" lvl="0" indent="-342900" algn="just">
              <a:buFont typeface="Arial" panose="020B0604020202020204" pitchFamily="34" charset="0"/>
              <a:buChar char="•"/>
            </a:pPr>
            <a:r>
              <a:rPr lang="es-CO" sz="2000" dirty="0">
                <a:solidFill>
                  <a:srgbClr val="003366"/>
                </a:solidFill>
                <a:latin typeface="Myriad Pro" panose="020B0503030403020204" pitchFamily="34" charset="0"/>
              </a:rPr>
              <a:t>De acuerdo con la encuesta de evaluación del principal espacio de rendición de cuentas el 91% de los encuestados respondió que el contenido fue claro.</a:t>
            </a:r>
          </a:p>
          <a:p>
            <a:pPr marL="342900" lvl="0" indent="-342900" algn="just">
              <a:buFont typeface="Arial" panose="020B0604020202020204" pitchFamily="34" charset="0"/>
              <a:buChar char="•"/>
            </a:pPr>
            <a:r>
              <a:rPr lang="es-CO" sz="2000" dirty="0">
                <a:solidFill>
                  <a:srgbClr val="003366"/>
                </a:solidFill>
                <a:latin typeface="Myriad Pro" panose="020B0503030403020204" pitchFamily="34" charset="0"/>
              </a:rPr>
              <a:t>Se recomienda cumplir con los tiempos de la agenda.</a:t>
            </a:r>
          </a:p>
          <a:p>
            <a:pPr marL="342900" lvl="0" indent="-342900" algn="just">
              <a:buFont typeface="Arial" panose="020B0604020202020204" pitchFamily="34" charset="0"/>
              <a:buChar char="•"/>
            </a:pPr>
            <a:r>
              <a:rPr lang="es-ES" sz="2000" dirty="0">
                <a:solidFill>
                  <a:srgbClr val="003366"/>
                </a:solidFill>
                <a:latin typeface="Myriad Pro" panose="020B0503030403020204" pitchFamily="34" charset="0"/>
              </a:rPr>
              <a:t>Se debería contemplar como principal espacio de diálogo un solo mecanismo para así concentrar la mayor cantidad de participantes.</a:t>
            </a:r>
            <a:endParaRPr lang="es-CO" sz="2000" dirty="0">
              <a:solidFill>
                <a:srgbClr val="003366"/>
              </a:solidFill>
              <a:latin typeface="Myriad Pro" panose="020B0503030403020204" pitchFamily="34" charset="0"/>
            </a:endParaRPr>
          </a:p>
        </p:txBody>
      </p:sp>
      <p:sp>
        <p:nvSpPr>
          <p:cNvPr id="5" name="Rectangle 7">
            <a:extLst>
              <a:ext uri="{FF2B5EF4-FFF2-40B4-BE49-F238E27FC236}">
                <a16:creationId xmlns:a16="http://schemas.microsoft.com/office/drawing/2014/main" xmlns="" id="{BA9F95C6-DD34-6841-A517-802A78F1AE73}"/>
              </a:ext>
            </a:extLst>
          </p:cNvPr>
          <p:cNvSpPr/>
          <p:nvPr/>
        </p:nvSpPr>
        <p:spPr>
          <a:xfrm>
            <a:off x="0" y="0"/>
            <a:ext cx="4626591"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800" b="1" dirty="0">
                <a:solidFill>
                  <a:srgbClr val="003366"/>
                </a:solidFill>
                <a:latin typeface="Segoe UI Historic" panose="020B0502040204020203" pitchFamily="34" charset="0"/>
                <a:ea typeface="Segoe UI Historic" panose="020B0502040204020203" pitchFamily="34" charset="0"/>
                <a:cs typeface="Segoe UI Historic" panose="020B0502040204020203" pitchFamily="34" charset="0"/>
              </a:rPr>
              <a:t>Conclusiones</a:t>
            </a:r>
          </a:p>
        </p:txBody>
      </p:sp>
    </p:spTree>
    <p:extLst>
      <p:ext uri="{BB962C8B-B14F-4D97-AF65-F5344CB8AC3E}">
        <p14:creationId xmlns:p14="http://schemas.microsoft.com/office/powerpoint/2010/main" val="39085621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xmlns="" id="{229F0AA7-FF5A-0249-8385-89D26E3D414F}"/>
              </a:ext>
            </a:extLst>
          </p:cNvPr>
          <p:cNvGrpSpPr/>
          <p:nvPr/>
        </p:nvGrpSpPr>
        <p:grpSpPr>
          <a:xfrm>
            <a:off x="0" y="-5709"/>
            <a:ext cx="6283569" cy="830181"/>
            <a:chOff x="0" y="421103"/>
            <a:chExt cx="6283569" cy="830181"/>
          </a:xfrm>
        </p:grpSpPr>
        <p:sp>
          <p:nvSpPr>
            <p:cNvPr id="8" name="Rectangle 7">
              <a:extLst>
                <a:ext uri="{FF2B5EF4-FFF2-40B4-BE49-F238E27FC236}">
                  <a16:creationId xmlns:a16="http://schemas.microsoft.com/office/drawing/2014/main" xmlns="" id="{BA9F95C6-DD34-6841-A517-802A78F1AE73}"/>
                </a:ext>
              </a:extLst>
            </p:cNvPr>
            <p:cNvSpPr/>
            <p:nvPr/>
          </p:nvSpPr>
          <p:spPr>
            <a:xfrm>
              <a:off x="1465386" y="421105"/>
              <a:ext cx="4818183"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xmlns="" id="{3FE2C159-3968-5B4F-A4D7-C12BBC1ABCB9}"/>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xmlns="" id="{2FF491E4-70AE-664D-9E99-963A3C64E844}"/>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Título 1"/>
          <p:cNvSpPr txBox="1">
            <a:spLocks/>
          </p:cNvSpPr>
          <p:nvPr/>
        </p:nvSpPr>
        <p:spPr>
          <a:xfrm>
            <a:off x="1465386" y="0"/>
            <a:ext cx="3052186"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CO" sz="4000" b="1" dirty="0">
                <a:solidFill>
                  <a:srgbClr val="003366"/>
                </a:solidFill>
                <a:latin typeface="Segoe UI Historic" panose="020B0502040204020203" pitchFamily="34" charset="0"/>
                <a:ea typeface="Segoe UI Historic" panose="020B0502040204020203" pitchFamily="34" charset="0"/>
                <a:cs typeface="Segoe UI Historic" panose="020B0502040204020203" pitchFamily="34" charset="0"/>
              </a:rPr>
              <a:t>Introducción</a:t>
            </a:r>
          </a:p>
        </p:txBody>
      </p:sp>
      <p:sp>
        <p:nvSpPr>
          <p:cNvPr id="12" name="CuadroTexto 11"/>
          <p:cNvSpPr txBox="1"/>
          <p:nvPr/>
        </p:nvSpPr>
        <p:spPr>
          <a:xfrm>
            <a:off x="539261" y="1319014"/>
            <a:ext cx="11248186" cy="3582519"/>
          </a:xfrm>
          <a:prstGeom prst="rect">
            <a:avLst/>
          </a:prstGeom>
          <a:noFill/>
        </p:spPr>
        <p:txBody>
          <a:bodyPr wrap="square" rtlCol="0">
            <a:spAutoFit/>
          </a:bodyPr>
          <a:lstStyle/>
          <a:p>
            <a:pPr algn="just" eaLnBrk="1" hangingPunct="1">
              <a:lnSpc>
                <a:spcPct val="90000"/>
              </a:lnSpc>
            </a:pPr>
            <a:r>
              <a:rPr lang="es-ES_tradnl" sz="2800" dirty="0">
                <a:solidFill>
                  <a:srgbClr val="003366"/>
                </a:solidFill>
                <a:latin typeface="Myriad Pro" panose="020B0503030403020204" pitchFamily="34" charset="0"/>
              </a:rPr>
              <a:t>El Instituto Nacional de Vías, realizó el principal espacio de rendición de cuentas denominado “Invías construye país con Transparencia”, tuvo dos momentos, el primero a través del mecanismo de audiencia pública participativa y el segundo una feria de servicios, permitiendo así mostrar los logros alcanzados durante su primer año de gobierno.</a:t>
            </a:r>
            <a:endParaRPr lang="es-CO" sz="2800" dirty="0">
              <a:solidFill>
                <a:srgbClr val="003366"/>
              </a:solidFill>
              <a:latin typeface="Myriad Pro" panose="020B0503030403020204" pitchFamily="34" charset="0"/>
            </a:endParaRPr>
          </a:p>
          <a:p>
            <a:pPr algn="just" eaLnBrk="1" hangingPunct="1">
              <a:lnSpc>
                <a:spcPct val="90000"/>
              </a:lnSpc>
            </a:pPr>
            <a:r>
              <a:rPr lang="es-ES_tradnl" sz="2800" dirty="0">
                <a:solidFill>
                  <a:srgbClr val="003366"/>
                </a:solidFill>
                <a:latin typeface="Myriad Pro" panose="020B0503030403020204" pitchFamily="34" charset="0"/>
              </a:rPr>
              <a:t> </a:t>
            </a:r>
            <a:endParaRPr lang="es-CO" sz="2800" dirty="0">
              <a:solidFill>
                <a:srgbClr val="003366"/>
              </a:solidFill>
              <a:latin typeface="Myriad Pro" panose="020B0503030403020204" pitchFamily="34" charset="0"/>
            </a:endParaRPr>
          </a:p>
          <a:p>
            <a:pPr algn="just" eaLnBrk="1" hangingPunct="1">
              <a:lnSpc>
                <a:spcPct val="90000"/>
              </a:lnSpc>
            </a:pPr>
            <a:r>
              <a:rPr lang="es-ES_tradnl" sz="2800" dirty="0">
                <a:solidFill>
                  <a:srgbClr val="003366"/>
                </a:solidFill>
                <a:latin typeface="Myriad Pro" panose="020B0503030403020204" pitchFamily="34" charset="0"/>
              </a:rPr>
              <a:t>Por lo anterior, a continuación se presentan los resultados con respecto a la consulta y la información, el desarrollo del principal espacio de rendición de cuentas y las conclusiones más relevantes.</a:t>
            </a:r>
            <a:endParaRPr lang="es-CO" sz="2400" dirty="0">
              <a:solidFill>
                <a:srgbClr val="003366"/>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spTree>
    <p:extLst>
      <p:ext uri="{BB962C8B-B14F-4D97-AF65-F5344CB8AC3E}">
        <p14:creationId xmlns:p14="http://schemas.microsoft.com/office/powerpoint/2010/main" val="41941424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p:cNvSpPr txBox="1">
            <a:spLocks/>
          </p:cNvSpPr>
          <p:nvPr/>
        </p:nvSpPr>
        <p:spPr>
          <a:xfrm>
            <a:off x="1465383" y="1390508"/>
            <a:ext cx="9767475" cy="374355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es-MX" sz="3600" dirty="0">
                <a:solidFill>
                  <a:srgbClr val="003366"/>
                </a:solidFill>
                <a:latin typeface="Myriad Pro" panose="020B0503030403020204" pitchFamily="34" charset="0"/>
                <a:ea typeface="+mn-ea"/>
                <a:cs typeface="+mn-cs"/>
              </a:rPr>
              <a:t>Propiciar espacios de diálogo e interacción con los grupos de valor y de interés, informando sobre los logros alcanzados por Invías durante el primer año de gobierno, en el marco Plan Nacional de Desarrollo 2018-2022 “Pacto por Colombia. Pacto por la Equidad y el Plan Estratégico Institucional 2019-2022”, con enfoque en derechos humanos y objetivos de desarrollo sostenibles.</a:t>
            </a:r>
            <a:br>
              <a:rPr lang="es-MX" sz="3600" dirty="0">
                <a:solidFill>
                  <a:srgbClr val="003366"/>
                </a:solidFill>
                <a:latin typeface="Myriad Pro" panose="020B0503030403020204" pitchFamily="34" charset="0"/>
                <a:ea typeface="+mn-ea"/>
                <a:cs typeface="+mn-cs"/>
              </a:rPr>
            </a:br>
            <a:endParaRPr lang="es-CO" sz="3600" dirty="0">
              <a:solidFill>
                <a:srgbClr val="003366"/>
              </a:solidFill>
              <a:latin typeface="Myriad Pro" panose="020B0503030403020204" pitchFamily="34" charset="0"/>
              <a:ea typeface="+mn-ea"/>
              <a:cs typeface="+mn-cs"/>
            </a:endParaRPr>
          </a:p>
        </p:txBody>
      </p:sp>
      <p:grpSp>
        <p:nvGrpSpPr>
          <p:cNvPr id="9" name="Group 8">
            <a:extLst>
              <a:ext uri="{FF2B5EF4-FFF2-40B4-BE49-F238E27FC236}">
                <a16:creationId xmlns:a16="http://schemas.microsoft.com/office/drawing/2014/main" xmlns="" id="{229F0AA7-FF5A-0249-8385-89D26E3D414F}"/>
              </a:ext>
            </a:extLst>
          </p:cNvPr>
          <p:cNvGrpSpPr/>
          <p:nvPr/>
        </p:nvGrpSpPr>
        <p:grpSpPr>
          <a:xfrm>
            <a:off x="0" y="-5709"/>
            <a:ext cx="6283569" cy="830181"/>
            <a:chOff x="0" y="421103"/>
            <a:chExt cx="6283569" cy="830181"/>
          </a:xfrm>
        </p:grpSpPr>
        <p:sp>
          <p:nvSpPr>
            <p:cNvPr id="8" name="Rectangle 7">
              <a:extLst>
                <a:ext uri="{FF2B5EF4-FFF2-40B4-BE49-F238E27FC236}">
                  <a16:creationId xmlns:a16="http://schemas.microsoft.com/office/drawing/2014/main" xmlns="" id="{BA9F95C6-DD34-6841-A517-802A78F1AE73}"/>
                </a:ext>
              </a:extLst>
            </p:cNvPr>
            <p:cNvSpPr/>
            <p:nvPr/>
          </p:nvSpPr>
          <p:spPr>
            <a:xfrm>
              <a:off x="1465386" y="421105"/>
              <a:ext cx="4818183"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xmlns="" id="{3FE2C159-3968-5B4F-A4D7-C12BBC1ABCB9}"/>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xmlns="" id="{2FF491E4-70AE-664D-9E99-963A3C64E844}"/>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Título 1"/>
          <p:cNvSpPr txBox="1">
            <a:spLocks/>
          </p:cNvSpPr>
          <p:nvPr/>
        </p:nvSpPr>
        <p:spPr>
          <a:xfrm>
            <a:off x="1465386" y="0"/>
            <a:ext cx="3052186" cy="830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CO" sz="4000" b="1" dirty="0">
                <a:solidFill>
                  <a:srgbClr val="003366"/>
                </a:solidFill>
                <a:latin typeface="Segoe UI Historic" panose="020B0502040204020203" pitchFamily="34" charset="0"/>
                <a:ea typeface="Segoe UI Historic" panose="020B0502040204020203" pitchFamily="34" charset="0"/>
                <a:cs typeface="Segoe UI Historic" panose="020B0502040204020203" pitchFamily="34" charset="0"/>
              </a:rPr>
              <a:t>Objetivo</a:t>
            </a:r>
          </a:p>
        </p:txBody>
      </p:sp>
    </p:spTree>
    <p:extLst>
      <p:ext uri="{BB962C8B-B14F-4D97-AF65-F5344CB8AC3E}">
        <p14:creationId xmlns:p14="http://schemas.microsoft.com/office/powerpoint/2010/main" val="6589548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ángulo 8"/>
          <p:cNvSpPr/>
          <p:nvPr/>
        </p:nvSpPr>
        <p:spPr>
          <a:xfrm>
            <a:off x="910720" y="1092471"/>
            <a:ext cx="9945701" cy="4708981"/>
          </a:xfrm>
          <a:prstGeom prst="rect">
            <a:avLst/>
          </a:prstGeom>
        </p:spPr>
        <p:txBody>
          <a:bodyPr wrap="square">
            <a:spAutoFit/>
          </a:bodyPr>
          <a:lstStyle/>
          <a:p>
            <a:pPr lvl="0" algn="just">
              <a:spcAft>
                <a:spcPts val="0"/>
              </a:spcAft>
            </a:pPr>
            <a:r>
              <a:rPr lang="es-CO" sz="2000" dirty="0">
                <a:solidFill>
                  <a:srgbClr val="003366"/>
                </a:solidFill>
                <a:latin typeface="Myriad Pro" panose="020B0503030403020204" pitchFamily="34" charset="0"/>
              </a:rPr>
              <a:t>Se definieron roles y responsables entre la Dirección General (Grupo de Comunicaciones), Oficina Asesora de Planeación y Secretaría General (Subdirección Administrativa); se estableció plan de trabajo.</a:t>
            </a:r>
          </a:p>
          <a:p>
            <a:pPr lvl="0" algn="just">
              <a:spcAft>
                <a:spcPts val="0"/>
              </a:spcAft>
            </a:pPr>
            <a:endParaRPr lang="es-CO" sz="2000" dirty="0">
              <a:solidFill>
                <a:srgbClr val="003366"/>
              </a:solidFill>
              <a:latin typeface="Myriad Pro" panose="020B0503030403020204" pitchFamily="34" charset="0"/>
            </a:endParaRPr>
          </a:p>
          <a:p>
            <a:pPr lvl="0" algn="just">
              <a:spcAft>
                <a:spcPts val="0"/>
              </a:spcAft>
            </a:pPr>
            <a:endParaRPr lang="es-CO" sz="2000" dirty="0">
              <a:solidFill>
                <a:srgbClr val="003366"/>
              </a:solidFill>
              <a:latin typeface="Myriad Pro" panose="020B0503030403020204" pitchFamily="34" charset="0"/>
            </a:endParaRPr>
          </a:p>
          <a:p>
            <a:pPr lvl="0" algn="just">
              <a:spcAft>
                <a:spcPts val="0"/>
              </a:spcAft>
            </a:pPr>
            <a:endParaRPr lang="es-CO" sz="2000" dirty="0">
              <a:solidFill>
                <a:srgbClr val="003366"/>
              </a:solidFill>
              <a:latin typeface="Myriad Pro" panose="020B0503030403020204" pitchFamily="34" charset="0"/>
            </a:endParaRPr>
          </a:p>
          <a:p>
            <a:pPr lvl="0" algn="just">
              <a:spcAft>
                <a:spcPts val="0"/>
              </a:spcAft>
            </a:pPr>
            <a:endParaRPr lang="es-CO" sz="2000" dirty="0">
              <a:solidFill>
                <a:srgbClr val="003366"/>
              </a:solidFill>
              <a:latin typeface="Myriad Pro" panose="020B0503030403020204" pitchFamily="34" charset="0"/>
            </a:endParaRPr>
          </a:p>
          <a:p>
            <a:pPr lvl="0" algn="just">
              <a:spcAft>
                <a:spcPts val="0"/>
              </a:spcAft>
            </a:pPr>
            <a:endParaRPr lang="es-CO" sz="2000" dirty="0">
              <a:solidFill>
                <a:srgbClr val="003366"/>
              </a:solidFill>
              <a:latin typeface="Myriad Pro" panose="020B0503030403020204" pitchFamily="34" charset="0"/>
            </a:endParaRPr>
          </a:p>
          <a:p>
            <a:pPr algn="just">
              <a:spcAft>
                <a:spcPts val="0"/>
              </a:spcAft>
            </a:pPr>
            <a:r>
              <a:rPr lang="es-CO" sz="2000" dirty="0">
                <a:solidFill>
                  <a:srgbClr val="003366"/>
                </a:solidFill>
                <a:latin typeface="Myriad Pro" panose="020B0503030403020204" pitchFamily="34" charset="0"/>
              </a:rPr>
              <a:t>A través de una encuesta sobre los temas a tratar en el principal espacio de rendición de cuentas se consultó a los grupos de valor y se seleccionaron los siguientes: </a:t>
            </a:r>
          </a:p>
          <a:p>
            <a:pPr algn="just">
              <a:spcAft>
                <a:spcPts val="0"/>
              </a:spcAft>
            </a:pPr>
            <a:endParaRPr lang="es-CO" sz="2000" dirty="0">
              <a:solidFill>
                <a:srgbClr val="003366"/>
              </a:solidFill>
              <a:latin typeface="Myriad Pro" panose="020B0503030403020204" pitchFamily="34" charset="0"/>
            </a:endParaRPr>
          </a:p>
          <a:p>
            <a:pPr marL="1084263" indent="-342900" algn="just">
              <a:spcAft>
                <a:spcPts val="0"/>
              </a:spcAft>
              <a:buFont typeface="Wingdings" panose="05000000000000000000" pitchFamily="2" charset="2"/>
              <a:buChar char="q"/>
            </a:pPr>
            <a:r>
              <a:rPr lang="es-CO" sz="2000" dirty="0">
                <a:solidFill>
                  <a:srgbClr val="003366"/>
                </a:solidFill>
                <a:latin typeface="Myriad Pro" panose="020B0503030403020204" pitchFamily="34" charset="0"/>
              </a:rPr>
              <a:t>Cruce de la cordillera central</a:t>
            </a:r>
          </a:p>
          <a:p>
            <a:pPr marL="1084263" indent="-342900" algn="just">
              <a:spcAft>
                <a:spcPts val="0"/>
              </a:spcAft>
              <a:buFont typeface="Wingdings" panose="05000000000000000000" pitchFamily="2" charset="2"/>
              <a:buChar char="q"/>
            </a:pPr>
            <a:r>
              <a:rPr lang="es-CO" sz="2000" dirty="0">
                <a:solidFill>
                  <a:srgbClr val="003366"/>
                </a:solidFill>
                <a:latin typeface="Myriad Pro" panose="020B0503030403020204" pitchFamily="34" charset="0"/>
              </a:rPr>
              <a:t>Red fluvial</a:t>
            </a:r>
          </a:p>
          <a:p>
            <a:pPr marL="1084263" indent="-342900" algn="just">
              <a:spcAft>
                <a:spcPts val="0"/>
              </a:spcAft>
              <a:buFont typeface="Wingdings" panose="05000000000000000000" pitchFamily="2" charset="2"/>
              <a:buChar char="q"/>
            </a:pPr>
            <a:r>
              <a:rPr lang="es-CO" sz="2000" dirty="0">
                <a:solidFill>
                  <a:srgbClr val="003366"/>
                </a:solidFill>
                <a:latin typeface="Myriad Pro" panose="020B0503030403020204" pitchFamily="34" charset="0"/>
              </a:rPr>
              <a:t>Transparencia en la contratación</a:t>
            </a:r>
          </a:p>
          <a:p>
            <a:pPr marL="1084263" indent="-342900" algn="just">
              <a:spcAft>
                <a:spcPts val="0"/>
              </a:spcAft>
              <a:buFont typeface="Wingdings" panose="05000000000000000000" pitchFamily="2" charset="2"/>
              <a:buChar char="q"/>
            </a:pPr>
            <a:r>
              <a:rPr lang="es-CO" sz="2000" dirty="0">
                <a:solidFill>
                  <a:srgbClr val="003366"/>
                </a:solidFill>
                <a:latin typeface="Myriad Pro" panose="020B0503030403020204" pitchFamily="34" charset="0"/>
              </a:rPr>
              <a:t>Ruta escuela de la adaptación</a:t>
            </a:r>
          </a:p>
        </p:txBody>
      </p:sp>
      <p:pic>
        <p:nvPicPr>
          <p:cNvPr id="11" name="Imagen 10"/>
          <p:cNvPicPr>
            <a:picLocks noChangeAspect="1"/>
          </p:cNvPicPr>
          <p:nvPr/>
        </p:nvPicPr>
        <p:blipFill>
          <a:blip r:embed="rId2"/>
          <a:stretch>
            <a:fillRect/>
          </a:stretch>
        </p:blipFill>
        <p:spPr>
          <a:xfrm>
            <a:off x="355877" y="1182269"/>
            <a:ext cx="361950" cy="266700"/>
          </a:xfrm>
          <a:prstGeom prst="rect">
            <a:avLst/>
          </a:prstGeom>
        </p:spPr>
      </p:pic>
      <p:pic>
        <p:nvPicPr>
          <p:cNvPr id="12" name="Imagen 11"/>
          <p:cNvPicPr>
            <a:picLocks noChangeAspect="1"/>
          </p:cNvPicPr>
          <p:nvPr/>
        </p:nvPicPr>
        <p:blipFill>
          <a:blip r:embed="rId2"/>
          <a:stretch>
            <a:fillRect/>
          </a:stretch>
        </p:blipFill>
        <p:spPr>
          <a:xfrm>
            <a:off x="355877" y="2376417"/>
            <a:ext cx="361950" cy="266700"/>
          </a:xfrm>
          <a:prstGeom prst="rect">
            <a:avLst/>
          </a:prstGeom>
        </p:spPr>
      </p:pic>
      <p:sp>
        <p:nvSpPr>
          <p:cNvPr id="3" name="Bisel 2"/>
          <p:cNvSpPr/>
          <p:nvPr/>
        </p:nvSpPr>
        <p:spPr>
          <a:xfrm>
            <a:off x="6849978" y="4610475"/>
            <a:ext cx="4748463" cy="1021860"/>
          </a:xfrm>
          <a:prstGeom prst="bevel">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solidFill>
                  <a:schemeClr val="bg1"/>
                </a:solidFill>
              </a:rPr>
              <a:t>En total participaron </a:t>
            </a:r>
            <a:r>
              <a:rPr lang="es-CO" b="1" dirty="0">
                <a:solidFill>
                  <a:schemeClr val="bg1"/>
                </a:solidFill>
              </a:rPr>
              <a:t>21</a:t>
            </a:r>
            <a:r>
              <a:rPr lang="es-CO" dirty="0">
                <a:solidFill>
                  <a:schemeClr val="bg1"/>
                </a:solidFill>
              </a:rPr>
              <a:t> personas, estos temas fueron incorporados en el informe del principal espacio de Rendición de Cuentas</a:t>
            </a:r>
          </a:p>
        </p:txBody>
      </p:sp>
      <p:grpSp>
        <p:nvGrpSpPr>
          <p:cNvPr id="14" name="Group 8">
            <a:extLst>
              <a:ext uri="{FF2B5EF4-FFF2-40B4-BE49-F238E27FC236}">
                <a16:creationId xmlns:a16="http://schemas.microsoft.com/office/drawing/2014/main" xmlns="" id="{229F0AA7-FF5A-0249-8385-89D26E3D414F}"/>
              </a:ext>
            </a:extLst>
          </p:cNvPr>
          <p:cNvGrpSpPr/>
          <p:nvPr/>
        </p:nvGrpSpPr>
        <p:grpSpPr>
          <a:xfrm>
            <a:off x="0" y="-5709"/>
            <a:ext cx="6283569" cy="830181"/>
            <a:chOff x="0" y="421103"/>
            <a:chExt cx="6283569" cy="830181"/>
          </a:xfrm>
        </p:grpSpPr>
        <p:sp>
          <p:nvSpPr>
            <p:cNvPr id="15" name="Rectangle 7">
              <a:extLst>
                <a:ext uri="{FF2B5EF4-FFF2-40B4-BE49-F238E27FC236}">
                  <a16:creationId xmlns:a16="http://schemas.microsoft.com/office/drawing/2014/main" xmlns="" id="{BA9F95C6-DD34-6841-A517-802A78F1AE73}"/>
                </a:ext>
              </a:extLst>
            </p:cNvPr>
            <p:cNvSpPr/>
            <p:nvPr/>
          </p:nvSpPr>
          <p:spPr>
            <a:xfrm>
              <a:off x="1465386" y="421105"/>
              <a:ext cx="4818183"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9">
              <a:extLst>
                <a:ext uri="{FF2B5EF4-FFF2-40B4-BE49-F238E27FC236}">
                  <a16:creationId xmlns:a16="http://schemas.microsoft.com/office/drawing/2014/main" xmlns="" id="{3FE2C159-3968-5B4F-A4D7-C12BBC1ABCB9}"/>
                </a:ext>
              </a:extLst>
            </p:cNvPr>
            <p:cNvSpPr/>
            <p:nvPr/>
          </p:nvSpPr>
          <p:spPr>
            <a:xfrm>
              <a:off x="0" y="421104"/>
              <a:ext cx="1078523" cy="830179"/>
            </a:xfrm>
            <a:prstGeom prst="rect">
              <a:avLst/>
            </a:prstGeom>
            <a:solidFill>
              <a:srgbClr val="E1A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0">
              <a:extLst>
                <a:ext uri="{FF2B5EF4-FFF2-40B4-BE49-F238E27FC236}">
                  <a16:creationId xmlns:a16="http://schemas.microsoft.com/office/drawing/2014/main" xmlns="" id="{2FF491E4-70AE-664D-9E99-963A3C64E844}"/>
                </a:ext>
              </a:extLst>
            </p:cNvPr>
            <p:cNvSpPr/>
            <p:nvPr/>
          </p:nvSpPr>
          <p:spPr>
            <a:xfrm>
              <a:off x="1078523" y="421103"/>
              <a:ext cx="386862" cy="830179"/>
            </a:xfrm>
            <a:prstGeom prst="rect">
              <a:avLst/>
            </a:prstGeom>
            <a:solidFill>
              <a:srgbClr val="F6BA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Título 1"/>
          <p:cNvSpPr txBox="1">
            <a:spLocks/>
          </p:cNvSpPr>
          <p:nvPr/>
        </p:nvSpPr>
        <p:spPr>
          <a:xfrm>
            <a:off x="1078523" y="54151"/>
            <a:ext cx="4818183" cy="830179"/>
          </a:xfrm>
          <a:prstGeom prst="rect">
            <a:avLst/>
          </a:prstGeom>
        </p:spPr>
        <p:txBody>
          <a:bodyPr vert="horz" lIns="91440" tIns="45720" rIns="91440" bIns="45720" rtlCol="0" anchor="ctr">
            <a:normAutofit fontScale="85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CO" sz="4000" b="1" dirty="0">
                <a:solidFill>
                  <a:srgbClr val="003366"/>
                </a:solidFill>
                <a:latin typeface="Segoe UI Historic" panose="020B0502040204020203" pitchFamily="34" charset="0"/>
                <a:ea typeface="Segoe UI Historic" panose="020B0502040204020203" pitchFamily="34" charset="0"/>
                <a:cs typeface="Segoe UI Historic" panose="020B0502040204020203" pitchFamily="34" charset="0"/>
              </a:rPr>
              <a:t>Consulta e información</a:t>
            </a:r>
          </a:p>
        </p:txBody>
      </p:sp>
      <p:pic>
        <p:nvPicPr>
          <p:cNvPr id="2" name="Imagen 1"/>
          <p:cNvPicPr>
            <a:picLocks noChangeAspect="1"/>
          </p:cNvPicPr>
          <p:nvPr/>
        </p:nvPicPr>
        <p:blipFill rotWithShape="1">
          <a:blip r:embed="rId3"/>
          <a:srcRect l="14591" t="53818" r="24182" b="20970"/>
          <a:stretch/>
        </p:blipFill>
        <p:spPr>
          <a:xfrm>
            <a:off x="910720" y="2243759"/>
            <a:ext cx="10200236" cy="1317588"/>
          </a:xfrm>
          <a:prstGeom prst="rect">
            <a:avLst/>
          </a:prstGeom>
        </p:spPr>
      </p:pic>
    </p:spTree>
    <p:extLst>
      <p:ext uri="{BB962C8B-B14F-4D97-AF65-F5344CB8AC3E}">
        <p14:creationId xmlns:p14="http://schemas.microsoft.com/office/powerpoint/2010/main" val="11554719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a:extLst>
              <a:ext uri="{FF2B5EF4-FFF2-40B4-BE49-F238E27FC236}">
                <a16:creationId xmlns:a16="http://schemas.microsoft.com/office/drawing/2014/main" xmlns="" id="{BA9F95C6-DD34-6841-A517-802A78F1AE73}"/>
              </a:ext>
            </a:extLst>
          </p:cNvPr>
          <p:cNvSpPr/>
          <p:nvPr/>
        </p:nvSpPr>
        <p:spPr>
          <a:xfrm>
            <a:off x="0" y="-5707"/>
            <a:ext cx="10706986"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800" b="1" dirty="0">
                <a:solidFill>
                  <a:srgbClr val="003366"/>
                </a:solidFill>
                <a:latin typeface="Segoe UI Historic" panose="020B0502040204020203" pitchFamily="34" charset="0"/>
                <a:ea typeface="Segoe UI Historic" panose="020B0502040204020203" pitchFamily="34" charset="0"/>
                <a:cs typeface="Segoe UI Historic" panose="020B0502040204020203" pitchFamily="34" charset="0"/>
              </a:rPr>
              <a:t>Desarrollo</a:t>
            </a:r>
            <a:r>
              <a:rPr lang="en-US" sz="2800" b="1" dirty="0">
                <a:solidFill>
                  <a:srgbClr val="003366"/>
                </a:solidFill>
                <a:latin typeface="Segoe UI Historic" panose="020B0502040204020203" pitchFamily="34" charset="0"/>
                <a:ea typeface="Segoe UI Historic" panose="020B0502040204020203" pitchFamily="34" charset="0"/>
                <a:cs typeface="Segoe UI Historic" panose="020B0502040204020203" pitchFamily="34" charset="0"/>
              </a:rPr>
              <a:t> del Principal </a:t>
            </a:r>
            <a:r>
              <a:rPr lang="es-CO" sz="2800" b="1" dirty="0">
                <a:solidFill>
                  <a:srgbClr val="003366"/>
                </a:solidFill>
                <a:latin typeface="Segoe UI Historic" panose="020B0502040204020203" pitchFamily="34" charset="0"/>
                <a:ea typeface="Segoe UI Historic" panose="020B0502040204020203" pitchFamily="34" charset="0"/>
                <a:cs typeface="Segoe UI Historic" panose="020B0502040204020203" pitchFamily="34" charset="0"/>
              </a:rPr>
              <a:t>Espacio</a:t>
            </a:r>
            <a:r>
              <a:rPr lang="en-US" sz="2800" b="1" dirty="0">
                <a:solidFill>
                  <a:srgbClr val="003366"/>
                </a:solidFill>
                <a:latin typeface="Segoe UI Historic" panose="020B0502040204020203" pitchFamily="34" charset="0"/>
                <a:ea typeface="Segoe UI Historic" panose="020B0502040204020203" pitchFamily="34" charset="0"/>
                <a:cs typeface="Segoe UI Historic" panose="020B0502040204020203" pitchFamily="34" charset="0"/>
              </a:rPr>
              <a:t> de </a:t>
            </a:r>
            <a:r>
              <a:rPr lang="es-CO" sz="2800" b="1" dirty="0">
                <a:solidFill>
                  <a:srgbClr val="003366"/>
                </a:solidFill>
                <a:latin typeface="Segoe UI Historic" panose="020B0502040204020203" pitchFamily="34" charset="0"/>
                <a:ea typeface="Segoe UI Historic" panose="020B0502040204020203" pitchFamily="34" charset="0"/>
                <a:cs typeface="Segoe UI Historic" panose="020B0502040204020203" pitchFamily="34" charset="0"/>
              </a:rPr>
              <a:t>Rendición</a:t>
            </a:r>
            <a:r>
              <a:rPr lang="en-US" sz="2800" b="1" dirty="0">
                <a:solidFill>
                  <a:srgbClr val="003366"/>
                </a:solidFill>
                <a:latin typeface="Segoe UI Historic" panose="020B0502040204020203" pitchFamily="34" charset="0"/>
                <a:ea typeface="Segoe UI Historic" panose="020B0502040204020203" pitchFamily="34" charset="0"/>
                <a:cs typeface="Segoe UI Historic" panose="020B0502040204020203" pitchFamily="34" charset="0"/>
              </a:rPr>
              <a:t> de </a:t>
            </a:r>
            <a:r>
              <a:rPr lang="es-CO" sz="2800" b="1" dirty="0">
                <a:solidFill>
                  <a:srgbClr val="003366"/>
                </a:solidFill>
                <a:latin typeface="Segoe UI Historic" panose="020B0502040204020203" pitchFamily="34" charset="0"/>
                <a:ea typeface="Segoe UI Historic" panose="020B0502040204020203" pitchFamily="34" charset="0"/>
                <a:cs typeface="Segoe UI Historic" panose="020B0502040204020203" pitchFamily="34" charset="0"/>
              </a:rPr>
              <a:t>Cuentas</a:t>
            </a:r>
          </a:p>
        </p:txBody>
      </p:sp>
      <p:grpSp>
        <p:nvGrpSpPr>
          <p:cNvPr id="9" name="Grupo 8"/>
          <p:cNvGrpSpPr/>
          <p:nvPr/>
        </p:nvGrpSpPr>
        <p:grpSpPr>
          <a:xfrm>
            <a:off x="1527836" y="1642897"/>
            <a:ext cx="10146699" cy="3461366"/>
            <a:chOff x="341853" y="1157114"/>
            <a:chExt cx="5774943" cy="3130407"/>
          </a:xfrm>
        </p:grpSpPr>
        <p:sp>
          <p:nvSpPr>
            <p:cNvPr id="10" name="Rectángulo redondeado 9"/>
            <p:cNvSpPr/>
            <p:nvPr/>
          </p:nvSpPr>
          <p:spPr>
            <a:xfrm>
              <a:off x="341853" y="1157114"/>
              <a:ext cx="5634891" cy="3130407"/>
            </a:xfrm>
            <a:prstGeom prst="roundRect">
              <a:avLst/>
            </a:prstGeom>
            <a:solidFill>
              <a:schemeClr val="bg1"/>
            </a:solidFill>
            <a:ln>
              <a:solidFill>
                <a:schemeClr val="bg1">
                  <a:lumMod val="8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solidFill>
                  <a:prstClr val="white"/>
                </a:solidFill>
                <a:latin typeface="Calibri" panose="020F0502020204030204"/>
              </a:endParaRPr>
            </a:p>
          </p:txBody>
        </p:sp>
        <p:sp>
          <p:nvSpPr>
            <p:cNvPr id="11" name="Rectángulo 10"/>
            <p:cNvSpPr/>
            <p:nvPr/>
          </p:nvSpPr>
          <p:spPr>
            <a:xfrm>
              <a:off x="1602906" y="1967875"/>
              <a:ext cx="4400544" cy="386349"/>
            </a:xfrm>
            <a:prstGeom prst="rect">
              <a:avLst/>
            </a:prstGeom>
            <a:solidFill>
              <a:schemeClr val="tx1">
                <a:lumMod val="50000"/>
                <a:lumOff val="50000"/>
              </a:schemeClr>
            </a:solidFill>
          </p:spPr>
          <p:txBody>
            <a:bodyPr wrap="square" anchor="ctr">
              <a:noAutofit/>
            </a:bodyPr>
            <a:lstStyle/>
            <a:p>
              <a:r>
                <a:rPr lang="es-CO" sz="1600" b="1" dirty="0">
                  <a:solidFill>
                    <a:prstClr val="white"/>
                  </a:solidFill>
                  <a:latin typeface="Calibri" panose="020F0502020204030204"/>
                  <a:ea typeface="Verdana" panose="020B0604030504040204" pitchFamily="34" charset="0"/>
                  <a:cs typeface="Verdana" panose="020B0604030504040204" pitchFamily="34" charset="0"/>
                </a:rPr>
                <a:t>                                  13 DE NOVIEMBRE DE 2019</a:t>
              </a:r>
              <a:endParaRPr lang="es-CO" sz="1600" dirty="0">
                <a:solidFill>
                  <a:prstClr val="white"/>
                </a:solidFill>
                <a:latin typeface="Calibri" panose="020F0502020204030204"/>
              </a:endParaRPr>
            </a:p>
          </p:txBody>
        </p:sp>
        <p:sp>
          <p:nvSpPr>
            <p:cNvPr id="12" name="Rectángulo 11"/>
            <p:cNvSpPr/>
            <p:nvPr/>
          </p:nvSpPr>
          <p:spPr>
            <a:xfrm>
              <a:off x="1313089" y="1415190"/>
              <a:ext cx="4803707" cy="552685"/>
            </a:xfrm>
            <a:prstGeom prst="rect">
              <a:avLst/>
            </a:prstGeom>
          </p:spPr>
          <p:txBody>
            <a:bodyPr wrap="square">
              <a:spAutoFit/>
            </a:bodyPr>
            <a:lstStyle/>
            <a:p>
              <a:pPr algn="ctr"/>
              <a:r>
                <a:rPr lang="es-CO" sz="2400" b="1" dirty="0">
                  <a:solidFill>
                    <a:srgbClr val="44546A"/>
                  </a:solidFill>
                  <a:latin typeface="Calibri" panose="020F0502020204030204"/>
                  <a:ea typeface="Verdana" panose="020B0604030504040204" pitchFamily="34" charset="0"/>
                  <a:cs typeface="Verdana" panose="020B0604030504040204" pitchFamily="34" charset="0"/>
                </a:rPr>
                <a:t>INVÍAS CONTRUYE PAÍS CON TRANSPARENCIA</a:t>
              </a:r>
              <a:endParaRPr lang="es-CO" sz="2400" b="1" dirty="0">
                <a:solidFill>
                  <a:srgbClr val="44546A"/>
                </a:solidFill>
                <a:latin typeface="Calibri" panose="020F0502020204030204"/>
              </a:endParaRPr>
            </a:p>
          </p:txBody>
        </p:sp>
        <p:sp>
          <p:nvSpPr>
            <p:cNvPr id="14" name="Rectángulo 13"/>
            <p:cNvSpPr/>
            <p:nvPr/>
          </p:nvSpPr>
          <p:spPr>
            <a:xfrm>
              <a:off x="362214" y="2406470"/>
              <a:ext cx="2696838" cy="4270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solidFill>
                  <a:prstClr val="white"/>
                </a:solidFill>
                <a:latin typeface="Calibri" panose="020F0502020204030204"/>
              </a:endParaRPr>
            </a:p>
          </p:txBody>
        </p:sp>
        <p:sp>
          <p:nvSpPr>
            <p:cNvPr id="15" name="Rectángulo 14"/>
            <p:cNvSpPr/>
            <p:nvPr/>
          </p:nvSpPr>
          <p:spPr>
            <a:xfrm>
              <a:off x="2396091" y="2475249"/>
              <a:ext cx="2814174" cy="918550"/>
            </a:xfrm>
            <a:prstGeom prst="rect">
              <a:avLst/>
            </a:prstGeom>
          </p:spPr>
          <p:txBody>
            <a:bodyPr wrap="square">
              <a:spAutoFit/>
            </a:bodyPr>
            <a:lstStyle/>
            <a:p>
              <a:r>
                <a:rPr lang="es-CO" sz="2000" b="1" dirty="0">
                  <a:solidFill>
                    <a:srgbClr val="FF9300"/>
                  </a:solidFill>
                  <a:latin typeface="Myriad Pro" panose="020B0503030403020204" pitchFamily="34" charset="0"/>
                </a:rPr>
                <a:t>MECANISMOS: </a:t>
              </a:r>
            </a:p>
            <a:p>
              <a:pPr marL="342900" indent="-342900">
                <a:buAutoNum type="arabicPeriod"/>
              </a:pPr>
              <a:r>
                <a:rPr lang="es-CO" sz="2000" b="1" dirty="0">
                  <a:solidFill>
                    <a:srgbClr val="FF9300"/>
                  </a:solidFill>
                  <a:latin typeface="Myriad Pro" panose="020B0503030403020204" pitchFamily="34" charset="0"/>
                </a:rPr>
                <a:t>AUDIENCIA PÚBLICA PARTICIPATIVA</a:t>
              </a:r>
            </a:p>
            <a:p>
              <a:pPr marL="342900" indent="-342900">
                <a:buAutoNum type="arabicPeriod"/>
              </a:pPr>
              <a:r>
                <a:rPr lang="es-CO" sz="2000" b="1" dirty="0">
                  <a:solidFill>
                    <a:srgbClr val="FF9300"/>
                  </a:solidFill>
                  <a:latin typeface="Myriad Pro" panose="020B0503030403020204" pitchFamily="34" charset="0"/>
                </a:rPr>
                <a:t>FERIA DE SERVICIOS</a:t>
              </a:r>
            </a:p>
          </p:txBody>
        </p:sp>
        <p:sp>
          <p:nvSpPr>
            <p:cNvPr id="21" name="Rectángulo 20"/>
            <p:cNvSpPr/>
            <p:nvPr/>
          </p:nvSpPr>
          <p:spPr>
            <a:xfrm>
              <a:off x="5522821" y="3616610"/>
              <a:ext cx="140534" cy="93629"/>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solidFill>
                  <a:prstClr val="white"/>
                </a:solidFill>
                <a:latin typeface="Calibri" panose="020F0502020204030204"/>
              </a:endParaRPr>
            </a:p>
          </p:txBody>
        </p:sp>
      </p:grpSp>
      <p:pic>
        <p:nvPicPr>
          <p:cNvPr id="30" name="Imagen 29"/>
          <p:cNvPicPr>
            <a:picLocks noChangeAspect="1"/>
          </p:cNvPicPr>
          <p:nvPr/>
        </p:nvPicPr>
        <p:blipFill>
          <a:blip r:embed="rId2"/>
          <a:stretch>
            <a:fillRect/>
          </a:stretch>
        </p:blipFill>
        <p:spPr>
          <a:xfrm>
            <a:off x="1542618" y="2117369"/>
            <a:ext cx="2186133" cy="2172639"/>
          </a:xfrm>
          <a:prstGeom prst="rect">
            <a:avLst/>
          </a:prstGeom>
        </p:spPr>
      </p:pic>
      <p:sp>
        <p:nvSpPr>
          <p:cNvPr id="31" name="Rectángulo 30"/>
          <p:cNvSpPr/>
          <p:nvPr/>
        </p:nvSpPr>
        <p:spPr>
          <a:xfrm>
            <a:off x="1563611" y="4269940"/>
            <a:ext cx="9864850" cy="427195"/>
          </a:xfrm>
          <a:prstGeom prst="rect">
            <a:avLst/>
          </a:prstGeom>
          <a:solidFill>
            <a:schemeClr val="tx1">
              <a:lumMod val="50000"/>
              <a:lumOff val="50000"/>
            </a:schemeClr>
          </a:solidFill>
        </p:spPr>
        <p:txBody>
          <a:bodyPr wrap="square" anchor="ctr">
            <a:noAutofit/>
          </a:bodyPr>
          <a:lstStyle/>
          <a:p>
            <a:pPr algn="ctr"/>
            <a:r>
              <a:rPr lang="es-CO" b="1" dirty="0">
                <a:solidFill>
                  <a:prstClr val="white"/>
                </a:solidFill>
                <a:latin typeface="Calibri" panose="020F0502020204030204"/>
              </a:rPr>
              <a:t>Centro de convenciones Hampton </a:t>
            </a:r>
            <a:r>
              <a:rPr lang="es-CO" b="1" dirty="0" err="1">
                <a:solidFill>
                  <a:prstClr val="white"/>
                </a:solidFill>
                <a:latin typeface="Calibri" panose="020F0502020204030204"/>
              </a:rPr>
              <a:t>by</a:t>
            </a:r>
            <a:r>
              <a:rPr lang="es-CO" b="1" dirty="0">
                <a:solidFill>
                  <a:prstClr val="white"/>
                </a:solidFill>
                <a:latin typeface="Calibri" panose="020F0502020204030204"/>
              </a:rPr>
              <a:t> Hilton 9:00 am a 4:00 pm</a:t>
            </a:r>
          </a:p>
        </p:txBody>
      </p:sp>
    </p:spTree>
    <p:extLst>
      <p:ext uri="{BB962C8B-B14F-4D97-AF65-F5344CB8AC3E}">
        <p14:creationId xmlns:p14="http://schemas.microsoft.com/office/powerpoint/2010/main" val="17658229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789088" y="3111011"/>
            <a:ext cx="10972800" cy="1366528"/>
          </a:xfrm>
          <a:prstGeom prst="rect">
            <a:avLst/>
          </a:prstGeom>
        </p:spPr>
        <p:txBody>
          <a:bodyPr wrap="square">
            <a:spAutoFit/>
          </a:bodyPr>
          <a:lstStyle/>
          <a:p>
            <a:pPr lvl="0" algn="just">
              <a:lnSpc>
                <a:spcPct val="115000"/>
              </a:lnSpc>
              <a:spcAft>
                <a:spcPts val="0"/>
              </a:spcAft>
            </a:pPr>
            <a:r>
              <a:rPr lang="es-CO" sz="2400" dirty="0">
                <a:solidFill>
                  <a:srgbClr val="003366"/>
                </a:solidFill>
                <a:latin typeface="Myriad Pro" panose="020B0503030403020204" pitchFamily="34" charset="0"/>
              </a:rPr>
              <a:t>El Director General, el Director Operativo, la Secretaría General, la Directora de Contratación y la Subdirectora de Prevención y Atención a Emergencias presentaron los logros alcanzados durante el primer año de gobierno</a:t>
            </a:r>
            <a:r>
              <a:rPr lang="es-CO" sz="2400" dirty="0">
                <a:solidFill>
                  <a:srgbClr val="003366"/>
                </a:solidFill>
                <a:latin typeface="Segoe UI Historic" panose="020B0502040204020203" pitchFamily="34" charset="0"/>
                <a:ea typeface="Segoe UI Historic" panose="020B0502040204020203" pitchFamily="34" charset="0"/>
                <a:cs typeface="Segoe UI Historic" panose="020B0502040204020203" pitchFamily="34" charset="0"/>
              </a:rPr>
              <a:t>.</a:t>
            </a:r>
            <a:endParaRPr lang="es-CO" dirty="0">
              <a:effectLst/>
              <a:latin typeface="Tw Cen MT" panose="020B0602020104020603" pitchFamily="34" charset="0"/>
              <a:ea typeface="Times New Roman" panose="02020603050405020304" pitchFamily="18" charset="0"/>
              <a:cs typeface="Times New Roman" panose="02020603050405020304" pitchFamily="18" charset="0"/>
            </a:endParaRPr>
          </a:p>
        </p:txBody>
      </p:sp>
      <p:sp>
        <p:nvSpPr>
          <p:cNvPr id="2" name="CuadroTexto 1"/>
          <p:cNvSpPr txBox="1"/>
          <p:nvPr/>
        </p:nvSpPr>
        <p:spPr>
          <a:xfrm>
            <a:off x="2361062" y="1675354"/>
            <a:ext cx="6564573" cy="646331"/>
          </a:xfrm>
          <a:prstGeom prst="rect">
            <a:avLst/>
          </a:prstGeom>
          <a:noFill/>
        </p:spPr>
        <p:txBody>
          <a:bodyPr wrap="square" rtlCol="0">
            <a:spAutoFit/>
          </a:bodyPr>
          <a:lstStyle/>
          <a:p>
            <a:r>
              <a:rPr lang="es-CO" sz="3600" b="1" dirty="0">
                <a:solidFill>
                  <a:srgbClr val="FF9300"/>
                </a:solidFill>
                <a:latin typeface="Myriad Pro" panose="020B0503030403020204" pitchFamily="34" charset="0"/>
              </a:rPr>
              <a:t>AUDIENCIA PÚBLICA PARTICIPATIVA</a:t>
            </a:r>
          </a:p>
        </p:txBody>
      </p:sp>
      <p:pic>
        <p:nvPicPr>
          <p:cNvPr id="3" name="Imagen 2"/>
          <p:cNvPicPr>
            <a:picLocks noChangeAspect="1"/>
          </p:cNvPicPr>
          <p:nvPr/>
        </p:nvPicPr>
        <p:blipFill>
          <a:blip r:embed="rId2"/>
          <a:stretch>
            <a:fillRect/>
          </a:stretch>
        </p:blipFill>
        <p:spPr>
          <a:xfrm>
            <a:off x="378014" y="1231428"/>
            <a:ext cx="1983048" cy="1699755"/>
          </a:xfrm>
          <a:prstGeom prst="rect">
            <a:avLst/>
          </a:prstGeom>
        </p:spPr>
      </p:pic>
      <p:sp>
        <p:nvSpPr>
          <p:cNvPr id="5" name="CuadroTexto 4"/>
          <p:cNvSpPr txBox="1"/>
          <p:nvPr/>
        </p:nvSpPr>
        <p:spPr>
          <a:xfrm>
            <a:off x="518615" y="5008728"/>
            <a:ext cx="4667534" cy="461665"/>
          </a:xfrm>
          <a:prstGeom prst="rect">
            <a:avLst/>
          </a:prstGeom>
          <a:noFill/>
        </p:spPr>
        <p:txBody>
          <a:bodyPr wrap="square" rtlCol="0">
            <a:spAutoFit/>
          </a:bodyPr>
          <a:lstStyle/>
          <a:p>
            <a:r>
              <a:rPr lang="es-CO" sz="1600" dirty="0"/>
              <a:t>*</a:t>
            </a:r>
            <a:r>
              <a:rPr lang="es-CO" sz="2400" dirty="0">
                <a:solidFill>
                  <a:srgbClr val="003366"/>
                </a:solidFill>
                <a:latin typeface="Myriad Pro" panose="020B0503030403020204" pitchFamily="34" charset="0"/>
              </a:rPr>
              <a:t>Se realizó transmisión vía </a:t>
            </a:r>
            <a:r>
              <a:rPr lang="es-CO" sz="2400" dirty="0" err="1">
                <a:solidFill>
                  <a:srgbClr val="003366"/>
                </a:solidFill>
                <a:latin typeface="Myriad Pro" panose="020B0503030403020204" pitchFamily="34" charset="0"/>
              </a:rPr>
              <a:t>streaming</a:t>
            </a:r>
            <a:endParaRPr lang="es-CO" sz="2400" dirty="0">
              <a:solidFill>
                <a:srgbClr val="003366"/>
              </a:solidFill>
              <a:latin typeface="Myriad Pro" panose="020B0503030403020204" pitchFamily="34" charset="0"/>
            </a:endParaRPr>
          </a:p>
        </p:txBody>
      </p:sp>
      <p:sp>
        <p:nvSpPr>
          <p:cNvPr id="16" name="Rectangle 7">
            <a:extLst>
              <a:ext uri="{FF2B5EF4-FFF2-40B4-BE49-F238E27FC236}">
                <a16:creationId xmlns:a16="http://schemas.microsoft.com/office/drawing/2014/main" xmlns="" id="{BA9F95C6-DD34-6841-A517-802A78F1AE73}"/>
              </a:ext>
            </a:extLst>
          </p:cNvPr>
          <p:cNvSpPr/>
          <p:nvPr/>
        </p:nvSpPr>
        <p:spPr>
          <a:xfrm>
            <a:off x="0" y="-5707"/>
            <a:ext cx="10706986"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800" b="1" dirty="0">
                <a:solidFill>
                  <a:srgbClr val="003366"/>
                </a:solidFill>
                <a:latin typeface="Segoe UI Historic" panose="020B0502040204020203" pitchFamily="34" charset="0"/>
                <a:ea typeface="Segoe UI Historic" panose="020B0502040204020203" pitchFamily="34" charset="0"/>
                <a:cs typeface="Segoe UI Historic" panose="020B0502040204020203" pitchFamily="34" charset="0"/>
              </a:rPr>
              <a:t>Desarrollo</a:t>
            </a:r>
            <a:r>
              <a:rPr lang="en-US" sz="2800" b="1" dirty="0">
                <a:solidFill>
                  <a:srgbClr val="003366"/>
                </a:solidFill>
                <a:latin typeface="Segoe UI Historic" panose="020B0502040204020203" pitchFamily="34" charset="0"/>
                <a:ea typeface="Segoe UI Historic" panose="020B0502040204020203" pitchFamily="34" charset="0"/>
                <a:cs typeface="Segoe UI Historic" panose="020B0502040204020203" pitchFamily="34" charset="0"/>
              </a:rPr>
              <a:t> del Principal </a:t>
            </a:r>
            <a:r>
              <a:rPr lang="es-CO" sz="2800" b="1" dirty="0">
                <a:solidFill>
                  <a:srgbClr val="003366"/>
                </a:solidFill>
                <a:latin typeface="Segoe UI Historic" panose="020B0502040204020203" pitchFamily="34" charset="0"/>
                <a:ea typeface="Segoe UI Historic" panose="020B0502040204020203" pitchFamily="34" charset="0"/>
                <a:cs typeface="Segoe UI Historic" panose="020B0502040204020203" pitchFamily="34" charset="0"/>
              </a:rPr>
              <a:t>Espacio</a:t>
            </a:r>
            <a:r>
              <a:rPr lang="en-US" sz="2800" b="1" dirty="0">
                <a:solidFill>
                  <a:srgbClr val="003366"/>
                </a:solidFill>
                <a:latin typeface="Segoe UI Historic" panose="020B0502040204020203" pitchFamily="34" charset="0"/>
                <a:ea typeface="Segoe UI Historic" panose="020B0502040204020203" pitchFamily="34" charset="0"/>
                <a:cs typeface="Segoe UI Historic" panose="020B0502040204020203" pitchFamily="34" charset="0"/>
              </a:rPr>
              <a:t> de </a:t>
            </a:r>
            <a:r>
              <a:rPr lang="es-CO" sz="2800" b="1" dirty="0">
                <a:solidFill>
                  <a:srgbClr val="003366"/>
                </a:solidFill>
                <a:latin typeface="Segoe UI Historic" panose="020B0502040204020203" pitchFamily="34" charset="0"/>
                <a:ea typeface="Segoe UI Historic" panose="020B0502040204020203" pitchFamily="34" charset="0"/>
                <a:cs typeface="Segoe UI Historic" panose="020B0502040204020203" pitchFamily="34" charset="0"/>
              </a:rPr>
              <a:t>Rendición</a:t>
            </a:r>
            <a:r>
              <a:rPr lang="en-US" sz="2800" b="1" dirty="0">
                <a:solidFill>
                  <a:srgbClr val="003366"/>
                </a:solidFill>
                <a:latin typeface="Segoe UI Historic" panose="020B0502040204020203" pitchFamily="34" charset="0"/>
                <a:ea typeface="Segoe UI Historic" panose="020B0502040204020203" pitchFamily="34" charset="0"/>
                <a:cs typeface="Segoe UI Historic" panose="020B0502040204020203" pitchFamily="34" charset="0"/>
              </a:rPr>
              <a:t> de </a:t>
            </a:r>
            <a:r>
              <a:rPr lang="es-CO" sz="2800" b="1" dirty="0">
                <a:solidFill>
                  <a:srgbClr val="003366"/>
                </a:solidFill>
                <a:latin typeface="Segoe UI Historic" panose="020B0502040204020203" pitchFamily="34" charset="0"/>
                <a:ea typeface="Segoe UI Historic" panose="020B0502040204020203" pitchFamily="34" charset="0"/>
                <a:cs typeface="Segoe UI Historic" panose="020B0502040204020203" pitchFamily="34" charset="0"/>
              </a:rPr>
              <a:t>Cuentas</a:t>
            </a:r>
          </a:p>
        </p:txBody>
      </p:sp>
    </p:spTree>
    <p:extLst>
      <p:ext uri="{BB962C8B-B14F-4D97-AF65-F5344CB8AC3E}">
        <p14:creationId xmlns:p14="http://schemas.microsoft.com/office/powerpoint/2010/main" val="9444257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551597" y="3114962"/>
            <a:ext cx="4197823" cy="1366528"/>
          </a:xfrm>
          <a:prstGeom prst="rect">
            <a:avLst/>
          </a:prstGeom>
        </p:spPr>
        <p:txBody>
          <a:bodyPr wrap="square">
            <a:spAutoFit/>
          </a:bodyPr>
          <a:lstStyle/>
          <a:p>
            <a:pPr lvl="0" algn="just">
              <a:lnSpc>
                <a:spcPct val="115000"/>
              </a:lnSpc>
              <a:spcAft>
                <a:spcPts val="0"/>
              </a:spcAft>
            </a:pPr>
            <a:r>
              <a:rPr lang="es-CO" sz="2400" dirty="0">
                <a:solidFill>
                  <a:srgbClr val="003366"/>
                </a:solidFill>
                <a:latin typeface="Myriad Pro" panose="020B0503030403020204" pitchFamily="34" charset="0"/>
              </a:rPr>
              <a:t>Se realizó en el Centro de convenciones Hampton tuvo 15 stands</a:t>
            </a:r>
            <a:r>
              <a:rPr lang="es-CO" sz="2400" dirty="0">
                <a:solidFill>
                  <a:srgbClr val="003366"/>
                </a:solidFill>
                <a:latin typeface="Segoe UI Historic" panose="020B0502040204020203" pitchFamily="34" charset="0"/>
                <a:ea typeface="Segoe UI Historic" panose="020B0502040204020203" pitchFamily="34" charset="0"/>
                <a:cs typeface="Segoe UI Historic" panose="020B0502040204020203" pitchFamily="34" charset="0"/>
              </a:rPr>
              <a:t>.</a:t>
            </a:r>
            <a:endParaRPr lang="es-CO" dirty="0">
              <a:effectLst/>
              <a:latin typeface="Tw Cen MT" panose="020B0602020104020603" pitchFamily="34" charset="0"/>
              <a:ea typeface="Times New Roman" panose="02020603050405020304" pitchFamily="18" charset="0"/>
              <a:cs typeface="Times New Roman" panose="02020603050405020304" pitchFamily="18" charset="0"/>
            </a:endParaRPr>
          </a:p>
        </p:txBody>
      </p:sp>
      <p:pic>
        <p:nvPicPr>
          <p:cNvPr id="5" name="Imagen 4"/>
          <p:cNvPicPr>
            <a:picLocks noChangeAspect="1"/>
          </p:cNvPicPr>
          <p:nvPr/>
        </p:nvPicPr>
        <p:blipFill>
          <a:blip r:embed="rId2"/>
          <a:stretch>
            <a:fillRect/>
          </a:stretch>
        </p:blipFill>
        <p:spPr>
          <a:xfrm>
            <a:off x="196756" y="1598931"/>
            <a:ext cx="1815462" cy="1338973"/>
          </a:xfrm>
          <a:prstGeom prst="rect">
            <a:avLst/>
          </a:prstGeom>
        </p:spPr>
      </p:pic>
      <p:sp>
        <p:nvSpPr>
          <p:cNvPr id="2" name="CuadroTexto 1"/>
          <p:cNvSpPr txBox="1"/>
          <p:nvPr/>
        </p:nvSpPr>
        <p:spPr>
          <a:xfrm>
            <a:off x="1791429" y="2108305"/>
            <a:ext cx="3562064" cy="646331"/>
          </a:xfrm>
          <a:prstGeom prst="rect">
            <a:avLst/>
          </a:prstGeom>
          <a:noFill/>
        </p:spPr>
        <p:txBody>
          <a:bodyPr wrap="square" rtlCol="0">
            <a:spAutoFit/>
          </a:bodyPr>
          <a:lstStyle/>
          <a:p>
            <a:r>
              <a:rPr lang="es-CO" sz="3600" b="1" dirty="0">
                <a:solidFill>
                  <a:srgbClr val="FF9300"/>
                </a:solidFill>
                <a:latin typeface="Myriad Pro" panose="020B0503030403020204" pitchFamily="34" charset="0"/>
              </a:rPr>
              <a:t>FERIA DE SERVICIOS</a:t>
            </a:r>
          </a:p>
        </p:txBody>
      </p:sp>
      <p:sp>
        <p:nvSpPr>
          <p:cNvPr id="8" name="Rectángulo 7"/>
          <p:cNvSpPr/>
          <p:nvPr/>
        </p:nvSpPr>
        <p:spPr>
          <a:xfrm>
            <a:off x="6997890" y="723747"/>
            <a:ext cx="5194110" cy="487954"/>
          </a:xfrm>
          <a:prstGeom prst="rect">
            <a:avLst/>
          </a:prstGeom>
        </p:spPr>
        <p:txBody>
          <a:bodyPr wrap="square">
            <a:spAutoFit/>
          </a:bodyPr>
          <a:lstStyle/>
          <a:p>
            <a:pPr lvl="0" algn="just">
              <a:lnSpc>
                <a:spcPct val="115000"/>
              </a:lnSpc>
              <a:spcAft>
                <a:spcPts val="0"/>
              </a:spcAft>
            </a:pPr>
            <a:r>
              <a:rPr lang="es-CO" sz="2400" b="1" dirty="0">
                <a:solidFill>
                  <a:srgbClr val="003366"/>
                </a:solidFill>
                <a:latin typeface="Segoe UI Historic" panose="020B0502040204020203" pitchFamily="34" charset="0"/>
                <a:ea typeface="Segoe UI Historic" panose="020B0502040204020203" pitchFamily="34" charset="0"/>
                <a:cs typeface="Segoe UI Historic" panose="020B0502040204020203" pitchFamily="34" charset="0"/>
              </a:rPr>
              <a:t>Contenido Stands</a:t>
            </a:r>
            <a:endParaRPr lang="es-CO" b="1" dirty="0">
              <a:effectLst/>
              <a:latin typeface="Tw Cen MT" panose="020B0602020104020603" pitchFamily="34" charset="0"/>
              <a:ea typeface="Times New Roman" panose="02020603050405020304" pitchFamily="18" charset="0"/>
              <a:cs typeface="Times New Roman" panose="02020603050405020304" pitchFamily="18" charset="0"/>
            </a:endParaRPr>
          </a:p>
        </p:txBody>
      </p:sp>
      <p:graphicFrame>
        <p:nvGraphicFramePr>
          <p:cNvPr id="14" name="Tabla 13"/>
          <p:cNvGraphicFramePr>
            <a:graphicFrameLocks noGrp="1"/>
          </p:cNvGraphicFramePr>
          <p:nvPr>
            <p:extLst>
              <p:ext uri="{D42A27DB-BD31-4B8C-83A1-F6EECF244321}">
                <p14:modId xmlns:p14="http://schemas.microsoft.com/office/powerpoint/2010/main" val="1898157703"/>
              </p:ext>
            </p:extLst>
          </p:nvPr>
        </p:nvGraphicFramePr>
        <p:xfrm>
          <a:off x="5554640" y="1176420"/>
          <a:ext cx="6455390" cy="4355373"/>
        </p:xfrm>
        <a:graphic>
          <a:graphicData uri="http://schemas.openxmlformats.org/drawingml/2006/table">
            <a:tbl>
              <a:tblPr firstRow="1" bandRow="1">
                <a:tableStyleId>{BC89EF96-8CEA-46FF-86C4-4CE0E7609802}</a:tableStyleId>
              </a:tblPr>
              <a:tblGrid>
                <a:gridCol w="2470244">
                  <a:extLst>
                    <a:ext uri="{9D8B030D-6E8A-4147-A177-3AD203B41FA5}">
                      <a16:colId xmlns:a16="http://schemas.microsoft.com/office/drawing/2014/main" xmlns="" val="20003"/>
                    </a:ext>
                  </a:extLst>
                </a:gridCol>
                <a:gridCol w="3985146">
                  <a:extLst>
                    <a:ext uri="{9D8B030D-6E8A-4147-A177-3AD203B41FA5}">
                      <a16:colId xmlns:a16="http://schemas.microsoft.com/office/drawing/2014/main" xmlns="" val="20001"/>
                    </a:ext>
                  </a:extLst>
                </a:gridCol>
              </a:tblGrid>
              <a:tr h="276520">
                <a:tc>
                  <a:txBody>
                    <a:bodyPr/>
                    <a:lstStyle/>
                    <a:p>
                      <a:pPr algn="ctr"/>
                      <a:r>
                        <a:rPr lang="es-ES" sz="1300" kern="1200" dirty="0">
                          <a:solidFill>
                            <a:srgbClr val="003366"/>
                          </a:solidFill>
                          <a:latin typeface="Segoe UI Historic" panose="020B0502040204020203" pitchFamily="34" charset="0"/>
                          <a:ea typeface="Segoe UI Historic" panose="020B0502040204020203" pitchFamily="34" charset="0"/>
                          <a:cs typeface="Segoe UI Historic" panose="020B0502040204020203" pitchFamily="34" charset="0"/>
                        </a:rPr>
                        <a:t>Nombre Stand</a:t>
                      </a:r>
                      <a:endParaRPr lang="es-CO" sz="1300" kern="1200" dirty="0">
                        <a:solidFill>
                          <a:srgbClr val="003366"/>
                        </a:solidFill>
                        <a:latin typeface="Segoe UI Historic" panose="020B0502040204020203" pitchFamily="34" charset="0"/>
                        <a:ea typeface="Segoe UI Historic" panose="020B0502040204020203" pitchFamily="34" charset="0"/>
                        <a:cs typeface="Segoe UI Historic" panose="020B0502040204020203" pitchFamily="34" charset="0"/>
                      </a:endParaRPr>
                    </a:p>
                  </a:txBody>
                  <a:tcPr/>
                </a:tc>
                <a:tc>
                  <a:txBody>
                    <a:bodyPr/>
                    <a:lstStyle/>
                    <a:p>
                      <a:pPr algn="ctr"/>
                      <a:r>
                        <a:rPr lang="es-CO" sz="1300" kern="1200" dirty="0">
                          <a:solidFill>
                            <a:srgbClr val="003366"/>
                          </a:solidFill>
                          <a:latin typeface="Segoe UI Historic" panose="020B0502040204020203" pitchFamily="34" charset="0"/>
                          <a:ea typeface="Segoe UI Historic" panose="020B0502040204020203" pitchFamily="34" charset="0"/>
                          <a:cs typeface="Segoe UI Historic" panose="020B0502040204020203" pitchFamily="34" charset="0"/>
                        </a:rPr>
                        <a:t>Temas</a:t>
                      </a:r>
                    </a:p>
                  </a:txBody>
                  <a:tcPr/>
                </a:tc>
                <a:extLst>
                  <a:ext uri="{0D108BD9-81ED-4DB2-BD59-A6C34878D82A}">
                    <a16:rowId xmlns:a16="http://schemas.microsoft.com/office/drawing/2014/main" xmlns="" val="10000"/>
                  </a:ext>
                </a:extLst>
              </a:tr>
              <a:tr h="68316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400" kern="1200" dirty="0">
                          <a:solidFill>
                            <a:srgbClr val="003366"/>
                          </a:solidFill>
                          <a:latin typeface="Myriad Pro" panose="020B0503030403020204" pitchFamily="34" charset="0"/>
                          <a:ea typeface="+mn-ea"/>
                          <a:cs typeface="+mn-cs"/>
                        </a:rPr>
                        <a:t>Construyendo País con Infraestructura Intermodal</a:t>
                      </a:r>
                    </a:p>
                  </a:txBody>
                  <a:tcPr anchor="ctr">
                    <a:solidFill>
                      <a:schemeClr val="bg1"/>
                    </a:solidFill>
                  </a:tcPr>
                </a:tc>
                <a:tc>
                  <a:txBody>
                    <a:bodyPr/>
                    <a:lstStyle/>
                    <a:p>
                      <a:pPr algn="just">
                        <a:tabLst>
                          <a:tab pos="180975" algn="l"/>
                        </a:tabLst>
                      </a:pPr>
                      <a:r>
                        <a:rPr lang="es-MX" sz="1400" kern="1200" dirty="0">
                          <a:solidFill>
                            <a:srgbClr val="003366"/>
                          </a:solidFill>
                          <a:latin typeface="Myriad Pro" panose="020B0503030403020204" pitchFamily="34" charset="0"/>
                          <a:ea typeface="+mn-ea"/>
                          <a:cs typeface="+mn-cs"/>
                        </a:rPr>
                        <a:t>1. Cruce de la Cordillera Central</a:t>
                      </a:r>
                    </a:p>
                    <a:p>
                      <a:pPr algn="just">
                        <a:tabLst>
                          <a:tab pos="180975" algn="l"/>
                        </a:tabLst>
                      </a:pPr>
                      <a:r>
                        <a:rPr lang="es-CO" sz="1400" kern="1200" dirty="0">
                          <a:solidFill>
                            <a:srgbClr val="003366"/>
                          </a:solidFill>
                          <a:latin typeface="Myriad Pro" panose="020B0503030403020204" pitchFamily="34" charset="0"/>
                          <a:ea typeface="+mn-ea"/>
                          <a:cs typeface="+mn-cs"/>
                        </a:rPr>
                        <a:t>2. Nuevo Puente Pumarejo</a:t>
                      </a:r>
                    </a:p>
                    <a:p>
                      <a:pPr algn="just">
                        <a:tabLst>
                          <a:tab pos="180975" algn="l"/>
                        </a:tabLst>
                      </a:pPr>
                      <a:r>
                        <a:rPr lang="es-CO" sz="1400" kern="1200" dirty="0">
                          <a:solidFill>
                            <a:srgbClr val="003366"/>
                          </a:solidFill>
                          <a:latin typeface="Myriad Pro" panose="020B0503030403020204" pitchFamily="34" charset="0"/>
                          <a:ea typeface="+mn-ea"/>
                          <a:cs typeface="+mn-cs"/>
                        </a:rPr>
                        <a:t>3. Proyectos destacados</a:t>
                      </a:r>
                      <a:endParaRPr lang="es-MX" sz="1400" kern="1200" dirty="0">
                        <a:solidFill>
                          <a:srgbClr val="003366"/>
                        </a:solidFill>
                        <a:latin typeface="Myriad Pro" panose="020B0503030403020204" pitchFamily="34" charset="0"/>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es-MX" sz="1400" kern="1200" dirty="0">
                          <a:solidFill>
                            <a:srgbClr val="003366"/>
                          </a:solidFill>
                          <a:latin typeface="Myriad Pro" panose="020B0503030403020204" pitchFamily="34" charset="0"/>
                          <a:ea typeface="+mn-ea"/>
                          <a:cs typeface="+mn-cs"/>
                        </a:rPr>
                        <a:t>4. Invías en el territorio</a:t>
                      </a:r>
                    </a:p>
                    <a:p>
                      <a:pPr marL="0" marR="0" lvl="0" indent="0" algn="just" defTabSz="914400" rtl="0" eaLnBrk="1" fontAlgn="auto" latinLnBrk="0" hangingPunct="1">
                        <a:lnSpc>
                          <a:spcPct val="100000"/>
                        </a:lnSpc>
                        <a:spcBef>
                          <a:spcPts val="0"/>
                        </a:spcBef>
                        <a:spcAft>
                          <a:spcPts val="0"/>
                        </a:spcAft>
                        <a:buClrTx/>
                        <a:buSzTx/>
                        <a:buFontTx/>
                        <a:buNone/>
                        <a:tabLst/>
                        <a:defRPr/>
                      </a:pPr>
                      <a:r>
                        <a:rPr lang="es-MX" sz="1400" kern="1200" dirty="0">
                          <a:solidFill>
                            <a:srgbClr val="003366"/>
                          </a:solidFill>
                          <a:latin typeface="Myriad Pro" panose="020B0503030403020204" pitchFamily="34" charset="0"/>
                          <a:ea typeface="+mn-ea"/>
                          <a:cs typeface="+mn-cs"/>
                        </a:rPr>
                        <a:t>5. </a:t>
                      </a:r>
                      <a:r>
                        <a:rPr lang="es-CO" sz="1400" kern="1200" dirty="0">
                          <a:solidFill>
                            <a:srgbClr val="003366"/>
                          </a:solidFill>
                          <a:latin typeface="Myriad Pro" panose="020B0503030403020204" pitchFamily="34" charset="0"/>
                          <a:ea typeface="+mn-ea"/>
                          <a:cs typeface="+mn-cs"/>
                        </a:rPr>
                        <a:t>Terciaría y Férrea</a:t>
                      </a:r>
                    </a:p>
                    <a:p>
                      <a:pPr marL="0" marR="0" lvl="0" indent="0" algn="just" defTabSz="914400" rtl="0" eaLnBrk="1" fontAlgn="auto" latinLnBrk="0" hangingPunct="1">
                        <a:lnSpc>
                          <a:spcPct val="100000"/>
                        </a:lnSpc>
                        <a:spcBef>
                          <a:spcPts val="0"/>
                        </a:spcBef>
                        <a:spcAft>
                          <a:spcPts val="0"/>
                        </a:spcAft>
                        <a:buClrTx/>
                        <a:buSzTx/>
                        <a:buFontTx/>
                        <a:buNone/>
                        <a:tabLst/>
                        <a:defRPr/>
                      </a:pPr>
                      <a:r>
                        <a:rPr lang="es-MX" sz="1400" kern="1200" dirty="0">
                          <a:solidFill>
                            <a:srgbClr val="003366"/>
                          </a:solidFill>
                          <a:latin typeface="Myriad Pro" panose="020B0503030403020204" pitchFamily="34" charset="0"/>
                          <a:ea typeface="+mn-ea"/>
                          <a:cs typeface="+mn-cs"/>
                        </a:rPr>
                        <a:t>6. Marítima y Fluvial</a:t>
                      </a:r>
                    </a:p>
                  </a:txBody>
                  <a:tcPr anchor="ctr">
                    <a:solidFill>
                      <a:schemeClr val="bg1"/>
                    </a:solidFill>
                  </a:tcPr>
                </a:tc>
                <a:extLst>
                  <a:ext uri="{0D108BD9-81ED-4DB2-BD59-A6C34878D82A}">
                    <a16:rowId xmlns:a16="http://schemas.microsoft.com/office/drawing/2014/main" xmlns="" val="10001"/>
                  </a:ext>
                </a:extLst>
              </a:tr>
              <a:tr h="107523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kern="1200" dirty="0">
                          <a:solidFill>
                            <a:srgbClr val="003366"/>
                          </a:solidFill>
                          <a:latin typeface="Myriad Pro" panose="020B0503030403020204" pitchFamily="34" charset="0"/>
                          <a:ea typeface="+mn-ea"/>
                          <a:cs typeface="+mn-cs"/>
                        </a:rPr>
                        <a:t>Modernización técnica:</a:t>
                      </a:r>
                    </a:p>
                  </a:txBody>
                  <a:tcPr anchor="ctr">
                    <a:solidFill>
                      <a:schemeClr val="bg1"/>
                    </a:solidFill>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tab pos="180975" algn="l"/>
                        </a:tabLst>
                        <a:defRPr/>
                      </a:pPr>
                      <a:r>
                        <a:rPr lang="es-ES" sz="1400" kern="1200" dirty="0">
                          <a:solidFill>
                            <a:srgbClr val="003366"/>
                          </a:solidFill>
                          <a:latin typeface="Myriad Pro" panose="020B0503030403020204" pitchFamily="34" charset="0"/>
                          <a:ea typeface="+mn-ea"/>
                          <a:cs typeface="+mn-cs"/>
                        </a:rPr>
                        <a:t>7. Desarrollo tecnológico </a:t>
                      </a:r>
                    </a:p>
                    <a:p>
                      <a:pPr marL="0" marR="0" lvl="0" indent="0" algn="just" defTabSz="914400" rtl="0" eaLnBrk="1" fontAlgn="auto" latinLnBrk="0" hangingPunct="1">
                        <a:lnSpc>
                          <a:spcPct val="100000"/>
                        </a:lnSpc>
                        <a:spcBef>
                          <a:spcPts val="0"/>
                        </a:spcBef>
                        <a:spcAft>
                          <a:spcPts val="0"/>
                        </a:spcAft>
                        <a:buClrTx/>
                        <a:buSzTx/>
                        <a:buFontTx/>
                        <a:buNone/>
                        <a:tabLst>
                          <a:tab pos="180975" algn="l"/>
                        </a:tabLst>
                        <a:defRPr/>
                      </a:pPr>
                      <a:r>
                        <a:rPr lang="es-ES" sz="1400" kern="1200" dirty="0">
                          <a:solidFill>
                            <a:srgbClr val="003366"/>
                          </a:solidFill>
                          <a:latin typeface="Myriad Pro" panose="020B0503030403020204" pitchFamily="34" charset="0"/>
                          <a:ea typeface="+mn-ea"/>
                          <a:cs typeface="+mn-cs"/>
                        </a:rPr>
                        <a:t>8. Innovación </a:t>
                      </a:r>
                    </a:p>
                    <a:p>
                      <a:pPr marL="0" marR="0" lvl="0" indent="0" algn="just" defTabSz="914400" rtl="0" eaLnBrk="1" fontAlgn="auto" latinLnBrk="0" hangingPunct="1">
                        <a:lnSpc>
                          <a:spcPct val="100000"/>
                        </a:lnSpc>
                        <a:spcBef>
                          <a:spcPts val="0"/>
                        </a:spcBef>
                        <a:spcAft>
                          <a:spcPts val="0"/>
                        </a:spcAft>
                        <a:buClrTx/>
                        <a:buSzTx/>
                        <a:buFontTx/>
                        <a:buNone/>
                        <a:tabLst>
                          <a:tab pos="180975" algn="l"/>
                        </a:tabLst>
                        <a:defRPr/>
                      </a:pPr>
                      <a:r>
                        <a:rPr lang="es-ES" sz="1400" kern="1200" dirty="0">
                          <a:solidFill>
                            <a:srgbClr val="003366"/>
                          </a:solidFill>
                          <a:latin typeface="Myriad Pro" panose="020B0503030403020204" pitchFamily="34" charset="0"/>
                          <a:ea typeface="+mn-ea"/>
                          <a:cs typeface="+mn-cs"/>
                        </a:rPr>
                        <a:t>9. Sostenibilidad </a:t>
                      </a:r>
                    </a:p>
                    <a:p>
                      <a:pPr marL="0" marR="0" lvl="0" indent="0" algn="just" defTabSz="914400" rtl="0" eaLnBrk="1" fontAlgn="auto" latinLnBrk="0" hangingPunct="1">
                        <a:lnSpc>
                          <a:spcPct val="100000"/>
                        </a:lnSpc>
                        <a:spcBef>
                          <a:spcPts val="0"/>
                        </a:spcBef>
                        <a:spcAft>
                          <a:spcPts val="0"/>
                        </a:spcAft>
                        <a:buClrTx/>
                        <a:buSzTx/>
                        <a:buFontTx/>
                        <a:buNone/>
                        <a:tabLst>
                          <a:tab pos="180975" algn="l"/>
                        </a:tabLst>
                        <a:defRPr/>
                      </a:pPr>
                      <a:r>
                        <a:rPr lang="es-MX" sz="1400" kern="1200" dirty="0">
                          <a:solidFill>
                            <a:srgbClr val="003366"/>
                          </a:solidFill>
                          <a:latin typeface="Myriad Pro" panose="020B0503030403020204" pitchFamily="34" charset="0"/>
                          <a:ea typeface="+mn-ea"/>
                          <a:cs typeface="+mn-cs"/>
                        </a:rPr>
                        <a:t>10. ITS </a:t>
                      </a:r>
                    </a:p>
                    <a:p>
                      <a:pPr marL="0" marR="0" lvl="0" indent="0" algn="just" defTabSz="914400" rtl="0" eaLnBrk="1" fontAlgn="auto" latinLnBrk="0" hangingPunct="1">
                        <a:lnSpc>
                          <a:spcPct val="100000"/>
                        </a:lnSpc>
                        <a:spcBef>
                          <a:spcPts val="0"/>
                        </a:spcBef>
                        <a:spcAft>
                          <a:spcPts val="0"/>
                        </a:spcAft>
                        <a:buClrTx/>
                        <a:buSzTx/>
                        <a:buFontTx/>
                        <a:buNone/>
                        <a:tabLst>
                          <a:tab pos="180975" algn="l"/>
                        </a:tabLst>
                        <a:defRPr/>
                      </a:pPr>
                      <a:r>
                        <a:rPr lang="es-ES" sz="1400" kern="1200" dirty="0">
                          <a:solidFill>
                            <a:srgbClr val="003366"/>
                          </a:solidFill>
                          <a:latin typeface="Myriad Pro" panose="020B0503030403020204" pitchFamily="34" charset="0"/>
                          <a:ea typeface="+mn-ea"/>
                          <a:cs typeface="+mn-cs"/>
                        </a:rPr>
                        <a:t>11. Inmersión GRD</a:t>
                      </a:r>
                      <a:endParaRPr lang="es-MX" sz="1400" kern="1200" dirty="0">
                        <a:solidFill>
                          <a:srgbClr val="003366"/>
                        </a:solidFill>
                        <a:latin typeface="Myriad Pro" panose="020B0503030403020204" pitchFamily="34" charset="0"/>
                        <a:ea typeface="+mn-ea"/>
                        <a:cs typeface="+mn-cs"/>
                      </a:endParaRPr>
                    </a:p>
                  </a:txBody>
                  <a:tcPr anchor="ctr">
                    <a:solidFill>
                      <a:schemeClr val="bg1"/>
                    </a:solidFill>
                  </a:tcPr>
                </a:tc>
                <a:extLst>
                  <a:ext uri="{0D108BD9-81ED-4DB2-BD59-A6C34878D82A}">
                    <a16:rowId xmlns:a16="http://schemas.microsoft.com/office/drawing/2014/main" xmlns="" val="10019"/>
                  </a:ext>
                </a:extLst>
              </a:tr>
              <a:tr h="40821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400" kern="1200" dirty="0">
                          <a:solidFill>
                            <a:srgbClr val="003366"/>
                          </a:solidFill>
                          <a:latin typeface="Myriad Pro" panose="020B0503030403020204" pitchFamily="34" charset="0"/>
                          <a:ea typeface="+mn-ea"/>
                          <a:cs typeface="+mn-cs"/>
                        </a:rPr>
                        <a:t>Contratación con Transparencia</a:t>
                      </a:r>
                    </a:p>
                  </a:txBody>
                  <a:tcPr anchor="ctr">
                    <a:solidFill>
                      <a:schemeClr val="bg1"/>
                    </a:solidFill>
                  </a:tcPr>
                </a:tc>
                <a:tc>
                  <a:txBody>
                    <a:bodyPr/>
                    <a:lstStyle/>
                    <a:p>
                      <a:pPr marL="177800" lvl="0" indent="-177800">
                        <a:buFont typeface="+mj-lt"/>
                        <a:buNone/>
                      </a:pPr>
                      <a:r>
                        <a:rPr lang="es-CO" sz="1400" kern="1200" dirty="0">
                          <a:solidFill>
                            <a:srgbClr val="003366"/>
                          </a:solidFill>
                          <a:latin typeface="Myriad Pro" panose="020B0503030403020204" pitchFamily="34" charset="0"/>
                          <a:ea typeface="+mn-ea"/>
                          <a:cs typeface="+mn-cs"/>
                        </a:rPr>
                        <a:t>12. Contratación con Transparencia</a:t>
                      </a:r>
                    </a:p>
                  </a:txBody>
                  <a:tcPr anchor="ctr">
                    <a:solidFill>
                      <a:schemeClr val="bg1"/>
                    </a:solidFill>
                  </a:tcPr>
                </a:tc>
                <a:extLst>
                  <a:ext uri="{0D108BD9-81ED-4DB2-BD59-A6C34878D82A}">
                    <a16:rowId xmlns:a16="http://schemas.microsoft.com/office/drawing/2014/main" xmlns="" val="10017"/>
                  </a:ext>
                </a:extLst>
              </a:tr>
              <a:tr h="27829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400" kern="1200" dirty="0">
                          <a:solidFill>
                            <a:srgbClr val="003366"/>
                          </a:solidFill>
                          <a:latin typeface="Myriad Pro" panose="020B0503030403020204" pitchFamily="34" charset="0"/>
                          <a:ea typeface="+mn-ea"/>
                          <a:cs typeface="+mn-cs"/>
                        </a:rPr>
                        <a:t>Gestión humana estratégica y fenecimiento de cuenta</a:t>
                      </a:r>
                    </a:p>
                  </a:txBody>
                  <a:tcPr anchor="ctr">
                    <a:solidFill>
                      <a:schemeClr val="bg1"/>
                    </a:solidFill>
                  </a:tcPr>
                </a:tc>
                <a:tc>
                  <a:txBody>
                    <a:bodyPr/>
                    <a:lstStyle/>
                    <a:p>
                      <a:pPr marL="0" indent="0" algn="just" defTabSz="180975">
                        <a:buFont typeface="+mj-lt"/>
                        <a:buNone/>
                      </a:pPr>
                      <a:r>
                        <a:rPr lang="es-MX" sz="1400" kern="1200" dirty="0">
                          <a:solidFill>
                            <a:srgbClr val="003366"/>
                          </a:solidFill>
                          <a:latin typeface="Myriad Pro" panose="020B0503030403020204" pitchFamily="34" charset="0"/>
                          <a:ea typeface="+mn-ea"/>
                          <a:cs typeface="+mn-cs"/>
                        </a:rPr>
                        <a:t>13. Plan Estratégico Gestión Humana y Fenecimiento de Cuenta</a:t>
                      </a:r>
                    </a:p>
                  </a:txBody>
                  <a:tcPr anchor="ctr">
                    <a:solidFill>
                      <a:schemeClr val="bg1"/>
                    </a:solidFill>
                  </a:tcPr>
                </a:tc>
                <a:extLst>
                  <a:ext uri="{0D108BD9-81ED-4DB2-BD59-A6C34878D82A}">
                    <a16:rowId xmlns:a16="http://schemas.microsoft.com/office/drawing/2014/main" xmlns="" val="10018"/>
                  </a:ext>
                </a:extLst>
              </a:tr>
              <a:tr h="22877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400" kern="1200" dirty="0">
                          <a:solidFill>
                            <a:srgbClr val="003366"/>
                          </a:solidFill>
                          <a:latin typeface="Myriad Pro" panose="020B0503030403020204" pitchFamily="34" charset="0"/>
                          <a:ea typeface="+mn-ea"/>
                          <a:cs typeface="+mn-cs"/>
                        </a:rPr>
                        <a:t>Seguridad en carreteras nacionales</a:t>
                      </a:r>
                    </a:p>
                  </a:txBody>
                  <a:tcPr anchor="ctr">
                    <a:solidFill>
                      <a:schemeClr val="bg1"/>
                    </a:solidFill>
                  </a:tcPr>
                </a:tc>
                <a:tc>
                  <a:txBody>
                    <a:bodyPr/>
                    <a:lstStyle/>
                    <a:p>
                      <a:pPr marL="0" marR="0" lvl="0" indent="0" algn="just" defTabSz="180975" rtl="0" eaLnBrk="1" fontAlgn="auto" latinLnBrk="0" hangingPunct="1">
                        <a:lnSpc>
                          <a:spcPct val="100000"/>
                        </a:lnSpc>
                        <a:spcBef>
                          <a:spcPts val="0"/>
                        </a:spcBef>
                        <a:spcAft>
                          <a:spcPts val="0"/>
                        </a:spcAft>
                        <a:buClrTx/>
                        <a:buSzTx/>
                        <a:buFont typeface="+mj-lt"/>
                        <a:buNone/>
                        <a:tabLst/>
                        <a:defRPr/>
                      </a:pPr>
                      <a:r>
                        <a:rPr lang="es-MX" sz="1400" kern="1200" dirty="0">
                          <a:solidFill>
                            <a:srgbClr val="003366"/>
                          </a:solidFill>
                          <a:latin typeface="Myriad Pro" panose="020B0503030403020204" pitchFamily="34" charset="0"/>
                          <a:ea typeface="+mn-ea"/>
                          <a:cs typeface="+mn-cs"/>
                        </a:rPr>
                        <a:t>14. Programa de Seguridad en Carreteras Nacionales</a:t>
                      </a:r>
                    </a:p>
                  </a:txBody>
                  <a:tcPr anchor="ctr">
                    <a:solidFill>
                      <a:schemeClr val="bg1"/>
                    </a:solidFill>
                  </a:tcPr>
                </a:tc>
                <a:extLst>
                  <a:ext uri="{0D108BD9-81ED-4DB2-BD59-A6C34878D82A}">
                    <a16:rowId xmlns:a16="http://schemas.microsoft.com/office/drawing/2014/main" xmlns="" val="10005"/>
                  </a:ext>
                </a:extLst>
              </a:tr>
              <a:tr h="29278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400" kern="1200" dirty="0">
                          <a:solidFill>
                            <a:srgbClr val="003366"/>
                          </a:solidFill>
                          <a:latin typeface="Myriad Pro" panose="020B0503030403020204" pitchFamily="34" charset="0"/>
                          <a:ea typeface="+mn-ea"/>
                          <a:cs typeface="+mn-cs"/>
                        </a:rPr>
                        <a:t>Atención al ciudadano</a:t>
                      </a:r>
                    </a:p>
                  </a:txBody>
                  <a:tcPr anchor="ctr">
                    <a:solidFill>
                      <a:schemeClr val="bg1"/>
                    </a:solidFill>
                  </a:tcPr>
                </a:tc>
                <a:tc>
                  <a:txBody>
                    <a:bodyPr/>
                    <a:lstStyle/>
                    <a:p>
                      <a:pPr marL="0" marR="0" lvl="0" indent="0" algn="just" defTabSz="180975" rtl="0" eaLnBrk="1" fontAlgn="auto" latinLnBrk="0" hangingPunct="1">
                        <a:lnSpc>
                          <a:spcPct val="100000"/>
                        </a:lnSpc>
                        <a:spcBef>
                          <a:spcPts val="0"/>
                        </a:spcBef>
                        <a:spcAft>
                          <a:spcPts val="0"/>
                        </a:spcAft>
                        <a:buClrTx/>
                        <a:buSzTx/>
                        <a:buFont typeface="+mj-lt"/>
                        <a:buNone/>
                        <a:tabLst/>
                        <a:defRPr/>
                      </a:pPr>
                      <a:r>
                        <a:rPr lang="es-MX" sz="1400" kern="1200" dirty="0">
                          <a:solidFill>
                            <a:srgbClr val="003366"/>
                          </a:solidFill>
                          <a:latin typeface="Myriad Pro" panose="020B0503030403020204" pitchFamily="34" charset="0"/>
                          <a:ea typeface="+mn-ea"/>
                          <a:cs typeface="+mn-cs"/>
                        </a:rPr>
                        <a:t>15. Atención al ciudadano</a:t>
                      </a:r>
                    </a:p>
                  </a:txBody>
                  <a:tcPr anchor="ctr">
                    <a:solidFill>
                      <a:schemeClr val="bg1"/>
                    </a:solidFill>
                  </a:tcPr>
                </a:tc>
                <a:extLst>
                  <a:ext uri="{0D108BD9-81ED-4DB2-BD59-A6C34878D82A}">
                    <a16:rowId xmlns:a16="http://schemas.microsoft.com/office/drawing/2014/main" xmlns="" val="10006"/>
                  </a:ext>
                </a:extLst>
              </a:tr>
            </a:tbl>
          </a:graphicData>
        </a:graphic>
      </p:graphicFrame>
      <p:sp>
        <p:nvSpPr>
          <p:cNvPr id="15" name="Rectangle 7">
            <a:extLst>
              <a:ext uri="{FF2B5EF4-FFF2-40B4-BE49-F238E27FC236}">
                <a16:creationId xmlns:a16="http://schemas.microsoft.com/office/drawing/2014/main" xmlns="" id="{BA9F95C6-DD34-6841-A517-802A78F1AE73}"/>
              </a:ext>
            </a:extLst>
          </p:cNvPr>
          <p:cNvSpPr/>
          <p:nvPr/>
        </p:nvSpPr>
        <p:spPr>
          <a:xfrm>
            <a:off x="0" y="-5707"/>
            <a:ext cx="10706986"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800" b="1" dirty="0">
                <a:solidFill>
                  <a:srgbClr val="003366"/>
                </a:solidFill>
                <a:latin typeface="Segoe UI Historic" panose="020B0502040204020203" pitchFamily="34" charset="0"/>
                <a:ea typeface="Segoe UI Historic" panose="020B0502040204020203" pitchFamily="34" charset="0"/>
                <a:cs typeface="Segoe UI Historic" panose="020B0502040204020203" pitchFamily="34" charset="0"/>
              </a:rPr>
              <a:t>Desarrollo</a:t>
            </a:r>
            <a:r>
              <a:rPr lang="en-US" sz="2800" b="1" dirty="0">
                <a:solidFill>
                  <a:srgbClr val="003366"/>
                </a:solidFill>
                <a:latin typeface="Segoe UI Historic" panose="020B0502040204020203" pitchFamily="34" charset="0"/>
                <a:ea typeface="Segoe UI Historic" panose="020B0502040204020203" pitchFamily="34" charset="0"/>
                <a:cs typeface="Segoe UI Historic" panose="020B0502040204020203" pitchFamily="34" charset="0"/>
              </a:rPr>
              <a:t> del Principal </a:t>
            </a:r>
            <a:r>
              <a:rPr lang="es-CO" sz="2800" b="1" dirty="0">
                <a:solidFill>
                  <a:srgbClr val="003366"/>
                </a:solidFill>
                <a:latin typeface="Segoe UI Historic" panose="020B0502040204020203" pitchFamily="34" charset="0"/>
                <a:ea typeface="Segoe UI Historic" panose="020B0502040204020203" pitchFamily="34" charset="0"/>
                <a:cs typeface="Segoe UI Historic" panose="020B0502040204020203" pitchFamily="34" charset="0"/>
              </a:rPr>
              <a:t>Espacio</a:t>
            </a:r>
            <a:r>
              <a:rPr lang="en-US" sz="2800" b="1" dirty="0">
                <a:solidFill>
                  <a:srgbClr val="003366"/>
                </a:solidFill>
                <a:latin typeface="Segoe UI Historic" panose="020B0502040204020203" pitchFamily="34" charset="0"/>
                <a:ea typeface="Segoe UI Historic" panose="020B0502040204020203" pitchFamily="34" charset="0"/>
                <a:cs typeface="Segoe UI Historic" panose="020B0502040204020203" pitchFamily="34" charset="0"/>
              </a:rPr>
              <a:t> de </a:t>
            </a:r>
            <a:r>
              <a:rPr lang="es-CO" sz="2800" b="1" dirty="0">
                <a:solidFill>
                  <a:srgbClr val="003366"/>
                </a:solidFill>
                <a:latin typeface="Segoe UI Historic" panose="020B0502040204020203" pitchFamily="34" charset="0"/>
                <a:ea typeface="Segoe UI Historic" panose="020B0502040204020203" pitchFamily="34" charset="0"/>
                <a:cs typeface="Segoe UI Historic" panose="020B0502040204020203" pitchFamily="34" charset="0"/>
              </a:rPr>
              <a:t>Rendición</a:t>
            </a:r>
            <a:r>
              <a:rPr lang="en-US" sz="2800" b="1" dirty="0">
                <a:solidFill>
                  <a:srgbClr val="003366"/>
                </a:solidFill>
                <a:latin typeface="Segoe UI Historic" panose="020B0502040204020203" pitchFamily="34" charset="0"/>
                <a:ea typeface="Segoe UI Historic" panose="020B0502040204020203" pitchFamily="34" charset="0"/>
                <a:cs typeface="Segoe UI Historic" panose="020B0502040204020203" pitchFamily="34" charset="0"/>
              </a:rPr>
              <a:t> de </a:t>
            </a:r>
            <a:r>
              <a:rPr lang="es-CO" sz="2800" b="1" dirty="0">
                <a:solidFill>
                  <a:srgbClr val="003366"/>
                </a:solidFill>
                <a:latin typeface="Segoe UI Historic" panose="020B0502040204020203" pitchFamily="34" charset="0"/>
                <a:ea typeface="Segoe UI Historic" panose="020B0502040204020203" pitchFamily="34" charset="0"/>
                <a:cs typeface="Segoe UI Historic" panose="020B0502040204020203" pitchFamily="34" charset="0"/>
              </a:rPr>
              <a:t>Cuentas</a:t>
            </a:r>
          </a:p>
        </p:txBody>
      </p:sp>
    </p:spTree>
    <p:extLst>
      <p:ext uri="{BB962C8B-B14F-4D97-AF65-F5344CB8AC3E}">
        <p14:creationId xmlns:p14="http://schemas.microsoft.com/office/powerpoint/2010/main" val="32766907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7">
            <a:extLst>
              <a:ext uri="{FF2B5EF4-FFF2-40B4-BE49-F238E27FC236}">
                <a16:creationId xmlns:a16="http://schemas.microsoft.com/office/drawing/2014/main" xmlns="" id="{BA9F95C6-DD34-6841-A517-802A78F1AE73}"/>
              </a:ext>
            </a:extLst>
          </p:cNvPr>
          <p:cNvSpPr/>
          <p:nvPr/>
        </p:nvSpPr>
        <p:spPr>
          <a:xfrm>
            <a:off x="0" y="-5707"/>
            <a:ext cx="4626591"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800" b="1" dirty="0">
                <a:solidFill>
                  <a:srgbClr val="003366"/>
                </a:solidFill>
                <a:latin typeface="Segoe UI Historic" panose="020B0502040204020203" pitchFamily="34" charset="0"/>
                <a:ea typeface="Segoe UI Historic" panose="020B0502040204020203" pitchFamily="34" charset="0"/>
                <a:cs typeface="Segoe UI Historic" panose="020B0502040204020203" pitchFamily="34" charset="0"/>
              </a:rPr>
              <a:t>Participación</a:t>
            </a:r>
          </a:p>
        </p:txBody>
      </p:sp>
      <p:grpSp>
        <p:nvGrpSpPr>
          <p:cNvPr id="13" name="Grupo 12"/>
          <p:cNvGrpSpPr/>
          <p:nvPr/>
        </p:nvGrpSpPr>
        <p:grpSpPr>
          <a:xfrm>
            <a:off x="796588" y="1641054"/>
            <a:ext cx="5240741" cy="3313083"/>
            <a:chOff x="6300872" y="1186636"/>
            <a:chExt cx="2696838" cy="1824135"/>
          </a:xfrm>
          <a:effectLst>
            <a:outerShdw blurRad="50800" dist="38100" dir="2700000" algn="tl" rotWithShape="0">
              <a:prstClr val="black">
                <a:alpha val="40000"/>
              </a:prstClr>
            </a:outerShdw>
          </a:effectLst>
        </p:grpSpPr>
        <p:sp>
          <p:nvSpPr>
            <p:cNvPr id="14" name="Rectángulo redondeado 13"/>
            <p:cNvSpPr/>
            <p:nvPr/>
          </p:nvSpPr>
          <p:spPr>
            <a:xfrm>
              <a:off x="6305310" y="1186636"/>
              <a:ext cx="2692400" cy="1824135"/>
            </a:xfrm>
            <a:prstGeom prst="round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200" dirty="0">
                <a:solidFill>
                  <a:prstClr val="white"/>
                </a:solidFill>
                <a:latin typeface="Calibri" panose="020F0502020204030204"/>
              </a:endParaRPr>
            </a:p>
          </p:txBody>
        </p:sp>
        <p:sp>
          <p:nvSpPr>
            <p:cNvPr id="15" name="Rectángulo 14"/>
            <p:cNvSpPr/>
            <p:nvPr/>
          </p:nvSpPr>
          <p:spPr>
            <a:xfrm>
              <a:off x="7188043" y="1470955"/>
              <a:ext cx="1716002" cy="321969"/>
            </a:xfrm>
            <a:prstGeom prst="rect">
              <a:avLst/>
            </a:prstGeom>
          </p:spPr>
          <p:txBody>
            <a:bodyPr wrap="square">
              <a:spAutoFit/>
            </a:bodyPr>
            <a:lstStyle/>
            <a:p>
              <a:pPr algn="ctr"/>
              <a:r>
                <a:rPr lang="es-CO" sz="3200" b="1" dirty="0">
                  <a:solidFill>
                    <a:srgbClr val="003366"/>
                  </a:solidFill>
                  <a:latin typeface="Myriad Pro" panose="020B0503030403020204" pitchFamily="34" charset="0"/>
                </a:rPr>
                <a:t>PARTICIPACIÓN</a:t>
              </a:r>
            </a:p>
          </p:txBody>
        </p:sp>
        <p:sp>
          <p:nvSpPr>
            <p:cNvPr id="16" name="Rectángulo 15"/>
            <p:cNvSpPr/>
            <p:nvPr/>
          </p:nvSpPr>
          <p:spPr>
            <a:xfrm>
              <a:off x="6300872" y="2440045"/>
              <a:ext cx="2696838" cy="4270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solidFill>
                  <a:prstClr val="white"/>
                </a:solidFill>
                <a:latin typeface="Calibri" panose="020F0502020204030204"/>
              </a:endParaRPr>
            </a:p>
          </p:txBody>
        </p:sp>
        <p:sp>
          <p:nvSpPr>
            <p:cNvPr id="19" name="Rectángulo 18"/>
            <p:cNvSpPr/>
            <p:nvPr/>
          </p:nvSpPr>
          <p:spPr>
            <a:xfrm>
              <a:off x="6305310" y="1939782"/>
              <a:ext cx="2692400" cy="254186"/>
            </a:xfrm>
            <a:prstGeom prst="rect">
              <a:avLst/>
            </a:prstGeom>
            <a:solidFill>
              <a:schemeClr val="tx1">
                <a:lumMod val="50000"/>
                <a:lumOff val="50000"/>
              </a:schemeClr>
            </a:solidFill>
          </p:spPr>
          <p:txBody>
            <a:bodyPr wrap="square">
              <a:spAutoFit/>
            </a:bodyPr>
            <a:lstStyle/>
            <a:p>
              <a:pPr algn="ctr"/>
              <a:r>
                <a:rPr lang="es-CO" sz="2400" dirty="0">
                  <a:solidFill>
                    <a:prstClr val="white"/>
                  </a:solidFill>
                  <a:latin typeface="Myriad Pro" panose="020B0503030403020204"/>
                </a:rPr>
                <a:t>TOTAL 313 PERSONAS</a:t>
              </a:r>
            </a:p>
          </p:txBody>
        </p:sp>
      </p:grpSp>
      <p:pic>
        <p:nvPicPr>
          <p:cNvPr id="3" name="Imagen 2"/>
          <p:cNvPicPr>
            <a:picLocks noChangeAspect="1"/>
          </p:cNvPicPr>
          <p:nvPr/>
        </p:nvPicPr>
        <p:blipFill>
          <a:blip r:embed="rId2"/>
          <a:stretch>
            <a:fillRect/>
          </a:stretch>
        </p:blipFill>
        <p:spPr>
          <a:xfrm>
            <a:off x="796588" y="1803873"/>
            <a:ext cx="1259326" cy="1108373"/>
          </a:xfrm>
          <a:prstGeom prst="rect">
            <a:avLst/>
          </a:prstGeom>
        </p:spPr>
      </p:pic>
      <p:sp>
        <p:nvSpPr>
          <p:cNvPr id="22" name="Rectángulo 21"/>
          <p:cNvSpPr/>
          <p:nvPr/>
        </p:nvSpPr>
        <p:spPr>
          <a:xfrm>
            <a:off x="3015501" y="2389922"/>
            <a:ext cx="2804059" cy="342600"/>
          </a:xfrm>
          <a:prstGeom prst="rect">
            <a:avLst/>
          </a:prstGeom>
        </p:spPr>
        <p:txBody>
          <a:bodyPr wrap="square">
            <a:spAutoFit/>
          </a:bodyPr>
          <a:lstStyle/>
          <a:p>
            <a:endParaRPr lang="es-CO" sz="3600" dirty="0">
              <a:solidFill>
                <a:srgbClr val="ED7D31"/>
              </a:solidFill>
              <a:latin typeface="Calibri" panose="020F0502020204030204"/>
            </a:endParaRPr>
          </a:p>
        </p:txBody>
      </p:sp>
      <p:sp>
        <p:nvSpPr>
          <p:cNvPr id="23" name="Rectángulo 22"/>
          <p:cNvSpPr/>
          <p:nvPr/>
        </p:nvSpPr>
        <p:spPr>
          <a:xfrm>
            <a:off x="1720541" y="3706987"/>
            <a:ext cx="3267422" cy="984885"/>
          </a:xfrm>
          <a:prstGeom prst="rect">
            <a:avLst/>
          </a:prstGeom>
        </p:spPr>
        <p:txBody>
          <a:bodyPr wrap="square" lIns="0" tIns="0" rIns="0" bIns="0">
            <a:spAutoFit/>
          </a:bodyPr>
          <a:lstStyle/>
          <a:p>
            <a:pPr algn="ctr"/>
            <a:r>
              <a:rPr lang="es-CO" sz="1600" b="1" dirty="0">
                <a:solidFill>
                  <a:prstClr val="black"/>
                </a:solidFill>
                <a:latin typeface="Myriad Pro" panose="020B0503030403020204"/>
                <a:ea typeface="Verdana" panose="020B0604030504040204" pitchFamily="34" charset="0"/>
                <a:cs typeface="Verdana" panose="020B0604030504040204" pitchFamily="34" charset="0"/>
              </a:rPr>
              <a:t>GREMIOS: 28</a:t>
            </a:r>
          </a:p>
          <a:p>
            <a:pPr algn="ctr"/>
            <a:r>
              <a:rPr lang="es-CO" sz="1600" b="1" dirty="0">
                <a:solidFill>
                  <a:prstClr val="black"/>
                </a:solidFill>
                <a:latin typeface="Myriad Pro" panose="020B0503030403020204"/>
                <a:ea typeface="Verdana" panose="020B0604030504040204" pitchFamily="34" charset="0"/>
                <a:cs typeface="Verdana" panose="020B0604030504040204" pitchFamily="34" charset="0"/>
              </a:rPr>
              <a:t>SECTOR: 4</a:t>
            </a:r>
          </a:p>
          <a:p>
            <a:pPr algn="ctr"/>
            <a:r>
              <a:rPr lang="es-CO" sz="1600" b="1" dirty="0">
                <a:solidFill>
                  <a:prstClr val="black"/>
                </a:solidFill>
                <a:latin typeface="Myriad Pro" panose="020B0503030403020204"/>
                <a:ea typeface="Verdana" panose="020B0604030504040204" pitchFamily="34" charset="0"/>
                <a:cs typeface="Verdana" panose="020B0604030504040204" pitchFamily="34" charset="0"/>
              </a:rPr>
              <a:t>GOBIERNO: 6</a:t>
            </a:r>
          </a:p>
          <a:p>
            <a:pPr algn="ctr"/>
            <a:r>
              <a:rPr lang="es-CO" sz="1600" b="1" dirty="0">
                <a:solidFill>
                  <a:prstClr val="black"/>
                </a:solidFill>
                <a:latin typeface="Myriad Pro" panose="020B0503030403020204"/>
                <a:ea typeface="Verdana" panose="020B0604030504040204" pitchFamily="34" charset="0"/>
                <a:cs typeface="Verdana" panose="020B0604030504040204" pitchFamily="34" charset="0"/>
              </a:rPr>
              <a:t>ORGANOS DE CONTROL: 1</a:t>
            </a:r>
          </a:p>
        </p:txBody>
      </p:sp>
      <p:sp>
        <p:nvSpPr>
          <p:cNvPr id="2" name="Rectángulo 1"/>
          <p:cNvSpPr/>
          <p:nvPr/>
        </p:nvSpPr>
        <p:spPr>
          <a:xfrm>
            <a:off x="6502034" y="581076"/>
            <a:ext cx="5016677" cy="5134739"/>
          </a:xfrm>
          <a:prstGeom prst="rect">
            <a:avLst/>
          </a:prstGeom>
        </p:spPr>
        <p:txBody>
          <a:bodyPr wrap="square">
            <a:spAutoFit/>
          </a:bodyPr>
          <a:lstStyle/>
          <a:p>
            <a:pPr algn="just">
              <a:lnSpc>
                <a:spcPct val="107000"/>
              </a:lnSpc>
              <a:spcAft>
                <a:spcPts val="800"/>
              </a:spcAft>
            </a:pPr>
            <a:r>
              <a:rPr lang="es-CO" sz="2000" dirty="0">
                <a:solidFill>
                  <a:srgbClr val="003366"/>
                </a:solidFill>
                <a:latin typeface="Myriad Pro" panose="020B0503030403020204" pitchFamily="34" charset="0"/>
              </a:rPr>
              <a:t>La transmisión obtuvo los siguientes resultados:</a:t>
            </a:r>
          </a:p>
          <a:p>
            <a:pPr marL="342900" lvl="0" indent="-342900" algn="just">
              <a:lnSpc>
                <a:spcPct val="107000"/>
              </a:lnSpc>
              <a:spcAft>
                <a:spcPts val="0"/>
              </a:spcAft>
              <a:buFont typeface="Calibri" panose="020F0502020204030204" pitchFamily="34" charset="0"/>
              <a:buChar char="-"/>
            </a:pPr>
            <a:r>
              <a:rPr lang="es-CO" sz="2000" dirty="0">
                <a:solidFill>
                  <a:srgbClr val="003366"/>
                </a:solidFill>
                <a:latin typeface="Myriad Pro" panose="020B0503030403020204" pitchFamily="34" charset="0"/>
              </a:rPr>
              <a:t>3.304 personas alcanzadas</a:t>
            </a:r>
          </a:p>
          <a:p>
            <a:pPr marL="342900" lvl="0" indent="-342900" algn="just">
              <a:lnSpc>
                <a:spcPct val="107000"/>
              </a:lnSpc>
              <a:spcAft>
                <a:spcPts val="0"/>
              </a:spcAft>
              <a:buFont typeface="Calibri" panose="020F0502020204030204" pitchFamily="34" charset="0"/>
              <a:buChar char="-"/>
            </a:pPr>
            <a:r>
              <a:rPr lang="es-CO" sz="2000" dirty="0">
                <a:solidFill>
                  <a:srgbClr val="003366"/>
                </a:solidFill>
                <a:latin typeface="Myriad Pro" panose="020B0503030403020204" pitchFamily="34" charset="0"/>
              </a:rPr>
              <a:t>503  interacciones</a:t>
            </a:r>
          </a:p>
          <a:p>
            <a:pPr marL="342900" lvl="0" indent="-342900" algn="just">
              <a:lnSpc>
                <a:spcPct val="107000"/>
              </a:lnSpc>
              <a:spcAft>
                <a:spcPts val="0"/>
              </a:spcAft>
              <a:buFont typeface="Calibri" panose="020F0502020204030204" pitchFamily="34" charset="0"/>
              <a:buChar char="-"/>
            </a:pPr>
            <a:r>
              <a:rPr lang="es-CO" sz="2000" dirty="0">
                <a:solidFill>
                  <a:srgbClr val="003366"/>
                </a:solidFill>
                <a:latin typeface="Myriad Pro" panose="020B0503030403020204" pitchFamily="34" charset="0"/>
              </a:rPr>
              <a:t>1.070 reproducciones de video</a:t>
            </a:r>
          </a:p>
          <a:p>
            <a:pPr marL="342900" lvl="0" indent="-342900" algn="just">
              <a:lnSpc>
                <a:spcPct val="107000"/>
              </a:lnSpc>
              <a:spcAft>
                <a:spcPts val="0"/>
              </a:spcAft>
              <a:buFont typeface="Calibri" panose="020F0502020204030204" pitchFamily="34" charset="0"/>
              <a:buChar char="-"/>
            </a:pPr>
            <a:endParaRPr lang="es-CO" sz="2000" dirty="0">
              <a:solidFill>
                <a:srgbClr val="003366"/>
              </a:solidFill>
              <a:latin typeface="Myriad Pro" panose="020B0503030403020204" pitchFamily="34" charset="0"/>
            </a:endParaRPr>
          </a:p>
          <a:p>
            <a:pPr marL="1257300" lvl="2" indent="-342900" algn="just">
              <a:lnSpc>
                <a:spcPct val="107000"/>
              </a:lnSpc>
              <a:spcAft>
                <a:spcPts val="0"/>
              </a:spcAft>
              <a:buFont typeface="Calibri" panose="020F0502020204030204" pitchFamily="34" charset="0"/>
              <a:buChar char="-"/>
            </a:pPr>
            <a:r>
              <a:rPr lang="es-CO" sz="2000" dirty="0">
                <a:solidFill>
                  <a:srgbClr val="003366"/>
                </a:solidFill>
                <a:latin typeface="Myriad Pro" panose="020B0503030403020204" pitchFamily="34" charset="0"/>
              </a:rPr>
              <a:t>88 Me gusta</a:t>
            </a:r>
          </a:p>
          <a:p>
            <a:pPr marL="800100" lvl="1" indent="-342900" algn="just">
              <a:lnSpc>
                <a:spcPct val="107000"/>
              </a:lnSpc>
              <a:spcAft>
                <a:spcPts val="0"/>
              </a:spcAft>
              <a:buFont typeface="Calibri" panose="020F0502020204030204" pitchFamily="34" charset="0"/>
              <a:buChar char="-"/>
            </a:pPr>
            <a:endParaRPr lang="es-CO" sz="2000" dirty="0">
              <a:solidFill>
                <a:srgbClr val="003366"/>
              </a:solidFill>
              <a:latin typeface="Myriad Pro" panose="020B0503030403020204" pitchFamily="34" charset="0"/>
            </a:endParaRPr>
          </a:p>
          <a:p>
            <a:pPr marL="1257300" lvl="2" indent="-342900" algn="just">
              <a:lnSpc>
                <a:spcPct val="107000"/>
              </a:lnSpc>
              <a:spcAft>
                <a:spcPts val="0"/>
              </a:spcAft>
              <a:buFont typeface="Calibri" panose="020F0502020204030204" pitchFamily="34" charset="0"/>
              <a:buChar char="-"/>
            </a:pPr>
            <a:r>
              <a:rPr lang="es-CO" sz="2000" dirty="0">
                <a:solidFill>
                  <a:srgbClr val="003366"/>
                </a:solidFill>
                <a:latin typeface="Myriad Pro" panose="020B0503030403020204" pitchFamily="34" charset="0"/>
              </a:rPr>
              <a:t>8 Me encanta</a:t>
            </a:r>
          </a:p>
          <a:p>
            <a:pPr marL="1257300" lvl="2" indent="-342900" algn="just">
              <a:lnSpc>
                <a:spcPct val="107000"/>
              </a:lnSpc>
              <a:spcAft>
                <a:spcPts val="0"/>
              </a:spcAft>
              <a:buFont typeface="Calibri" panose="020F0502020204030204" pitchFamily="34" charset="0"/>
              <a:buChar char="-"/>
            </a:pPr>
            <a:endParaRPr lang="es-CO" sz="2000" dirty="0">
              <a:solidFill>
                <a:srgbClr val="003366"/>
              </a:solidFill>
              <a:latin typeface="Myriad Pro" panose="020B0503030403020204" pitchFamily="34" charset="0"/>
            </a:endParaRPr>
          </a:p>
          <a:p>
            <a:pPr marL="1257300" lvl="2" indent="-342900" algn="just">
              <a:lnSpc>
                <a:spcPct val="107000"/>
              </a:lnSpc>
              <a:spcAft>
                <a:spcPts val="0"/>
              </a:spcAft>
              <a:buFont typeface="Calibri" panose="020F0502020204030204" pitchFamily="34" charset="0"/>
              <a:buChar char="-"/>
            </a:pPr>
            <a:r>
              <a:rPr lang="es-CO" sz="2000" dirty="0">
                <a:solidFill>
                  <a:srgbClr val="003366"/>
                </a:solidFill>
                <a:latin typeface="Myriad Pro" panose="020B0503030403020204" pitchFamily="34" charset="0"/>
              </a:rPr>
              <a:t>2 Me asombra</a:t>
            </a:r>
          </a:p>
          <a:p>
            <a:pPr marL="1257300" lvl="2" indent="-342900" algn="just">
              <a:lnSpc>
                <a:spcPct val="107000"/>
              </a:lnSpc>
              <a:spcAft>
                <a:spcPts val="0"/>
              </a:spcAft>
              <a:buFont typeface="Calibri" panose="020F0502020204030204" pitchFamily="34" charset="0"/>
              <a:buChar char="-"/>
            </a:pPr>
            <a:endParaRPr lang="es-CO" sz="2000" dirty="0">
              <a:solidFill>
                <a:srgbClr val="003366"/>
              </a:solidFill>
              <a:latin typeface="Myriad Pro" panose="020B0503030403020204" pitchFamily="34" charset="0"/>
            </a:endParaRPr>
          </a:p>
          <a:p>
            <a:pPr marL="1257300" lvl="2" indent="-342900" algn="just">
              <a:lnSpc>
                <a:spcPct val="107000"/>
              </a:lnSpc>
              <a:spcAft>
                <a:spcPts val="0"/>
              </a:spcAft>
              <a:buFont typeface="Calibri" panose="020F0502020204030204" pitchFamily="34" charset="0"/>
              <a:buChar char="-"/>
            </a:pPr>
            <a:r>
              <a:rPr lang="es-CO" sz="2000" dirty="0">
                <a:solidFill>
                  <a:srgbClr val="003366"/>
                </a:solidFill>
                <a:latin typeface="Myriad Pro" panose="020B0503030403020204" pitchFamily="34" charset="0"/>
              </a:rPr>
              <a:t>9 Comentarios</a:t>
            </a:r>
          </a:p>
          <a:p>
            <a:pPr marL="1257300" lvl="2" indent="-342900" algn="just">
              <a:lnSpc>
                <a:spcPct val="107000"/>
              </a:lnSpc>
              <a:spcAft>
                <a:spcPts val="0"/>
              </a:spcAft>
              <a:buFont typeface="Calibri" panose="020F0502020204030204" pitchFamily="34" charset="0"/>
              <a:buChar char="-"/>
            </a:pPr>
            <a:r>
              <a:rPr lang="es-CO" sz="2000" dirty="0">
                <a:solidFill>
                  <a:srgbClr val="003366"/>
                </a:solidFill>
                <a:latin typeface="Myriad Pro" panose="020B0503030403020204" pitchFamily="34" charset="0"/>
              </a:rPr>
              <a:t>28 Veces compartido</a:t>
            </a:r>
          </a:p>
          <a:p>
            <a:pPr marL="1257300" lvl="2" indent="-342900" algn="just">
              <a:lnSpc>
                <a:spcPct val="107000"/>
              </a:lnSpc>
              <a:spcAft>
                <a:spcPts val="800"/>
              </a:spcAft>
              <a:buFont typeface="Calibri" panose="020F0502020204030204" pitchFamily="34" charset="0"/>
              <a:buChar char="-"/>
            </a:pPr>
            <a:r>
              <a:rPr lang="es-CO" sz="2000" dirty="0">
                <a:solidFill>
                  <a:srgbClr val="003366"/>
                </a:solidFill>
                <a:latin typeface="Myriad Pro" panose="020B0503030403020204" pitchFamily="34" charset="0"/>
              </a:rPr>
              <a:t>369  </a:t>
            </a:r>
            <a:r>
              <a:rPr lang="es-CO" sz="2000" dirty="0" err="1">
                <a:solidFill>
                  <a:srgbClr val="003366"/>
                </a:solidFill>
                <a:latin typeface="Myriad Pro" panose="020B0503030403020204" pitchFamily="34" charset="0"/>
              </a:rPr>
              <a:t>clicks</a:t>
            </a:r>
            <a:endParaRPr lang="es-CO" sz="2000" dirty="0">
              <a:solidFill>
                <a:srgbClr val="003366"/>
              </a:solidFill>
              <a:latin typeface="Myriad Pro" panose="020B0503030403020204" pitchFamily="34" charset="0"/>
            </a:endParaRPr>
          </a:p>
        </p:txBody>
      </p:sp>
      <p:pic>
        <p:nvPicPr>
          <p:cNvPr id="4" name="Imagen 3"/>
          <p:cNvPicPr>
            <a:picLocks noChangeAspect="1"/>
          </p:cNvPicPr>
          <p:nvPr/>
        </p:nvPicPr>
        <p:blipFill>
          <a:blip r:embed="rId3"/>
          <a:stretch>
            <a:fillRect/>
          </a:stretch>
        </p:blipFill>
        <p:spPr>
          <a:xfrm>
            <a:off x="7172422" y="2618277"/>
            <a:ext cx="575878" cy="492354"/>
          </a:xfrm>
          <a:prstGeom prst="rect">
            <a:avLst/>
          </a:prstGeom>
        </p:spPr>
      </p:pic>
      <p:pic>
        <p:nvPicPr>
          <p:cNvPr id="5" name="Imagen 4"/>
          <p:cNvPicPr>
            <a:picLocks noChangeAspect="1"/>
          </p:cNvPicPr>
          <p:nvPr/>
        </p:nvPicPr>
        <p:blipFill>
          <a:blip r:embed="rId4"/>
          <a:stretch>
            <a:fillRect/>
          </a:stretch>
        </p:blipFill>
        <p:spPr>
          <a:xfrm>
            <a:off x="7026603" y="3102543"/>
            <a:ext cx="721697" cy="685248"/>
          </a:xfrm>
          <a:prstGeom prst="rect">
            <a:avLst/>
          </a:prstGeom>
        </p:spPr>
      </p:pic>
      <p:pic>
        <p:nvPicPr>
          <p:cNvPr id="6" name="Imagen 5"/>
          <p:cNvPicPr>
            <a:picLocks noChangeAspect="1"/>
          </p:cNvPicPr>
          <p:nvPr/>
        </p:nvPicPr>
        <p:blipFill>
          <a:blip r:embed="rId5"/>
          <a:stretch>
            <a:fillRect/>
          </a:stretch>
        </p:blipFill>
        <p:spPr>
          <a:xfrm>
            <a:off x="7095986" y="3787791"/>
            <a:ext cx="634767" cy="627867"/>
          </a:xfrm>
          <a:prstGeom prst="rect">
            <a:avLst/>
          </a:prstGeom>
        </p:spPr>
      </p:pic>
    </p:spTree>
    <p:extLst>
      <p:ext uri="{BB962C8B-B14F-4D97-AF65-F5344CB8AC3E}">
        <p14:creationId xmlns:p14="http://schemas.microsoft.com/office/powerpoint/2010/main" val="18073440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2756848" y="1295055"/>
            <a:ext cx="8951162" cy="6038576"/>
          </a:xfrm>
          <a:prstGeom prst="rect">
            <a:avLst/>
          </a:prstGeom>
        </p:spPr>
        <p:txBody>
          <a:bodyPr wrap="square">
            <a:spAutoFit/>
          </a:bodyPr>
          <a:lstStyle/>
          <a:p>
            <a:pPr algn="just">
              <a:lnSpc>
                <a:spcPct val="115000"/>
              </a:lnSpc>
              <a:spcAft>
                <a:spcPts val="0"/>
              </a:spcAft>
            </a:pPr>
            <a:r>
              <a:rPr lang="es-CO" sz="2400" dirty="0">
                <a:solidFill>
                  <a:srgbClr val="003366"/>
                </a:solidFill>
                <a:latin typeface="Myriad Pro" panose="020B0503030403020204" pitchFamily="34" charset="0"/>
              </a:rPr>
              <a:t>Para establecer el diálogo con los grupos de valor, se </a:t>
            </a:r>
            <a:r>
              <a:rPr lang="es-ES_tradnl" sz="2400" dirty="0">
                <a:solidFill>
                  <a:srgbClr val="003366"/>
                </a:solidFill>
                <a:latin typeface="Myriad Pro" panose="020B0503030403020204" pitchFamily="34" charset="0"/>
              </a:rPr>
              <a:t>habilitaron los siguientes canales: </a:t>
            </a:r>
            <a:r>
              <a:rPr lang="es-CO" sz="2400" dirty="0">
                <a:solidFill>
                  <a:srgbClr val="003366"/>
                </a:solidFill>
                <a:latin typeface="Myriad Pro" panose="020B0503030403020204" pitchFamily="34" charset="0"/>
              </a:rPr>
              <a:t>Facebook, Twitter, y correo electrónico </a:t>
            </a:r>
            <a:r>
              <a:rPr lang="es-CO" sz="2400" dirty="0">
                <a:solidFill>
                  <a:srgbClr val="003366"/>
                </a:solidFill>
                <a:latin typeface="Myriad Pro" panose="020B0503030403020204" pitchFamily="34" charset="0"/>
                <a:hlinkClick r:id="rId2"/>
              </a:rPr>
              <a:t>rcuentas@Invias.gov.co</a:t>
            </a:r>
            <a:r>
              <a:rPr lang="es-CO" sz="2400" dirty="0">
                <a:solidFill>
                  <a:srgbClr val="003366"/>
                </a:solidFill>
                <a:latin typeface="Myriad Pro" panose="020B0503030403020204" pitchFamily="34" charset="0"/>
              </a:rPr>
              <a:t> y tanto el director General como los demás directivos respondieron a las preguntas que surgieron en el principal espacio</a:t>
            </a:r>
            <a:r>
              <a:rPr lang="es-CO" sz="2400" dirty="0" smtClean="0">
                <a:solidFill>
                  <a:srgbClr val="003366"/>
                </a:solidFill>
                <a:latin typeface="Myriad Pro" panose="020B0503030403020204" pitchFamily="34" charset="0"/>
              </a:rPr>
              <a:t>. </a:t>
            </a:r>
            <a:endParaRPr lang="es-CO" sz="2400" dirty="0">
              <a:solidFill>
                <a:srgbClr val="003366"/>
              </a:solidFill>
              <a:latin typeface="Myriad Pro" panose="020B0503030403020204" pitchFamily="34" charset="0"/>
            </a:endParaRPr>
          </a:p>
          <a:p>
            <a:pPr algn="just">
              <a:lnSpc>
                <a:spcPct val="115000"/>
              </a:lnSpc>
              <a:spcAft>
                <a:spcPts val="0"/>
              </a:spcAft>
            </a:pPr>
            <a:endParaRPr lang="es-CO" sz="2400" dirty="0">
              <a:solidFill>
                <a:srgbClr val="003366"/>
              </a:solidFill>
              <a:latin typeface="Myriad Pro" panose="020B0503030403020204" pitchFamily="34" charset="0"/>
            </a:endParaRPr>
          </a:p>
          <a:p>
            <a:pPr algn="just">
              <a:lnSpc>
                <a:spcPct val="115000"/>
              </a:lnSpc>
              <a:spcAft>
                <a:spcPts val="0"/>
              </a:spcAft>
            </a:pPr>
            <a:r>
              <a:rPr lang="es-CO" sz="2400" dirty="0">
                <a:solidFill>
                  <a:srgbClr val="003366"/>
                </a:solidFill>
                <a:latin typeface="Myriad Pro" panose="020B0503030403020204" pitchFamily="34" charset="0"/>
              </a:rPr>
              <a:t>Se habilitó el canal vía </a:t>
            </a:r>
            <a:r>
              <a:rPr lang="es-CO" sz="2400" dirty="0" err="1">
                <a:solidFill>
                  <a:srgbClr val="003366"/>
                </a:solidFill>
                <a:latin typeface="Myriad Pro" panose="020B0503030403020204" pitchFamily="34" charset="0"/>
              </a:rPr>
              <a:t>streaming</a:t>
            </a:r>
            <a:r>
              <a:rPr lang="es-CO" sz="2400" dirty="0">
                <a:solidFill>
                  <a:srgbClr val="003366"/>
                </a:solidFill>
                <a:latin typeface="Myriad Pro" panose="020B0503030403020204" pitchFamily="34" charset="0"/>
              </a:rPr>
              <a:t> para que se tuviera una mayor cobertura</a:t>
            </a:r>
            <a:r>
              <a:rPr lang="es-CO" sz="2400" dirty="0" smtClean="0">
                <a:solidFill>
                  <a:srgbClr val="003366"/>
                </a:solidFill>
                <a:latin typeface="Myriad Pro" panose="020B0503030403020204" pitchFamily="34" charset="0"/>
              </a:rPr>
              <a:t>.</a:t>
            </a:r>
          </a:p>
          <a:p>
            <a:pPr algn="just">
              <a:lnSpc>
                <a:spcPct val="115000"/>
              </a:lnSpc>
              <a:spcAft>
                <a:spcPts val="0"/>
              </a:spcAft>
            </a:pPr>
            <a:endParaRPr lang="es-CO" sz="2400" dirty="0">
              <a:solidFill>
                <a:srgbClr val="003366"/>
              </a:solidFill>
              <a:latin typeface="Myriad Pro" panose="020B0503030403020204" pitchFamily="34" charset="0"/>
            </a:endParaRPr>
          </a:p>
          <a:p>
            <a:pPr algn="just">
              <a:lnSpc>
                <a:spcPct val="115000"/>
              </a:lnSpc>
              <a:spcAft>
                <a:spcPts val="0"/>
              </a:spcAft>
            </a:pPr>
            <a:r>
              <a:rPr lang="es-CO" sz="2400" dirty="0" smtClean="0">
                <a:solidFill>
                  <a:srgbClr val="003366"/>
                </a:solidFill>
                <a:latin typeface="Myriad Pro" panose="020B0503030403020204" pitchFamily="34" charset="0"/>
              </a:rPr>
              <a:t>Durante la jornada se adquirieron comp</a:t>
            </a:r>
            <a:r>
              <a:rPr lang="es-CO" sz="2400" dirty="0" smtClean="0">
                <a:solidFill>
                  <a:srgbClr val="003366"/>
                </a:solidFill>
                <a:latin typeface="Myriad Pro" panose="020B0503030403020204" pitchFamily="34" charset="0"/>
              </a:rPr>
              <a:t>romisos, los cuales pueden ser consultados en el siguiente </a:t>
            </a:r>
            <a:r>
              <a:rPr lang="es-CO" sz="2400" dirty="0">
                <a:solidFill>
                  <a:srgbClr val="003366"/>
                </a:solidFill>
                <a:latin typeface="Myriad Pro" panose="020B0503030403020204" pitchFamily="34" charset="0"/>
              </a:rPr>
              <a:t>enlace: </a:t>
            </a:r>
            <a:r>
              <a:rPr lang="es-CO" sz="2400" dirty="0">
                <a:solidFill>
                  <a:srgbClr val="003366"/>
                </a:solidFill>
                <a:latin typeface="Myriad Pro" panose="020B0503030403020204" pitchFamily="34" charset="0"/>
                <a:hlinkClick r:id="rId3"/>
              </a:rPr>
              <a:t>https://</a:t>
            </a:r>
            <a:r>
              <a:rPr lang="es-CO" sz="2400" dirty="0" smtClean="0">
                <a:solidFill>
                  <a:srgbClr val="003366"/>
                </a:solidFill>
                <a:latin typeface="Myriad Pro" panose="020B0503030403020204" pitchFamily="34" charset="0"/>
                <a:hlinkClick r:id="rId3"/>
              </a:rPr>
              <a:t>www.invias.gov.co/index.php/planeacion-gestion-y-control/2015-12-15-17-05-49</a:t>
            </a:r>
            <a:endParaRPr lang="es-CO" sz="2400" dirty="0" smtClean="0">
              <a:solidFill>
                <a:srgbClr val="003366"/>
              </a:solidFill>
              <a:latin typeface="Myriad Pro" panose="020B0503030403020204" pitchFamily="34" charset="0"/>
            </a:endParaRPr>
          </a:p>
          <a:p>
            <a:pPr algn="just">
              <a:lnSpc>
                <a:spcPct val="115000"/>
              </a:lnSpc>
              <a:spcAft>
                <a:spcPts val="0"/>
              </a:spcAft>
            </a:pPr>
            <a:endParaRPr lang="es-CO" sz="2400" dirty="0" smtClean="0">
              <a:solidFill>
                <a:srgbClr val="003366"/>
              </a:solidFill>
              <a:latin typeface="Myriad Pro" panose="020B0503030403020204" pitchFamily="34" charset="0"/>
            </a:endParaRPr>
          </a:p>
          <a:p>
            <a:pPr algn="just">
              <a:lnSpc>
                <a:spcPct val="115000"/>
              </a:lnSpc>
              <a:spcAft>
                <a:spcPts val="0"/>
              </a:spcAft>
            </a:pPr>
            <a:endParaRPr lang="es-CO" sz="2400" dirty="0">
              <a:solidFill>
                <a:srgbClr val="003366"/>
              </a:solidFill>
              <a:latin typeface="Myriad Pro" panose="020B0503030403020204" pitchFamily="34" charset="0"/>
            </a:endParaRPr>
          </a:p>
          <a:p>
            <a:pPr algn="just">
              <a:lnSpc>
                <a:spcPct val="115000"/>
              </a:lnSpc>
              <a:spcAft>
                <a:spcPts val="0"/>
              </a:spcAft>
            </a:pPr>
            <a:endParaRPr lang="es-CO" sz="2400" dirty="0">
              <a:solidFill>
                <a:srgbClr val="003366"/>
              </a:solidFill>
              <a:latin typeface="Myriad Pro" panose="020B0503030403020204" pitchFamily="34" charset="0"/>
            </a:endParaRPr>
          </a:p>
          <a:p>
            <a:pPr lvl="0" algn="just">
              <a:lnSpc>
                <a:spcPct val="115000"/>
              </a:lnSpc>
              <a:spcAft>
                <a:spcPts val="0"/>
              </a:spcAft>
            </a:pPr>
            <a:endParaRPr lang="es-MX" sz="2400" dirty="0">
              <a:solidFill>
                <a:srgbClr val="003366"/>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sp>
        <p:nvSpPr>
          <p:cNvPr id="5" name="Rectangle 7">
            <a:extLst>
              <a:ext uri="{FF2B5EF4-FFF2-40B4-BE49-F238E27FC236}">
                <a16:creationId xmlns:a16="http://schemas.microsoft.com/office/drawing/2014/main" xmlns="" id="{BA9F95C6-DD34-6841-A517-802A78F1AE73}"/>
              </a:ext>
            </a:extLst>
          </p:cNvPr>
          <p:cNvSpPr/>
          <p:nvPr/>
        </p:nvSpPr>
        <p:spPr>
          <a:xfrm>
            <a:off x="0" y="-5707"/>
            <a:ext cx="4626591" cy="83017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800" b="1" dirty="0">
                <a:solidFill>
                  <a:srgbClr val="003366"/>
                </a:solidFill>
                <a:latin typeface="Segoe UI Historic" panose="020B0502040204020203" pitchFamily="34" charset="0"/>
                <a:ea typeface="Segoe UI Historic" panose="020B0502040204020203" pitchFamily="34" charset="0"/>
                <a:cs typeface="Segoe UI Historic" panose="020B0502040204020203" pitchFamily="34" charset="0"/>
              </a:rPr>
              <a:t>Diálogo y responsabilidad</a:t>
            </a:r>
          </a:p>
        </p:txBody>
      </p:sp>
      <p:pic>
        <p:nvPicPr>
          <p:cNvPr id="6" name="Imagen 5"/>
          <p:cNvPicPr>
            <a:picLocks noChangeAspect="1"/>
          </p:cNvPicPr>
          <p:nvPr/>
        </p:nvPicPr>
        <p:blipFill>
          <a:blip r:embed="rId4"/>
          <a:stretch>
            <a:fillRect/>
          </a:stretch>
        </p:blipFill>
        <p:spPr>
          <a:xfrm>
            <a:off x="740605" y="2100844"/>
            <a:ext cx="1682655" cy="1788768"/>
          </a:xfrm>
          <a:prstGeom prst="rect">
            <a:avLst/>
          </a:prstGeom>
        </p:spPr>
      </p:pic>
    </p:spTree>
    <p:extLst>
      <p:ext uri="{BB962C8B-B14F-4D97-AF65-F5344CB8AC3E}">
        <p14:creationId xmlns:p14="http://schemas.microsoft.com/office/powerpoint/2010/main" val="2883750558"/>
      </p:ext>
    </p:extLst>
  </p:cSld>
  <p:clrMapOvr>
    <a:masterClrMapping/>
  </p:clrMapOvr>
</p:sld>
</file>

<file path=ppt/theme/theme1.xml><?xml version="1.0" encoding="utf-8"?>
<a:theme xmlns:a="http://schemas.openxmlformats.org/drawingml/2006/main" name="Custom Design">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NFORME RENDICION DE CUENTAS FINAL" id="{1BDF9960-0170-6E47-A3A5-ED40DC4D788A}" vid="{4701A2DC-788B-9C4C-B738-68F37668F897}"/>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INFORME RENDICION DE CUENTAS FINAL</Template>
  <TotalTime>1148</TotalTime>
  <Words>850</Words>
  <Application>Microsoft Office PowerPoint</Application>
  <PresentationFormat>Panorámica</PresentationFormat>
  <Paragraphs>117</Paragraphs>
  <Slides>12</Slides>
  <Notes>0</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12</vt:i4>
      </vt:variant>
    </vt:vector>
  </HeadingPairs>
  <TitlesOfParts>
    <vt:vector size="22" baseType="lpstr">
      <vt:lpstr>Arial</vt:lpstr>
      <vt:lpstr>Calibri</vt:lpstr>
      <vt:lpstr>Calibri Light</vt:lpstr>
      <vt:lpstr>Myriad Pro</vt:lpstr>
      <vt:lpstr>Segoe UI Historic</vt:lpstr>
      <vt:lpstr>Times New Roman</vt:lpstr>
      <vt:lpstr>Tw Cen MT</vt:lpstr>
      <vt:lpstr>Verdana</vt:lpstr>
      <vt:lpstr>Wingdings</vt:lpstr>
      <vt:lpstr>Custom Design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Carlos Arturo Betancourt Gonzalez</dc:creator>
  <cp:lastModifiedBy>Adriana Varela Montenegro</cp:lastModifiedBy>
  <cp:revision>190</cp:revision>
  <cp:lastPrinted>2019-09-21T17:44:22Z</cp:lastPrinted>
  <dcterms:created xsi:type="dcterms:W3CDTF">2019-10-28T11:01:39Z</dcterms:created>
  <dcterms:modified xsi:type="dcterms:W3CDTF">2019-12-23T21:22:11Z</dcterms:modified>
</cp:coreProperties>
</file>