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77" r:id="rId4"/>
    <p:sldId id="267" r:id="rId5"/>
    <p:sldId id="265" r:id="rId6"/>
    <p:sldId id="268" r:id="rId7"/>
    <p:sldId id="269" r:id="rId8"/>
    <p:sldId id="266" r:id="rId9"/>
    <p:sldId id="275" r:id="rId10"/>
    <p:sldId id="273" r:id="rId11"/>
    <p:sldId id="271" r:id="rId12"/>
    <p:sldId id="278" r:id="rId13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talina Tellez Posada" initials="CTP" lastIdx="1" clrIdx="0">
    <p:extLst>
      <p:ext uri="{19B8F6BF-5375-455C-9EA6-DF929625EA0E}">
        <p15:presenceInfo xmlns:p15="http://schemas.microsoft.com/office/powerpoint/2012/main" userId="S::ctellezp@invias.gov.co::054c45bd-a6db-49fb-8f2e-a1987e78de6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5582"/>
    <a:srgbClr val="CCD5EA"/>
    <a:srgbClr val="EA7C0B"/>
    <a:srgbClr val="F4C613"/>
    <a:srgbClr val="0B82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729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86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garciat\Desktop\CUENTAS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garciat\Desktop\CUENTAS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garciat\Desktop\CUENTAS.xlsx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garciat\Desktop\CUENTA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l">
              <a:defRPr sz="2000" b="1" i="0" u="none" strike="noStrike" kern="1200" cap="none" baseline="0">
                <a:solidFill>
                  <a:srgbClr val="1B5582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r>
              <a:rPr lang="es-CO" sz="2000" cap="none" dirty="0">
                <a:solidFill>
                  <a:srgbClr val="1B5582"/>
                </a:solidFill>
              </a:rPr>
              <a:t>Presupuesto</a:t>
            </a:r>
            <a:r>
              <a:rPr lang="es-CO" sz="2000" cap="none" baseline="0" dirty="0">
                <a:solidFill>
                  <a:srgbClr val="1B5582"/>
                </a:solidFill>
              </a:rPr>
              <a:t> de la Contratación</a:t>
            </a:r>
            <a:endParaRPr lang="es-CO" sz="2000" cap="none" dirty="0">
              <a:solidFill>
                <a:srgbClr val="1B5582"/>
              </a:solidFill>
            </a:endParaRPr>
          </a:p>
        </c:rich>
      </c:tx>
      <c:layout>
        <c:manualLayout>
          <c:xMode val="edge"/>
          <c:yMode val="edge"/>
          <c:x val="0.16686761315848483"/>
          <c:y val="1.032785967961187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l">
            <a:defRPr sz="2000" b="1" i="0" u="none" strike="noStrike" kern="1200" cap="none" baseline="0">
              <a:solidFill>
                <a:srgbClr val="1B5582"/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es-CO"/>
        </a:p>
      </c:txPr>
    </c:title>
    <c:autoTitleDeleted val="0"/>
    <c:view3D>
      <c:rotX val="30"/>
      <c:rotY val="25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8058853596331223"/>
          <c:y val="4.8011919377436346E-2"/>
          <c:w val="0.67042850938459442"/>
          <c:h val="0.79860816253536915"/>
        </c:manualLayout>
      </c:layout>
      <c:pie3DChart>
        <c:varyColors val="1"/>
        <c:ser>
          <c:idx val="0"/>
          <c:order val="0"/>
          <c:spPr>
            <a:scene3d>
              <a:camera prst="orthographicFront"/>
              <a:lightRig rig="threePt" dir="t"/>
            </a:scene3d>
            <a:sp3d prstMaterial="flat">
              <a:bevelT w="127000" h="127000"/>
              <a:bevelB w="127000" h="127000"/>
            </a:sp3d>
          </c:spPr>
          <c:explosion val="50"/>
          <c:dPt>
            <c:idx val="0"/>
            <c:bubble3D val="0"/>
            <c:explosion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127000" h="127000"/>
                <a:bevelB w="127000" h="1270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F10-4ABF-8131-22EDBA91D8EE}"/>
              </c:ext>
            </c:extLst>
          </c:dPt>
          <c:dPt>
            <c:idx val="1"/>
            <c:bubble3D val="0"/>
            <c:explosion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flat">
                <a:bevelT w="127000" h="127000"/>
                <a:bevelB w="127000" h="1270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F10-4ABF-8131-22EDBA91D8EE}"/>
              </c:ext>
            </c:extLst>
          </c:dPt>
          <c:dPt>
            <c:idx val="2"/>
            <c:bubble3D val="0"/>
            <c:explosion val="8"/>
            <c:spPr>
              <a:solidFill>
                <a:srgbClr val="00B050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flat">
                <a:bevelT w="127000" h="127000"/>
                <a:bevelB w="127000" h="1270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F10-4ABF-8131-22EDBA91D8EE}"/>
              </c:ext>
            </c:extLst>
          </c:dPt>
          <c:dPt>
            <c:idx val="3"/>
            <c:bubble3D val="0"/>
            <c:explosion val="18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flat">
                <a:bevelT w="127000" h="127000"/>
                <a:bevelB w="127000" h="1270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F10-4ABF-8131-22EDBA91D8EE}"/>
              </c:ext>
            </c:extLst>
          </c:dPt>
          <c:dPt>
            <c:idx val="4"/>
            <c:bubble3D val="0"/>
            <c:explosion val="29"/>
            <c:spPr>
              <a:solidFill>
                <a:srgbClr val="C00000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flat">
                <a:bevelT w="127000" h="127000"/>
                <a:bevelB w="127000" h="1270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3F10-4ABF-8131-22EDBA91D8EE}"/>
              </c:ext>
            </c:extLst>
          </c:dPt>
          <c:dLbls>
            <c:dLbl>
              <c:idx val="0"/>
              <c:layout>
                <c:manualLayout>
                  <c:x val="-0.17855968066904265"/>
                  <c:y val="5.1093359313714171E-2"/>
                </c:manualLayout>
              </c:layout>
              <c:numFmt formatCode="0.0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2000" b="1" i="0" u="none" strike="noStrike" kern="1200" spc="0" baseline="0">
                      <a:solidFill>
                        <a:srgbClr val="1B5582"/>
                      </a:solidFill>
                      <a:latin typeface="Arial Narrow" panose="020B0606020202030204" pitchFamily="34" charset="0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3F10-4ABF-8131-22EDBA91D8EE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10085798023915797"/>
                  <c:y val="-0.15681990483368935"/>
                </c:manualLayout>
              </c:layout>
              <c:numFmt formatCode="0.0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2000" b="1" i="0" u="none" strike="noStrike" kern="1200" spc="0" baseline="0">
                      <a:solidFill>
                        <a:schemeClr val="bg1"/>
                      </a:solidFill>
                      <a:latin typeface="Arial Narrow" panose="020B0606020202030204" pitchFamily="34" charset="0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3F10-4ABF-8131-22EDBA91D8EE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6.2044557108627066E-2"/>
                  <c:y val="0.13908544231927561"/>
                </c:manualLayout>
              </c:layout>
              <c:numFmt formatCode="0.0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2000" b="1" i="0" u="none" strike="noStrike" kern="1200" spc="0" baseline="0">
                      <a:solidFill>
                        <a:srgbClr val="1B5582"/>
                      </a:solidFill>
                      <a:latin typeface="Arial Narrow" panose="020B0606020202030204" pitchFamily="34" charset="0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3F10-4ABF-8131-22EDBA91D8EE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2.2980339585485725E-2"/>
                  <c:y val="7.9565794107675947E-2"/>
                </c:manualLayout>
              </c:layout>
              <c:numFmt formatCode="0.0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2000" b="1" i="0" u="none" strike="noStrike" kern="1200" spc="0" baseline="0">
                      <a:solidFill>
                        <a:srgbClr val="1B5582"/>
                      </a:solidFill>
                      <a:latin typeface="Arial Narrow" panose="020B0606020202030204" pitchFamily="34" charset="0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3F10-4ABF-8131-22EDBA91D8EE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2.9300577792963248E-2"/>
                  <c:y val="-1.0953451451906123E-2"/>
                </c:manualLayout>
              </c:layout>
              <c:numFmt formatCode="0.0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2000" b="1" i="0" u="none" strike="noStrike" kern="1200" spc="0" baseline="0">
                      <a:solidFill>
                        <a:srgbClr val="1B5582"/>
                      </a:solidFill>
                      <a:latin typeface="Arial Narrow" panose="020B0606020202030204" pitchFamily="34" charset="0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3F10-4ABF-8131-22EDBA91D8EE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spc="0" baseline="0">
                    <a:solidFill>
                      <a:srgbClr val="1B5582"/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Hoja1!$A$21:$E$21</c:f>
              <c:strCache>
                <c:ptCount val="5"/>
                <c:pt idx="0">
                  <c:v>LICITACION PUBLICA</c:v>
                </c:pt>
                <c:pt idx="1">
                  <c:v>CONCURSO DE MERITOS</c:v>
                </c:pt>
                <c:pt idx="2">
                  <c:v>SELECCIÓN ABREVIADA MC</c:v>
                </c:pt>
                <c:pt idx="3">
                  <c:v>SELECCIÓN ABREVIADA SI</c:v>
                </c:pt>
                <c:pt idx="4">
                  <c:v>INVITACION PUBLICA</c:v>
                </c:pt>
              </c:strCache>
            </c:strRef>
          </c:cat>
          <c:val>
            <c:numRef>
              <c:f>Hoja1!$A$22:$E$22</c:f>
              <c:numCache>
                <c:formatCode>_("$"* #,##0_);_("$"* \(#,##0\);_("$"* "-"_);_(@_)</c:formatCode>
                <c:ptCount val="5"/>
                <c:pt idx="0">
                  <c:v>1111626149206</c:v>
                </c:pt>
                <c:pt idx="1">
                  <c:v>148987616309.72</c:v>
                </c:pt>
                <c:pt idx="2">
                  <c:v>12967356921</c:v>
                </c:pt>
                <c:pt idx="3">
                  <c:v>3254252240</c:v>
                </c:pt>
                <c:pt idx="4">
                  <c:v>972309955.58000004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3F10-4ABF-8131-22EDBA91D8EE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>
          <a:glow rad="139700">
            <a:schemeClr val="accent4">
              <a:satMod val="175000"/>
              <a:alpha val="40000"/>
            </a:schemeClr>
          </a:glow>
          <a:softEdge rad="12700"/>
        </a:effectLst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rgbClr val="1B5582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es-CO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rgbClr val="1B5582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es-CO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rgbClr val="1B5582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es-CO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rgbClr val="1B5582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es-CO"/>
          </a:p>
        </c:txPr>
      </c:legendEntry>
      <c:legendEntry>
        <c:idx val="4"/>
        <c:txPr>
          <a:bodyPr rot="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rgbClr val="1B5582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es-CO"/>
          </a:p>
        </c:txPr>
      </c:legendEntry>
      <c:layout>
        <c:manualLayout>
          <c:xMode val="edge"/>
          <c:yMode val="edge"/>
          <c:x val="0.11151295531392708"/>
          <c:y val="0.70209148648811737"/>
          <c:w val="0.23931953389779817"/>
          <c:h val="0.2427663084577745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chemeClr val="tx1"/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>
      <a:softEdge rad="63500"/>
    </a:effectLst>
  </c:spPr>
  <c:txPr>
    <a:bodyPr/>
    <a:lstStyle/>
    <a:p>
      <a:pPr algn="ctr">
        <a:defRPr b="1">
          <a:solidFill>
            <a:schemeClr val="tx1"/>
          </a:solidFill>
          <a:latin typeface="Arial Narrow" panose="020B0606020202030204" pitchFamily="34" charset="0"/>
        </a:defRPr>
      </a:pPr>
      <a:endParaRPr lang="es-CO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22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20241950633345701"/>
          <c:y val="0.11713961850140779"/>
          <c:w val="0.66542401326462963"/>
          <c:h val="0.85314436058558507"/>
        </c:manualLayout>
      </c:layout>
      <c:pie3DChart>
        <c:varyColors val="1"/>
        <c:ser>
          <c:idx val="0"/>
          <c:order val="0"/>
          <c:spPr>
            <a:effectLst>
              <a:innerShdw blurRad="114300">
                <a:prstClr val="black"/>
              </a:innerShdw>
            </a:effectLst>
            <a:scene3d>
              <a:camera prst="orthographicFront"/>
              <a:lightRig rig="threePt" dir="t"/>
            </a:scene3d>
            <a:sp3d prstMaterial="plastic">
              <a:bevelT/>
              <a:bevelB w="127000" h="127000" prst="artDeco"/>
            </a:sp3d>
          </c:spPr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  <a:bevelB w="127000" h="127000" prst="artDeco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B99-4AD8-ACB5-CA6E50968CED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innerShdw blurRad="114300">
                  <a:prstClr val="black"/>
                </a:inn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  <a:bevelB w="127000" h="127000" prst="artDeco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B99-4AD8-ACB5-CA6E50968CED}"/>
              </c:ext>
            </c:extLst>
          </c:dPt>
          <c:dPt>
            <c:idx val="2"/>
            <c:bubble3D val="0"/>
            <c:explosion val="21"/>
            <c:spPr>
              <a:solidFill>
                <a:srgbClr val="C00000"/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  <a:bevelB w="127000" h="127000" prst="artDeco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B99-4AD8-ACB5-CA6E50968CED}"/>
              </c:ext>
            </c:extLst>
          </c:dPt>
          <c:dPt>
            <c:idx val="3"/>
            <c:bubble3D val="0"/>
            <c:explosion val="31"/>
            <c:spPr>
              <a:solidFill>
                <a:srgbClr val="FFC000"/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  <a:bevelB w="127000" h="127000" prst="artDeco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B99-4AD8-ACB5-CA6E50968CED}"/>
              </c:ext>
            </c:extLst>
          </c:dPt>
          <c:dLbls>
            <c:dLbl>
              <c:idx val="0"/>
              <c:layout>
                <c:manualLayout>
                  <c:x val="0.19906143119516737"/>
                  <c:y val="3.8326019819556509E-2"/>
                </c:manualLayout>
              </c:layout>
              <c:numFmt formatCode="0.0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 algn="ctr">
                    <a:defRPr sz="1400" b="1" i="0" u="none" strike="noStrike" kern="1200" spc="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s-CO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BB99-4AD8-ACB5-CA6E50968CED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0.1873974374300402"/>
                  <c:y val="-8.0816451689696367E-2"/>
                </c:manualLayout>
              </c:layout>
              <c:numFmt formatCode="0.0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 algn="ctr">
                    <a:defRPr sz="1400" b="1" i="0" u="none" strike="noStrike" kern="1200" spc="0" baseline="0">
                      <a:solidFill>
                        <a:srgbClr val="1B5582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s-CO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BB99-4AD8-ACB5-CA6E50968CED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.15899333042496805"/>
                  <c:y val="2.8545504226701112E-4"/>
                </c:manualLayout>
              </c:layout>
              <c:numFmt formatCode="0.0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 algn="ctr">
                    <a:defRPr sz="1400" b="1" i="0" u="none" strike="noStrike" kern="1200" spc="0" baseline="0">
                      <a:solidFill>
                        <a:srgbClr val="1B5582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s-CO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BB99-4AD8-ACB5-CA6E50968CED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3.4164882576045733E-2"/>
                  <c:y val="-7.3622676729729927E-2"/>
                </c:manualLayout>
              </c:layout>
              <c:numFmt formatCode="0.0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 algn="ctr">
                    <a:defRPr sz="1400" b="1" i="0" u="none" strike="noStrike" kern="1200" spc="0" baseline="0">
                      <a:solidFill>
                        <a:srgbClr val="1B5582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s-CO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BB99-4AD8-ACB5-CA6E50968CED}"/>
                </c:ext>
                <c:ext xmlns:c15="http://schemas.microsoft.com/office/drawing/2012/chart" uri="{CE6537A1-D6FC-4f65-9D91-7224C49458BB}"/>
              </c:extLst>
            </c:dLbl>
            <c:numFmt formatCode="0.0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 algn="ctr">
                  <a:defRPr sz="1400" b="1" i="0" u="none" strike="noStrike" kern="1200" spc="0" baseline="0">
                    <a:solidFill>
                      <a:srgbClr val="1B5582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CO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Hoja1!$J$2:$J$5</c:f>
              <c:strCache>
                <c:ptCount val="4"/>
                <c:pt idx="0">
                  <c:v>LICITACION PUBLICA</c:v>
                </c:pt>
                <c:pt idx="1">
                  <c:v>CONCURSO DE MERITO</c:v>
                </c:pt>
                <c:pt idx="2">
                  <c:v>SELECCIÓN ABREVIADA MC</c:v>
                </c:pt>
                <c:pt idx="3">
                  <c:v>SUBASTA INVERSA</c:v>
                </c:pt>
              </c:strCache>
            </c:strRef>
          </c:cat>
          <c:val>
            <c:numRef>
              <c:f>Hoja1!$M$2:$M$5</c:f>
              <c:numCache>
                <c:formatCode>#,##0</c:formatCode>
                <c:ptCount val="4"/>
                <c:pt idx="0" formatCode="General">
                  <c:v>745</c:v>
                </c:pt>
                <c:pt idx="1">
                  <c:v>1429</c:v>
                </c:pt>
                <c:pt idx="2" formatCode="General">
                  <c:v>43</c:v>
                </c:pt>
                <c:pt idx="3" formatCode="General">
                  <c:v>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BB99-4AD8-ACB5-CA6E50968CED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>
          <a:glow rad="1422400">
            <a:schemeClr val="accent1">
              <a:alpha val="40000"/>
            </a:schemeClr>
          </a:glow>
        </a:effectLst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1B5582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1B5582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1B5582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1B5582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</c:legendEntry>
      <c:layout>
        <c:manualLayout>
          <c:xMode val="edge"/>
          <c:yMode val="edge"/>
          <c:x val="4.1898313820893346E-2"/>
          <c:y val="0.76205058743087706"/>
          <c:w val="0.30147107910184295"/>
          <c:h val="0.1829074383646048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400">
          <a:solidFill>
            <a:schemeClr val="tx1"/>
          </a:solidFill>
        </a:defRPr>
      </a:pPr>
      <a:endParaRPr lang="es-CO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22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6.8864436290364999E-3"/>
          <c:y val="1.3674281131299643E-2"/>
          <c:w val="0.74506884545790242"/>
          <c:h val="0.93203652663162717"/>
        </c:manualLayout>
      </c:layout>
      <c:pie3DChart>
        <c:varyColors val="1"/>
        <c:ser>
          <c:idx val="0"/>
          <c:order val="0"/>
          <c:spPr>
            <a:scene3d>
              <a:camera prst="orthographicFront"/>
              <a:lightRig rig="threePt" dir="t"/>
            </a:scene3d>
            <a:sp3d prstMaterial="matte">
              <a:bevelT w="127000" h="127000"/>
              <a:bevelB w="127000" h="127000"/>
            </a:sp3d>
          </c:spPr>
          <c:explosion val="10"/>
          <c:dPt>
            <c:idx val="0"/>
            <c:bubble3D val="0"/>
            <c:explosion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>
                <a:bevelT w="127000" h="127000"/>
                <a:bevelB w="127000" h="1270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15A-4202-AFC4-B718CA37C9F6}"/>
              </c:ext>
            </c:extLst>
          </c:dPt>
          <c:dPt>
            <c:idx val="1"/>
            <c:bubble3D val="0"/>
            <c:explosion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>
                <a:bevelT w="127000" h="127000"/>
                <a:bevelB w="127000" h="1270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15A-4202-AFC4-B718CA37C9F6}"/>
              </c:ext>
            </c:extLst>
          </c:dPt>
          <c:dPt>
            <c:idx val="2"/>
            <c:bubble3D val="0"/>
            <c:explosion val="0"/>
            <c:spPr>
              <a:solidFill>
                <a:srgbClr val="00B050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>
                <a:bevelT w="127000" h="127000"/>
                <a:bevelB w="127000" h="1270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15A-4202-AFC4-B718CA37C9F6}"/>
              </c:ext>
            </c:extLst>
          </c:dPt>
          <c:dPt>
            <c:idx val="3"/>
            <c:bubble3D val="0"/>
            <c:explosion val="7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>
                <a:bevelT w="127000" h="127000"/>
                <a:bevelB w="127000" h="1270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F15A-4202-AFC4-B718CA37C9F6}"/>
              </c:ext>
            </c:extLst>
          </c:dPt>
          <c:dPt>
            <c:idx val="4"/>
            <c:bubble3D val="0"/>
            <c:explosion val="20"/>
            <c:spPr>
              <a:solidFill>
                <a:srgbClr val="C00000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>
                <a:bevelT w="127000" h="127000"/>
                <a:bevelB w="127000" h="1270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F15A-4202-AFC4-B718CA37C9F6}"/>
              </c:ext>
            </c:extLst>
          </c:dPt>
          <c:dLbls>
            <c:dLbl>
              <c:idx val="0"/>
              <c:layout>
                <c:manualLayout>
                  <c:x val="0.12017722560911136"/>
                  <c:y val="-0.1426521298380892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600" b="1" i="0" u="none" strike="noStrike" kern="1200" spc="0" baseline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dirty="0"/>
                      <a:t>14,817%</a:t>
                    </a:r>
                  </a:p>
                </c:rich>
              </c:tx>
              <c:numFmt formatCode="0.0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1" i="0" u="none" strike="noStrike" kern="1200" spc="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s-CO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F15A-4202-AFC4-B718CA37C9F6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0.17065670102477873"/>
                  <c:y val="8.8454946280773036E-2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600" b="1" i="0" u="none" strike="noStrike" kern="1200" spc="0" baseline="0">
                        <a:solidFill>
                          <a:srgbClr val="1B5582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dirty="0"/>
                      <a:t>77,139%</a:t>
                    </a:r>
                  </a:p>
                </c:rich>
              </c:tx>
              <c:numFmt formatCode="0.0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1" i="0" u="none" strike="noStrike" kern="1200" spc="0" baseline="0">
                      <a:solidFill>
                        <a:srgbClr val="1B5582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s-CO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F15A-4202-AFC4-B718CA37C9F6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5.6081570195905713E-2"/>
                  <c:y val="-0.1962414861437371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600" b="1" i="0" u="none" strike="noStrike" kern="1200" spc="0" baseline="0">
                        <a:solidFill>
                          <a:srgbClr val="1B5582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dirty="0"/>
                      <a:t>4,967%</a:t>
                    </a:r>
                  </a:p>
                </c:rich>
              </c:tx>
              <c:numFmt formatCode="0.0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1" i="0" u="none" strike="noStrike" kern="1200" spc="0" baseline="0">
                      <a:solidFill>
                        <a:srgbClr val="1B5582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s-CO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F15A-4202-AFC4-B718CA37C9F6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8.8596212022212337E-2"/>
                  <c:y val="1.8338632653310386E-2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600" b="1" i="0" u="none" strike="noStrike" kern="1200" spc="0" baseline="0">
                        <a:solidFill>
                          <a:srgbClr val="1B5582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dirty="0"/>
                      <a:t>0,177%</a:t>
                    </a:r>
                  </a:p>
                </c:rich>
              </c:tx>
              <c:numFmt formatCode="0.0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1" i="0" u="none" strike="noStrike" kern="1200" spc="0" baseline="0">
                      <a:solidFill>
                        <a:srgbClr val="1B5582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s-CO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F15A-4202-AFC4-B718CA37C9F6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3.0673412850971402E-2"/>
                  <c:y val="-1.1888254237081126E-2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600" b="1" i="0" u="none" strike="noStrike" kern="1200" spc="0" baseline="0">
                        <a:solidFill>
                          <a:srgbClr val="1B5582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dirty="0"/>
                      <a:t>2,897%</a:t>
                    </a:r>
                  </a:p>
                </c:rich>
              </c:tx>
              <c:numFmt formatCode="0.0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1" i="0" u="none" strike="noStrike" kern="1200" spc="0" baseline="0">
                      <a:solidFill>
                        <a:srgbClr val="1B5582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s-CO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F15A-4202-AFC4-B718CA37C9F6}"/>
                </c:ext>
                <c:ext xmlns:c15="http://schemas.microsoft.com/office/drawing/2012/chart" uri="{CE6537A1-D6FC-4f65-9D91-7224C49458BB}"/>
              </c:extLst>
            </c:dLbl>
            <c:numFmt formatCode="0.0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spc="0" baseline="0">
                    <a:solidFill>
                      <a:srgbClr val="1B5582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CO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Hoja1!$J$7:$J$11</c:f>
              <c:strCache>
                <c:ptCount val="5"/>
                <c:pt idx="0">
                  <c:v>LICITACION PUBLICA</c:v>
                </c:pt>
                <c:pt idx="1">
                  <c:v>CONCURSO DE MERITOS</c:v>
                </c:pt>
                <c:pt idx="2">
                  <c:v>SELECCIÓN ABREVIADA MC</c:v>
                </c:pt>
                <c:pt idx="3">
                  <c:v>SELECCIÓN ABREVIADA SUBASTA INVERSA</c:v>
                </c:pt>
                <c:pt idx="4">
                  <c:v>INVITACION PUBLICA</c:v>
                </c:pt>
              </c:strCache>
            </c:strRef>
          </c:cat>
          <c:val>
            <c:numRef>
              <c:f>Hoja1!$M$7:$M$11</c:f>
              <c:numCache>
                <c:formatCode>General</c:formatCode>
                <c:ptCount val="5"/>
                <c:pt idx="0">
                  <c:v>1551</c:v>
                </c:pt>
                <c:pt idx="1">
                  <c:v>6642</c:v>
                </c:pt>
                <c:pt idx="2">
                  <c:v>416</c:v>
                </c:pt>
                <c:pt idx="3">
                  <c:v>15</c:v>
                </c:pt>
                <c:pt idx="4">
                  <c:v>227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F15A-4202-AFC4-B718CA37C9F6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3508301418010926"/>
          <c:y val="0.66651901851980022"/>
          <c:w val="0.25798678345062881"/>
          <c:h val="0.1768932007214131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>
            <a:defRPr sz="900" b="0" i="0" u="none" strike="noStrike" kern="1200" baseline="0">
              <a:solidFill>
                <a:srgbClr val="1B5582"/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tx1"/>
          </a:solidFill>
        </a:defRPr>
      </a:pPr>
      <a:endParaRPr lang="es-CO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 err="1"/>
              <a:t>Trámite</a:t>
            </a:r>
            <a:r>
              <a:rPr lang="en-US" sz="1600" b="1" dirty="0"/>
              <a:t> de </a:t>
            </a:r>
            <a:r>
              <a:rPr lang="en-US" sz="1600" b="1" dirty="0" err="1"/>
              <a:t>Garantías</a:t>
            </a:r>
            <a:r>
              <a:rPr lang="en-US" sz="1600" b="1" dirty="0"/>
              <a:t> - </a:t>
            </a:r>
            <a:r>
              <a:rPr lang="en-US" sz="1600" b="1" dirty="0" err="1"/>
              <a:t>Procesos</a:t>
            </a:r>
            <a:r>
              <a:rPr lang="en-US" sz="1600" b="1" dirty="0"/>
              <a:t> </a:t>
            </a:r>
            <a:r>
              <a:rPr lang="en-US" sz="1600" b="1" dirty="0" err="1"/>
              <a:t>Nuevos</a:t>
            </a:r>
            <a:endParaRPr lang="en-US" sz="1600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Pt>
            <c:idx val="1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A56-4983-9E31-BF0AC9234778}"/>
              </c:ext>
            </c:extLst>
          </c:dPt>
          <c:cat>
            <c:strRef>
              <c:f>Hoja3!$J$2:$K$2</c:f>
              <c:strCache>
                <c:ptCount val="2"/>
                <c:pt idx="0">
                  <c:v>AÑO 2018</c:v>
                </c:pt>
                <c:pt idx="1">
                  <c:v>AÑO 2019</c:v>
                </c:pt>
              </c:strCache>
            </c:strRef>
          </c:cat>
          <c:val>
            <c:numRef>
              <c:f>Hoja3!$J$3:$K$3</c:f>
              <c:numCache>
                <c:formatCode>General</c:formatCode>
                <c:ptCount val="2"/>
                <c:pt idx="0">
                  <c:v>135</c:v>
                </c:pt>
                <c:pt idx="1">
                  <c:v>176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6A56-4983-9E31-BF0AC92347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1585856688"/>
        <c:axId val="-1791966960"/>
        <c:axId val="0"/>
      </c:bar3DChart>
      <c:catAx>
        <c:axId val="-1585856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-1791966960"/>
        <c:crosses val="autoZero"/>
        <c:auto val="1"/>
        <c:lblAlgn val="ctr"/>
        <c:lblOffset val="100"/>
        <c:noMultiLvlLbl val="0"/>
      </c:catAx>
      <c:valAx>
        <c:axId val="-1791966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-15858566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272269692161377"/>
          <c:y val="0.17171296296296296"/>
          <c:w val="0.82482585388639607"/>
          <c:h val="0.78575701572912604"/>
        </c:manualLayout>
      </c:layout>
      <c:scatterChart>
        <c:scatterStyle val="smoothMarker"/>
        <c:varyColors val="0"/>
        <c:ser>
          <c:idx val="0"/>
          <c:order val="0"/>
          <c:tx>
            <c:v>2017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Pt>
            <c:idx val="1"/>
            <c:marker>
              <c:symbol val="none"/>
            </c:marker>
            <c:bubble3D val="0"/>
            <c:spPr>
              <a:ln w="19050" cap="rnd">
                <a:solidFill>
                  <a:srgbClr val="FF0000"/>
                </a:solidFill>
                <a:round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C66-4E66-9E75-3F6B935F6385}"/>
              </c:ext>
            </c:extLst>
          </c:dPt>
          <c:dLbls>
            <c:dLbl>
              <c:idx val="0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AC66-4E66-9E75-3F6B935F6385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6.3190959623741355E-2"/>
                  <c:y val="-7.774423356375459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AC66-4E66-9E75-3F6B935F6385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rgbClr val="1B5582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CO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Hoja1!$B$16:$B$18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xVal>
          <c:yVal>
            <c:numRef>
              <c:f>Hoja1!$C$16:$C$18</c:f>
              <c:numCache>
                <c:formatCode>General</c:formatCode>
                <c:ptCount val="3"/>
                <c:pt idx="0">
                  <c:v>0</c:v>
                </c:pt>
                <c:pt idx="1">
                  <c:v>765</c:v>
                </c:pt>
                <c:pt idx="2">
                  <c:v>2067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AC66-4E66-9E75-3F6B935F6385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axId val="-1513381728"/>
        <c:axId val="-1513380096"/>
      </c:scatterChart>
      <c:valAx>
        <c:axId val="-1513381728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out"/>
        <c:minorTickMark val="in"/>
        <c:tickLblPos val="nextTo"/>
        <c:crossAx val="-1513380096"/>
        <c:crosses val="autoZero"/>
        <c:crossBetween val="midCat"/>
        <c:majorUnit val="1"/>
        <c:minorUnit val="1"/>
      </c:valAx>
      <c:valAx>
        <c:axId val="-1513380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r>
                  <a:rPr lang="es-CO" sz="1400" b="1" dirty="0">
                    <a:latin typeface="Arial Narrow" panose="020B0606020202030204" pitchFamily="34" charset="0"/>
                  </a:rPr>
                  <a:t>Liquidaciones</a:t>
                </a:r>
                <a:r>
                  <a:rPr lang="es-CO" sz="1400" b="1" baseline="0" dirty="0">
                    <a:latin typeface="Arial Narrow" panose="020B0606020202030204" pitchFamily="34" charset="0"/>
                  </a:rPr>
                  <a:t> tramitadas</a:t>
                </a:r>
                <a:endParaRPr lang="es-CO" sz="1400" b="1" dirty="0">
                  <a:latin typeface="Arial Narrow" panose="020B0606020202030204" pitchFamily="34" charset="0"/>
                </a:endParaRPr>
              </a:p>
            </c:rich>
          </c:tx>
          <c:layout>
            <c:manualLayout>
              <c:xMode val="edge"/>
              <c:yMode val="edge"/>
              <c:x val="3.3582395315747519E-2"/>
              <c:y val="0.3392733308785009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Narrow" panose="020B0606020202030204" pitchFamily="34" charset="0"/>
                  <a:ea typeface="+mn-ea"/>
                  <a:cs typeface="+mn-cs"/>
                </a:defRPr>
              </a:pPr>
              <a:endParaRPr lang="es-CO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-1513381728"/>
        <c:crossesAt val="0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4B120F-8A15-4029-8BE8-F1B22CF2194B}" type="doc">
      <dgm:prSet loTypeId="urn:microsoft.com/office/officeart/2005/8/layout/hList9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98289368-2830-4466-928F-BF0376578B36}">
      <dgm:prSet phldrT="[Texto]" custT="1"/>
      <dgm:spPr>
        <a:solidFill>
          <a:srgbClr val="C00000"/>
        </a:solidFill>
        <a:scene3d>
          <a:camera prst="orthographicFront"/>
          <a:lightRig rig="threePt" dir="t"/>
        </a:scene3d>
        <a:sp3d>
          <a:bevelT w="152400" h="50800" prst="softRound"/>
        </a:sp3d>
      </dgm:spPr>
      <dgm:t>
        <a:bodyPr/>
        <a:lstStyle/>
        <a:p>
          <a:pPr algn="ctr"/>
          <a:endParaRPr lang="es-CO" sz="1000" b="1" dirty="0">
            <a:latin typeface="Arial Narrow" panose="020B0606020202030204" pitchFamily="34" charset="0"/>
          </a:endParaRPr>
        </a:p>
      </dgm:t>
    </dgm:pt>
    <dgm:pt modelId="{6433D6C4-CF37-4E2B-8937-D703527C089D}" type="parTrans" cxnId="{45334AB5-1600-4FFA-B8CE-C5CB6F7198BB}">
      <dgm:prSet/>
      <dgm:spPr/>
      <dgm:t>
        <a:bodyPr/>
        <a:lstStyle/>
        <a:p>
          <a:pPr algn="ctr"/>
          <a:endParaRPr lang="es-CO" sz="1000" b="1">
            <a:latin typeface="Arial Narrow" panose="020B0606020202030204" pitchFamily="34" charset="0"/>
          </a:endParaRPr>
        </a:p>
      </dgm:t>
    </dgm:pt>
    <dgm:pt modelId="{EA864D0B-7AEF-4114-A52B-8D545A2D7A22}" type="sibTrans" cxnId="{45334AB5-1600-4FFA-B8CE-C5CB6F7198BB}">
      <dgm:prSet/>
      <dgm:spPr/>
      <dgm:t>
        <a:bodyPr/>
        <a:lstStyle/>
        <a:p>
          <a:pPr algn="ctr"/>
          <a:endParaRPr lang="es-CO" sz="1000" b="1">
            <a:latin typeface="Arial Narrow" panose="020B0606020202030204" pitchFamily="34" charset="0"/>
          </a:endParaRPr>
        </a:p>
      </dgm:t>
    </dgm:pt>
    <dgm:pt modelId="{AC22D29C-7F85-4C41-8FF7-0827637BE4BA}">
      <dgm:prSet phldrT="[Texto]" custT="1"/>
      <dgm:spPr>
        <a:solidFill>
          <a:srgbClr val="C00000"/>
        </a:solidFill>
        <a:scene3d>
          <a:camera prst="orthographicFront"/>
          <a:lightRig rig="threePt" dir="t"/>
        </a:scene3d>
        <a:sp3d>
          <a:bevelT w="152400" h="50800" prst="softRound"/>
        </a:sp3d>
      </dgm:spPr>
      <dgm:t>
        <a:bodyPr/>
        <a:lstStyle/>
        <a:p>
          <a:pPr algn="ctr"/>
          <a:endParaRPr lang="es-CO" sz="1000" b="1" dirty="0">
            <a:latin typeface="Arial Narrow" panose="020B0606020202030204" pitchFamily="34" charset="0"/>
          </a:endParaRPr>
        </a:p>
      </dgm:t>
    </dgm:pt>
    <dgm:pt modelId="{6314E2EE-30A1-4CCB-A5FE-2EA4301690DF}" type="parTrans" cxnId="{65A0BE24-B00E-4203-8D04-158CB804F85F}">
      <dgm:prSet/>
      <dgm:spPr/>
      <dgm:t>
        <a:bodyPr/>
        <a:lstStyle/>
        <a:p>
          <a:pPr algn="ctr"/>
          <a:endParaRPr lang="es-CO" sz="1000" b="1">
            <a:latin typeface="Arial Narrow" panose="020B0606020202030204" pitchFamily="34" charset="0"/>
          </a:endParaRPr>
        </a:p>
      </dgm:t>
    </dgm:pt>
    <dgm:pt modelId="{04C10EE1-7749-45AC-A450-8DDF88571EEC}" type="sibTrans" cxnId="{65A0BE24-B00E-4203-8D04-158CB804F85F}">
      <dgm:prSet/>
      <dgm:spPr/>
      <dgm:t>
        <a:bodyPr/>
        <a:lstStyle/>
        <a:p>
          <a:pPr algn="ctr"/>
          <a:endParaRPr lang="es-CO" sz="1000" b="1">
            <a:latin typeface="Arial Narrow" panose="020B0606020202030204" pitchFamily="34" charset="0"/>
          </a:endParaRPr>
        </a:p>
      </dgm:t>
    </dgm:pt>
    <dgm:pt modelId="{025AD5FE-318B-40F2-9054-01FC1B823146}">
      <dgm:prSet phldrT="[Texto]" custT="1"/>
      <dgm:spPr>
        <a:solidFill>
          <a:srgbClr val="C00000"/>
        </a:solidFill>
        <a:scene3d>
          <a:camera prst="orthographicFront"/>
          <a:lightRig rig="threePt" dir="t"/>
        </a:scene3d>
        <a:sp3d>
          <a:bevelT w="152400" h="50800" prst="softRound"/>
        </a:sp3d>
      </dgm:spPr>
      <dgm:t>
        <a:bodyPr/>
        <a:lstStyle/>
        <a:p>
          <a:pPr algn="ctr"/>
          <a:endParaRPr lang="es-CO" sz="1000" b="1" dirty="0">
            <a:latin typeface="Arial Narrow" panose="020B0606020202030204" pitchFamily="34" charset="0"/>
          </a:endParaRPr>
        </a:p>
      </dgm:t>
    </dgm:pt>
    <dgm:pt modelId="{76043971-D8B9-4AA5-8B00-521F72DD2208}" type="parTrans" cxnId="{B4BC2E7A-99E8-4153-93A7-3C1C65B98268}">
      <dgm:prSet/>
      <dgm:spPr/>
      <dgm:t>
        <a:bodyPr/>
        <a:lstStyle/>
        <a:p>
          <a:pPr algn="ctr"/>
          <a:endParaRPr lang="es-CO" sz="1000" b="1">
            <a:latin typeface="Arial Narrow" panose="020B0606020202030204" pitchFamily="34" charset="0"/>
          </a:endParaRPr>
        </a:p>
      </dgm:t>
    </dgm:pt>
    <dgm:pt modelId="{6D2AAA75-4B34-4627-8BEC-70E262475D3C}" type="sibTrans" cxnId="{B4BC2E7A-99E8-4153-93A7-3C1C65B98268}">
      <dgm:prSet/>
      <dgm:spPr/>
      <dgm:t>
        <a:bodyPr/>
        <a:lstStyle/>
        <a:p>
          <a:pPr algn="ctr"/>
          <a:endParaRPr lang="es-CO" sz="1000" b="1">
            <a:latin typeface="Arial Narrow" panose="020B0606020202030204" pitchFamily="34" charset="0"/>
          </a:endParaRPr>
        </a:p>
      </dgm:t>
    </dgm:pt>
    <dgm:pt modelId="{679597C7-11CA-4B9B-92CD-51E5B9AF8A96}">
      <dgm:prSet custT="1"/>
      <dgm:spPr>
        <a:solidFill>
          <a:srgbClr val="C00000"/>
        </a:solidFill>
        <a:scene3d>
          <a:camera prst="orthographicFront"/>
          <a:lightRig rig="threePt" dir="t"/>
        </a:scene3d>
        <a:sp3d>
          <a:bevelT w="152400" h="50800" prst="softRound"/>
        </a:sp3d>
      </dgm:spPr>
      <dgm:t>
        <a:bodyPr/>
        <a:lstStyle/>
        <a:p>
          <a:pPr algn="ctr"/>
          <a:endParaRPr lang="es-MX" sz="1000" b="1" dirty="0">
            <a:latin typeface="Arial Narrow" panose="020B0606020202030204" pitchFamily="34" charset="0"/>
          </a:endParaRPr>
        </a:p>
      </dgm:t>
    </dgm:pt>
    <dgm:pt modelId="{57492F97-6D70-40F4-82CE-A554B554993A}" type="parTrans" cxnId="{07742957-6C7D-4A87-B2D4-EE6D8012CE8A}">
      <dgm:prSet/>
      <dgm:spPr/>
      <dgm:t>
        <a:bodyPr/>
        <a:lstStyle/>
        <a:p>
          <a:pPr algn="ctr"/>
          <a:endParaRPr lang="es-CO" sz="1000" b="1">
            <a:latin typeface="Arial Narrow" panose="020B0606020202030204" pitchFamily="34" charset="0"/>
          </a:endParaRPr>
        </a:p>
      </dgm:t>
    </dgm:pt>
    <dgm:pt modelId="{4E00A7A1-C4F7-48A7-8036-B8C23A67FA8D}" type="sibTrans" cxnId="{07742957-6C7D-4A87-B2D4-EE6D8012CE8A}">
      <dgm:prSet/>
      <dgm:spPr/>
      <dgm:t>
        <a:bodyPr/>
        <a:lstStyle/>
        <a:p>
          <a:pPr algn="ctr"/>
          <a:endParaRPr lang="es-CO" sz="1000" b="1">
            <a:latin typeface="Arial Narrow" panose="020B0606020202030204" pitchFamily="34" charset="0"/>
          </a:endParaRPr>
        </a:p>
      </dgm:t>
    </dgm:pt>
    <dgm:pt modelId="{2789E1AB-21D7-478D-8D19-9E96759D4818}">
      <dgm:prSet custT="1"/>
      <dgm:spPr/>
      <dgm:t>
        <a:bodyPr/>
        <a:lstStyle/>
        <a:p>
          <a:pPr algn="ctr"/>
          <a:r>
            <a:rPr lang="es-MX" sz="1100" b="1" dirty="0">
              <a:solidFill>
                <a:srgbClr val="1B5582"/>
              </a:solidFill>
              <a:latin typeface="Arial Narrow" panose="020B0606020202030204" pitchFamily="34" charset="0"/>
            </a:rPr>
            <a:t>Contratos electrónicos de Prestación de Servicios suscritos en la plataforma SECOP II.</a:t>
          </a:r>
          <a:endParaRPr lang="es-CO" sz="1100" dirty="0">
            <a:solidFill>
              <a:srgbClr val="1B5582"/>
            </a:solidFill>
          </a:endParaRPr>
        </a:p>
      </dgm:t>
    </dgm:pt>
    <dgm:pt modelId="{BB20D4DF-3C7A-44F4-A3A1-1CCC1AC3D930}" type="parTrans" cxnId="{2841F7A2-0850-494D-9828-66DFBECE40FE}">
      <dgm:prSet/>
      <dgm:spPr/>
      <dgm:t>
        <a:bodyPr/>
        <a:lstStyle/>
        <a:p>
          <a:pPr algn="ctr"/>
          <a:endParaRPr lang="es-CO" sz="1000"/>
        </a:p>
      </dgm:t>
    </dgm:pt>
    <dgm:pt modelId="{9893821F-9E28-4251-9C41-A2D39F38A4C4}" type="sibTrans" cxnId="{2841F7A2-0850-494D-9828-66DFBECE40FE}">
      <dgm:prSet/>
      <dgm:spPr/>
      <dgm:t>
        <a:bodyPr/>
        <a:lstStyle/>
        <a:p>
          <a:pPr algn="ctr"/>
          <a:endParaRPr lang="es-CO" sz="1000"/>
        </a:p>
      </dgm:t>
    </dgm:pt>
    <dgm:pt modelId="{24FF3AC5-F97B-4412-99E1-982FEC7F450B}">
      <dgm:prSet custT="1"/>
      <dgm:spPr/>
      <dgm:t>
        <a:bodyPr/>
        <a:lstStyle/>
        <a:p>
          <a:pPr algn="ctr"/>
          <a:r>
            <a:rPr lang="es-MX" sz="1100" b="1" dirty="0">
              <a:solidFill>
                <a:srgbClr val="1B5582"/>
              </a:solidFill>
              <a:latin typeface="Arial Narrow" panose="020B0606020202030204" pitchFamily="34" charset="0"/>
            </a:rPr>
            <a:t>En los procesos de selección se incluirán APU estandarizados y regionalizados</a:t>
          </a:r>
          <a:endParaRPr lang="es-CO" sz="1100" dirty="0">
            <a:solidFill>
              <a:srgbClr val="1B5582"/>
            </a:solidFill>
          </a:endParaRPr>
        </a:p>
      </dgm:t>
    </dgm:pt>
    <dgm:pt modelId="{92403619-72E8-457F-BE7A-9F119F0E2444}" type="parTrans" cxnId="{AAB552D1-DA4D-4D38-9FCB-F36FE0A0EC4F}">
      <dgm:prSet/>
      <dgm:spPr/>
      <dgm:t>
        <a:bodyPr/>
        <a:lstStyle/>
        <a:p>
          <a:pPr algn="ctr"/>
          <a:endParaRPr lang="es-CO" sz="1000"/>
        </a:p>
      </dgm:t>
    </dgm:pt>
    <dgm:pt modelId="{7E6C97E8-D673-4AB0-9D52-DAA452EE6715}" type="sibTrans" cxnId="{AAB552D1-DA4D-4D38-9FCB-F36FE0A0EC4F}">
      <dgm:prSet/>
      <dgm:spPr/>
      <dgm:t>
        <a:bodyPr/>
        <a:lstStyle/>
        <a:p>
          <a:pPr algn="ctr"/>
          <a:endParaRPr lang="es-CO" sz="1000"/>
        </a:p>
      </dgm:t>
    </dgm:pt>
    <dgm:pt modelId="{E0A5F177-B099-4F0F-A0FF-1E4377C0FDCB}">
      <dgm:prSet custT="1"/>
      <dgm:spPr/>
      <dgm:t>
        <a:bodyPr/>
        <a:lstStyle/>
        <a:p>
          <a:pPr algn="ctr"/>
          <a:r>
            <a:rPr lang="es-MX" sz="1100" b="1" dirty="0">
              <a:solidFill>
                <a:srgbClr val="1B5582"/>
              </a:solidFill>
              <a:latin typeface="Arial Narrow" panose="020B0606020202030204" pitchFamily="34" charset="0"/>
            </a:rPr>
            <a:t>Pliego tipo interventoría y consultoría.</a:t>
          </a:r>
          <a:endParaRPr lang="es-CO" sz="1100" dirty="0">
            <a:solidFill>
              <a:srgbClr val="1B5582"/>
            </a:solidFill>
          </a:endParaRPr>
        </a:p>
      </dgm:t>
    </dgm:pt>
    <dgm:pt modelId="{252F8E5A-EA8D-4970-B600-3C65FCBE1D87}" type="parTrans" cxnId="{D0815843-D974-4D37-B9ED-98C20A3F77EE}">
      <dgm:prSet/>
      <dgm:spPr/>
      <dgm:t>
        <a:bodyPr/>
        <a:lstStyle/>
        <a:p>
          <a:pPr algn="ctr"/>
          <a:endParaRPr lang="es-CO" sz="1000"/>
        </a:p>
      </dgm:t>
    </dgm:pt>
    <dgm:pt modelId="{ABC53BB1-FBF0-4A70-82DB-595FA9FF7BB8}" type="sibTrans" cxnId="{D0815843-D974-4D37-B9ED-98C20A3F77EE}">
      <dgm:prSet/>
      <dgm:spPr/>
      <dgm:t>
        <a:bodyPr/>
        <a:lstStyle/>
        <a:p>
          <a:pPr algn="ctr"/>
          <a:endParaRPr lang="es-CO" sz="1000"/>
        </a:p>
      </dgm:t>
    </dgm:pt>
    <dgm:pt modelId="{6CA7F862-181D-48BA-ADB5-EF7FD748A54E}">
      <dgm:prSet custT="1"/>
      <dgm:spPr/>
      <dgm:t>
        <a:bodyPr/>
        <a:lstStyle/>
        <a:p>
          <a:pPr algn="ctr"/>
          <a:r>
            <a:rPr lang="es-MX" sz="1100" b="1" dirty="0">
              <a:solidFill>
                <a:srgbClr val="1B5582"/>
              </a:solidFill>
              <a:latin typeface="Arial Narrow" panose="020B0606020202030204" pitchFamily="34" charset="0"/>
            </a:rPr>
            <a:t>SECOP II para el trámite de aprobación de garantías.</a:t>
          </a:r>
          <a:endParaRPr lang="es-CO" sz="1100" dirty="0">
            <a:solidFill>
              <a:srgbClr val="1B5582"/>
            </a:solidFill>
          </a:endParaRPr>
        </a:p>
      </dgm:t>
    </dgm:pt>
    <dgm:pt modelId="{A2A53484-12BF-4ABC-86D7-C79D212B5414}" type="sibTrans" cxnId="{1422040B-A88A-4157-B404-1999590B9A94}">
      <dgm:prSet/>
      <dgm:spPr/>
      <dgm:t>
        <a:bodyPr/>
        <a:lstStyle/>
        <a:p>
          <a:pPr algn="ctr"/>
          <a:endParaRPr lang="es-CO" sz="1000"/>
        </a:p>
      </dgm:t>
    </dgm:pt>
    <dgm:pt modelId="{76309283-3209-4BDB-B590-5F78276664DF}" type="parTrans" cxnId="{1422040B-A88A-4157-B404-1999590B9A94}">
      <dgm:prSet/>
      <dgm:spPr/>
      <dgm:t>
        <a:bodyPr/>
        <a:lstStyle/>
        <a:p>
          <a:pPr algn="ctr"/>
          <a:endParaRPr lang="es-CO" sz="1000"/>
        </a:p>
      </dgm:t>
    </dgm:pt>
    <dgm:pt modelId="{DC1CBD99-997F-4FB2-BEC1-5389E2123BF6}" type="pres">
      <dgm:prSet presAssocID="{674B120F-8A15-4029-8BE8-F1B22CF2194B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s-CO"/>
        </a:p>
      </dgm:t>
    </dgm:pt>
    <dgm:pt modelId="{D0A5E301-C9DD-43F6-BBC8-76790FF5555B}" type="pres">
      <dgm:prSet presAssocID="{98289368-2830-4466-928F-BF0376578B36}" presName="posSpace" presStyleCnt="0"/>
      <dgm:spPr/>
    </dgm:pt>
    <dgm:pt modelId="{25C792E1-6A55-43DB-B219-82904B829656}" type="pres">
      <dgm:prSet presAssocID="{98289368-2830-4466-928F-BF0376578B36}" presName="vertFlow" presStyleCnt="0"/>
      <dgm:spPr/>
    </dgm:pt>
    <dgm:pt modelId="{F50142F7-6F29-47BE-A8F1-AB6DAEC61DB3}" type="pres">
      <dgm:prSet presAssocID="{98289368-2830-4466-928F-BF0376578B36}" presName="topSpace" presStyleCnt="0"/>
      <dgm:spPr/>
    </dgm:pt>
    <dgm:pt modelId="{E9A977D5-7D5C-49C0-BACE-6A74C0706A6A}" type="pres">
      <dgm:prSet presAssocID="{98289368-2830-4466-928F-BF0376578B36}" presName="firstComp" presStyleCnt="0"/>
      <dgm:spPr/>
    </dgm:pt>
    <dgm:pt modelId="{13F7F9AB-CD4C-4AF6-A476-29BFD40756C0}" type="pres">
      <dgm:prSet presAssocID="{98289368-2830-4466-928F-BF0376578B36}" presName="firstChild" presStyleLbl="bgAccFollowNode1" presStyleIdx="0" presStyleCnt="4" custLinFactNeighborX="-1268" custLinFactNeighborY="-1202"/>
      <dgm:spPr/>
      <dgm:t>
        <a:bodyPr/>
        <a:lstStyle/>
        <a:p>
          <a:endParaRPr lang="es-CO"/>
        </a:p>
      </dgm:t>
    </dgm:pt>
    <dgm:pt modelId="{08095EA2-2EAB-4363-9F2F-8ADB4BBF05F2}" type="pres">
      <dgm:prSet presAssocID="{98289368-2830-4466-928F-BF0376578B36}" presName="firstChildTx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1E04009-DFF2-41F2-BFF1-3666EE30F8B9}" type="pres">
      <dgm:prSet presAssocID="{98289368-2830-4466-928F-BF0376578B36}" presName="negSpace" presStyleCnt="0"/>
      <dgm:spPr/>
    </dgm:pt>
    <dgm:pt modelId="{2622F453-754C-4B0E-873E-22D3F1DB39FD}" type="pres">
      <dgm:prSet presAssocID="{98289368-2830-4466-928F-BF0376578B36}" presName="circle" presStyleLbl="node1" presStyleIdx="0" presStyleCnt="4"/>
      <dgm:spPr/>
      <dgm:t>
        <a:bodyPr/>
        <a:lstStyle/>
        <a:p>
          <a:endParaRPr lang="es-CO"/>
        </a:p>
      </dgm:t>
    </dgm:pt>
    <dgm:pt modelId="{46F90715-C65F-49EE-9C3A-C5BA70337A1A}" type="pres">
      <dgm:prSet presAssocID="{EA864D0B-7AEF-4114-A52B-8D545A2D7A22}" presName="transSpace" presStyleCnt="0"/>
      <dgm:spPr/>
    </dgm:pt>
    <dgm:pt modelId="{DD9EDED5-B4B4-49E9-8BF4-8CCA5AC1A1F2}" type="pres">
      <dgm:prSet presAssocID="{AC22D29C-7F85-4C41-8FF7-0827637BE4BA}" presName="posSpace" presStyleCnt="0"/>
      <dgm:spPr/>
    </dgm:pt>
    <dgm:pt modelId="{451ABBE4-D30A-409E-9E2B-9F0BA8FFBFBF}" type="pres">
      <dgm:prSet presAssocID="{AC22D29C-7F85-4C41-8FF7-0827637BE4BA}" presName="vertFlow" presStyleCnt="0"/>
      <dgm:spPr/>
    </dgm:pt>
    <dgm:pt modelId="{3B6D55E8-0B42-42C6-B5DF-AFA9FD28A2A7}" type="pres">
      <dgm:prSet presAssocID="{AC22D29C-7F85-4C41-8FF7-0827637BE4BA}" presName="topSpace" presStyleCnt="0"/>
      <dgm:spPr/>
    </dgm:pt>
    <dgm:pt modelId="{865D0853-7B79-4AD6-9CBC-52B964D69E42}" type="pres">
      <dgm:prSet presAssocID="{AC22D29C-7F85-4C41-8FF7-0827637BE4BA}" presName="firstComp" presStyleCnt="0"/>
      <dgm:spPr/>
    </dgm:pt>
    <dgm:pt modelId="{AD9669F8-6D5E-4F6E-9656-FAE3AAFAECD8}" type="pres">
      <dgm:prSet presAssocID="{AC22D29C-7F85-4C41-8FF7-0827637BE4BA}" presName="firstChild" presStyleLbl="bgAccFollowNode1" presStyleIdx="1" presStyleCnt="4"/>
      <dgm:spPr/>
      <dgm:t>
        <a:bodyPr/>
        <a:lstStyle/>
        <a:p>
          <a:endParaRPr lang="es-CO"/>
        </a:p>
      </dgm:t>
    </dgm:pt>
    <dgm:pt modelId="{7ED04C83-EE5B-4CFD-9680-C419DC7BB003}" type="pres">
      <dgm:prSet presAssocID="{AC22D29C-7F85-4C41-8FF7-0827637BE4BA}" presName="firstChildTx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57C1357-47DD-4CA8-BAC8-31F60DCDAC1F}" type="pres">
      <dgm:prSet presAssocID="{AC22D29C-7F85-4C41-8FF7-0827637BE4BA}" presName="negSpace" presStyleCnt="0"/>
      <dgm:spPr/>
    </dgm:pt>
    <dgm:pt modelId="{0A5E03EB-D8D2-40AF-8809-B95B17013415}" type="pres">
      <dgm:prSet presAssocID="{AC22D29C-7F85-4C41-8FF7-0827637BE4BA}" presName="circle" presStyleLbl="node1" presStyleIdx="1" presStyleCnt="4"/>
      <dgm:spPr/>
      <dgm:t>
        <a:bodyPr/>
        <a:lstStyle/>
        <a:p>
          <a:endParaRPr lang="es-CO"/>
        </a:p>
      </dgm:t>
    </dgm:pt>
    <dgm:pt modelId="{DED1E8BA-0021-497C-83D6-110C5418B9CB}" type="pres">
      <dgm:prSet presAssocID="{04C10EE1-7749-45AC-A450-8DDF88571EEC}" presName="transSpace" presStyleCnt="0"/>
      <dgm:spPr/>
    </dgm:pt>
    <dgm:pt modelId="{54EDD921-AFF7-4756-8E55-7F9143FED01E}" type="pres">
      <dgm:prSet presAssocID="{679597C7-11CA-4B9B-92CD-51E5B9AF8A96}" presName="posSpace" presStyleCnt="0"/>
      <dgm:spPr/>
    </dgm:pt>
    <dgm:pt modelId="{67C0E150-5297-4592-9607-23DFDA011A38}" type="pres">
      <dgm:prSet presAssocID="{679597C7-11CA-4B9B-92CD-51E5B9AF8A96}" presName="vertFlow" presStyleCnt="0"/>
      <dgm:spPr/>
    </dgm:pt>
    <dgm:pt modelId="{5C2C4328-CAE3-4AD3-9034-0B4124B9D33B}" type="pres">
      <dgm:prSet presAssocID="{679597C7-11CA-4B9B-92CD-51E5B9AF8A96}" presName="topSpace" presStyleCnt="0"/>
      <dgm:spPr/>
    </dgm:pt>
    <dgm:pt modelId="{567B1E25-F569-46FD-8214-931682ADFF4D}" type="pres">
      <dgm:prSet presAssocID="{679597C7-11CA-4B9B-92CD-51E5B9AF8A96}" presName="firstComp" presStyleCnt="0"/>
      <dgm:spPr/>
    </dgm:pt>
    <dgm:pt modelId="{3B7BA19D-8ADF-4157-B779-4E3A4E76C0FA}" type="pres">
      <dgm:prSet presAssocID="{679597C7-11CA-4B9B-92CD-51E5B9AF8A96}" presName="firstChild" presStyleLbl="bgAccFollowNode1" presStyleIdx="2" presStyleCnt="4" custLinFactX="-100000" custLinFactY="28062" custLinFactNeighborX="-171265" custLinFactNeighborY="100000"/>
      <dgm:spPr/>
      <dgm:t>
        <a:bodyPr/>
        <a:lstStyle/>
        <a:p>
          <a:endParaRPr lang="es-CO"/>
        </a:p>
      </dgm:t>
    </dgm:pt>
    <dgm:pt modelId="{636D3A3E-67F0-4CB0-9105-8B2FFF385A13}" type="pres">
      <dgm:prSet presAssocID="{679597C7-11CA-4B9B-92CD-51E5B9AF8A96}" presName="firstChildTx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399836E-7622-46E7-80A6-3FCDF5013717}" type="pres">
      <dgm:prSet presAssocID="{679597C7-11CA-4B9B-92CD-51E5B9AF8A96}" presName="negSpace" presStyleCnt="0"/>
      <dgm:spPr/>
    </dgm:pt>
    <dgm:pt modelId="{0FBD45FE-DC06-4B7B-952B-4B0FC3FB9B86}" type="pres">
      <dgm:prSet presAssocID="{679597C7-11CA-4B9B-92CD-51E5B9AF8A96}" presName="circle" presStyleLbl="node1" presStyleIdx="2" presStyleCnt="4"/>
      <dgm:spPr/>
      <dgm:t>
        <a:bodyPr/>
        <a:lstStyle/>
        <a:p>
          <a:endParaRPr lang="es-CO"/>
        </a:p>
      </dgm:t>
    </dgm:pt>
    <dgm:pt modelId="{EC2C5EE2-894E-4B32-B67D-DDB92291C392}" type="pres">
      <dgm:prSet presAssocID="{4E00A7A1-C4F7-48A7-8036-B8C23A67FA8D}" presName="transSpace" presStyleCnt="0"/>
      <dgm:spPr/>
    </dgm:pt>
    <dgm:pt modelId="{81FA6C56-5C27-4792-ACF6-DEB65C04497D}" type="pres">
      <dgm:prSet presAssocID="{025AD5FE-318B-40F2-9054-01FC1B823146}" presName="posSpace" presStyleCnt="0"/>
      <dgm:spPr/>
    </dgm:pt>
    <dgm:pt modelId="{71F8A1D5-F9FB-4E9B-AB22-1892B93919A2}" type="pres">
      <dgm:prSet presAssocID="{025AD5FE-318B-40F2-9054-01FC1B823146}" presName="vertFlow" presStyleCnt="0"/>
      <dgm:spPr/>
    </dgm:pt>
    <dgm:pt modelId="{96C92F47-3814-4E38-B5FD-3B317E4A668D}" type="pres">
      <dgm:prSet presAssocID="{025AD5FE-318B-40F2-9054-01FC1B823146}" presName="topSpace" presStyleCnt="0"/>
      <dgm:spPr/>
    </dgm:pt>
    <dgm:pt modelId="{B684AC92-BF77-4504-90C8-BB0BFE9EA71F}" type="pres">
      <dgm:prSet presAssocID="{025AD5FE-318B-40F2-9054-01FC1B823146}" presName="firstComp" presStyleCnt="0"/>
      <dgm:spPr/>
    </dgm:pt>
    <dgm:pt modelId="{F5FF2948-B2B3-481F-80AB-B359805D7FF9}" type="pres">
      <dgm:prSet presAssocID="{025AD5FE-318B-40F2-9054-01FC1B823146}" presName="firstChild" presStyleLbl="bgAccFollowNode1" presStyleIdx="3" presStyleCnt="4"/>
      <dgm:spPr/>
      <dgm:t>
        <a:bodyPr/>
        <a:lstStyle/>
        <a:p>
          <a:endParaRPr lang="es-CO"/>
        </a:p>
      </dgm:t>
    </dgm:pt>
    <dgm:pt modelId="{4974B02A-2109-4019-880A-94478F8A44D4}" type="pres">
      <dgm:prSet presAssocID="{025AD5FE-318B-40F2-9054-01FC1B823146}" presName="firstChildTx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63F7762-EE91-4DAA-AE4F-A15BD31AAE6E}" type="pres">
      <dgm:prSet presAssocID="{025AD5FE-318B-40F2-9054-01FC1B823146}" presName="negSpace" presStyleCnt="0"/>
      <dgm:spPr/>
    </dgm:pt>
    <dgm:pt modelId="{227734AF-7F33-4396-BC7E-8823EE5A3817}" type="pres">
      <dgm:prSet presAssocID="{025AD5FE-318B-40F2-9054-01FC1B823146}" presName="circle" presStyleLbl="node1" presStyleIdx="3" presStyleCnt="4"/>
      <dgm:spPr/>
      <dgm:t>
        <a:bodyPr/>
        <a:lstStyle/>
        <a:p>
          <a:endParaRPr lang="es-CO"/>
        </a:p>
      </dgm:t>
    </dgm:pt>
  </dgm:ptLst>
  <dgm:cxnLst>
    <dgm:cxn modelId="{88362A18-ACA3-4756-AA0A-0F2414589182}" type="presOf" srcId="{E0A5F177-B099-4F0F-A0FF-1E4377C0FDCB}" destId="{4974B02A-2109-4019-880A-94478F8A44D4}" srcOrd="1" destOrd="0" presId="urn:microsoft.com/office/officeart/2005/8/layout/hList9"/>
    <dgm:cxn modelId="{3FAC155F-BB87-4CC2-A0E4-3FD4F48B0E2F}" type="presOf" srcId="{025AD5FE-318B-40F2-9054-01FC1B823146}" destId="{227734AF-7F33-4396-BC7E-8823EE5A3817}" srcOrd="0" destOrd="0" presId="urn:microsoft.com/office/officeart/2005/8/layout/hList9"/>
    <dgm:cxn modelId="{104DC141-5921-4A7A-A286-8BCA0D7970E7}" type="presOf" srcId="{24FF3AC5-F97B-4412-99E1-982FEC7F450B}" destId="{3B7BA19D-8ADF-4157-B779-4E3A4E76C0FA}" srcOrd="0" destOrd="0" presId="urn:microsoft.com/office/officeart/2005/8/layout/hList9"/>
    <dgm:cxn modelId="{9538D61D-3AEE-4D6E-A8DC-B6ECE96A62B7}" type="presOf" srcId="{24FF3AC5-F97B-4412-99E1-982FEC7F450B}" destId="{636D3A3E-67F0-4CB0-9105-8B2FFF385A13}" srcOrd="1" destOrd="0" presId="urn:microsoft.com/office/officeart/2005/8/layout/hList9"/>
    <dgm:cxn modelId="{61609953-33B9-4E63-A262-3CAE5FE9B37C}" type="presOf" srcId="{2789E1AB-21D7-478D-8D19-9E96759D4818}" destId="{13F7F9AB-CD4C-4AF6-A476-29BFD40756C0}" srcOrd="0" destOrd="0" presId="urn:microsoft.com/office/officeart/2005/8/layout/hList9"/>
    <dgm:cxn modelId="{AAB552D1-DA4D-4D38-9FCB-F36FE0A0EC4F}" srcId="{679597C7-11CA-4B9B-92CD-51E5B9AF8A96}" destId="{24FF3AC5-F97B-4412-99E1-982FEC7F450B}" srcOrd="0" destOrd="0" parTransId="{92403619-72E8-457F-BE7A-9F119F0E2444}" sibTransId="{7E6C97E8-D673-4AB0-9D52-DAA452EE6715}"/>
    <dgm:cxn modelId="{10DE542A-578A-4250-8A24-8FE893182FFC}" type="presOf" srcId="{98289368-2830-4466-928F-BF0376578B36}" destId="{2622F453-754C-4B0E-873E-22D3F1DB39FD}" srcOrd="0" destOrd="0" presId="urn:microsoft.com/office/officeart/2005/8/layout/hList9"/>
    <dgm:cxn modelId="{2841F7A2-0850-494D-9828-66DFBECE40FE}" srcId="{98289368-2830-4466-928F-BF0376578B36}" destId="{2789E1AB-21D7-478D-8D19-9E96759D4818}" srcOrd="0" destOrd="0" parTransId="{BB20D4DF-3C7A-44F4-A3A1-1CCC1AC3D930}" sibTransId="{9893821F-9E28-4251-9C41-A2D39F38A4C4}"/>
    <dgm:cxn modelId="{65A0BE24-B00E-4203-8D04-158CB804F85F}" srcId="{674B120F-8A15-4029-8BE8-F1B22CF2194B}" destId="{AC22D29C-7F85-4C41-8FF7-0827637BE4BA}" srcOrd="1" destOrd="0" parTransId="{6314E2EE-30A1-4CCB-A5FE-2EA4301690DF}" sibTransId="{04C10EE1-7749-45AC-A450-8DDF88571EEC}"/>
    <dgm:cxn modelId="{50BE9088-15DE-427E-A022-08645F870DA8}" type="presOf" srcId="{2789E1AB-21D7-478D-8D19-9E96759D4818}" destId="{08095EA2-2EAB-4363-9F2F-8ADB4BBF05F2}" srcOrd="1" destOrd="0" presId="urn:microsoft.com/office/officeart/2005/8/layout/hList9"/>
    <dgm:cxn modelId="{8B120CE9-CCAF-4EA9-9621-0F6D5CBD5FBC}" type="presOf" srcId="{E0A5F177-B099-4F0F-A0FF-1E4377C0FDCB}" destId="{F5FF2948-B2B3-481F-80AB-B359805D7FF9}" srcOrd="0" destOrd="0" presId="urn:microsoft.com/office/officeart/2005/8/layout/hList9"/>
    <dgm:cxn modelId="{F48661F5-4687-4408-87F8-696E85CDB5B9}" type="presOf" srcId="{6CA7F862-181D-48BA-ADB5-EF7FD748A54E}" destId="{AD9669F8-6D5E-4F6E-9656-FAE3AAFAECD8}" srcOrd="0" destOrd="0" presId="urn:microsoft.com/office/officeart/2005/8/layout/hList9"/>
    <dgm:cxn modelId="{D0815843-D974-4D37-B9ED-98C20A3F77EE}" srcId="{025AD5FE-318B-40F2-9054-01FC1B823146}" destId="{E0A5F177-B099-4F0F-A0FF-1E4377C0FDCB}" srcOrd="0" destOrd="0" parTransId="{252F8E5A-EA8D-4970-B600-3C65FCBE1D87}" sibTransId="{ABC53BB1-FBF0-4A70-82DB-595FA9FF7BB8}"/>
    <dgm:cxn modelId="{67C3F1ED-4929-462C-B209-0D2E331FCF95}" type="presOf" srcId="{674B120F-8A15-4029-8BE8-F1B22CF2194B}" destId="{DC1CBD99-997F-4FB2-BEC1-5389E2123BF6}" srcOrd="0" destOrd="0" presId="urn:microsoft.com/office/officeart/2005/8/layout/hList9"/>
    <dgm:cxn modelId="{07742957-6C7D-4A87-B2D4-EE6D8012CE8A}" srcId="{674B120F-8A15-4029-8BE8-F1B22CF2194B}" destId="{679597C7-11CA-4B9B-92CD-51E5B9AF8A96}" srcOrd="2" destOrd="0" parTransId="{57492F97-6D70-40F4-82CE-A554B554993A}" sibTransId="{4E00A7A1-C4F7-48A7-8036-B8C23A67FA8D}"/>
    <dgm:cxn modelId="{B4BC2E7A-99E8-4153-93A7-3C1C65B98268}" srcId="{674B120F-8A15-4029-8BE8-F1B22CF2194B}" destId="{025AD5FE-318B-40F2-9054-01FC1B823146}" srcOrd="3" destOrd="0" parTransId="{76043971-D8B9-4AA5-8B00-521F72DD2208}" sibTransId="{6D2AAA75-4B34-4627-8BEC-70E262475D3C}"/>
    <dgm:cxn modelId="{B310CE48-CC23-41B0-91D7-EDDA05EC5074}" type="presOf" srcId="{679597C7-11CA-4B9B-92CD-51E5B9AF8A96}" destId="{0FBD45FE-DC06-4B7B-952B-4B0FC3FB9B86}" srcOrd="0" destOrd="0" presId="urn:microsoft.com/office/officeart/2005/8/layout/hList9"/>
    <dgm:cxn modelId="{B7D61C83-3959-420E-BF12-FF97F3D55114}" type="presOf" srcId="{AC22D29C-7F85-4C41-8FF7-0827637BE4BA}" destId="{0A5E03EB-D8D2-40AF-8809-B95B17013415}" srcOrd="0" destOrd="0" presId="urn:microsoft.com/office/officeart/2005/8/layout/hList9"/>
    <dgm:cxn modelId="{A3E65B92-1377-4E5D-BCD2-F4A2F9320C9F}" type="presOf" srcId="{6CA7F862-181D-48BA-ADB5-EF7FD748A54E}" destId="{7ED04C83-EE5B-4CFD-9680-C419DC7BB003}" srcOrd="1" destOrd="0" presId="urn:microsoft.com/office/officeart/2005/8/layout/hList9"/>
    <dgm:cxn modelId="{45334AB5-1600-4FFA-B8CE-C5CB6F7198BB}" srcId="{674B120F-8A15-4029-8BE8-F1B22CF2194B}" destId="{98289368-2830-4466-928F-BF0376578B36}" srcOrd="0" destOrd="0" parTransId="{6433D6C4-CF37-4E2B-8937-D703527C089D}" sibTransId="{EA864D0B-7AEF-4114-A52B-8D545A2D7A22}"/>
    <dgm:cxn modelId="{1422040B-A88A-4157-B404-1999590B9A94}" srcId="{AC22D29C-7F85-4C41-8FF7-0827637BE4BA}" destId="{6CA7F862-181D-48BA-ADB5-EF7FD748A54E}" srcOrd="0" destOrd="0" parTransId="{76309283-3209-4BDB-B590-5F78276664DF}" sibTransId="{A2A53484-12BF-4ABC-86D7-C79D212B5414}"/>
    <dgm:cxn modelId="{2E85686E-2B81-4DC6-A7A1-64803A50CD32}" type="presParOf" srcId="{DC1CBD99-997F-4FB2-BEC1-5389E2123BF6}" destId="{D0A5E301-C9DD-43F6-BBC8-76790FF5555B}" srcOrd="0" destOrd="0" presId="urn:microsoft.com/office/officeart/2005/8/layout/hList9"/>
    <dgm:cxn modelId="{ABC186B7-8911-43DD-867F-7ECB6016287F}" type="presParOf" srcId="{DC1CBD99-997F-4FB2-BEC1-5389E2123BF6}" destId="{25C792E1-6A55-43DB-B219-82904B829656}" srcOrd="1" destOrd="0" presId="urn:microsoft.com/office/officeart/2005/8/layout/hList9"/>
    <dgm:cxn modelId="{4EAF53DD-1F8D-44B2-A33B-BD7D77126DE8}" type="presParOf" srcId="{25C792E1-6A55-43DB-B219-82904B829656}" destId="{F50142F7-6F29-47BE-A8F1-AB6DAEC61DB3}" srcOrd="0" destOrd="0" presId="urn:microsoft.com/office/officeart/2005/8/layout/hList9"/>
    <dgm:cxn modelId="{B662B784-E784-45BD-9060-2522C1A039B8}" type="presParOf" srcId="{25C792E1-6A55-43DB-B219-82904B829656}" destId="{E9A977D5-7D5C-49C0-BACE-6A74C0706A6A}" srcOrd="1" destOrd="0" presId="urn:microsoft.com/office/officeart/2005/8/layout/hList9"/>
    <dgm:cxn modelId="{F96478BE-DF4F-49B9-BB5D-86C4D45E513F}" type="presParOf" srcId="{E9A977D5-7D5C-49C0-BACE-6A74C0706A6A}" destId="{13F7F9AB-CD4C-4AF6-A476-29BFD40756C0}" srcOrd="0" destOrd="0" presId="urn:microsoft.com/office/officeart/2005/8/layout/hList9"/>
    <dgm:cxn modelId="{A0E83F89-E9DB-4B1F-851B-167C7AC887BB}" type="presParOf" srcId="{E9A977D5-7D5C-49C0-BACE-6A74C0706A6A}" destId="{08095EA2-2EAB-4363-9F2F-8ADB4BBF05F2}" srcOrd="1" destOrd="0" presId="urn:microsoft.com/office/officeart/2005/8/layout/hList9"/>
    <dgm:cxn modelId="{72888ADE-C0B0-46E8-92D3-D9E372BD834A}" type="presParOf" srcId="{DC1CBD99-997F-4FB2-BEC1-5389E2123BF6}" destId="{C1E04009-DFF2-41F2-BFF1-3666EE30F8B9}" srcOrd="2" destOrd="0" presId="urn:microsoft.com/office/officeart/2005/8/layout/hList9"/>
    <dgm:cxn modelId="{468917CC-C80F-4555-A42E-2FA0656C6227}" type="presParOf" srcId="{DC1CBD99-997F-4FB2-BEC1-5389E2123BF6}" destId="{2622F453-754C-4B0E-873E-22D3F1DB39FD}" srcOrd="3" destOrd="0" presId="urn:microsoft.com/office/officeart/2005/8/layout/hList9"/>
    <dgm:cxn modelId="{5BE6740A-0042-4CF9-AC75-08AA5D605E21}" type="presParOf" srcId="{DC1CBD99-997F-4FB2-BEC1-5389E2123BF6}" destId="{46F90715-C65F-49EE-9C3A-C5BA70337A1A}" srcOrd="4" destOrd="0" presId="urn:microsoft.com/office/officeart/2005/8/layout/hList9"/>
    <dgm:cxn modelId="{880EBEFE-AD8A-4A74-B4B3-BFE68B69AD24}" type="presParOf" srcId="{DC1CBD99-997F-4FB2-BEC1-5389E2123BF6}" destId="{DD9EDED5-B4B4-49E9-8BF4-8CCA5AC1A1F2}" srcOrd="5" destOrd="0" presId="urn:microsoft.com/office/officeart/2005/8/layout/hList9"/>
    <dgm:cxn modelId="{3858FF86-5B8F-4432-9822-83D88CFD0DA4}" type="presParOf" srcId="{DC1CBD99-997F-4FB2-BEC1-5389E2123BF6}" destId="{451ABBE4-D30A-409E-9E2B-9F0BA8FFBFBF}" srcOrd="6" destOrd="0" presId="urn:microsoft.com/office/officeart/2005/8/layout/hList9"/>
    <dgm:cxn modelId="{16D762F7-B2BF-4A7B-BD59-1C830166CD4F}" type="presParOf" srcId="{451ABBE4-D30A-409E-9E2B-9F0BA8FFBFBF}" destId="{3B6D55E8-0B42-42C6-B5DF-AFA9FD28A2A7}" srcOrd="0" destOrd="0" presId="urn:microsoft.com/office/officeart/2005/8/layout/hList9"/>
    <dgm:cxn modelId="{CB3509B4-EE02-4BED-A070-EFB1C9138C46}" type="presParOf" srcId="{451ABBE4-D30A-409E-9E2B-9F0BA8FFBFBF}" destId="{865D0853-7B79-4AD6-9CBC-52B964D69E42}" srcOrd="1" destOrd="0" presId="urn:microsoft.com/office/officeart/2005/8/layout/hList9"/>
    <dgm:cxn modelId="{03EAC528-0B3E-4AF0-B475-140819DE379B}" type="presParOf" srcId="{865D0853-7B79-4AD6-9CBC-52B964D69E42}" destId="{AD9669F8-6D5E-4F6E-9656-FAE3AAFAECD8}" srcOrd="0" destOrd="0" presId="urn:microsoft.com/office/officeart/2005/8/layout/hList9"/>
    <dgm:cxn modelId="{F47B4E9F-701E-47E3-B7B2-44B5AF3BE662}" type="presParOf" srcId="{865D0853-7B79-4AD6-9CBC-52B964D69E42}" destId="{7ED04C83-EE5B-4CFD-9680-C419DC7BB003}" srcOrd="1" destOrd="0" presId="urn:microsoft.com/office/officeart/2005/8/layout/hList9"/>
    <dgm:cxn modelId="{D9DA151C-0EF6-4E06-BA57-B8DFD7452310}" type="presParOf" srcId="{DC1CBD99-997F-4FB2-BEC1-5389E2123BF6}" destId="{A57C1357-47DD-4CA8-BAC8-31F60DCDAC1F}" srcOrd="7" destOrd="0" presId="urn:microsoft.com/office/officeart/2005/8/layout/hList9"/>
    <dgm:cxn modelId="{158C27FF-8544-48D3-B1FF-D271844CE599}" type="presParOf" srcId="{DC1CBD99-997F-4FB2-BEC1-5389E2123BF6}" destId="{0A5E03EB-D8D2-40AF-8809-B95B17013415}" srcOrd="8" destOrd="0" presId="urn:microsoft.com/office/officeart/2005/8/layout/hList9"/>
    <dgm:cxn modelId="{58942A65-8480-457D-A949-0CD0F3BC3733}" type="presParOf" srcId="{DC1CBD99-997F-4FB2-BEC1-5389E2123BF6}" destId="{DED1E8BA-0021-497C-83D6-110C5418B9CB}" srcOrd="9" destOrd="0" presId="urn:microsoft.com/office/officeart/2005/8/layout/hList9"/>
    <dgm:cxn modelId="{2A6CC8A8-A0E4-45F1-A194-0CE8C3DD651F}" type="presParOf" srcId="{DC1CBD99-997F-4FB2-BEC1-5389E2123BF6}" destId="{54EDD921-AFF7-4756-8E55-7F9143FED01E}" srcOrd="10" destOrd="0" presId="urn:microsoft.com/office/officeart/2005/8/layout/hList9"/>
    <dgm:cxn modelId="{69458098-5D80-4868-BF7B-442AE3EA2B1B}" type="presParOf" srcId="{DC1CBD99-997F-4FB2-BEC1-5389E2123BF6}" destId="{67C0E150-5297-4592-9607-23DFDA011A38}" srcOrd="11" destOrd="0" presId="urn:microsoft.com/office/officeart/2005/8/layout/hList9"/>
    <dgm:cxn modelId="{5733A97C-CDB0-434D-B494-56E6B521E9A0}" type="presParOf" srcId="{67C0E150-5297-4592-9607-23DFDA011A38}" destId="{5C2C4328-CAE3-4AD3-9034-0B4124B9D33B}" srcOrd="0" destOrd="0" presId="urn:microsoft.com/office/officeart/2005/8/layout/hList9"/>
    <dgm:cxn modelId="{85627EB6-0C43-450B-9B17-686A52C7697B}" type="presParOf" srcId="{67C0E150-5297-4592-9607-23DFDA011A38}" destId="{567B1E25-F569-46FD-8214-931682ADFF4D}" srcOrd="1" destOrd="0" presId="urn:microsoft.com/office/officeart/2005/8/layout/hList9"/>
    <dgm:cxn modelId="{C6A78AE6-FE21-483C-87E4-A9029053EF88}" type="presParOf" srcId="{567B1E25-F569-46FD-8214-931682ADFF4D}" destId="{3B7BA19D-8ADF-4157-B779-4E3A4E76C0FA}" srcOrd="0" destOrd="0" presId="urn:microsoft.com/office/officeart/2005/8/layout/hList9"/>
    <dgm:cxn modelId="{49FFA082-0D30-4110-9AF0-B2EB6E5D2CAC}" type="presParOf" srcId="{567B1E25-F569-46FD-8214-931682ADFF4D}" destId="{636D3A3E-67F0-4CB0-9105-8B2FFF385A13}" srcOrd="1" destOrd="0" presId="urn:microsoft.com/office/officeart/2005/8/layout/hList9"/>
    <dgm:cxn modelId="{6009FB46-1D8E-4057-8343-A73D1FAF5A4E}" type="presParOf" srcId="{DC1CBD99-997F-4FB2-BEC1-5389E2123BF6}" destId="{E399836E-7622-46E7-80A6-3FCDF5013717}" srcOrd="12" destOrd="0" presId="urn:microsoft.com/office/officeart/2005/8/layout/hList9"/>
    <dgm:cxn modelId="{ED471D4E-A722-4217-BC44-9ACBB86A19A7}" type="presParOf" srcId="{DC1CBD99-997F-4FB2-BEC1-5389E2123BF6}" destId="{0FBD45FE-DC06-4B7B-952B-4B0FC3FB9B86}" srcOrd="13" destOrd="0" presId="urn:microsoft.com/office/officeart/2005/8/layout/hList9"/>
    <dgm:cxn modelId="{6A3BF60B-F917-4D43-98C6-94DB681AA0B3}" type="presParOf" srcId="{DC1CBD99-997F-4FB2-BEC1-5389E2123BF6}" destId="{EC2C5EE2-894E-4B32-B67D-DDB92291C392}" srcOrd="14" destOrd="0" presId="urn:microsoft.com/office/officeart/2005/8/layout/hList9"/>
    <dgm:cxn modelId="{7FC90F4C-CC03-458A-9F45-46A7E1A6CCE8}" type="presParOf" srcId="{DC1CBD99-997F-4FB2-BEC1-5389E2123BF6}" destId="{81FA6C56-5C27-4792-ACF6-DEB65C04497D}" srcOrd="15" destOrd="0" presId="urn:microsoft.com/office/officeart/2005/8/layout/hList9"/>
    <dgm:cxn modelId="{6D170C8D-9F6F-4FE0-8D8D-312980B1C044}" type="presParOf" srcId="{DC1CBD99-997F-4FB2-BEC1-5389E2123BF6}" destId="{71F8A1D5-F9FB-4E9B-AB22-1892B93919A2}" srcOrd="16" destOrd="0" presId="urn:microsoft.com/office/officeart/2005/8/layout/hList9"/>
    <dgm:cxn modelId="{E067880A-F70C-4E92-B528-F17F61297A73}" type="presParOf" srcId="{71F8A1D5-F9FB-4E9B-AB22-1892B93919A2}" destId="{96C92F47-3814-4E38-B5FD-3B317E4A668D}" srcOrd="0" destOrd="0" presId="urn:microsoft.com/office/officeart/2005/8/layout/hList9"/>
    <dgm:cxn modelId="{989FAFDD-D9DF-4B17-9F90-35D7F6D5C8C4}" type="presParOf" srcId="{71F8A1D5-F9FB-4E9B-AB22-1892B93919A2}" destId="{B684AC92-BF77-4504-90C8-BB0BFE9EA71F}" srcOrd="1" destOrd="0" presId="urn:microsoft.com/office/officeart/2005/8/layout/hList9"/>
    <dgm:cxn modelId="{3805288E-8F32-4FC4-8C92-2D913CC0D4C9}" type="presParOf" srcId="{B684AC92-BF77-4504-90C8-BB0BFE9EA71F}" destId="{F5FF2948-B2B3-481F-80AB-B359805D7FF9}" srcOrd="0" destOrd="0" presId="urn:microsoft.com/office/officeart/2005/8/layout/hList9"/>
    <dgm:cxn modelId="{B47D1185-E00D-4E34-9F38-1AC00061F14D}" type="presParOf" srcId="{B684AC92-BF77-4504-90C8-BB0BFE9EA71F}" destId="{4974B02A-2109-4019-880A-94478F8A44D4}" srcOrd="1" destOrd="0" presId="urn:microsoft.com/office/officeart/2005/8/layout/hList9"/>
    <dgm:cxn modelId="{49ADCAA5-E650-468D-90AD-539E11AAF3F6}" type="presParOf" srcId="{DC1CBD99-997F-4FB2-BEC1-5389E2123BF6}" destId="{E63F7762-EE91-4DAA-AE4F-A15BD31AAE6E}" srcOrd="17" destOrd="0" presId="urn:microsoft.com/office/officeart/2005/8/layout/hList9"/>
    <dgm:cxn modelId="{09F67F46-B91F-4E6F-9177-2B4397CF132F}" type="presParOf" srcId="{DC1CBD99-997F-4FB2-BEC1-5389E2123BF6}" destId="{227734AF-7F33-4396-BC7E-8823EE5A3817}" srcOrd="1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0.74053</cdr:x>
      <cdr:y>0.3827</cdr:y>
    </cdr:from>
    <cdr:to>
      <cdr:x>0.87591</cdr:x>
      <cdr:y>0.60047</cdr:y>
    </cdr:to>
    <cdr:sp macro="" textlink="">
      <cdr:nvSpPr>
        <cdr:cNvPr id="4" name="CuadroTexto 3"/>
        <cdr:cNvSpPr txBox="1"/>
      </cdr:nvSpPr>
      <cdr:spPr>
        <a:xfrm xmlns:a="http://schemas.openxmlformats.org/drawingml/2006/main">
          <a:off x="5001986" y="160700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s-CO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0.16079</cdr:x>
      <cdr:y>0.13571</cdr:y>
    </cdr:from>
    <cdr:to>
      <cdr:x>0.64778</cdr:x>
      <cdr:y>0.22915</cdr:y>
    </cdr:to>
    <cdr:sp macro="" textlink="">
      <cdr:nvSpPr>
        <cdr:cNvPr id="4" name="Flecha: curvada hacia abajo 3">
          <a:extLst xmlns:a="http://schemas.openxmlformats.org/drawingml/2006/main">
            <a:ext uri="{FF2B5EF4-FFF2-40B4-BE49-F238E27FC236}">
              <a16:creationId xmlns="" xmlns:a16="http://schemas.microsoft.com/office/drawing/2014/main" id="{3DBDE550-FAA0-4A44-BBBD-3C6316795C28}"/>
            </a:ext>
          </a:extLst>
        </cdr:cNvPr>
        <cdr:cNvSpPr/>
      </cdr:nvSpPr>
      <cdr:spPr>
        <a:xfrm xmlns:a="http://schemas.openxmlformats.org/drawingml/2006/main" flipH="1">
          <a:off x="828525" y="521982"/>
          <a:ext cx="2509451" cy="359412"/>
        </a:xfrm>
        <a:prstGeom xmlns:a="http://schemas.openxmlformats.org/drawingml/2006/main" prst="curvedDownArrow">
          <a:avLst>
            <a:gd name="adj1" fmla="val 25000"/>
            <a:gd name="adj2" fmla="val 50000"/>
            <a:gd name="adj3" fmla="val 46007"/>
          </a:avLst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s-CO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0.64437</cdr:x>
      <cdr:y>0</cdr:y>
    </cdr:from>
    <cdr:to>
      <cdr:x>0.879</cdr:x>
      <cdr:y>0.06892</cdr:y>
    </cdr:to>
    <cdr:sp macro="" textlink="">
      <cdr:nvSpPr>
        <cdr:cNvPr id="2" name="Rectángulo 1"/>
        <cdr:cNvSpPr/>
      </cdr:nvSpPr>
      <cdr:spPr>
        <a:xfrm xmlns:a="http://schemas.openxmlformats.org/drawingml/2006/main">
          <a:off x="5941751" y="0"/>
          <a:ext cx="2163527" cy="3385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es-CO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es-CO" sz="16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9A83-9BE7-4005-BB63-7648DF880B9B}" type="datetimeFigureOut">
              <a:rPr lang="es-CO" smtClean="0"/>
              <a:t>13/11/2019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8BB0D-9E4A-4DB3-AEED-ADC07915345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84946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9A83-9BE7-4005-BB63-7648DF880B9B}" type="datetimeFigureOut">
              <a:rPr lang="es-CO" smtClean="0"/>
              <a:t>13/11/2019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8BB0D-9E4A-4DB3-AEED-ADC07915345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64872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9A83-9BE7-4005-BB63-7648DF880B9B}" type="datetimeFigureOut">
              <a:rPr lang="es-CO" smtClean="0"/>
              <a:t>13/11/2019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8BB0D-9E4A-4DB3-AEED-ADC07915345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0266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9A83-9BE7-4005-BB63-7648DF880B9B}" type="datetimeFigureOut">
              <a:rPr lang="es-CO" smtClean="0"/>
              <a:t>13/11/2019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8BB0D-9E4A-4DB3-AEED-ADC07915345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71162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9A83-9BE7-4005-BB63-7648DF880B9B}" type="datetimeFigureOut">
              <a:rPr lang="es-CO" smtClean="0"/>
              <a:t>13/11/2019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8BB0D-9E4A-4DB3-AEED-ADC07915345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09888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9A83-9BE7-4005-BB63-7648DF880B9B}" type="datetimeFigureOut">
              <a:rPr lang="es-CO" smtClean="0"/>
              <a:t>13/11/2019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8BB0D-9E4A-4DB3-AEED-ADC07915345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94944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9A83-9BE7-4005-BB63-7648DF880B9B}" type="datetimeFigureOut">
              <a:rPr lang="es-CO" smtClean="0"/>
              <a:t>13/11/2019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8BB0D-9E4A-4DB3-AEED-ADC07915345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81138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9A83-9BE7-4005-BB63-7648DF880B9B}" type="datetimeFigureOut">
              <a:rPr lang="es-CO" smtClean="0"/>
              <a:t>13/11/2019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8BB0D-9E4A-4DB3-AEED-ADC07915345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80546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9A83-9BE7-4005-BB63-7648DF880B9B}" type="datetimeFigureOut">
              <a:rPr lang="es-CO" smtClean="0"/>
              <a:t>13/11/2019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8BB0D-9E4A-4DB3-AEED-ADC07915345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98617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9A83-9BE7-4005-BB63-7648DF880B9B}" type="datetimeFigureOut">
              <a:rPr lang="es-CO" smtClean="0"/>
              <a:t>13/11/2019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8BB0D-9E4A-4DB3-AEED-ADC07915345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57983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9A83-9BE7-4005-BB63-7648DF880B9B}" type="datetimeFigureOut">
              <a:rPr lang="es-CO" smtClean="0"/>
              <a:t>13/11/2019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8BB0D-9E4A-4DB3-AEED-ADC07915345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37007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E49A83-9BE7-4005-BB63-7648DF880B9B}" type="datetimeFigureOut">
              <a:rPr lang="es-CO" smtClean="0"/>
              <a:t>13/11/2019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8BB0D-9E4A-4DB3-AEED-ADC07915345E}" type="slidenum">
              <a:rPr lang="es-CO" smtClean="0"/>
              <a:t>‹Nº›</a:t>
            </a:fld>
            <a:endParaRPr lang="es-CO"/>
          </a:p>
        </p:txBody>
      </p:sp>
      <p:pic>
        <p:nvPicPr>
          <p:cNvPr id="7" name="Marcador de contenido 3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952"/>
          <a:stretch/>
        </p:blipFill>
        <p:spPr>
          <a:xfrm>
            <a:off x="0" y="5758542"/>
            <a:ext cx="12192000" cy="110078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" name="Group 24">
            <a:extLst>
              <a:ext uri="{FF2B5EF4-FFF2-40B4-BE49-F238E27FC236}">
                <a16:creationId xmlns="" xmlns:a16="http://schemas.microsoft.com/office/drawing/2014/main" id="{90C2FC34-D569-1545-BB86-BF5F4973B4EE}"/>
              </a:ext>
            </a:extLst>
          </p:cNvPr>
          <p:cNvGrpSpPr/>
          <p:nvPr userDrawn="1"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10" name="Rectangle 27">
              <a:extLst>
                <a:ext uri="{FF2B5EF4-FFF2-40B4-BE49-F238E27FC236}">
                  <a16:creationId xmlns="" xmlns:a16="http://schemas.microsoft.com/office/drawing/2014/main" id="{25FC72EA-9D86-7B42-90FA-5C105054B22C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28">
              <a:extLst>
                <a:ext uri="{FF2B5EF4-FFF2-40B4-BE49-F238E27FC236}">
                  <a16:creationId xmlns="" xmlns:a16="http://schemas.microsoft.com/office/drawing/2014/main" id="{5BCBFA2A-886B-9C41-A3C7-F3D5BC04337D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29">
              <a:extLst>
                <a:ext uri="{FF2B5EF4-FFF2-40B4-BE49-F238E27FC236}">
                  <a16:creationId xmlns="" xmlns:a16="http://schemas.microsoft.com/office/drawing/2014/main" id="{67B6DFC1-BC41-454A-A547-AEE142CFC2E3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221302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microsoft.com/office/2007/relationships/hdphoto" Target="../media/hdphoto3.wdp"/><Relationship Id="rId18" Type="http://schemas.openxmlformats.org/officeDocument/2006/relationships/image" Target="../media/image19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12" Type="http://schemas.openxmlformats.org/officeDocument/2006/relationships/image" Target="../media/image16.png"/><Relationship Id="rId17" Type="http://schemas.microsoft.com/office/2007/relationships/hdphoto" Target="../media/hdphoto4.wdp"/><Relationship Id="rId2" Type="http://schemas.openxmlformats.org/officeDocument/2006/relationships/diagramData" Target="../diagrams/data1.xml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hdphoto" Target="../media/hdphoto2.wdp"/><Relationship Id="rId5" Type="http://schemas.openxmlformats.org/officeDocument/2006/relationships/diagramColors" Target="../diagrams/colors1.xml"/><Relationship Id="rId15" Type="http://schemas.openxmlformats.org/officeDocument/2006/relationships/image" Target="../media/image21.svg"/><Relationship Id="rId10" Type="http://schemas.openxmlformats.org/officeDocument/2006/relationships/image" Target="../media/image15.png"/><Relationship Id="rId19" Type="http://schemas.microsoft.com/office/2007/relationships/hdphoto" Target="../media/hdphoto5.wdp"/><Relationship Id="rId4" Type="http://schemas.openxmlformats.org/officeDocument/2006/relationships/diagramQuickStyle" Target="../diagrams/quickStyle1.xml"/><Relationship Id="rId9" Type="http://schemas.microsoft.com/office/2007/relationships/hdphoto" Target="../media/hdphoto1.wdp"/><Relationship Id="rId1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5" Type="http://schemas.openxmlformats.org/officeDocument/2006/relationships/image" Target="../media/image5.png"/><Relationship Id="rId4" Type="http://schemas.openxmlformats.org/officeDocument/2006/relationships/image" Target="../media/image5.sv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0" y="-10068"/>
            <a:ext cx="12189290" cy="6859522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="" xmlns:a16="http://schemas.microsoft.com/office/drawing/2014/main" id="{12043AF9-2B6C-1243-A099-99E4C73D3E9E}"/>
              </a:ext>
            </a:extLst>
          </p:cNvPr>
          <p:cNvSpPr/>
          <p:nvPr/>
        </p:nvSpPr>
        <p:spPr>
          <a:xfrm rot="10800000" flipH="1">
            <a:off x="6108758" y="4067562"/>
            <a:ext cx="6093291" cy="2810434"/>
          </a:xfrm>
          <a:custGeom>
            <a:avLst/>
            <a:gdLst>
              <a:gd name="connsiteX0" fmla="*/ 0 w 5508165"/>
              <a:gd name="connsiteY0" fmla="*/ 0 h 2192215"/>
              <a:gd name="connsiteX1" fmla="*/ 5508165 w 5508165"/>
              <a:gd name="connsiteY1" fmla="*/ 0 h 2192215"/>
              <a:gd name="connsiteX2" fmla="*/ 5508165 w 5508165"/>
              <a:gd name="connsiteY2" fmla="*/ 2192215 h 2192215"/>
              <a:gd name="connsiteX3" fmla="*/ 0 w 5508165"/>
              <a:gd name="connsiteY3" fmla="*/ 2192215 h 2192215"/>
              <a:gd name="connsiteX4" fmla="*/ 0 w 5508165"/>
              <a:gd name="connsiteY4" fmla="*/ 0 h 2192215"/>
              <a:gd name="connsiteX0" fmla="*/ 0 w 5508165"/>
              <a:gd name="connsiteY0" fmla="*/ 0 h 3810000"/>
              <a:gd name="connsiteX1" fmla="*/ 5508165 w 5508165"/>
              <a:gd name="connsiteY1" fmla="*/ 0 h 3810000"/>
              <a:gd name="connsiteX2" fmla="*/ 5508165 w 5508165"/>
              <a:gd name="connsiteY2" fmla="*/ 2192215 h 3810000"/>
              <a:gd name="connsiteX3" fmla="*/ 1418492 w 5508165"/>
              <a:gd name="connsiteY3" fmla="*/ 3810000 h 3810000"/>
              <a:gd name="connsiteX4" fmla="*/ 0 w 5508165"/>
              <a:gd name="connsiteY4" fmla="*/ 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08165" h="3810000">
                <a:moveTo>
                  <a:pt x="0" y="0"/>
                </a:moveTo>
                <a:lnTo>
                  <a:pt x="5508165" y="0"/>
                </a:lnTo>
                <a:lnTo>
                  <a:pt x="5508165" y="2192215"/>
                </a:lnTo>
                <a:lnTo>
                  <a:pt x="1418492" y="3810000"/>
                </a:lnTo>
                <a:lnTo>
                  <a:pt x="0" y="0"/>
                </a:lnTo>
                <a:close/>
              </a:path>
            </a:pathLst>
          </a:cu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200">
              <a:latin typeface="Arial Narrow" panose="020B0606020202030204" pitchFamily="34" charset="0"/>
            </a:endParaRPr>
          </a:p>
        </p:txBody>
      </p:sp>
      <p:sp>
        <p:nvSpPr>
          <p:cNvPr id="6" name="Subtítulo 2">
            <a:extLst>
              <a:ext uri="{FF2B5EF4-FFF2-40B4-BE49-F238E27FC236}">
                <a16:creationId xmlns="" xmlns:a16="http://schemas.microsoft.com/office/drawing/2014/main" id="{5B2BD8F4-F3ED-BB41-AF49-B317C72C2F6B}"/>
              </a:ext>
            </a:extLst>
          </p:cNvPr>
          <p:cNvSpPr txBox="1">
            <a:spLocks/>
          </p:cNvSpPr>
          <p:nvPr/>
        </p:nvSpPr>
        <p:spPr>
          <a:xfrm>
            <a:off x="7000875" y="5103448"/>
            <a:ext cx="4726668" cy="153572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2500"/>
              </a:lnSpc>
              <a:buNone/>
            </a:pPr>
            <a:r>
              <a:rPr lang="es-CO" b="1" dirty="0">
                <a:solidFill>
                  <a:srgbClr val="003366"/>
                </a:solidFill>
                <a:latin typeface="Myriad Pro" panose="020B0503030403020204" pitchFamily="34" charset="0"/>
              </a:rPr>
              <a:t>Contratación Transparente</a:t>
            </a:r>
          </a:p>
          <a:p>
            <a:pPr marL="0" indent="0" algn="ctr">
              <a:lnSpc>
                <a:spcPts val="2000"/>
              </a:lnSpc>
              <a:buNone/>
            </a:pPr>
            <a:r>
              <a:rPr lang="es-CO" sz="2400" dirty="0">
                <a:solidFill>
                  <a:srgbClr val="003366"/>
                </a:solidFill>
                <a:latin typeface="Myriad Pro" panose="020B0503030403020204" pitchFamily="34" charset="0"/>
              </a:rPr>
              <a:t>Dra. Catalina Téllez Posada</a:t>
            </a:r>
          </a:p>
          <a:p>
            <a:pPr marL="0" indent="0" algn="ctr">
              <a:lnSpc>
                <a:spcPts val="2000"/>
              </a:lnSpc>
              <a:buNone/>
            </a:pPr>
            <a:r>
              <a:rPr lang="es-CO" sz="2200" dirty="0">
                <a:solidFill>
                  <a:srgbClr val="003366"/>
                </a:solidFill>
                <a:latin typeface="Myriad Pro" panose="020B0503030403020204" pitchFamily="34" charset="0"/>
              </a:rPr>
              <a:t>Directora de Contratación</a:t>
            </a:r>
          </a:p>
        </p:txBody>
      </p:sp>
    </p:spTree>
    <p:extLst>
      <p:ext uri="{BB962C8B-B14F-4D97-AF65-F5344CB8AC3E}">
        <p14:creationId xmlns:p14="http://schemas.microsoft.com/office/powerpoint/2010/main" val="34497233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8C1E1EF5-44A4-834A-8BFD-2380CA2D21CD}"/>
              </a:ext>
            </a:extLst>
          </p:cNvPr>
          <p:cNvSpPr/>
          <p:nvPr/>
        </p:nvSpPr>
        <p:spPr>
          <a:xfrm>
            <a:off x="7877909" y="2256807"/>
            <a:ext cx="3430658" cy="674315"/>
          </a:xfrm>
          <a:prstGeom prst="rect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4" name="Gráfico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458024"/>
              </p:ext>
            </p:extLst>
          </p:nvPr>
        </p:nvGraphicFramePr>
        <p:xfrm>
          <a:off x="855785" y="1007924"/>
          <a:ext cx="5931877" cy="43044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Rectángulo 8"/>
          <p:cNvSpPr/>
          <p:nvPr/>
        </p:nvSpPr>
        <p:spPr>
          <a:xfrm>
            <a:off x="6689061" y="3605553"/>
            <a:ext cx="465706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dirty="0">
                <a:solidFill>
                  <a:srgbClr val="1B5582"/>
                </a:solidFill>
                <a:latin typeface="Arial Narrow" panose="020B0606020202030204" pitchFamily="34" charset="0"/>
              </a:rPr>
              <a:t>Se ha logrado un avance del </a:t>
            </a:r>
            <a:r>
              <a:rPr lang="es-CO" sz="2800" b="1" dirty="0">
                <a:solidFill>
                  <a:srgbClr val="FF0000"/>
                </a:solidFill>
                <a:latin typeface="Arial Narrow" panose="020B0606020202030204" pitchFamily="34" charset="0"/>
              </a:rPr>
              <a:t>81,8%</a:t>
            </a:r>
            <a:r>
              <a:rPr lang="es-CO" sz="2800" dirty="0">
                <a:latin typeface="Arial Narrow" panose="020B0606020202030204" pitchFamily="34" charset="0"/>
              </a:rPr>
              <a:t> </a:t>
            </a:r>
            <a:r>
              <a:rPr lang="es-CO" dirty="0">
                <a:solidFill>
                  <a:srgbClr val="1B5582"/>
                </a:solidFill>
                <a:latin typeface="Arial Narrow" panose="020B0606020202030204" pitchFamily="34" charset="0"/>
              </a:rPr>
              <a:t>de la gestión postcontractual - liquidaciones - propuesto para la vigencia 2019.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6224957" y="5315180"/>
            <a:ext cx="4963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algn="r"/>
            <a:r>
              <a:rPr lang="es-CO" b="1" dirty="0">
                <a:solidFill>
                  <a:srgbClr val="1B55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INVIAS</a:t>
            </a:r>
            <a:r>
              <a:rPr lang="es-CO" dirty="0">
                <a:solidFill>
                  <a:srgbClr val="1B55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al día con el control y gestión fiscal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8788650" y="2277283"/>
            <a:ext cx="25199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dirty="0">
                <a:solidFill>
                  <a:srgbClr val="1B5582"/>
                </a:solidFill>
                <a:latin typeface="Arial Narrow" panose="020B0606020202030204" pitchFamily="34" charset="0"/>
              </a:rPr>
              <a:t>Tramitadas en el primer año de Gobierno </a:t>
            </a:r>
            <a:endParaRPr lang="es-CO" dirty="0">
              <a:solidFill>
                <a:srgbClr val="1B5582"/>
              </a:solidFill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2990588" y="5161292"/>
            <a:ext cx="69290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1600" b="1" dirty="0">
                <a:solidFill>
                  <a:srgbClr val="1B5582"/>
                </a:solidFill>
                <a:latin typeface="Arial Narrow" panose="020B0606020202030204" pitchFamily="34" charset="0"/>
              </a:rPr>
              <a:t>2018</a:t>
            </a:r>
          </a:p>
        </p:txBody>
      </p:sp>
      <p:sp>
        <p:nvSpPr>
          <p:cNvPr id="16" name="Rectángulo 15"/>
          <p:cNvSpPr/>
          <p:nvPr/>
        </p:nvSpPr>
        <p:spPr>
          <a:xfrm>
            <a:off x="4622115" y="5161292"/>
            <a:ext cx="69290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1600" b="1" dirty="0">
                <a:solidFill>
                  <a:srgbClr val="1B5582"/>
                </a:solidFill>
                <a:latin typeface="Arial Narrow" panose="020B0606020202030204" pitchFamily="34" charset="0"/>
              </a:rPr>
              <a:t>2019</a:t>
            </a:r>
          </a:p>
        </p:txBody>
      </p:sp>
      <p:sp>
        <p:nvSpPr>
          <p:cNvPr id="17" name="Título 1">
            <a:extLst>
              <a:ext uri="{FF2B5EF4-FFF2-40B4-BE49-F238E27FC236}">
                <a16:creationId xmlns="" xmlns:a16="http://schemas.microsoft.com/office/drawing/2014/main" id="{CCC1B977-BD30-D24B-9E6C-E86FBCD6B5BB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Logros del primer año de Gobierno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08D0576D-AF29-5D42-8023-F94CA4E8D68D}"/>
              </a:ext>
            </a:extLst>
          </p:cNvPr>
          <p:cNvSpPr txBox="1"/>
          <p:nvPr/>
        </p:nvSpPr>
        <p:spPr>
          <a:xfrm>
            <a:off x="1465384" y="930114"/>
            <a:ext cx="5462954" cy="496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err="1">
                <a:solidFill>
                  <a:srgbClr val="1B55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Gestión</a:t>
            </a:r>
            <a:r>
              <a:rPr lang="en-US" sz="2000" b="1" dirty="0">
                <a:solidFill>
                  <a:srgbClr val="1B55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rgbClr val="1B55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Postcontractual</a:t>
            </a:r>
            <a:endParaRPr lang="es-CO" sz="2000" dirty="0">
              <a:solidFill>
                <a:srgbClr val="1B5582"/>
              </a:solidFill>
              <a:latin typeface="Arial Narrow" panose="020B0606020202030204" pitchFamily="34" charset="0"/>
            </a:endParaRPr>
          </a:p>
        </p:txBody>
      </p:sp>
      <p:sp>
        <p:nvSpPr>
          <p:cNvPr id="19" name="Elipse 10">
            <a:extLst>
              <a:ext uri="{FF2B5EF4-FFF2-40B4-BE49-F238E27FC236}">
                <a16:creationId xmlns="" xmlns:a16="http://schemas.microsoft.com/office/drawing/2014/main" id="{543B3528-1ED2-794A-8587-E80A9AA938D5}"/>
              </a:ext>
            </a:extLst>
          </p:cNvPr>
          <p:cNvSpPr/>
          <p:nvPr/>
        </p:nvSpPr>
        <p:spPr>
          <a:xfrm>
            <a:off x="6860013" y="1727400"/>
            <a:ext cx="1832173" cy="1844872"/>
          </a:xfrm>
          <a:prstGeom prst="ellipse">
            <a:avLst/>
          </a:prstGeom>
          <a:solidFill>
            <a:srgbClr val="1B5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0" name="Rectángulo 11">
            <a:extLst>
              <a:ext uri="{FF2B5EF4-FFF2-40B4-BE49-F238E27FC236}">
                <a16:creationId xmlns="" xmlns:a16="http://schemas.microsoft.com/office/drawing/2014/main" id="{85ED0615-A6CF-D842-BAB4-8F88749A9799}"/>
              </a:ext>
            </a:extLst>
          </p:cNvPr>
          <p:cNvSpPr/>
          <p:nvPr/>
        </p:nvSpPr>
        <p:spPr>
          <a:xfrm>
            <a:off x="6763549" y="2180476"/>
            <a:ext cx="2074353" cy="98488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O" sz="4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2.067</a:t>
            </a:r>
          </a:p>
          <a:p>
            <a:pPr algn="ctr"/>
            <a:r>
              <a:rPr 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Liquidaciones</a:t>
            </a:r>
            <a:endParaRPr lang="es-CO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5226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n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33" y="3161832"/>
            <a:ext cx="2255781" cy="2155908"/>
          </a:xfrm>
          <a:prstGeom prst="ellipse">
            <a:avLst/>
          </a:prstGeom>
          <a:ln w="9525">
            <a:solidFill>
              <a:srgbClr val="1B5582"/>
            </a:solidFill>
            <a:prstDash val="lgDashDotDot"/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reeform 5">
            <a:extLst>
              <a:ext uri="{FF2B5EF4-FFF2-40B4-BE49-F238E27FC236}">
                <a16:creationId xmlns="" xmlns:a16="http://schemas.microsoft.com/office/drawing/2014/main" id="{A2B7011C-6FA4-42A2-B4A8-D94CB34A716E}"/>
              </a:ext>
            </a:extLst>
          </p:cNvPr>
          <p:cNvSpPr>
            <a:spLocks/>
          </p:cNvSpPr>
          <p:nvPr/>
        </p:nvSpPr>
        <p:spPr bwMode="auto">
          <a:xfrm>
            <a:off x="3998078" y="2455068"/>
            <a:ext cx="3584735" cy="3240616"/>
          </a:xfrm>
          <a:custGeom>
            <a:avLst/>
            <a:gdLst/>
            <a:ahLst/>
            <a:cxnLst>
              <a:cxn ang="0">
                <a:pos x="1670" y="1786"/>
              </a:cxn>
              <a:cxn ang="0">
                <a:pos x="2027" y="1014"/>
              </a:cxn>
              <a:cxn ang="0">
                <a:pos x="1014" y="0"/>
              </a:cxn>
              <a:cxn ang="0">
                <a:pos x="0" y="1014"/>
              </a:cxn>
              <a:cxn ang="0">
                <a:pos x="331" y="1763"/>
              </a:cxn>
            </a:cxnLst>
            <a:rect l="0" t="0" r="r" b="b"/>
            <a:pathLst>
              <a:path w="2027" h="1786">
                <a:moveTo>
                  <a:pt x="1670" y="1786"/>
                </a:moveTo>
                <a:cubicBezTo>
                  <a:pt x="1888" y="1600"/>
                  <a:pt x="2027" y="1323"/>
                  <a:pt x="2027" y="1014"/>
                </a:cubicBezTo>
                <a:cubicBezTo>
                  <a:pt x="2027" y="454"/>
                  <a:pt x="1573" y="0"/>
                  <a:pt x="1014" y="0"/>
                </a:cubicBezTo>
                <a:cubicBezTo>
                  <a:pt x="454" y="0"/>
                  <a:pt x="0" y="454"/>
                  <a:pt x="0" y="1014"/>
                </a:cubicBezTo>
                <a:cubicBezTo>
                  <a:pt x="0" y="1311"/>
                  <a:pt x="128" y="1578"/>
                  <a:pt x="331" y="1763"/>
                </a:cubicBezTo>
              </a:path>
            </a:pathLst>
          </a:custGeom>
          <a:noFill/>
          <a:ln w="57150" cap="flat">
            <a:solidFill>
              <a:schemeClr val="accent5">
                <a:lumMod val="75000"/>
              </a:schemeClr>
            </a:solidFill>
            <a:prstDash val="lgDash"/>
            <a:miter lim="800000"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s-CO" sz="2400">
              <a:latin typeface="Work Sans" panose="00000500000000000000" pitchFamily="2" charset="0"/>
            </a:endParaRPr>
          </a:p>
        </p:txBody>
      </p:sp>
      <p:sp>
        <p:nvSpPr>
          <p:cNvPr id="5" name="Oval 44">
            <a:extLst>
              <a:ext uri="{FF2B5EF4-FFF2-40B4-BE49-F238E27FC236}">
                <a16:creationId xmlns="" xmlns:a16="http://schemas.microsoft.com/office/drawing/2014/main" id="{A658B5E1-588D-4825-8C20-8E8850EFBB1E}"/>
              </a:ext>
            </a:extLst>
          </p:cNvPr>
          <p:cNvSpPr/>
          <p:nvPr/>
        </p:nvSpPr>
        <p:spPr>
          <a:xfrm>
            <a:off x="3690567" y="4386084"/>
            <a:ext cx="711200" cy="678305"/>
          </a:xfrm>
          <a:prstGeom prst="ellipse">
            <a:avLst/>
          </a:prstGeom>
          <a:solidFill>
            <a:srgbClr val="FFC000"/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24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Oval 44">
            <a:extLst>
              <a:ext uri="{FF2B5EF4-FFF2-40B4-BE49-F238E27FC236}">
                <a16:creationId xmlns="" xmlns:a16="http://schemas.microsoft.com/office/drawing/2014/main" id="{A658B5E1-588D-4825-8C20-8E8850EFBB1E}"/>
              </a:ext>
            </a:extLst>
          </p:cNvPr>
          <p:cNvSpPr/>
          <p:nvPr/>
        </p:nvSpPr>
        <p:spPr>
          <a:xfrm>
            <a:off x="5434845" y="2245356"/>
            <a:ext cx="711200" cy="678305"/>
          </a:xfrm>
          <a:prstGeom prst="ellipse">
            <a:avLst/>
          </a:prstGeom>
          <a:solidFill>
            <a:srgbClr val="FFC000"/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24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Oval 44">
            <a:extLst>
              <a:ext uri="{FF2B5EF4-FFF2-40B4-BE49-F238E27FC236}">
                <a16:creationId xmlns="" xmlns:a16="http://schemas.microsoft.com/office/drawing/2014/main" id="{A658B5E1-588D-4825-8C20-8E8850EFBB1E}"/>
              </a:ext>
            </a:extLst>
          </p:cNvPr>
          <p:cNvSpPr/>
          <p:nvPr/>
        </p:nvSpPr>
        <p:spPr>
          <a:xfrm>
            <a:off x="7179124" y="4386084"/>
            <a:ext cx="711200" cy="678305"/>
          </a:xfrm>
          <a:prstGeom prst="ellipse">
            <a:avLst/>
          </a:prstGeom>
          <a:solidFill>
            <a:srgbClr val="FFC000"/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24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8" name="Oval 44">
            <a:extLst>
              <a:ext uri="{FF2B5EF4-FFF2-40B4-BE49-F238E27FC236}">
                <a16:creationId xmlns="" xmlns:a16="http://schemas.microsoft.com/office/drawing/2014/main" id="{A658B5E1-588D-4825-8C20-8E8850EFBB1E}"/>
              </a:ext>
            </a:extLst>
          </p:cNvPr>
          <p:cNvSpPr/>
          <p:nvPr/>
        </p:nvSpPr>
        <p:spPr>
          <a:xfrm>
            <a:off x="3992341" y="2923661"/>
            <a:ext cx="711200" cy="678305"/>
          </a:xfrm>
          <a:prstGeom prst="ellipse">
            <a:avLst/>
          </a:prstGeom>
          <a:solidFill>
            <a:srgbClr val="FFC000"/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24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Oval 44">
            <a:extLst>
              <a:ext uri="{FF2B5EF4-FFF2-40B4-BE49-F238E27FC236}">
                <a16:creationId xmlns="" xmlns:a16="http://schemas.microsoft.com/office/drawing/2014/main" id="{A658B5E1-588D-4825-8C20-8E8850EFBB1E}"/>
              </a:ext>
            </a:extLst>
          </p:cNvPr>
          <p:cNvSpPr/>
          <p:nvPr/>
        </p:nvSpPr>
        <p:spPr>
          <a:xfrm>
            <a:off x="6823524" y="2923660"/>
            <a:ext cx="711200" cy="678305"/>
          </a:xfrm>
          <a:prstGeom prst="ellipse">
            <a:avLst/>
          </a:prstGeom>
          <a:solidFill>
            <a:srgbClr val="FFC000"/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24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10" name="TextBox 65">
            <a:extLst>
              <a:ext uri="{FF2B5EF4-FFF2-40B4-BE49-F238E27FC236}">
                <a16:creationId xmlns="" xmlns:a16="http://schemas.microsoft.com/office/drawing/2014/main" id="{FF2EA0B6-9A27-4335-87CE-1113D7BF0907}"/>
              </a:ext>
            </a:extLst>
          </p:cNvPr>
          <p:cNvSpPr txBox="1"/>
          <p:nvPr/>
        </p:nvSpPr>
        <p:spPr>
          <a:xfrm>
            <a:off x="1547448" y="4627036"/>
            <a:ext cx="1980918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defTabSz="1219170">
              <a:spcBef>
                <a:spcPct val="20000"/>
              </a:spcBef>
              <a:defRPr/>
            </a:pPr>
            <a:r>
              <a:rPr lang="es-MX" altLang="es-CO" sz="1400" dirty="0">
                <a:solidFill>
                  <a:srgbClr val="1B5582"/>
                </a:solidFill>
                <a:latin typeface="Arial Narrow" panose="020B0606020202030204" pitchFamily="34" charset="0"/>
              </a:rPr>
              <a:t>Proteger el patrimonio público.</a:t>
            </a:r>
            <a:endParaRPr lang="es-CO" sz="1400" b="1" dirty="0">
              <a:solidFill>
                <a:srgbClr val="1B5582"/>
              </a:solidFill>
              <a:latin typeface="Work Sans" panose="00000500000000000000" pitchFamily="2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1766306" y="3002281"/>
            <a:ext cx="22095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altLang="es-CO" sz="1400" dirty="0">
                <a:solidFill>
                  <a:srgbClr val="1B5582"/>
                </a:solidFill>
                <a:latin typeface="Arial Narrow" panose="020B0606020202030204" pitchFamily="34" charset="0"/>
              </a:rPr>
              <a:t>Busca que la contratación se realice con oferentes idóneos.</a:t>
            </a:r>
            <a:endParaRPr lang="es-CO" sz="1400" dirty="0">
              <a:solidFill>
                <a:srgbClr val="1B5582"/>
              </a:solidFill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7615551" y="3002281"/>
            <a:ext cx="27120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MX" altLang="es-CO" sz="1400" dirty="0">
                <a:solidFill>
                  <a:srgbClr val="1B5582"/>
                </a:solidFill>
                <a:latin typeface="Arial Narrow" panose="020B0606020202030204" pitchFamily="34" charset="0"/>
              </a:rPr>
              <a:t>Blinda de transparencia la contratación y a las entidades públicas.</a:t>
            </a:r>
            <a:endParaRPr lang="es-CO" sz="1400" dirty="0">
              <a:solidFill>
                <a:srgbClr val="1B5582"/>
              </a:solidFill>
              <a:latin typeface="Arial Narrow" panose="020B0606020202030204" pitchFamily="34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7829279" y="4365426"/>
            <a:ext cx="302615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MX" altLang="es-CO" sz="1400" dirty="0">
                <a:solidFill>
                  <a:srgbClr val="1B5582"/>
                </a:solidFill>
                <a:latin typeface="Arial Narrow" panose="020B0606020202030204" pitchFamily="34" charset="0"/>
              </a:rPr>
              <a:t>Garantiza los principios de Selección Objetiva, Publicidad y Legalidad que rigen el proceso de contratación.</a:t>
            </a:r>
            <a:endParaRPr lang="es-CO" sz="1400" dirty="0">
              <a:solidFill>
                <a:srgbClr val="1B5582"/>
              </a:solidFill>
              <a:latin typeface="Arial Narrow" panose="020B0606020202030204" pitchFamily="34" charset="0"/>
            </a:endParaRPr>
          </a:p>
        </p:txBody>
      </p:sp>
      <p:sp>
        <p:nvSpPr>
          <p:cNvPr id="18" name="Oval 44">
            <a:extLst>
              <a:ext uri="{FF2B5EF4-FFF2-40B4-BE49-F238E27FC236}">
                <a16:creationId xmlns="" xmlns:a16="http://schemas.microsoft.com/office/drawing/2014/main" id="{A658B5E1-588D-4825-8C20-8E8850EFBB1E}"/>
              </a:ext>
            </a:extLst>
          </p:cNvPr>
          <p:cNvSpPr/>
          <p:nvPr/>
        </p:nvSpPr>
        <p:spPr>
          <a:xfrm>
            <a:off x="713015" y="4386084"/>
            <a:ext cx="711200" cy="678305"/>
          </a:xfrm>
          <a:prstGeom prst="ellipse">
            <a:avLst/>
          </a:prstGeom>
          <a:solidFill>
            <a:srgbClr val="FFC000"/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b="1" dirty="0">
                <a:solidFill>
                  <a:srgbClr val="002060"/>
                </a:solidFill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19" name="Oval 44">
            <a:extLst>
              <a:ext uri="{FF2B5EF4-FFF2-40B4-BE49-F238E27FC236}">
                <a16:creationId xmlns="" xmlns:a16="http://schemas.microsoft.com/office/drawing/2014/main" id="{A658B5E1-588D-4825-8C20-8E8850EFBB1E}"/>
              </a:ext>
            </a:extLst>
          </p:cNvPr>
          <p:cNvSpPr/>
          <p:nvPr/>
        </p:nvSpPr>
        <p:spPr>
          <a:xfrm>
            <a:off x="1031829" y="2900213"/>
            <a:ext cx="711200" cy="678305"/>
          </a:xfrm>
          <a:prstGeom prst="ellipse">
            <a:avLst/>
          </a:prstGeom>
          <a:solidFill>
            <a:srgbClr val="FFC000"/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b="1" dirty="0">
                <a:solidFill>
                  <a:srgbClr val="002060"/>
                </a:solidFill>
                <a:latin typeface="Arial Narrow" panose="020B0606020202030204" pitchFamily="34" charset="0"/>
              </a:rPr>
              <a:t>2</a:t>
            </a:r>
          </a:p>
        </p:txBody>
      </p:sp>
      <p:sp>
        <p:nvSpPr>
          <p:cNvPr id="22" name="Oval 44">
            <a:extLst>
              <a:ext uri="{FF2B5EF4-FFF2-40B4-BE49-F238E27FC236}">
                <a16:creationId xmlns="" xmlns:a16="http://schemas.microsoft.com/office/drawing/2014/main" id="{A658B5E1-588D-4825-8C20-8E8850EFBB1E}"/>
              </a:ext>
            </a:extLst>
          </p:cNvPr>
          <p:cNvSpPr/>
          <p:nvPr/>
        </p:nvSpPr>
        <p:spPr>
          <a:xfrm>
            <a:off x="10855437" y="4401021"/>
            <a:ext cx="711200" cy="678305"/>
          </a:xfrm>
          <a:prstGeom prst="ellipse">
            <a:avLst/>
          </a:prstGeom>
          <a:solidFill>
            <a:srgbClr val="FFC000"/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b="1" dirty="0">
                <a:solidFill>
                  <a:srgbClr val="002060"/>
                </a:solidFill>
                <a:latin typeface="Arial Narrow" panose="020B0606020202030204" pitchFamily="34" charset="0"/>
              </a:rPr>
              <a:t>5</a:t>
            </a:r>
          </a:p>
        </p:txBody>
      </p:sp>
      <p:pic>
        <p:nvPicPr>
          <p:cNvPr id="23" name="Imagen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2107" y="3064380"/>
            <a:ext cx="445914" cy="445914"/>
          </a:xfrm>
          <a:prstGeom prst="rect">
            <a:avLst/>
          </a:prstGeom>
        </p:spPr>
      </p:pic>
      <p:pic>
        <p:nvPicPr>
          <p:cNvPr id="28" name="Imagen 27"/>
          <p:cNvPicPr>
            <a:picLocks noChangeAspect="1"/>
          </p:cNvPicPr>
          <p:nvPr/>
        </p:nvPicPr>
        <p:blipFill>
          <a:blip r:embed="rId4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5017" y="2915846"/>
            <a:ext cx="534987" cy="693452"/>
          </a:xfrm>
          <a:prstGeom prst="rect">
            <a:avLst/>
          </a:prstGeom>
          <a:ln>
            <a:noFill/>
          </a:ln>
        </p:spPr>
      </p:pic>
      <p:pic>
        <p:nvPicPr>
          <p:cNvPr id="29" name="Imagen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2072" y="2360348"/>
            <a:ext cx="448102" cy="448102"/>
          </a:xfrm>
          <a:prstGeom prst="rect">
            <a:avLst/>
          </a:prstGeom>
          <a:ln>
            <a:noFill/>
          </a:ln>
        </p:spPr>
      </p:pic>
      <p:pic>
        <p:nvPicPr>
          <p:cNvPr id="30" name="Imagen 2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7522" y="4461075"/>
            <a:ext cx="528319" cy="528319"/>
          </a:xfrm>
          <a:prstGeom prst="rect">
            <a:avLst/>
          </a:prstGeom>
        </p:spPr>
      </p:pic>
      <p:pic>
        <p:nvPicPr>
          <p:cNvPr id="31" name="Imagen 30"/>
          <p:cNvPicPr>
            <a:picLocks noChangeAspect="1"/>
          </p:cNvPicPr>
          <p:nvPr/>
        </p:nvPicPr>
        <p:blipFill>
          <a:blip r:embed="rId7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5655" y="4506079"/>
            <a:ext cx="457359" cy="457359"/>
          </a:xfrm>
          <a:prstGeom prst="rect">
            <a:avLst/>
          </a:prstGeom>
        </p:spPr>
      </p:pic>
      <p:sp>
        <p:nvSpPr>
          <p:cNvPr id="25" name="Título 1">
            <a:extLst>
              <a:ext uri="{FF2B5EF4-FFF2-40B4-BE49-F238E27FC236}">
                <a16:creationId xmlns="" xmlns:a16="http://schemas.microsoft.com/office/drawing/2014/main" id="{E1453ED1-40B2-5049-8F7D-037E249F3C32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Trabajamos por la Transparencia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sp>
        <p:nvSpPr>
          <p:cNvPr id="26" name="Oval 44">
            <a:extLst>
              <a:ext uri="{FF2B5EF4-FFF2-40B4-BE49-F238E27FC236}">
                <a16:creationId xmlns="" xmlns:a16="http://schemas.microsoft.com/office/drawing/2014/main" id="{76A7496E-7BE7-4C45-8D4E-5FB51F2D1D18}"/>
              </a:ext>
            </a:extLst>
          </p:cNvPr>
          <p:cNvSpPr/>
          <p:nvPr/>
        </p:nvSpPr>
        <p:spPr>
          <a:xfrm>
            <a:off x="5420523" y="1462195"/>
            <a:ext cx="711200" cy="678305"/>
          </a:xfrm>
          <a:prstGeom prst="ellipse">
            <a:avLst/>
          </a:prstGeom>
          <a:solidFill>
            <a:srgbClr val="FFC000"/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b="1" dirty="0">
                <a:solidFill>
                  <a:srgbClr val="002060"/>
                </a:solidFill>
                <a:latin typeface="Arial Narrow" panose="020B0606020202030204" pitchFamily="34" charset="0"/>
              </a:rPr>
              <a:t>3</a:t>
            </a:r>
          </a:p>
        </p:txBody>
      </p:sp>
      <p:sp>
        <p:nvSpPr>
          <p:cNvPr id="27" name="Rectángulo 11">
            <a:extLst>
              <a:ext uri="{FF2B5EF4-FFF2-40B4-BE49-F238E27FC236}">
                <a16:creationId xmlns="" xmlns:a16="http://schemas.microsoft.com/office/drawing/2014/main" id="{5C400C27-8DE9-D84C-A9C6-8820B5F35AEA}"/>
              </a:ext>
            </a:extLst>
          </p:cNvPr>
          <p:cNvSpPr/>
          <p:nvPr/>
        </p:nvSpPr>
        <p:spPr>
          <a:xfrm>
            <a:off x="2933619" y="940221"/>
            <a:ext cx="57136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altLang="es-CO" sz="1400" dirty="0">
                <a:solidFill>
                  <a:srgbClr val="1B5582"/>
                </a:solidFill>
                <a:latin typeface="Arial Narrow" panose="020B0606020202030204" pitchFamily="34" charset="0"/>
              </a:rPr>
              <a:t>Optimiza los procesos de selección ya que crea plantillas que delimitan los requisitos habilitantes volviéndolos genéricos y garantizando así la pluralidad de oferentes.</a:t>
            </a:r>
            <a:endParaRPr lang="es-CO" sz="1400" dirty="0">
              <a:solidFill>
                <a:srgbClr val="1B5582"/>
              </a:solidFill>
            </a:endParaRPr>
          </a:p>
        </p:txBody>
      </p:sp>
      <p:sp>
        <p:nvSpPr>
          <p:cNvPr id="32" name="Oval 44">
            <a:extLst>
              <a:ext uri="{FF2B5EF4-FFF2-40B4-BE49-F238E27FC236}">
                <a16:creationId xmlns="" xmlns:a16="http://schemas.microsoft.com/office/drawing/2014/main" id="{0E37BCF6-C657-2342-A6F8-B24B308CFDAB}"/>
              </a:ext>
            </a:extLst>
          </p:cNvPr>
          <p:cNvSpPr/>
          <p:nvPr/>
        </p:nvSpPr>
        <p:spPr>
          <a:xfrm>
            <a:off x="10325773" y="2945393"/>
            <a:ext cx="711200" cy="678305"/>
          </a:xfrm>
          <a:prstGeom prst="ellipse">
            <a:avLst/>
          </a:prstGeom>
          <a:solidFill>
            <a:srgbClr val="FFC000"/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b="1" dirty="0">
                <a:solidFill>
                  <a:srgbClr val="002060"/>
                </a:solidFill>
                <a:latin typeface="Arial Narrow" panose="020B060602020203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3262423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Arco 48"/>
          <p:cNvSpPr/>
          <p:nvPr/>
        </p:nvSpPr>
        <p:spPr>
          <a:xfrm rot="8134303">
            <a:off x="5686208" y="1409231"/>
            <a:ext cx="3173681" cy="3283490"/>
          </a:xfrm>
          <a:prstGeom prst="arc">
            <a:avLst/>
          </a:prstGeom>
          <a:ln w="15875" cmpd="tri"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grpSp>
        <p:nvGrpSpPr>
          <p:cNvPr id="27" name="Grupo 26"/>
          <p:cNvGrpSpPr/>
          <p:nvPr/>
        </p:nvGrpSpPr>
        <p:grpSpPr>
          <a:xfrm>
            <a:off x="1350166" y="1382047"/>
            <a:ext cx="8638677" cy="3220667"/>
            <a:chOff x="728847" y="1663399"/>
            <a:chExt cx="8638677" cy="3220667"/>
          </a:xfrm>
        </p:grpSpPr>
        <p:sp>
          <p:nvSpPr>
            <p:cNvPr id="24" name="Arco 23"/>
            <p:cNvSpPr/>
            <p:nvPr/>
          </p:nvSpPr>
          <p:spPr>
            <a:xfrm rot="18851988">
              <a:off x="783751" y="1608495"/>
              <a:ext cx="3173681" cy="3283490"/>
            </a:xfrm>
            <a:prstGeom prst="arc">
              <a:avLst/>
            </a:prstGeom>
            <a:ln w="15875" cmpd="tri"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25" name="Arco 24"/>
            <p:cNvSpPr/>
            <p:nvPr/>
          </p:nvSpPr>
          <p:spPr>
            <a:xfrm rot="18851988">
              <a:off x="3488345" y="1652590"/>
              <a:ext cx="3173681" cy="3283490"/>
            </a:xfrm>
            <a:prstGeom prst="arc">
              <a:avLst/>
            </a:prstGeom>
            <a:ln w="15875" cmpd="tri"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26" name="Arco 25"/>
            <p:cNvSpPr/>
            <p:nvPr/>
          </p:nvSpPr>
          <p:spPr>
            <a:xfrm rot="18851988">
              <a:off x="6138938" y="1655481"/>
              <a:ext cx="3173681" cy="3283490"/>
            </a:xfrm>
            <a:prstGeom prst="arc">
              <a:avLst/>
            </a:prstGeom>
            <a:ln w="15875" cmpd="tri"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</p:grpSp>
      <p:grpSp>
        <p:nvGrpSpPr>
          <p:cNvPr id="39" name="Grupo 38">
            <a:extLst>
              <a:ext uri="{FF2B5EF4-FFF2-40B4-BE49-F238E27FC236}">
                <a16:creationId xmlns="" xmlns:a16="http://schemas.microsoft.com/office/drawing/2014/main" id="{9E1E320D-8800-4377-A7A4-AC88EDD18BB7}"/>
              </a:ext>
            </a:extLst>
          </p:cNvPr>
          <p:cNvGrpSpPr/>
          <p:nvPr/>
        </p:nvGrpSpPr>
        <p:grpSpPr>
          <a:xfrm>
            <a:off x="7391872" y="1879463"/>
            <a:ext cx="1613865" cy="1076448"/>
            <a:chOff x="6246077" y="1442200"/>
            <a:chExt cx="1613865" cy="1076448"/>
          </a:xfrm>
        </p:grpSpPr>
        <p:sp>
          <p:nvSpPr>
            <p:cNvPr id="40" name="Rectángulo 39">
              <a:extLst>
                <a:ext uri="{FF2B5EF4-FFF2-40B4-BE49-F238E27FC236}">
                  <a16:creationId xmlns="" xmlns:a16="http://schemas.microsoft.com/office/drawing/2014/main" id="{A3C8FFE1-269D-4EA4-8FD6-63BF7C35087C}"/>
                </a:ext>
              </a:extLst>
            </p:cNvPr>
            <p:cNvSpPr/>
            <p:nvPr/>
          </p:nvSpPr>
          <p:spPr>
            <a:xfrm>
              <a:off x="6246077" y="1442200"/>
              <a:ext cx="1613865" cy="1076448"/>
            </a:xfrm>
            <a:prstGeom prst="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1" name="CuadroTexto 40">
              <a:extLst>
                <a:ext uri="{FF2B5EF4-FFF2-40B4-BE49-F238E27FC236}">
                  <a16:creationId xmlns="" xmlns:a16="http://schemas.microsoft.com/office/drawing/2014/main" id="{823104D9-D2F8-4274-AB9A-06AE041BF771}"/>
                </a:ext>
              </a:extLst>
            </p:cNvPr>
            <p:cNvSpPr txBox="1"/>
            <p:nvPr/>
          </p:nvSpPr>
          <p:spPr>
            <a:xfrm>
              <a:off x="6504296" y="1442200"/>
              <a:ext cx="1355646" cy="107644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78232" rIns="78232" bIns="78232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MX" sz="1100" b="1" kern="1200" dirty="0">
                  <a:solidFill>
                    <a:srgbClr val="1B5582"/>
                  </a:solidFill>
                  <a:latin typeface="Arial Narrow" panose="020B0606020202030204" pitchFamily="34" charset="0"/>
                </a:rPr>
                <a:t>Certificaciones en línea de contratistas de obra.</a:t>
              </a:r>
              <a:endParaRPr lang="es-CO" sz="1100" kern="1200" dirty="0">
                <a:solidFill>
                  <a:srgbClr val="1B5582"/>
                </a:solidFill>
              </a:endParaRPr>
            </a:p>
          </p:txBody>
        </p:sp>
      </p:grp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840238318"/>
              </p:ext>
            </p:extLst>
          </p:nvPr>
        </p:nvGraphicFramePr>
        <p:xfrm>
          <a:off x="1070500" y="95658"/>
          <a:ext cx="10555517" cy="42468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6" name="Grupo 35"/>
          <p:cNvGrpSpPr/>
          <p:nvPr/>
        </p:nvGrpSpPr>
        <p:grpSpPr>
          <a:xfrm>
            <a:off x="9021194" y="3130623"/>
            <a:ext cx="2233666" cy="1633569"/>
            <a:chOff x="4151187" y="2255476"/>
            <a:chExt cx="1613865" cy="1126665"/>
          </a:xfrm>
        </p:grpSpPr>
        <p:sp>
          <p:nvSpPr>
            <p:cNvPr id="37" name="Rectángulo 36"/>
            <p:cNvSpPr/>
            <p:nvPr/>
          </p:nvSpPr>
          <p:spPr>
            <a:xfrm>
              <a:off x="4151187" y="2255476"/>
              <a:ext cx="1613865" cy="1076448"/>
            </a:xfrm>
            <a:prstGeom prst="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8" name="Rectángulo 37"/>
            <p:cNvSpPr/>
            <p:nvPr/>
          </p:nvSpPr>
          <p:spPr>
            <a:xfrm>
              <a:off x="4315967" y="2305693"/>
              <a:ext cx="1395649" cy="107644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78232" rIns="78232" bIns="78232" numCol="1" spcCol="1270" anchor="ctr" anchorCtr="0">
              <a:noAutofit/>
            </a:bodyPr>
            <a:lstStyle/>
            <a:p>
              <a:pPr algn="ctr"/>
              <a:r>
                <a:rPr lang="es-MX" sz="1100" b="1" kern="1200" dirty="0">
                  <a:solidFill>
                    <a:srgbClr val="1B5582"/>
                  </a:solidFill>
                  <a:latin typeface="Arial Narrow" panose="020B0606020202030204" pitchFamily="34" charset="0"/>
                </a:rPr>
                <a:t>Implementación de especificaciones modernas que permitan realizar </a:t>
              </a:r>
              <a:r>
                <a:rPr lang="es-CO" sz="1100" b="1" dirty="0">
                  <a:solidFill>
                    <a:srgbClr val="1B5582"/>
                  </a:solidFill>
                  <a:latin typeface="Arial Narrow" panose="020B0606020202030204" pitchFamily="34" charset="0"/>
                </a:rPr>
                <a:t>el análisis de riesgos contractuales y de desastre e impulsar nuevas tecnologías de gestión de la información (BIM)</a:t>
              </a:r>
            </a:p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CO" sz="1100" kern="1200" dirty="0">
                <a:solidFill>
                  <a:srgbClr val="1B5582"/>
                </a:solidFill>
              </a:endParaRPr>
            </a:p>
          </p:txBody>
        </p:sp>
      </p:grpSp>
      <p:grpSp>
        <p:nvGrpSpPr>
          <p:cNvPr id="33" name="Grupo 32"/>
          <p:cNvGrpSpPr/>
          <p:nvPr/>
        </p:nvGrpSpPr>
        <p:grpSpPr>
          <a:xfrm>
            <a:off x="6066845" y="3251431"/>
            <a:ext cx="1613865" cy="1076448"/>
            <a:chOff x="1104281" y="2443360"/>
            <a:chExt cx="1613865" cy="1076448"/>
          </a:xfrm>
        </p:grpSpPr>
        <p:sp>
          <p:nvSpPr>
            <p:cNvPr id="34" name="Rectángulo 33"/>
            <p:cNvSpPr/>
            <p:nvPr/>
          </p:nvSpPr>
          <p:spPr>
            <a:xfrm>
              <a:off x="1104281" y="2443360"/>
              <a:ext cx="1613865" cy="1076448"/>
            </a:xfrm>
            <a:prstGeom prst="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5" name="Rectángulo 34"/>
            <p:cNvSpPr/>
            <p:nvPr/>
          </p:nvSpPr>
          <p:spPr>
            <a:xfrm>
              <a:off x="1281167" y="2559747"/>
              <a:ext cx="1406360" cy="91012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78232" rIns="78232" bIns="78232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100" b="1" dirty="0">
                  <a:solidFill>
                    <a:srgbClr val="1B5582"/>
                  </a:solidFill>
                  <a:latin typeface="Arial Narrow" panose="020B0606020202030204" pitchFamily="34" charset="0"/>
                </a:rPr>
                <a:t>Análisis del sector </a:t>
              </a:r>
              <a:r>
                <a:rPr lang="es-ES" sz="1100" b="1" dirty="0">
                  <a:solidFill>
                    <a:srgbClr val="1B5582"/>
                  </a:solidFill>
                  <a:latin typeface="Arial Narrow" panose="020B0606020202030204" pitchFamily="34" charset="0"/>
                </a:rPr>
                <a:t>de consultoría e interventoría para mejorar los criterios de experiencia de los procesos de selección</a:t>
              </a:r>
              <a:endParaRPr lang="es-CO" sz="1100" kern="1200" dirty="0">
                <a:solidFill>
                  <a:srgbClr val="1B5582"/>
                </a:solidFill>
              </a:endParaRPr>
            </a:p>
          </p:txBody>
        </p:sp>
      </p:grpSp>
      <p:pic>
        <p:nvPicPr>
          <p:cNvPr id="9" name="Marcador de contenido 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952"/>
          <a:stretch/>
        </p:blipFill>
        <p:spPr>
          <a:xfrm>
            <a:off x="0" y="5758542"/>
            <a:ext cx="12192000" cy="110078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ángulo 1"/>
          <p:cNvSpPr/>
          <p:nvPr/>
        </p:nvSpPr>
        <p:spPr>
          <a:xfrm>
            <a:off x="1541340" y="4992753"/>
            <a:ext cx="98768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600" b="1" dirty="0">
                <a:solidFill>
                  <a:srgbClr val="1B5582"/>
                </a:solidFill>
                <a:latin typeface="Arial Narrow" panose="020B0606020202030204" pitchFamily="34" charset="0"/>
              </a:rPr>
              <a:t>El INVIAS dentro de sus competencias, busca implementar nuevos mecanismos y tecnologías, que permitan mejorar y automatizar los tramites en los procesos de contratación.</a:t>
            </a:r>
          </a:p>
        </p:txBody>
      </p:sp>
      <p:grpSp>
        <p:nvGrpSpPr>
          <p:cNvPr id="17" name="Grupo 16"/>
          <p:cNvGrpSpPr/>
          <p:nvPr/>
        </p:nvGrpSpPr>
        <p:grpSpPr>
          <a:xfrm>
            <a:off x="8132373" y="3316732"/>
            <a:ext cx="1075910" cy="1075910"/>
            <a:chOff x="5798" y="1011836"/>
            <a:chExt cx="1075910" cy="1075910"/>
          </a:xfrm>
          <a:scene3d>
            <a:camera prst="orthographicFront"/>
            <a:lightRig rig="threePt" dir="t"/>
          </a:scene3d>
        </p:grpSpPr>
        <p:sp>
          <p:nvSpPr>
            <p:cNvPr id="18" name="Elipse 17"/>
            <p:cNvSpPr/>
            <p:nvPr/>
          </p:nvSpPr>
          <p:spPr>
            <a:xfrm>
              <a:off x="5798" y="1011836"/>
              <a:ext cx="1075910" cy="1075910"/>
            </a:xfrm>
            <a:prstGeom prst="ellipse">
              <a:avLst/>
            </a:prstGeom>
            <a:solidFill>
              <a:srgbClr val="C00000"/>
            </a:solidFill>
            <a:sp3d>
              <a:bevelT w="152400" h="50800" prst="softRound"/>
            </a:sp3d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Elipse 4"/>
            <p:cNvSpPr/>
            <p:nvPr/>
          </p:nvSpPr>
          <p:spPr>
            <a:xfrm>
              <a:off x="163361" y="1169399"/>
              <a:ext cx="760784" cy="76078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CO" sz="1000" b="1" kern="1200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20" name="Grupo 19"/>
          <p:cNvGrpSpPr/>
          <p:nvPr/>
        </p:nvGrpSpPr>
        <p:grpSpPr>
          <a:xfrm>
            <a:off x="5101788" y="3388266"/>
            <a:ext cx="1075910" cy="1075910"/>
            <a:chOff x="5798" y="1011836"/>
            <a:chExt cx="1075910" cy="1075910"/>
          </a:xfrm>
          <a:scene3d>
            <a:camera prst="orthographicFront"/>
            <a:lightRig rig="threePt" dir="t"/>
          </a:scene3d>
        </p:grpSpPr>
        <p:sp>
          <p:nvSpPr>
            <p:cNvPr id="21" name="Elipse 20"/>
            <p:cNvSpPr/>
            <p:nvPr/>
          </p:nvSpPr>
          <p:spPr>
            <a:xfrm>
              <a:off x="5798" y="1011836"/>
              <a:ext cx="1075910" cy="1075910"/>
            </a:xfrm>
            <a:prstGeom prst="ellipse">
              <a:avLst/>
            </a:prstGeom>
            <a:solidFill>
              <a:srgbClr val="C00000"/>
            </a:solidFill>
            <a:sp3d>
              <a:bevelT w="152400" h="50800" prst="softRound"/>
            </a:sp3d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Elipse 4"/>
            <p:cNvSpPr/>
            <p:nvPr/>
          </p:nvSpPr>
          <p:spPr>
            <a:xfrm>
              <a:off x="163361" y="1169399"/>
              <a:ext cx="760784" cy="76078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CO" sz="1000" b="1" kern="1200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23" name="Grupo 22"/>
          <p:cNvGrpSpPr/>
          <p:nvPr/>
        </p:nvGrpSpPr>
        <p:grpSpPr>
          <a:xfrm>
            <a:off x="2000812" y="3343189"/>
            <a:ext cx="1075910" cy="1075910"/>
            <a:chOff x="5798" y="1011836"/>
            <a:chExt cx="1075910" cy="1075910"/>
          </a:xfrm>
          <a:scene3d>
            <a:camera prst="orthographicFront"/>
            <a:lightRig rig="threePt" dir="t"/>
          </a:scene3d>
        </p:grpSpPr>
        <p:sp>
          <p:nvSpPr>
            <p:cNvPr id="28" name="Elipse 27"/>
            <p:cNvSpPr/>
            <p:nvPr/>
          </p:nvSpPr>
          <p:spPr>
            <a:xfrm>
              <a:off x="5798" y="1011836"/>
              <a:ext cx="1075910" cy="1075910"/>
            </a:xfrm>
            <a:prstGeom prst="ellipse">
              <a:avLst/>
            </a:prstGeom>
            <a:solidFill>
              <a:srgbClr val="C00000"/>
            </a:solidFill>
            <a:sp3d>
              <a:bevelT w="152400" h="50800" prst="softRound"/>
            </a:sp3d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Elipse 4"/>
            <p:cNvSpPr/>
            <p:nvPr/>
          </p:nvSpPr>
          <p:spPr>
            <a:xfrm>
              <a:off x="163361" y="1169399"/>
              <a:ext cx="760784" cy="76078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CO" sz="1000" b="1" kern="12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48" name="Arco 47"/>
          <p:cNvSpPr/>
          <p:nvPr/>
        </p:nvSpPr>
        <p:spPr>
          <a:xfrm rot="8134303">
            <a:off x="2504159" y="1511704"/>
            <a:ext cx="3173681" cy="3283490"/>
          </a:xfrm>
          <a:prstGeom prst="arc">
            <a:avLst/>
          </a:prstGeom>
          <a:ln w="15875" cmpd="tri"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2" name="Título 1">
            <a:extLst>
              <a:ext uri="{FF2B5EF4-FFF2-40B4-BE49-F238E27FC236}">
                <a16:creationId xmlns="" xmlns:a16="http://schemas.microsoft.com/office/drawing/2014/main" id="{D3BC8DB9-67E0-F24B-92EE-DF9AF85F739F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Proyectos en curso de la Contratación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4499" y="1684914"/>
            <a:ext cx="685998" cy="685998"/>
          </a:xfrm>
          <a:prstGeom prst="rect">
            <a:avLst/>
          </a:prstGeom>
        </p:spPr>
      </p:pic>
      <p:sp>
        <p:nvSpPr>
          <p:cNvPr id="12" name="Freeform 193">
            <a:extLst>
              <a:ext uri="{FF2B5EF4-FFF2-40B4-BE49-F238E27FC236}">
                <a16:creationId xmlns="" xmlns:a16="http://schemas.microsoft.com/office/drawing/2014/main" id="{CA7062C8-7F91-4ED7-B17D-53CEFD14D239}"/>
              </a:ext>
            </a:extLst>
          </p:cNvPr>
          <p:cNvSpPr>
            <a:spLocks noEditPoints="1"/>
          </p:cNvSpPr>
          <p:nvPr/>
        </p:nvSpPr>
        <p:spPr bwMode="auto">
          <a:xfrm>
            <a:off x="9363235" y="1679781"/>
            <a:ext cx="657116" cy="675890"/>
          </a:xfrm>
          <a:custGeom>
            <a:avLst/>
            <a:gdLst/>
            <a:ahLst/>
            <a:cxnLst>
              <a:cxn ang="0">
                <a:pos x="81" y="37"/>
              </a:cxn>
              <a:cxn ang="0">
                <a:pos x="38" y="80"/>
              </a:cxn>
              <a:cxn ang="0">
                <a:pos x="21" y="77"/>
              </a:cxn>
              <a:cxn ang="0">
                <a:pos x="0" y="124"/>
              </a:cxn>
              <a:cxn ang="0">
                <a:pos x="38" y="167"/>
              </a:cxn>
              <a:cxn ang="0">
                <a:pos x="1" y="210"/>
              </a:cxn>
              <a:cxn ang="0">
                <a:pos x="21" y="257"/>
              </a:cxn>
              <a:cxn ang="0">
                <a:pos x="38" y="253"/>
              </a:cxn>
              <a:cxn ang="0">
                <a:pos x="81" y="297"/>
              </a:cxn>
              <a:cxn ang="0">
                <a:pos x="78" y="314"/>
              </a:cxn>
              <a:cxn ang="0">
                <a:pos x="125" y="334"/>
              </a:cxn>
              <a:cxn ang="0">
                <a:pos x="168" y="297"/>
              </a:cxn>
              <a:cxn ang="0">
                <a:pos x="210" y="334"/>
              </a:cxn>
              <a:cxn ang="0">
                <a:pos x="258" y="314"/>
              </a:cxn>
              <a:cxn ang="0">
                <a:pos x="254" y="297"/>
              </a:cxn>
              <a:cxn ang="0">
                <a:pos x="297" y="253"/>
              </a:cxn>
              <a:cxn ang="0">
                <a:pos x="315" y="257"/>
              </a:cxn>
              <a:cxn ang="0">
                <a:pos x="335" y="210"/>
              </a:cxn>
              <a:cxn ang="0">
                <a:pos x="297" y="167"/>
              </a:cxn>
              <a:cxn ang="0">
                <a:pos x="335" y="124"/>
              </a:cxn>
              <a:cxn ang="0">
                <a:pos x="315" y="77"/>
              </a:cxn>
              <a:cxn ang="0">
                <a:pos x="297" y="80"/>
              </a:cxn>
              <a:cxn ang="0">
                <a:pos x="254" y="37"/>
              </a:cxn>
              <a:cxn ang="0">
                <a:pos x="258" y="20"/>
              </a:cxn>
              <a:cxn ang="0">
                <a:pos x="210" y="0"/>
              </a:cxn>
              <a:cxn ang="0">
                <a:pos x="168" y="37"/>
              </a:cxn>
              <a:cxn ang="0">
                <a:pos x="125" y="0"/>
              </a:cxn>
              <a:cxn ang="0">
                <a:pos x="78" y="20"/>
              </a:cxn>
              <a:cxn ang="0">
                <a:pos x="81" y="37"/>
              </a:cxn>
              <a:cxn ang="0">
                <a:pos x="168" y="60"/>
              </a:cxn>
              <a:cxn ang="0">
                <a:pos x="274" y="167"/>
              </a:cxn>
              <a:cxn ang="0">
                <a:pos x="168" y="274"/>
              </a:cxn>
              <a:cxn ang="0">
                <a:pos x="61" y="167"/>
              </a:cxn>
              <a:cxn ang="0">
                <a:pos x="168" y="60"/>
              </a:cxn>
            </a:cxnLst>
            <a:rect l="0" t="0" r="r" b="b"/>
            <a:pathLst>
              <a:path w="335" h="334">
                <a:moveTo>
                  <a:pt x="81" y="37"/>
                </a:moveTo>
                <a:cubicBezTo>
                  <a:pt x="81" y="61"/>
                  <a:pt x="62" y="80"/>
                  <a:pt x="38" y="80"/>
                </a:cubicBezTo>
                <a:cubicBezTo>
                  <a:pt x="32" y="80"/>
                  <a:pt x="26" y="79"/>
                  <a:pt x="21" y="77"/>
                </a:cubicBezTo>
                <a:cubicBezTo>
                  <a:pt x="12" y="91"/>
                  <a:pt x="5" y="107"/>
                  <a:pt x="0" y="124"/>
                </a:cubicBezTo>
                <a:cubicBezTo>
                  <a:pt x="22" y="127"/>
                  <a:pt x="38" y="145"/>
                  <a:pt x="38" y="167"/>
                </a:cubicBezTo>
                <a:cubicBezTo>
                  <a:pt x="38" y="189"/>
                  <a:pt x="22" y="207"/>
                  <a:pt x="1" y="210"/>
                </a:cubicBezTo>
                <a:cubicBezTo>
                  <a:pt x="5" y="227"/>
                  <a:pt x="12" y="243"/>
                  <a:pt x="21" y="257"/>
                </a:cubicBezTo>
                <a:cubicBezTo>
                  <a:pt x="26" y="255"/>
                  <a:pt x="32" y="253"/>
                  <a:pt x="38" y="253"/>
                </a:cubicBezTo>
                <a:cubicBezTo>
                  <a:pt x="62" y="253"/>
                  <a:pt x="81" y="273"/>
                  <a:pt x="81" y="297"/>
                </a:cubicBezTo>
                <a:cubicBezTo>
                  <a:pt x="81" y="303"/>
                  <a:pt x="80" y="309"/>
                  <a:pt x="78" y="314"/>
                </a:cubicBezTo>
                <a:cubicBezTo>
                  <a:pt x="92" y="323"/>
                  <a:pt x="108" y="330"/>
                  <a:pt x="125" y="334"/>
                </a:cubicBezTo>
                <a:cubicBezTo>
                  <a:pt x="128" y="313"/>
                  <a:pt x="146" y="297"/>
                  <a:pt x="168" y="297"/>
                </a:cubicBezTo>
                <a:cubicBezTo>
                  <a:pt x="190" y="297"/>
                  <a:pt x="208" y="313"/>
                  <a:pt x="210" y="334"/>
                </a:cubicBezTo>
                <a:cubicBezTo>
                  <a:pt x="227" y="330"/>
                  <a:pt x="243" y="323"/>
                  <a:pt x="258" y="314"/>
                </a:cubicBezTo>
                <a:cubicBezTo>
                  <a:pt x="255" y="309"/>
                  <a:pt x="254" y="303"/>
                  <a:pt x="254" y="297"/>
                </a:cubicBezTo>
                <a:cubicBezTo>
                  <a:pt x="254" y="273"/>
                  <a:pt x="273" y="253"/>
                  <a:pt x="297" y="253"/>
                </a:cubicBezTo>
                <a:cubicBezTo>
                  <a:pt x="304" y="253"/>
                  <a:pt x="309" y="255"/>
                  <a:pt x="315" y="257"/>
                </a:cubicBezTo>
                <a:cubicBezTo>
                  <a:pt x="324" y="243"/>
                  <a:pt x="331" y="227"/>
                  <a:pt x="335" y="210"/>
                </a:cubicBezTo>
                <a:cubicBezTo>
                  <a:pt x="314" y="207"/>
                  <a:pt x="297" y="189"/>
                  <a:pt x="297" y="167"/>
                </a:cubicBezTo>
                <a:cubicBezTo>
                  <a:pt x="297" y="145"/>
                  <a:pt x="314" y="127"/>
                  <a:pt x="335" y="124"/>
                </a:cubicBezTo>
                <a:cubicBezTo>
                  <a:pt x="331" y="107"/>
                  <a:pt x="324" y="91"/>
                  <a:pt x="315" y="77"/>
                </a:cubicBezTo>
                <a:cubicBezTo>
                  <a:pt x="309" y="79"/>
                  <a:pt x="304" y="80"/>
                  <a:pt x="297" y="80"/>
                </a:cubicBezTo>
                <a:cubicBezTo>
                  <a:pt x="273" y="80"/>
                  <a:pt x="254" y="61"/>
                  <a:pt x="254" y="37"/>
                </a:cubicBezTo>
                <a:cubicBezTo>
                  <a:pt x="254" y="31"/>
                  <a:pt x="255" y="25"/>
                  <a:pt x="258" y="20"/>
                </a:cubicBezTo>
                <a:cubicBezTo>
                  <a:pt x="243" y="11"/>
                  <a:pt x="227" y="4"/>
                  <a:pt x="210" y="0"/>
                </a:cubicBezTo>
                <a:cubicBezTo>
                  <a:pt x="208" y="21"/>
                  <a:pt x="190" y="37"/>
                  <a:pt x="168" y="37"/>
                </a:cubicBezTo>
                <a:cubicBezTo>
                  <a:pt x="146" y="37"/>
                  <a:pt x="128" y="21"/>
                  <a:pt x="125" y="0"/>
                </a:cubicBezTo>
                <a:cubicBezTo>
                  <a:pt x="108" y="4"/>
                  <a:pt x="92" y="11"/>
                  <a:pt x="78" y="20"/>
                </a:cubicBezTo>
                <a:cubicBezTo>
                  <a:pt x="80" y="25"/>
                  <a:pt x="81" y="31"/>
                  <a:pt x="81" y="37"/>
                </a:cubicBezTo>
                <a:close/>
                <a:moveTo>
                  <a:pt x="168" y="60"/>
                </a:moveTo>
                <a:cubicBezTo>
                  <a:pt x="227" y="60"/>
                  <a:pt x="274" y="108"/>
                  <a:pt x="274" y="167"/>
                </a:cubicBezTo>
                <a:cubicBezTo>
                  <a:pt x="274" y="226"/>
                  <a:pt x="227" y="274"/>
                  <a:pt x="168" y="274"/>
                </a:cubicBezTo>
                <a:cubicBezTo>
                  <a:pt x="109" y="274"/>
                  <a:pt x="61" y="226"/>
                  <a:pt x="61" y="167"/>
                </a:cubicBezTo>
                <a:cubicBezTo>
                  <a:pt x="61" y="108"/>
                  <a:pt x="109" y="60"/>
                  <a:pt x="168" y="6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62560" tIns="81280" rIns="162560" bIns="8128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pic>
        <p:nvPicPr>
          <p:cNvPr id="47" name="Imagen 46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9246" y="3410261"/>
            <a:ext cx="923342" cy="923342"/>
          </a:xfrm>
          <a:prstGeom prst="rect">
            <a:avLst/>
          </a:prstGeom>
        </p:spPr>
      </p:pic>
      <p:pic>
        <p:nvPicPr>
          <p:cNvPr id="45" name="Imagen 44"/>
          <p:cNvPicPr>
            <a:picLocks noChangeAspect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8170" y="3613263"/>
            <a:ext cx="722668" cy="722668"/>
          </a:xfrm>
          <a:prstGeom prst="rect">
            <a:avLst/>
          </a:prstGeom>
        </p:spPr>
      </p:pic>
      <p:pic>
        <p:nvPicPr>
          <p:cNvPr id="11" name="Gráfico 23" descr="Audiencia objetivo">
            <a:extLst>
              <a:ext uri="{FF2B5EF4-FFF2-40B4-BE49-F238E27FC236}">
                <a16:creationId xmlns="" xmlns:a16="http://schemas.microsoft.com/office/drawing/2014/main" id="{B18BB39B-4BC2-4322-A186-1AC837A8B0D1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845523" y="1570895"/>
            <a:ext cx="879230" cy="879230"/>
          </a:xfrm>
          <a:prstGeom prst="rect">
            <a:avLst/>
          </a:prstGeom>
          <a:ln>
            <a:noFill/>
          </a:ln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894" y="3613263"/>
            <a:ext cx="589745" cy="589745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2023" y="1672568"/>
            <a:ext cx="655646" cy="655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138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dondear rectángulo de esquina diagonal 1">
            <a:extLst>
              <a:ext uri="{FF2B5EF4-FFF2-40B4-BE49-F238E27FC236}">
                <a16:creationId xmlns="" xmlns:a16="http://schemas.microsoft.com/office/drawing/2014/main" id="{627E2843-2EEE-4384-9E61-498212ECA308}"/>
              </a:ext>
            </a:extLst>
          </p:cNvPr>
          <p:cNvSpPr/>
          <p:nvPr/>
        </p:nvSpPr>
        <p:spPr bwMode="auto">
          <a:xfrm>
            <a:off x="1007312" y="1502165"/>
            <a:ext cx="3046355" cy="3422761"/>
          </a:xfrm>
          <a:prstGeom prst="round2DiagRect">
            <a:avLst>
              <a:gd name="adj1" fmla="val 19895"/>
              <a:gd name="adj2" fmla="val 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170">
              <a:buClr>
                <a:srgbClr val="000000"/>
              </a:buClr>
            </a:pPr>
            <a:endParaRPr lang="es-ES" sz="1867" kern="0" dirty="0">
              <a:solidFill>
                <a:srgbClr val="FFFFFF"/>
              </a:solidFill>
              <a:latin typeface="Roboto Thin"/>
              <a:sym typeface="Arial"/>
            </a:endParaRPr>
          </a:p>
        </p:txBody>
      </p:sp>
      <p:sp>
        <p:nvSpPr>
          <p:cNvPr id="14" name="Redondear rectángulo de esquina diagonal 5">
            <a:extLst>
              <a:ext uri="{FF2B5EF4-FFF2-40B4-BE49-F238E27FC236}">
                <a16:creationId xmlns="" xmlns:a16="http://schemas.microsoft.com/office/drawing/2014/main" id="{695F4512-CCE2-44D2-B314-7F9092A4A54D}"/>
              </a:ext>
            </a:extLst>
          </p:cNvPr>
          <p:cNvSpPr/>
          <p:nvPr/>
        </p:nvSpPr>
        <p:spPr bwMode="auto">
          <a:xfrm>
            <a:off x="1007312" y="1502165"/>
            <a:ext cx="3046355" cy="1057898"/>
          </a:xfrm>
          <a:prstGeom prst="round2DiagRect">
            <a:avLst>
              <a:gd name="adj1" fmla="val 42065"/>
              <a:gd name="adj2" fmla="val 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170">
              <a:buClr>
                <a:srgbClr val="000000"/>
              </a:buClr>
              <a:defRPr/>
            </a:pPr>
            <a:endParaRPr lang="es-ES" sz="1867" kern="0" dirty="0">
              <a:solidFill>
                <a:srgbClr val="FFFFFF"/>
              </a:solidFill>
              <a:latin typeface="Roboto Thin"/>
              <a:sym typeface="Arial"/>
            </a:endParaRPr>
          </a:p>
        </p:txBody>
      </p:sp>
      <p:sp>
        <p:nvSpPr>
          <p:cNvPr id="12" name="Redondear rectángulo de esquina diagonal 20">
            <a:extLst>
              <a:ext uri="{FF2B5EF4-FFF2-40B4-BE49-F238E27FC236}">
                <a16:creationId xmlns="" xmlns:a16="http://schemas.microsoft.com/office/drawing/2014/main" id="{19DCCE58-276D-45D3-AEC8-017AEF41B449}"/>
              </a:ext>
            </a:extLst>
          </p:cNvPr>
          <p:cNvSpPr/>
          <p:nvPr/>
        </p:nvSpPr>
        <p:spPr bwMode="auto">
          <a:xfrm>
            <a:off x="1007312" y="1497729"/>
            <a:ext cx="3046355" cy="570698"/>
          </a:xfrm>
          <a:prstGeom prst="round2DiagRect">
            <a:avLst>
              <a:gd name="adj1" fmla="val 50000"/>
              <a:gd name="adj2" fmla="val 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170">
              <a:buClr>
                <a:srgbClr val="000000"/>
              </a:buClr>
            </a:pPr>
            <a:endParaRPr lang="es-ES" sz="1867" kern="0" dirty="0">
              <a:solidFill>
                <a:schemeClr val="bg1"/>
              </a:solidFill>
              <a:latin typeface="Roboto Thin"/>
              <a:sym typeface="Arial"/>
            </a:endParaRPr>
          </a:p>
        </p:txBody>
      </p:sp>
      <p:sp>
        <p:nvSpPr>
          <p:cNvPr id="18" name="Redondear rectángulo de esquina diagonal 1">
            <a:extLst>
              <a:ext uri="{FF2B5EF4-FFF2-40B4-BE49-F238E27FC236}">
                <a16:creationId xmlns="" xmlns:a16="http://schemas.microsoft.com/office/drawing/2014/main" id="{627E2843-2EEE-4384-9E61-498212ECA308}"/>
              </a:ext>
            </a:extLst>
          </p:cNvPr>
          <p:cNvSpPr/>
          <p:nvPr/>
        </p:nvSpPr>
        <p:spPr bwMode="auto">
          <a:xfrm>
            <a:off x="4826835" y="1497729"/>
            <a:ext cx="3046355" cy="3422761"/>
          </a:xfrm>
          <a:prstGeom prst="round2DiagRect">
            <a:avLst>
              <a:gd name="adj1" fmla="val 19895"/>
              <a:gd name="adj2" fmla="val 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170">
              <a:buClr>
                <a:srgbClr val="000000"/>
              </a:buClr>
            </a:pPr>
            <a:endParaRPr lang="es-ES" sz="1867" kern="0" dirty="0">
              <a:solidFill>
                <a:srgbClr val="FFFFFF"/>
              </a:solidFill>
              <a:latin typeface="Roboto Thin"/>
              <a:sym typeface="Arial"/>
            </a:endParaRPr>
          </a:p>
        </p:txBody>
      </p:sp>
      <p:sp>
        <p:nvSpPr>
          <p:cNvPr id="19" name="Redondear rectángulo de esquina diagonal 5">
            <a:extLst>
              <a:ext uri="{FF2B5EF4-FFF2-40B4-BE49-F238E27FC236}">
                <a16:creationId xmlns="" xmlns:a16="http://schemas.microsoft.com/office/drawing/2014/main" id="{695F4512-CCE2-44D2-B314-7F9092A4A54D}"/>
              </a:ext>
            </a:extLst>
          </p:cNvPr>
          <p:cNvSpPr/>
          <p:nvPr/>
        </p:nvSpPr>
        <p:spPr bwMode="auto">
          <a:xfrm>
            <a:off x="4826837" y="1502165"/>
            <a:ext cx="3046355" cy="1057898"/>
          </a:xfrm>
          <a:prstGeom prst="round2DiagRect">
            <a:avLst>
              <a:gd name="adj1" fmla="val 42065"/>
              <a:gd name="adj2" fmla="val 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170">
              <a:buClr>
                <a:srgbClr val="000000"/>
              </a:buClr>
            </a:pPr>
            <a:endParaRPr lang="es-ES" sz="1867" kern="0" dirty="0">
              <a:solidFill>
                <a:srgbClr val="FFFFFF"/>
              </a:solidFill>
              <a:latin typeface="Roboto Thin"/>
              <a:sym typeface="Arial"/>
            </a:endParaRPr>
          </a:p>
        </p:txBody>
      </p:sp>
      <p:sp>
        <p:nvSpPr>
          <p:cNvPr id="17" name="Redondear rectángulo de esquina diagonal 20">
            <a:extLst>
              <a:ext uri="{FF2B5EF4-FFF2-40B4-BE49-F238E27FC236}">
                <a16:creationId xmlns="" xmlns:a16="http://schemas.microsoft.com/office/drawing/2014/main" id="{19DCCE58-276D-45D3-AEC8-017AEF41B449}"/>
              </a:ext>
            </a:extLst>
          </p:cNvPr>
          <p:cNvSpPr/>
          <p:nvPr/>
        </p:nvSpPr>
        <p:spPr bwMode="auto">
          <a:xfrm>
            <a:off x="4826837" y="1497729"/>
            <a:ext cx="3046355" cy="570698"/>
          </a:xfrm>
          <a:prstGeom prst="round2DiagRect">
            <a:avLst>
              <a:gd name="adj1" fmla="val 50000"/>
              <a:gd name="adj2" fmla="val 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170">
              <a:buClr>
                <a:srgbClr val="000000"/>
              </a:buClr>
            </a:pPr>
            <a:endParaRPr lang="es-ES" sz="1867" kern="0" dirty="0">
              <a:solidFill>
                <a:schemeClr val="bg1"/>
              </a:solidFill>
              <a:latin typeface="Roboto Thin"/>
              <a:sym typeface="Arial"/>
            </a:endParaRPr>
          </a:p>
        </p:txBody>
      </p:sp>
      <p:sp>
        <p:nvSpPr>
          <p:cNvPr id="23" name="Redondear rectángulo de esquina diagonal 1">
            <a:extLst>
              <a:ext uri="{FF2B5EF4-FFF2-40B4-BE49-F238E27FC236}">
                <a16:creationId xmlns="" xmlns:a16="http://schemas.microsoft.com/office/drawing/2014/main" id="{627E2843-2EEE-4384-9E61-498212ECA308}"/>
              </a:ext>
            </a:extLst>
          </p:cNvPr>
          <p:cNvSpPr/>
          <p:nvPr/>
        </p:nvSpPr>
        <p:spPr bwMode="auto">
          <a:xfrm>
            <a:off x="8610643" y="1497729"/>
            <a:ext cx="3072026" cy="3420544"/>
          </a:xfrm>
          <a:prstGeom prst="round2DiagRect">
            <a:avLst>
              <a:gd name="adj1" fmla="val 19895"/>
              <a:gd name="adj2" fmla="val 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170">
              <a:buClr>
                <a:srgbClr val="000000"/>
              </a:buClr>
            </a:pPr>
            <a:endParaRPr lang="es-ES" sz="1867" kern="0" dirty="0">
              <a:solidFill>
                <a:srgbClr val="FFFFFF"/>
              </a:solidFill>
              <a:latin typeface="Roboto Thin"/>
              <a:sym typeface="Arial"/>
            </a:endParaRPr>
          </a:p>
        </p:txBody>
      </p:sp>
      <p:sp>
        <p:nvSpPr>
          <p:cNvPr id="24" name="Redondear rectángulo de esquina diagonal 5">
            <a:extLst>
              <a:ext uri="{FF2B5EF4-FFF2-40B4-BE49-F238E27FC236}">
                <a16:creationId xmlns="" xmlns:a16="http://schemas.microsoft.com/office/drawing/2014/main" id="{695F4512-CCE2-44D2-B314-7F9092A4A54D}"/>
              </a:ext>
            </a:extLst>
          </p:cNvPr>
          <p:cNvSpPr/>
          <p:nvPr/>
        </p:nvSpPr>
        <p:spPr bwMode="auto">
          <a:xfrm>
            <a:off x="8646362" y="1504382"/>
            <a:ext cx="3046355" cy="1057898"/>
          </a:xfrm>
          <a:prstGeom prst="round2DiagRect">
            <a:avLst>
              <a:gd name="adj1" fmla="val 42065"/>
              <a:gd name="adj2" fmla="val 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170">
              <a:buClr>
                <a:srgbClr val="000000"/>
              </a:buClr>
            </a:pPr>
            <a:endParaRPr lang="es-ES" sz="1867" kern="0" dirty="0">
              <a:solidFill>
                <a:srgbClr val="FFFFFF"/>
              </a:solidFill>
              <a:latin typeface="Roboto Thin"/>
              <a:sym typeface="Arial"/>
            </a:endParaRPr>
          </a:p>
        </p:txBody>
      </p:sp>
      <p:sp>
        <p:nvSpPr>
          <p:cNvPr id="22" name="Redondear rectángulo de esquina diagonal 20">
            <a:extLst>
              <a:ext uri="{FF2B5EF4-FFF2-40B4-BE49-F238E27FC236}">
                <a16:creationId xmlns="" xmlns:a16="http://schemas.microsoft.com/office/drawing/2014/main" id="{19DCCE58-276D-45D3-AEC8-017AEF41B449}"/>
              </a:ext>
            </a:extLst>
          </p:cNvPr>
          <p:cNvSpPr/>
          <p:nvPr/>
        </p:nvSpPr>
        <p:spPr bwMode="auto">
          <a:xfrm>
            <a:off x="8646362" y="1499946"/>
            <a:ext cx="3046355" cy="570698"/>
          </a:xfrm>
          <a:prstGeom prst="round2DiagRect">
            <a:avLst>
              <a:gd name="adj1" fmla="val 50000"/>
              <a:gd name="adj2" fmla="val 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170">
              <a:buClr>
                <a:srgbClr val="000000"/>
              </a:buClr>
            </a:pPr>
            <a:endParaRPr lang="es-ES" sz="1867" kern="0" dirty="0">
              <a:solidFill>
                <a:schemeClr val="bg1"/>
              </a:solidFill>
              <a:latin typeface="Roboto Thin"/>
              <a:sym typeface="Arial"/>
            </a:endParaRPr>
          </a:p>
        </p:txBody>
      </p:sp>
      <p:sp>
        <p:nvSpPr>
          <p:cNvPr id="25" name="Oval 44">
            <a:extLst>
              <a:ext uri="{FF2B5EF4-FFF2-40B4-BE49-F238E27FC236}">
                <a16:creationId xmlns="" xmlns:a16="http://schemas.microsoft.com/office/drawing/2014/main" id="{A658B5E1-588D-4825-8C20-8E8850EFBB1E}"/>
              </a:ext>
            </a:extLst>
          </p:cNvPr>
          <p:cNvSpPr/>
          <p:nvPr/>
        </p:nvSpPr>
        <p:spPr>
          <a:xfrm>
            <a:off x="688720" y="1749182"/>
            <a:ext cx="637184" cy="638490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b="1" dirty="0">
                <a:solidFill>
                  <a:schemeClr val="bg1"/>
                </a:solidFill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26" name="Oval 44">
            <a:extLst>
              <a:ext uri="{FF2B5EF4-FFF2-40B4-BE49-F238E27FC236}">
                <a16:creationId xmlns="" xmlns:a16="http://schemas.microsoft.com/office/drawing/2014/main" id="{A658B5E1-588D-4825-8C20-8E8850EFBB1E}"/>
              </a:ext>
            </a:extLst>
          </p:cNvPr>
          <p:cNvSpPr/>
          <p:nvPr/>
        </p:nvSpPr>
        <p:spPr>
          <a:xfrm>
            <a:off x="8327770" y="1711869"/>
            <a:ext cx="637184" cy="638490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b="1" dirty="0">
                <a:solidFill>
                  <a:schemeClr val="bg1"/>
                </a:solidFill>
                <a:latin typeface="Arial Narrow" panose="020B0606020202030204" pitchFamily="34" charset="0"/>
              </a:rPr>
              <a:t>3</a:t>
            </a:r>
          </a:p>
        </p:txBody>
      </p:sp>
      <p:sp>
        <p:nvSpPr>
          <p:cNvPr id="27" name="Oval 44">
            <a:extLst>
              <a:ext uri="{FF2B5EF4-FFF2-40B4-BE49-F238E27FC236}">
                <a16:creationId xmlns="" xmlns:a16="http://schemas.microsoft.com/office/drawing/2014/main" id="{A658B5E1-588D-4825-8C20-8E8850EFBB1E}"/>
              </a:ext>
            </a:extLst>
          </p:cNvPr>
          <p:cNvSpPr/>
          <p:nvPr/>
        </p:nvSpPr>
        <p:spPr>
          <a:xfrm>
            <a:off x="4482572" y="1711869"/>
            <a:ext cx="637184" cy="638490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b="1" dirty="0">
                <a:solidFill>
                  <a:schemeClr val="bg1"/>
                </a:solidFill>
                <a:latin typeface="Arial Narrow" panose="020B0606020202030204" pitchFamily="34" charset="0"/>
              </a:rPr>
              <a:t>2</a:t>
            </a:r>
          </a:p>
        </p:txBody>
      </p:sp>
      <p:sp>
        <p:nvSpPr>
          <p:cNvPr id="30" name="CuadroTexto 29"/>
          <p:cNvSpPr txBox="1"/>
          <p:nvPr/>
        </p:nvSpPr>
        <p:spPr>
          <a:xfrm>
            <a:off x="1142373" y="2726832"/>
            <a:ext cx="277623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>
                <a:solidFill>
                  <a:srgbClr val="1B5582"/>
                </a:solidFill>
                <a:latin typeface="Arial Narrow" panose="020B0606020202030204" pitchFamily="34" charset="0"/>
              </a:rPr>
              <a:t>Recuperar y fortalecer la credibilidad de los participantes, interesados, y público general en los procesos de contratación adelantados por la entidad.</a:t>
            </a:r>
            <a:endParaRPr lang="es-CO" dirty="0">
              <a:solidFill>
                <a:srgbClr val="1B5582"/>
              </a:solidFill>
            </a:endParaRPr>
          </a:p>
        </p:txBody>
      </p:sp>
      <p:sp>
        <p:nvSpPr>
          <p:cNvPr id="31" name="CuadroTexto 30"/>
          <p:cNvSpPr txBox="1"/>
          <p:nvPr/>
        </p:nvSpPr>
        <p:spPr>
          <a:xfrm>
            <a:off x="4961897" y="2726832"/>
            <a:ext cx="277623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MX" dirty="0">
                <a:solidFill>
                  <a:srgbClr val="1B5582"/>
                </a:solidFill>
                <a:latin typeface="Arial Narrow" panose="020B0606020202030204" pitchFamily="34" charset="0"/>
              </a:rPr>
              <a:t>Encaminar todo el esfuerzo del INVIAS en la realización de una gestión precontractual, contractual y </a:t>
            </a:r>
            <a:r>
              <a:rPr lang="es-MX" dirty="0" err="1">
                <a:solidFill>
                  <a:srgbClr val="1B5582"/>
                </a:solidFill>
                <a:latin typeface="Arial Narrow" panose="020B0606020202030204" pitchFamily="34" charset="0"/>
              </a:rPr>
              <a:t>postcontractual</a:t>
            </a:r>
            <a:r>
              <a:rPr lang="es-MX" dirty="0">
                <a:solidFill>
                  <a:srgbClr val="1B5582"/>
                </a:solidFill>
                <a:latin typeface="Arial Narrow" panose="020B0606020202030204" pitchFamily="34" charset="0"/>
              </a:rPr>
              <a:t> seria, responsable  y comprometida con el desarrollo social.</a:t>
            </a:r>
            <a:endParaRPr lang="es-ES" dirty="0">
              <a:solidFill>
                <a:srgbClr val="1B5582"/>
              </a:solidFill>
              <a:latin typeface="Arial Narrow" panose="020B0606020202030204" pitchFamily="34" charset="0"/>
            </a:endParaRPr>
          </a:p>
        </p:txBody>
      </p:sp>
      <p:sp>
        <p:nvSpPr>
          <p:cNvPr id="32" name="CuadroTexto 31"/>
          <p:cNvSpPr txBox="1"/>
          <p:nvPr/>
        </p:nvSpPr>
        <p:spPr>
          <a:xfrm>
            <a:off x="8781422" y="2726832"/>
            <a:ext cx="27762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MX" dirty="0">
                <a:solidFill>
                  <a:srgbClr val="1B5582"/>
                </a:solidFill>
                <a:latin typeface="Arial Narrow" panose="020B0606020202030204" pitchFamily="34" charset="0"/>
              </a:rPr>
              <a:t>Optimizar y modernizar la contratación a través  los recursos tecnológicos implementados por el gobierno nacional.</a:t>
            </a:r>
            <a:endParaRPr lang="es-CO" dirty="0">
              <a:solidFill>
                <a:srgbClr val="1B5582"/>
              </a:solidFill>
              <a:latin typeface="Arial Narrow" panose="020B0606020202030204" pitchFamily="34" charset="0"/>
            </a:endParaRPr>
          </a:p>
        </p:txBody>
      </p:sp>
      <p:sp>
        <p:nvSpPr>
          <p:cNvPr id="33" name="Rectángulo 32"/>
          <p:cNvSpPr/>
          <p:nvPr/>
        </p:nvSpPr>
        <p:spPr>
          <a:xfrm>
            <a:off x="1799267" y="1590244"/>
            <a:ext cx="1505220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CO" sz="2000" b="1" dirty="0">
                <a:solidFill>
                  <a:schemeClr val="bg1"/>
                </a:solidFill>
                <a:latin typeface="Arial Narrow" panose="020B0606020202030204" pitchFamily="34" charset="0"/>
              </a:rPr>
              <a:t>Contratación</a:t>
            </a:r>
          </a:p>
          <a:p>
            <a:pPr algn="ctr"/>
            <a:endParaRPr lang="es-CO" sz="10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algn="ctr"/>
            <a:r>
              <a:rPr lang="es-CO" sz="2000" b="1" dirty="0">
                <a:solidFill>
                  <a:srgbClr val="1B5582"/>
                </a:solidFill>
                <a:latin typeface="Arial Narrow" panose="020B0606020202030204" pitchFamily="34" charset="0"/>
              </a:rPr>
              <a:t>Transparente</a:t>
            </a:r>
          </a:p>
        </p:txBody>
      </p:sp>
      <p:sp>
        <p:nvSpPr>
          <p:cNvPr id="34" name="Rectángulo 33"/>
          <p:cNvSpPr/>
          <p:nvPr/>
        </p:nvSpPr>
        <p:spPr>
          <a:xfrm>
            <a:off x="5635490" y="1586831"/>
            <a:ext cx="1481496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CO" sz="2000" b="1" dirty="0">
                <a:solidFill>
                  <a:schemeClr val="bg1"/>
                </a:solidFill>
                <a:latin typeface="Arial Narrow" panose="020B0606020202030204" pitchFamily="34" charset="0"/>
              </a:rPr>
              <a:t>Contratación</a:t>
            </a:r>
          </a:p>
          <a:p>
            <a:pPr algn="ctr"/>
            <a:endParaRPr lang="es-CO" sz="10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algn="ctr"/>
            <a:r>
              <a:rPr lang="es-CO" sz="2000" b="1" dirty="0">
                <a:solidFill>
                  <a:srgbClr val="1B5582"/>
                </a:solidFill>
                <a:latin typeface="Arial Narrow" panose="020B0606020202030204" pitchFamily="34" charset="0"/>
              </a:rPr>
              <a:t>Objetiva</a:t>
            </a:r>
          </a:p>
        </p:txBody>
      </p:sp>
      <p:sp>
        <p:nvSpPr>
          <p:cNvPr id="35" name="Rectángulo 34"/>
          <p:cNvSpPr/>
          <p:nvPr/>
        </p:nvSpPr>
        <p:spPr>
          <a:xfrm>
            <a:off x="9437587" y="1609930"/>
            <a:ext cx="1481496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CO" sz="2000" b="1" dirty="0">
                <a:solidFill>
                  <a:schemeClr val="bg1"/>
                </a:solidFill>
                <a:latin typeface="Arial Narrow" panose="020B0606020202030204" pitchFamily="34" charset="0"/>
              </a:rPr>
              <a:t>Contratación</a:t>
            </a:r>
          </a:p>
          <a:p>
            <a:pPr algn="ctr"/>
            <a:endParaRPr lang="es-CO" sz="10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algn="ctr"/>
            <a:r>
              <a:rPr lang="es-CO" sz="2000" b="1" dirty="0">
                <a:solidFill>
                  <a:srgbClr val="1B5582"/>
                </a:solidFill>
                <a:latin typeface="Arial Narrow" panose="020B0606020202030204" pitchFamily="34" charset="0"/>
              </a:rPr>
              <a:t>Eficiente</a:t>
            </a:r>
            <a:r>
              <a:rPr lang="es-CO" sz="2000" b="1" dirty="0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21" name="Título 1">
            <a:extLst>
              <a:ext uri="{FF2B5EF4-FFF2-40B4-BE49-F238E27FC236}">
                <a16:creationId xmlns="" xmlns:a16="http://schemas.microsoft.com/office/drawing/2014/main" id="{FB65AC57-9C22-C243-A4CF-F8F0C479BDE3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Necesidades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1042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dondear rectángulo de esquina diagonal 1">
            <a:extLst>
              <a:ext uri="{FF2B5EF4-FFF2-40B4-BE49-F238E27FC236}">
                <a16:creationId xmlns="" xmlns:a16="http://schemas.microsoft.com/office/drawing/2014/main" id="{627E2843-2EEE-4384-9E61-498212ECA308}"/>
              </a:ext>
            </a:extLst>
          </p:cNvPr>
          <p:cNvSpPr/>
          <p:nvPr/>
        </p:nvSpPr>
        <p:spPr bwMode="auto">
          <a:xfrm>
            <a:off x="1007312" y="1501615"/>
            <a:ext cx="3079257" cy="3393624"/>
          </a:xfrm>
          <a:prstGeom prst="round2DiagRect">
            <a:avLst>
              <a:gd name="adj1" fmla="val 19895"/>
              <a:gd name="adj2" fmla="val 0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170">
              <a:buClr>
                <a:srgbClr val="000000"/>
              </a:buClr>
            </a:pPr>
            <a:endParaRPr lang="es-ES" sz="1867" kern="0" dirty="0">
              <a:solidFill>
                <a:srgbClr val="FFFFFF"/>
              </a:solidFill>
              <a:latin typeface="Roboto Thin"/>
              <a:sym typeface="Arial"/>
            </a:endParaRPr>
          </a:p>
        </p:txBody>
      </p:sp>
      <p:sp>
        <p:nvSpPr>
          <p:cNvPr id="5" name="Redondear rectángulo de esquina diagonal 5">
            <a:extLst>
              <a:ext uri="{FF2B5EF4-FFF2-40B4-BE49-F238E27FC236}">
                <a16:creationId xmlns="" xmlns:a16="http://schemas.microsoft.com/office/drawing/2014/main" id="{695F4512-CCE2-44D2-B314-7F9092A4A54D}"/>
              </a:ext>
            </a:extLst>
          </p:cNvPr>
          <p:cNvSpPr/>
          <p:nvPr/>
        </p:nvSpPr>
        <p:spPr bwMode="auto">
          <a:xfrm>
            <a:off x="1007310" y="1479479"/>
            <a:ext cx="3079261" cy="1115596"/>
          </a:xfrm>
          <a:prstGeom prst="round2DiagRect">
            <a:avLst>
              <a:gd name="adj1" fmla="val 42065"/>
              <a:gd name="adj2" fmla="val 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170">
              <a:buClr>
                <a:srgbClr val="000000"/>
              </a:buClr>
              <a:defRPr/>
            </a:pPr>
            <a:endParaRPr lang="es-ES" sz="1867" kern="0" dirty="0">
              <a:solidFill>
                <a:srgbClr val="FFFFFF"/>
              </a:solidFill>
              <a:latin typeface="Roboto Thin"/>
              <a:sym typeface="Arial"/>
            </a:endParaRPr>
          </a:p>
        </p:txBody>
      </p:sp>
      <p:sp>
        <p:nvSpPr>
          <p:cNvPr id="6" name="Redondear rectángulo de esquina diagonal 20">
            <a:extLst>
              <a:ext uri="{FF2B5EF4-FFF2-40B4-BE49-F238E27FC236}">
                <a16:creationId xmlns="" xmlns:a16="http://schemas.microsoft.com/office/drawing/2014/main" id="{19DCCE58-276D-45D3-AEC8-017AEF41B449}"/>
              </a:ext>
            </a:extLst>
          </p:cNvPr>
          <p:cNvSpPr/>
          <p:nvPr/>
        </p:nvSpPr>
        <p:spPr bwMode="auto">
          <a:xfrm>
            <a:off x="1007310" y="1464949"/>
            <a:ext cx="3079261" cy="638490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170">
              <a:buClr>
                <a:srgbClr val="000000"/>
              </a:buClr>
            </a:pPr>
            <a:endParaRPr lang="es-ES" sz="1867" kern="0" dirty="0">
              <a:solidFill>
                <a:schemeClr val="bg1"/>
              </a:solidFill>
              <a:latin typeface="Roboto Thin"/>
              <a:sym typeface="Arial"/>
            </a:endParaRPr>
          </a:p>
        </p:txBody>
      </p:sp>
      <p:sp>
        <p:nvSpPr>
          <p:cNvPr id="7" name="Redondear rectángulo de esquina diagonal 1">
            <a:extLst>
              <a:ext uri="{FF2B5EF4-FFF2-40B4-BE49-F238E27FC236}">
                <a16:creationId xmlns="" xmlns:a16="http://schemas.microsoft.com/office/drawing/2014/main" id="{627E2843-2EEE-4384-9E61-498212ECA308}"/>
              </a:ext>
            </a:extLst>
          </p:cNvPr>
          <p:cNvSpPr/>
          <p:nvPr/>
        </p:nvSpPr>
        <p:spPr bwMode="auto">
          <a:xfrm>
            <a:off x="4817701" y="1568068"/>
            <a:ext cx="3046355" cy="3327172"/>
          </a:xfrm>
          <a:prstGeom prst="round2DiagRect">
            <a:avLst>
              <a:gd name="adj1" fmla="val 19895"/>
              <a:gd name="adj2" fmla="val 0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170">
              <a:buClr>
                <a:srgbClr val="000000"/>
              </a:buClr>
            </a:pPr>
            <a:endParaRPr lang="es-ES" sz="1867" kern="0" dirty="0">
              <a:solidFill>
                <a:srgbClr val="FFFFFF"/>
              </a:solidFill>
              <a:latin typeface="Roboto Thin"/>
              <a:sym typeface="Arial"/>
            </a:endParaRPr>
          </a:p>
        </p:txBody>
      </p:sp>
      <p:sp>
        <p:nvSpPr>
          <p:cNvPr id="8" name="Redondear rectángulo de esquina diagonal 5">
            <a:extLst>
              <a:ext uri="{FF2B5EF4-FFF2-40B4-BE49-F238E27FC236}">
                <a16:creationId xmlns="" xmlns:a16="http://schemas.microsoft.com/office/drawing/2014/main" id="{695F4512-CCE2-44D2-B314-7F9092A4A54D}"/>
              </a:ext>
            </a:extLst>
          </p:cNvPr>
          <p:cNvSpPr/>
          <p:nvPr/>
        </p:nvSpPr>
        <p:spPr bwMode="auto">
          <a:xfrm>
            <a:off x="4817699" y="1510486"/>
            <a:ext cx="3054580" cy="1057898"/>
          </a:xfrm>
          <a:prstGeom prst="round2DiagRect">
            <a:avLst>
              <a:gd name="adj1" fmla="val 42065"/>
              <a:gd name="adj2" fmla="val 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170">
              <a:buClr>
                <a:srgbClr val="000000"/>
              </a:buClr>
            </a:pPr>
            <a:endParaRPr lang="es-ES" sz="1867" kern="0" dirty="0">
              <a:solidFill>
                <a:srgbClr val="FFFFFF"/>
              </a:solidFill>
              <a:latin typeface="Roboto Thin"/>
              <a:sym typeface="Arial"/>
            </a:endParaRPr>
          </a:p>
        </p:txBody>
      </p:sp>
      <p:sp>
        <p:nvSpPr>
          <p:cNvPr id="9" name="Redondear rectángulo de esquina diagonal 20">
            <a:extLst>
              <a:ext uri="{FF2B5EF4-FFF2-40B4-BE49-F238E27FC236}">
                <a16:creationId xmlns="" xmlns:a16="http://schemas.microsoft.com/office/drawing/2014/main" id="{19DCCE58-276D-45D3-AEC8-017AEF41B449}"/>
              </a:ext>
            </a:extLst>
          </p:cNvPr>
          <p:cNvSpPr/>
          <p:nvPr/>
        </p:nvSpPr>
        <p:spPr bwMode="auto">
          <a:xfrm>
            <a:off x="4817699" y="1506050"/>
            <a:ext cx="3054580" cy="570698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170">
              <a:buClr>
                <a:srgbClr val="000000"/>
              </a:buClr>
            </a:pPr>
            <a:endParaRPr lang="es-ES" sz="1867" kern="0" dirty="0">
              <a:solidFill>
                <a:schemeClr val="bg1"/>
              </a:solidFill>
              <a:latin typeface="Roboto Thin"/>
              <a:sym typeface="Arial"/>
            </a:endParaRPr>
          </a:p>
        </p:txBody>
      </p:sp>
      <p:sp>
        <p:nvSpPr>
          <p:cNvPr id="10" name="Redondear rectángulo de esquina diagonal 1">
            <a:extLst>
              <a:ext uri="{FF2B5EF4-FFF2-40B4-BE49-F238E27FC236}">
                <a16:creationId xmlns="" xmlns:a16="http://schemas.microsoft.com/office/drawing/2014/main" id="{627E2843-2EEE-4384-9E61-498212ECA308}"/>
              </a:ext>
            </a:extLst>
          </p:cNvPr>
          <p:cNvSpPr/>
          <p:nvPr/>
        </p:nvSpPr>
        <p:spPr bwMode="auto">
          <a:xfrm>
            <a:off x="8628090" y="1568067"/>
            <a:ext cx="3054580" cy="3327172"/>
          </a:xfrm>
          <a:prstGeom prst="round2DiagRect">
            <a:avLst>
              <a:gd name="adj1" fmla="val 19895"/>
              <a:gd name="adj2" fmla="val 0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170">
              <a:buClr>
                <a:srgbClr val="000000"/>
              </a:buClr>
            </a:pPr>
            <a:endParaRPr lang="es-ES" sz="1867" kern="0" dirty="0">
              <a:solidFill>
                <a:srgbClr val="FFFFFF"/>
              </a:solidFill>
              <a:latin typeface="Roboto Thin"/>
              <a:sym typeface="Arial"/>
            </a:endParaRPr>
          </a:p>
        </p:txBody>
      </p:sp>
      <p:sp>
        <p:nvSpPr>
          <p:cNvPr id="11" name="Redondear rectángulo de esquina diagonal 5">
            <a:extLst>
              <a:ext uri="{FF2B5EF4-FFF2-40B4-BE49-F238E27FC236}">
                <a16:creationId xmlns="" xmlns:a16="http://schemas.microsoft.com/office/drawing/2014/main" id="{695F4512-CCE2-44D2-B314-7F9092A4A54D}"/>
              </a:ext>
            </a:extLst>
          </p:cNvPr>
          <p:cNvSpPr/>
          <p:nvPr/>
        </p:nvSpPr>
        <p:spPr bwMode="auto">
          <a:xfrm>
            <a:off x="8628090" y="1506051"/>
            <a:ext cx="3054580" cy="1057898"/>
          </a:xfrm>
          <a:prstGeom prst="round2DiagRect">
            <a:avLst>
              <a:gd name="adj1" fmla="val 42065"/>
              <a:gd name="adj2" fmla="val 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170">
              <a:buClr>
                <a:srgbClr val="000000"/>
              </a:buClr>
            </a:pPr>
            <a:endParaRPr lang="es-ES" sz="1867" kern="0" dirty="0">
              <a:solidFill>
                <a:srgbClr val="FFFFFF"/>
              </a:solidFill>
              <a:latin typeface="Roboto Thin"/>
              <a:sym typeface="Arial"/>
            </a:endParaRPr>
          </a:p>
        </p:txBody>
      </p:sp>
      <p:sp>
        <p:nvSpPr>
          <p:cNvPr id="12" name="Redondear rectángulo de esquina diagonal 20">
            <a:extLst>
              <a:ext uri="{FF2B5EF4-FFF2-40B4-BE49-F238E27FC236}">
                <a16:creationId xmlns="" xmlns:a16="http://schemas.microsoft.com/office/drawing/2014/main" id="{19DCCE58-276D-45D3-AEC8-017AEF41B449}"/>
              </a:ext>
            </a:extLst>
          </p:cNvPr>
          <p:cNvSpPr/>
          <p:nvPr/>
        </p:nvSpPr>
        <p:spPr bwMode="auto">
          <a:xfrm>
            <a:off x="8628090" y="1501615"/>
            <a:ext cx="3054580" cy="570698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170">
              <a:buClr>
                <a:srgbClr val="000000"/>
              </a:buClr>
            </a:pPr>
            <a:endParaRPr lang="es-ES" sz="1867" kern="0" dirty="0">
              <a:solidFill>
                <a:schemeClr val="bg1"/>
              </a:solidFill>
              <a:latin typeface="Roboto Thin"/>
              <a:sym typeface="Arial"/>
            </a:endParaRPr>
          </a:p>
        </p:txBody>
      </p:sp>
      <p:sp>
        <p:nvSpPr>
          <p:cNvPr id="13" name="Oval 44">
            <a:extLst>
              <a:ext uri="{FF2B5EF4-FFF2-40B4-BE49-F238E27FC236}">
                <a16:creationId xmlns="" xmlns:a16="http://schemas.microsoft.com/office/drawing/2014/main" id="{A658B5E1-588D-4825-8C20-8E8850EFBB1E}"/>
              </a:ext>
            </a:extLst>
          </p:cNvPr>
          <p:cNvSpPr/>
          <p:nvPr/>
        </p:nvSpPr>
        <p:spPr>
          <a:xfrm>
            <a:off x="716641" y="1746881"/>
            <a:ext cx="637184" cy="638490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b="1" dirty="0">
                <a:solidFill>
                  <a:schemeClr val="bg1"/>
                </a:solidFill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14" name="Oval 44">
            <a:extLst>
              <a:ext uri="{FF2B5EF4-FFF2-40B4-BE49-F238E27FC236}">
                <a16:creationId xmlns="" xmlns:a16="http://schemas.microsoft.com/office/drawing/2014/main" id="{A658B5E1-588D-4825-8C20-8E8850EFBB1E}"/>
              </a:ext>
            </a:extLst>
          </p:cNvPr>
          <p:cNvSpPr/>
          <p:nvPr/>
        </p:nvSpPr>
        <p:spPr>
          <a:xfrm>
            <a:off x="8319538" y="1763442"/>
            <a:ext cx="637184" cy="638490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b="1" dirty="0">
                <a:solidFill>
                  <a:schemeClr val="bg1"/>
                </a:solidFill>
                <a:latin typeface="Arial Narrow" panose="020B0606020202030204" pitchFamily="34" charset="0"/>
              </a:rPr>
              <a:t>3</a:t>
            </a:r>
          </a:p>
        </p:txBody>
      </p:sp>
      <p:sp>
        <p:nvSpPr>
          <p:cNvPr id="15" name="Oval 44">
            <a:extLst>
              <a:ext uri="{FF2B5EF4-FFF2-40B4-BE49-F238E27FC236}">
                <a16:creationId xmlns="" xmlns:a16="http://schemas.microsoft.com/office/drawing/2014/main" id="{A658B5E1-588D-4825-8C20-8E8850EFBB1E}"/>
              </a:ext>
            </a:extLst>
          </p:cNvPr>
          <p:cNvSpPr/>
          <p:nvPr/>
        </p:nvSpPr>
        <p:spPr>
          <a:xfrm>
            <a:off x="4483694" y="1746881"/>
            <a:ext cx="637184" cy="638490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b="1" dirty="0">
                <a:solidFill>
                  <a:schemeClr val="bg1"/>
                </a:solidFill>
                <a:latin typeface="Arial Narrow" panose="020B0606020202030204" pitchFamily="34" charset="0"/>
              </a:rPr>
              <a:t>2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1007310" y="2621271"/>
            <a:ext cx="299383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>
                <a:solidFill>
                  <a:srgbClr val="1B5582"/>
                </a:solidFill>
                <a:latin typeface="Arial Narrow" panose="020B0606020202030204" pitchFamily="34" charset="0"/>
              </a:rPr>
              <a:t>Adoptar y fomentar las políticas públicas creadas por  </a:t>
            </a:r>
            <a:r>
              <a:rPr lang="es-MX" b="1" dirty="0">
                <a:solidFill>
                  <a:srgbClr val="1B5582"/>
                </a:solidFill>
                <a:latin typeface="Arial Narrow" panose="020B0606020202030204" pitchFamily="34" charset="0"/>
              </a:rPr>
              <a:t>COLOMBIA COMPRA EFICIENTE </a:t>
            </a:r>
            <a:r>
              <a:rPr lang="es-MX" dirty="0">
                <a:solidFill>
                  <a:srgbClr val="1B5582"/>
                </a:solidFill>
                <a:latin typeface="Arial Narrow" panose="020B0606020202030204" pitchFamily="34" charset="0"/>
              </a:rPr>
              <a:t>para el uso de la herramienta elaborada para el desarrollo de los procesos de contratación - </a:t>
            </a:r>
            <a:r>
              <a:rPr lang="es-MX" b="1" dirty="0">
                <a:solidFill>
                  <a:srgbClr val="1B5582"/>
                </a:solidFill>
                <a:latin typeface="Arial Narrow" panose="020B0606020202030204" pitchFamily="34" charset="0"/>
              </a:rPr>
              <a:t>SECOP II</a:t>
            </a:r>
            <a:r>
              <a:rPr lang="es-MX" dirty="0">
                <a:solidFill>
                  <a:srgbClr val="1B5582"/>
                </a:solidFill>
                <a:latin typeface="Arial Narrow" panose="020B0606020202030204" pitchFamily="34" charset="0"/>
              </a:rPr>
              <a:t>.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4802286" y="2625965"/>
            <a:ext cx="298512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MX" dirty="0">
                <a:solidFill>
                  <a:srgbClr val="1B5582"/>
                </a:solidFill>
                <a:latin typeface="Arial Narrow" panose="020B0606020202030204" pitchFamily="34" charset="0"/>
              </a:rPr>
              <a:t>Revisar y mejorar los procedimientos y herramientas de la gestión contractual, para  desvirtuar y desarticular la colusión o direccionamiento ilegal en los procesos de contratación.</a:t>
            </a:r>
            <a:endParaRPr lang="es-ES" dirty="0">
              <a:solidFill>
                <a:srgbClr val="1B5582"/>
              </a:solidFill>
              <a:latin typeface="Arial Narrow" panose="020B0606020202030204" pitchFamily="34" charset="0"/>
            </a:endParaRPr>
          </a:p>
        </p:txBody>
      </p:sp>
      <p:sp>
        <p:nvSpPr>
          <p:cNvPr id="29" name="Rectángulo 28"/>
          <p:cNvSpPr/>
          <p:nvPr/>
        </p:nvSpPr>
        <p:spPr>
          <a:xfrm>
            <a:off x="8665073" y="2676150"/>
            <a:ext cx="29452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dirty="0">
                <a:solidFill>
                  <a:srgbClr val="1B5582"/>
                </a:solidFill>
                <a:latin typeface="Arial Narrow" panose="020B0606020202030204" pitchFamily="34" charset="0"/>
              </a:rPr>
              <a:t>Implementar los pliegos tipo en los procesos de interventoría y consultoría.</a:t>
            </a:r>
          </a:p>
        </p:txBody>
      </p:sp>
      <p:sp>
        <p:nvSpPr>
          <p:cNvPr id="23" name="Título 1">
            <a:extLst>
              <a:ext uri="{FF2B5EF4-FFF2-40B4-BE49-F238E27FC236}">
                <a16:creationId xmlns="" xmlns:a16="http://schemas.microsoft.com/office/drawing/2014/main" id="{F4E3B053-3DF3-044B-A332-E01DA381DA38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Estrategias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sp>
        <p:nvSpPr>
          <p:cNvPr id="24" name="Rectángulo 32">
            <a:extLst>
              <a:ext uri="{FF2B5EF4-FFF2-40B4-BE49-F238E27FC236}">
                <a16:creationId xmlns="" xmlns:a16="http://schemas.microsoft.com/office/drawing/2014/main" id="{37616837-CC32-1142-9E34-BB43AA784841}"/>
              </a:ext>
            </a:extLst>
          </p:cNvPr>
          <p:cNvSpPr/>
          <p:nvPr/>
        </p:nvSpPr>
        <p:spPr>
          <a:xfrm>
            <a:off x="1799267" y="1660582"/>
            <a:ext cx="1505220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CO" sz="2000" b="1" dirty="0">
                <a:solidFill>
                  <a:schemeClr val="bg1"/>
                </a:solidFill>
                <a:latin typeface="Arial Narrow" panose="020B0606020202030204" pitchFamily="34" charset="0"/>
              </a:rPr>
              <a:t>Contratación</a:t>
            </a:r>
          </a:p>
          <a:p>
            <a:pPr algn="ctr"/>
            <a:endParaRPr lang="es-CO" sz="10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algn="ctr"/>
            <a:r>
              <a:rPr lang="es-CO" sz="2000" b="1" dirty="0">
                <a:solidFill>
                  <a:srgbClr val="1B5582"/>
                </a:solidFill>
                <a:latin typeface="Arial Narrow" panose="020B0606020202030204" pitchFamily="34" charset="0"/>
              </a:rPr>
              <a:t>Transparente</a:t>
            </a:r>
          </a:p>
        </p:txBody>
      </p:sp>
      <p:sp>
        <p:nvSpPr>
          <p:cNvPr id="25" name="Rectángulo 33">
            <a:extLst>
              <a:ext uri="{FF2B5EF4-FFF2-40B4-BE49-F238E27FC236}">
                <a16:creationId xmlns="" xmlns:a16="http://schemas.microsoft.com/office/drawing/2014/main" id="{34A1080C-2F5B-CC4E-9B21-817E882BB150}"/>
              </a:ext>
            </a:extLst>
          </p:cNvPr>
          <p:cNvSpPr/>
          <p:nvPr/>
        </p:nvSpPr>
        <p:spPr>
          <a:xfrm>
            <a:off x="5635490" y="1657169"/>
            <a:ext cx="1481496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CO" sz="2000" b="1" dirty="0">
                <a:solidFill>
                  <a:schemeClr val="bg1"/>
                </a:solidFill>
                <a:latin typeface="Arial Narrow" panose="020B0606020202030204" pitchFamily="34" charset="0"/>
              </a:rPr>
              <a:t>Contratación</a:t>
            </a:r>
          </a:p>
          <a:p>
            <a:pPr algn="ctr"/>
            <a:endParaRPr lang="es-CO" sz="10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algn="ctr"/>
            <a:r>
              <a:rPr lang="es-CO" sz="2000" b="1" dirty="0">
                <a:solidFill>
                  <a:srgbClr val="1B5582"/>
                </a:solidFill>
                <a:latin typeface="Arial Narrow" panose="020B0606020202030204" pitchFamily="34" charset="0"/>
              </a:rPr>
              <a:t>Objetiva</a:t>
            </a:r>
          </a:p>
        </p:txBody>
      </p:sp>
      <p:sp>
        <p:nvSpPr>
          <p:cNvPr id="26" name="Rectángulo 34">
            <a:extLst>
              <a:ext uri="{FF2B5EF4-FFF2-40B4-BE49-F238E27FC236}">
                <a16:creationId xmlns="" xmlns:a16="http://schemas.microsoft.com/office/drawing/2014/main" id="{A7767D14-18B2-B840-BFF3-212682AB84D0}"/>
              </a:ext>
            </a:extLst>
          </p:cNvPr>
          <p:cNvSpPr/>
          <p:nvPr/>
        </p:nvSpPr>
        <p:spPr>
          <a:xfrm>
            <a:off x="9437587" y="1680268"/>
            <a:ext cx="1481496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CO" sz="2000" b="1" dirty="0">
                <a:solidFill>
                  <a:schemeClr val="bg1"/>
                </a:solidFill>
                <a:latin typeface="Arial Narrow" panose="020B0606020202030204" pitchFamily="34" charset="0"/>
              </a:rPr>
              <a:t>Contratación</a:t>
            </a:r>
          </a:p>
          <a:p>
            <a:pPr algn="ctr"/>
            <a:endParaRPr lang="es-CO" sz="10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algn="ctr"/>
            <a:r>
              <a:rPr lang="es-CO" sz="2000" b="1" dirty="0">
                <a:solidFill>
                  <a:srgbClr val="1B5582"/>
                </a:solidFill>
                <a:latin typeface="Arial Narrow" panose="020B0606020202030204" pitchFamily="34" charset="0"/>
              </a:rPr>
              <a:t>Eficiente</a:t>
            </a:r>
            <a:r>
              <a:rPr lang="es-CO" sz="2000" b="1" dirty="0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03232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uadroTexto 15"/>
          <p:cNvSpPr txBox="1"/>
          <p:nvPr/>
        </p:nvSpPr>
        <p:spPr>
          <a:xfrm>
            <a:off x="3590866" y="4944837"/>
            <a:ext cx="7026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algn="r"/>
            <a:r>
              <a:rPr lang="es-CO" b="1" dirty="0">
                <a:solidFill>
                  <a:srgbClr val="1B55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INVIAS </a:t>
            </a:r>
            <a:r>
              <a:rPr lang="es-CO" dirty="0">
                <a:solidFill>
                  <a:srgbClr val="1B55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entidad responsable con la Nación.</a:t>
            </a: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8448186"/>
              </p:ext>
            </p:extLst>
          </p:nvPr>
        </p:nvGraphicFramePr>
        <p:xfrm>
          <a:off x="1524001" y="2003635"/>
          <a:ext cx="9093741" cy="2850729"/>
        </p:xfrm>
        <a:graphic>
          <a:graphicData uri="http://schemas.openxmlformats.org/drawingml/2006/table">
            <a:tbl>
              <a:tblPr/>
              <a:tblGrid>
                <a:gridCol w="363078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3163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20393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22738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71934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CO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Procesos Adjudicado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B558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N° Propuestas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B558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193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i="0" u="none" strike="noStrike" dirty="0">
                          <a:solidFill>
                            <a:srgbClr val="1B5582"/>
                          </a:solidFill>
                          <a:effectLst/>
                          <a:latin typeface="Arial Narrow" panose="020B0606020202030204" pitchFamily="34" charset="0"/>
                        </a:rPr>
                        <a:t>Licitación Pública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i="0" u="none" strike="noStrike" dirty="0">
                          <a:solidFill>
                            <a:srgbClr val="1B5582"/>
                          </a:solidFill>
                          <a:effectLst/>
                          <a:latin typeface="Arial Narrow" panose="020B0606020202030204" pitchFamily="34" charset="0"/>
                        </a:rPr>
                        <a:t>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 fontAlgn="ctr"/>
                      <a:r>
                        <a:rPr lang="es-CO" sz="1800" b="0" i="0" u="none" strike="noStrike" dirty="0">
                          <a:solidFill>
                            <a:srgbClr val="1B5582"/>
                          </a:solidFill>
                          <a:effectLst/>
                          <a:latin typeface="Arial Narrow" panose="020B0606020202030204" pitchFamily="34" charset="0"/>
                        </a:rPr>
                        <a:t>$ 1.111.626.149.206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1" i="0" u="none" strike="noStrike" dirty="0">
                          <a:solidFill>
                            <a:srgbClr val="1B5582"/>
                          </a:solidFill>
                          <a:effectLst/>
                          <a:latin typeface="Arial Narrow" panose="020B0606020202030204" pitchFamily="34" charset="0"/>
                        </a:rPr>
                        <a:t>1551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193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i="0" u="none" strike="noStrike" dirty="0">
                          <a:solidFill>
                            <a:srgbClr val="1B5582"/>
                          </a:solidFill>
                          <a:effectLst/>
                          <a:latin typeface="Arial Narrow" panose="020B0606020202030204" pitchFamily="34" charset="0"/>
                        </a:rPr>
                        <a:t>Concurso de Meritos Abierto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i="0" u="none" strike="noStrike" dirty="0">
                          <a:solidFill>
                            <a:srgbClr val="1B5582"/>
                          </a:solidFill>
                          <a:effectLst/>
                          <a:latin typeface="Arial Narrow" panose="020B0606020202030204" pitchFamily="34" charset="0"/>
                        </a:rPr>
                        <a:t>131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fontAlgn="ctr"/>
                      <a:r>
                        <a:rPr lang="es-CO" sz="1800" b="0" i="0" u="none" strike="noStrike" dirty="0">
                          <a:solidFill>
                            <a:srgbClr val="1B5582"/>
                          </a:solidFill>
                          <a:effectLst/>
                          <a:latin typeface="Arial Narrow" panose="020B0606020202030204" pitchFamily="34" charset="0"/>
                        </a:rPr>
                        <a:t>$ 148.987.616.310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1" i="0" u="none" strike="noStrike" dirty="0">
                          <a:solidFill>
                            <a:srgbClr val="1B5582"/>
                          </a:solidFill>
                          <a:effectLst/>
                          <a:latin typeface="Arial Narrow" panose="020B0606020202030204" pitchFamily="34" charset="0"/>
                        </a:rPr>
                        <a:t>6642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193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i="0" u="none" strike="noStrike" dirty="0">
                          <a:solidFill>
                            <a:srgbClr val="1B5582"/>
                          </a:solidFill>
                          <a:effectLst/>
                          <a:latin typeface="Arial Narrow" panose="020B0606020202030204" pitchFamily="34" charset="0"/>
                        </a:rPr>
                        <a:t>Selección Abreviada Menor Cuantía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i="0" u="none" strike="noStrike" dirty="0">
                          <a:solidFill>
                            <a:srgbClr val="1B5582"/>
                          </a:solidFill>
                          <a:effectLst/>
                          <a:latin typeface="Arial Narrow" panose="020B0606020202030204" pitchFamily="34" charset="0"/>
                        </a:rPr>
                        <a:t>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 fontAlgn="ctr"/>
                      <a:r>
                        <a:rPr lang="es-CO" sz="1800" b="0" i="0" u="none" strike="noStrike" dirty="0">
                          <a:solidFill>
                            <a:srgbClr val="1B5582"/>
                          </a:solidFill>
                          <a:effectLst/>
                          <a:latin typeface="Arial Narrow" panose="020B0606020202030204" pitchFamily="34" charset="0"/>
                        </a:rPr>
                        <a:t>$ 12.967.356.921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1" i="0" u="none" strike="noStrike" dirty="0">
                          <a:solidFill>
                            <a:srgbClr val="1B5582"/>
                          </a:solidFill>
                          <a:effectLst/>
                          <a:latin typeface="Arial Narrow" panose="020B0606020202030204" pitchFamily="34" charset="0"/>
                        </a:rPr>
                        <a:t>416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193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i="0" u="none" strike="noStrike" dirty="0">
                          <a:solidFill>
                            <a:srgbClr val="1B5582"/>
                          </a:solidFill>
                          <a:effectLst/>
                          <a:latin typeface="Arial Narrow" panose="020B0606020202030204" pitchFamily="34" charset="0"/>
                        </a:rPr>
                        <a:t>Selección Abreviada Subasta Inversa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i="0" u="none" strike="noStrike">
                          <a:solidFill>
                            <a:srgbClr val="1B5582"/>
                          </a:solidFill>
                          <a:effectLst/>
                          <a:latin typeface="Arial Narrow" panose="020B0606020202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r" fontAlgn="ctr"/>
                      <a:r>
                        <a:rPr lang="es-CO" sz="1800" b="0" i="0" u="none" strike="noStrike" dirty="0">
                          <a:solidFill>
                            <a:srgbClr val="1B5582"/>
                          </a:solidFill>
                          <a:effectLst/>
                          <a:latin typeface="Arial Narrow" panose="020B0606020202030204" pitchFamily="34" charset="0"/>
                        </a:rPr>
                        <a:t>$ 3.254.252.240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1" i="0" u="none" strike="noStrike" dirty="0">
                          <a:solidFill>
                            <a:srgbClr val="1B5582"/>
                          </a:solidFill>
                          <a:effectLst/>
                          <a:latin typeface="Arial Narrow" panose="020B060602020203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193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i="0" u="none" strike="noStrike" dirty="0">
                          <a:solidFill>
                            <a:srgbClr val="1B5582"/>
                          </a:solidFill>
                          <a:effectLst/>
                          <a:latin typeface="Arial Narrow" panose="020B0606020202030204" pitchFamily="34" charset="0"/>
                        </a:rPr>
                        <a:t>Invitación Pública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i="0" u="none" strike="noStrike" dirty="0">
                          <a:solidFill>
                            <a:srgbClr val="1B5582"/>
                          </a:solidFill>
                          <a:effectLst/>
                          <a:latin typeface="Arial Narrow" panose="020B060602020203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 fontAlgn="ctr"/>
                      <a:r>
                        <a:rPr lang="es-CO" sz="1800" b="0" i="0" u="none" strike="noStrike" dirty="0">
                          <a:solidFill>
                            <a:srgbClr val="1B5582"/>
                          </a:solidFill>
                          <a:effectLst/>
                          <a:latin typeface="Arial Narrow" panose="020B0606020202030204" pitchFamily="34" charset="0"/>
                        </a:rPr>
                        <a:t>$ 972.309.956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1" i="0" u="none" strike="noStrike" dirty="0">
                          <a:solidFill>
                            <a:srgbClr val="1B5582"/>
                          </a:solidFill>
                          <a:effectLst/>
                          <a:latin typeface="Arial Narrow" panose="020B0606020202030204" pitchFamily="34" charset="0"/>
                        </a:rPr>
                        <a:t>227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1854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B55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216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B5582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 fontAlgn="ctr"/>
                      <a:r>
                        <a:rPr lang="es-CO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$ 1.277.807.684.632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B55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4000" b="1" i="0" u="none" strike="noStrike" dirty="0">
                          <a:solidFill>
                            <a:srgbClr val="EA7C0B"/>
                          </a:solidFill>
                          <a:effectLst/>
                          <a:latin typeface="Arial Narrow" panose="020B0606020202030204" pitchFamily="34" charset="0"/>
                        </a:rPr>
                        <a:t>8.851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B558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" name="Título 1">
            <a:extLst>
              <a:ext uri="{FF2B5EF4-FFF2-40B4-BE49-F238E27FC236}">
                <a16:creationId xmlns="" xmlns:a16="http://schemas.microsoft.com/office/drawing/2014/main" id="{779B1904-E18E-A34B-AD16-3A970A377C01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Gestión 2018 - 2019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2EE78F67-B32C-5344-89B7-997C668535EB}"/>
              </a:ext>
            </a:extLst>
          </p:cNvPr>
          <p:cNvSpPr txBox="1"/>
          <p:nvPr/>
        </p:nvSpPr>
        <p:spPr>
          <a:xfrm>
            <a:off x="1465384" y="930114"/>
            <a:ext cx="7268310" cy="957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err="1">
                <a:solidFill>
                  <a:srgbClr val="1B55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Resumen</a:t>
            </a:r>
            <a:r>
              <a:rPr lang="en-US" sz="2000" b="1" dirty="0">
                <a:solidFill>
                  <a:srgbClr val="1B55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la </a:t>
            </a:r>
            <a:r>
              <a:rPr lang="en-US" sz="2000" b="1" dirty="0" err="1">
                <a:solidFill>
                  <a:srgbClr val="1B55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Gestión</a:t>
            </a:r>
            <a:endParaRPr lang="en-US" sz="2000" b="1" dirty="0">
              <a:solidFill>
                <a:srgbClr val="1B558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s-CO" sz="2000" dirty="0">
                <a:solidFill>
                  <a:srgbClr val="1B5582"/>
                </a:solidFill>
                <a:latin typeface="Arial Narrow" panose="020B0606020202030204" pitchFamily="34" charset="0"/>
              </a:rPr>
              <a:t>Cifras de la gestión contractual durante el primer año de Gobierno.</a:t>
            </a:r>
          </a:p>
        </p:txBody>
      </p:sp>
    </p:spTree>
    <p:extLst>
      <p:ext uri="{BB962C8B-B14F-4D97-AF65-F5344CB8AC3E}">
        <p14:creationId xmlns:p14="http://schemas.microsoft.com/office/powerpoint/2010/main" val="13021026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Grá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5171592"/>
              </p:ext>
            </p:extLst>
          </p:nvPr>
        </p:nvGraphicFramePr>
        <p:xfrm>
          <a:off x="0" y="1198146"/>
          <a:ext cx="9111049" cy="45572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819C8390-D9AE-D144-BE68-06ADC9D91B5D}"/>
              </a:ext>
            </a:extLst>
          </p:cNvPr>
          <p:cNvSpPr/>
          <p:nvPr/>
        </p:nvSpPr>
        <p:spPr>
          <a:xfrm>
            <a:off x="7093561" y="2971000"/>
            <a:ext cx="4516798" cy="1910141"/>
          </a:xfrm>
          <a:prstGeom prst="rect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D4957F33-419B-224C-B8FC-A9B918EBA8EF}"/>
              </a:ext>
            </a:extLst>
          </p:cNvPr>
          <p:cNvSpPr/>
          <p:nvPr/>
        </p:nvSpPr>
        <p:spPr>
          <a:xfrm>
            <a:off x="7106650" y="1376721"/>
            <a:ext cx="4503709" cy="892552"/>
          </a:xfrm>
          <a:prstGeom prst="rect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ángulo redondeado 11"/>
          <p:cNvSpPr/>
          <p:nvPr/>
        </p:nvSpPr>
        <p:spPr>
          <a:xfrm>
            <a:off x="7106650" y="2429369"/>
            <a:ext cx="4503709" cy="437426"/>
          </a:xfrm>
          <a:prstGeom prst="roundRect">
            <a:avLst/>
          </a:prstGeom>
          <a:solidFill>
            <a:srgbClr val="1B5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CO" sz="140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3631263" y="5162995"/>
            <a:ext cx="7979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algn="r"/>
            <a:r>
              <a:rPr lang="es-CO" b="1" dirty="0">
                <a:solidFill>
                  <a:srgbClr val="1B55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INVIAS</a:t>
            </a:r>
            <a:r>
              <a:rPr lang="es-CO" dirty="0">
                <a:solidFill>
                  <a:srgbClr val="1B55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comprometido con la protección de los </a:t>
            </a:r>
            <a:r>
              <a:rPr lang="es-CO" b="1" dirty="0">
                <a:solidFill>
                  <a:srgbClr val="1B55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Recursos Públicos</a:t>
            </a:r>
          </a:p>
        </p:txBody>
      </p:sp>
      <p:sp>
        <p:nvSpPr>
          <p:cNvPr id="7" name="Rectángulo 6"/>
          <p:cNvSpPr/>
          <p:nvPr/>
        </p:nvSpPr>
        <p:spPr>
          <a:xfrm>
            <a:off x="1480142" y="1515220"/>
            <a:ext cx="361829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1400" b="1" dirty="0">
                <a:solidFill>
                  <a:schemeClr val="accent4">
                    <a:lumMod val="75000"/>
                  </a:schemeClr>
                </a:solidFill>
                <a:latin typeface="Arial Narrow" panose="020B0606020202030204" pitchFamily="34" charset="0"/>
              </a:rPr>
              <a:t>Indicadores de transparencia – Responsabilidad.</a:t>
            </a:r>
            <a:endParaRPr lang="es-CO" sz="1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7093561" y="1364998"/>
            <a:ext cx="4521031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000" dirty="0">
                <a:solidFill>
                  <a:srgbClr val="1B5582"/>
                </a:solidFill>
                <a:latin typeface="Arial Narrow" panose="020B0606020202030204" pitchFamily="34" charset="0"/>
              </a:rPr>
              <a:t>El </a:t>
            </a:r>
            <a:r>
              <a:rPr lang="es-CO" sz="2000" b="1" dirty="0">
                <a:solidFill>
                  <a:srgbClr val="1B5582"/>
                </a:solidFill>
                <a:latin typeface="Arial Narrow" panose="020B0606020202030204" pitchFamily="34" charset="0"/>
              </a:rPr>
              <a:t>INVIAS</a:t>
            </a:r>
            <a:r>
              <a:rPr lang="es-CO" sz="1600" dirty="0">
                <a:solidFill>
                  <a:srgbClr val="1B5582"/>
                </a:solidFill>
                <a:latin typeface="Arial Narrow" panose="020B0606020202030204" pitchFamily="34" charset="0"/>
              </a:rPr>
              <a:t>, garante de la contratación objetiva y manejo de los recursos públicos, comprometió durante el primer año de gobierno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7106650" y="2400928"/>
            <a:ext cx="45037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800" b="1" dirty="0">
                <a:solidFill>
                  <a:schemeClr val="bg1"/>
                </a:solidFill>
                <a:latin typeface="Calibri" panose="020F0502020204030204" pitchFamily="34" charset="0"/>
              </a:rPr>
              <a:t>$ 1.277.807.684.632 </a:t>
            </a:r>
            <a:endParaRPr lang="es-CO" sz="2800" dirty="0">
              <a:solidFill>
                <a:schemeClr val="bg1"/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7093562" y="2985017"/>
            <a:ext cx="4289546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000" b="1" dirty="0">
                <a:solidFill>
                  <a:srgbClr val="1B5582"/>
                </a:solidFill>
                <a:latin typeface="Arial Narrow" panose="020B0606020202030204" pitchFamily="34" charset="0"/>
              </a:rPr>
              <a:t>Para la atención de: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solidFill>
                  <a:srgbClr val="1B5582"/>
                </a:solidFill>
                <a:latin typeface="Arial Narrow" panose="020B0606020202030204" pitchFamily="34" charset="0"/>
              </a:rPr>
              <a:t>Vías primarias, secundarias y terciarias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solidFill>
                  <a:srgbClr val="1B5582"/>
                </a:solidFill>
                <a:latin typeface="Arial Narrow" panose="020B0606020202030204" pitchFamily="34" charset="0"/>
              </a:rPr>
              <a:t>Infraestructura vial urbana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solidFill>
                  <a:srgbClr val="1B5582"/>
                </a:solidFill>
                <a:latin typeface="Arial Narrow" panose="020B0606020202030204" pitchFamily="34" charset="0"/>
              </a:rPr>
              <a:t>Infraestructura marítima y fluvial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solidFill>
                  <a:srgbClr val="1B5582"/>
                </a:solidFill>
                <a:latin typeface="Arial Narrow" panose="020B0606020202030204" pitchFamily="34" charset="0"/>
              </a:rPr>
              <a:t>Vías para atención de puntos críticos emergencias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solidFill>
                  <a:srgbClr val="1B5582"/>
                </a:solidFill>
                <a:latin typeface="Arial Narrow" panose="020B0606020202030204" pitchFamily="34" charset="0"/>
              </a:rPr>
              <a:t>Infraestructura férrea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s-MX" sz="1600" dirty="0">
                <a:solidFill>
                  <a:srgbClr val="1B5582"/>
                </a:solidFill>
                <a:latin typeface="Arial Narrow" panose="020B0606020202030204" pitchFamily="34" charset="0"/>
              </a:rPr>
              <a:t>Puentes</a:t>
            </a:r>
            <a:endParaRPr lang="es-CO" sz="1600" dirty="0">
              <a:solidFill>
                <a:srgbClr val="1B5582"/>
              </a:solidFill>
              <a:latin typeface="Arial Narrow" panose="020B0606020202030204" pitchFamily="34" charset="0"/>
            </a:endParaRPr>
          </a:p>
        </p:txBody>
      </p:sp>
      <p:sp>
        <p:nvSpPr>
          <p:cNvPr id="13" name="Título 1">
            <a:extLst>
              <a:ext uri="{FF2B5EF4-FFF2-40B4-BE49-F238E27FC236}">
                <a16:creationId xmlns="" xmlns:a16="http://schemas.microsoft.com/office/drawing/2014/main" id="{8205239C-208E-0D41-A337-ECAB8D55FDEC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Contratación Transparente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495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8AB73161-337D-AA4B-85E9-BE3E081CE2E6}"/>
              </a:ext>
            </a:extLst>
          </p:cNvPr>
          <p:cNvSpPr/>
          <p:nvPr/>
        </p:nvSpPr>
        <p:spPr>
          <a:xfrm>
            <a:off x="2203938" y="3364524"/>
            <a:ext cx="9601200" cy="20858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C723E2CD-9186-0846-BBA2-423E4E7317DD}"/>
              </a:ext>
            </a:extLst>
          </p:cNvPr>
          <p:cNvSpPr/>
          <p:nvPr/>
        </p:nvSpPr>
        <p:spPr>
          <a:xfrm>
            <a:off x="2203939" y="889842"/>
            <a:ext cx="9601200" cy="66932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0FC97361-C00F-F546-A394-8E658B670607}"/>
              </a:ext>
            </a:extLst>
          </p:cNvPr>
          <p:cNvSpPr/>
          <p:nvPr/>
        </p:nvSpPr>
        <p:spPr>
          <a:xfrm>
            <a:off x="2203939" y="1688123"/>
            <a:ext cx="9601200" cy="1512277"/>
          </a:xfrm>
          <a:prstGeom prst="rect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ángulo 1">
            <a:extLst>
              <a:ext uri="{FF2B5EF4-FFF2-40B4-BE49-F238E27FC236}">
                <a16:creationId xmlns="" xmlns:a16="http://schemas.microsoft.com/office/drawing/2014/main" id="{65F58D9C-D1EC-4BF2-8F07-FAEC7740D6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5877" y="889842"/>
            <a:ext cx="8159261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s-ES" altLang="es-CO" sz="1800" dirty="0">
                <a:solidFill>
                  <a:srgbClr val="1B5582"/>
                </a:solidFill>
                <a:latin typeface="Arial Narrow" panose="020B0606020202030204" pitchFamily="34" charset="0"/>
              </a:rPr>
              <a:t>Son los insumos con los cuales cuenta el INVÍAS para estructurar los procesos de contratación que adelanta, atendiendo a las modalidades de selección, la naturaleza y cuantía del proceso.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s-ES" altLang="es-CO" sz="1800" dirty="0">
              <a:solidFill>
                <a:srgbClr val="1B5582"/>
              </a:solidFill>
              <a:latin typeface="Arial Narrow" panose="020B060602020203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s-ES" altLang="es-CO" sz="1800" dirty="0">
                <a:solidFill>
                  <a:srgbClr val="1B5582"/>
                </a:solidFill>
                <a:latin typeface="Arial Narrow" panose="020B0606020202030204" pitchFamily="34" charset="0"/>
              </a:rPr>
              <a:t>Este tipo de documentos cuenta con requisitos estandarizados para la escogencia del futuro contratista, respecto:</a:t>
            </a:r>
          </a:p>
          <a:p>
            <a:pPr marL="285750" indent="-285750">
              <a:lnSpc>
                <a:spcPct val="100000"/>
              </a:lnSpc>
              <a:spcBef>
                <a:spcPct val="0"/>
              </a:spcBef>
              <a:buFont typeface="Wingdings" pitchFamily="2" charset="2"/>
              <a:buChar char="§"/>
              <a:defRPr/>
            </a:pPr>
            <a:r>
              <a:rPr lang="es-ES" altLang="es-CO" sz="1800" b="1" dirty="0">
                <a:solidFill>
                  <a:srgbClr val="1B5582"/>
                </a:solidFill>
                <a:latin typeface="Arial Narrow" panose="020B0606020202030204" pitchFamily="34" charset="0"/>
              </a:rPr>
              <a:t>Criterios Habilitantes </a:t>
            </a:r>
          </a:p>
          <a:p>
            <a:pPr marL="285750" indent="-285750">
              <a:lnSpc>
                <a:spcPct val="100000"/>
              </a:lnSpc>
              <a:spcBef>
                <a:spcPct val="0"/>
              </a:spcBef>
              <a:buFont typeface="Wingdings" pitchFamily="2" charset="2"/>
              <a:buChar char="§"/>
              <a:defRPr/>
            </a:pPr>
            <a:r>
              <a:rPr lang="es-ES" altLang="es-CO" sz="1800" b="1" dirty="0">
                <a:solidFill>
                  <a:srgbClr val="1B5582"/>
                </a:solidFill>
                <a:latin typeface="Arial Narrow" panose="020B0606020202030204" pitchFamily="34" charset="0"/>
              </a:rPr>
              <a:t>Factores Técnicos</a:t>
            </a:r>
          </a:p>
          <a:p>
            <a:pPr marL="285750" indent="-285750">
              <a:lnSpc>
                <a:spcPct val="100000"/>
              </a:lnSpc>
              <a:spcBef>
                <a:spcPct val="0"/>
              </a:spcBef>
              <a:buFont typeface="Wingdings" pitchFamily="2" charset="2"/>
              <a:buChar char="§"/>
              <a:defRPr/>
            </a:pPr>
            <a:r>
              <a:rPr lang="es-ES" altLang="es-CO" sz="1800" b="1" dirty="0">
                <a:solidFill>
                  <a:srgbClr val="1B5582"/>
                </a:solidFill>
                <a:latin typeface="Arial Narrow" panose="020B0606020202030204" pitchFamily="34" charset="0"/>
              </a:rPr>
              <a:t>Factores Económicos</a:t>
            </a:r>
          </a:p>
          <a:p>
            <a:pPr marL="285750" indent="-285750">
              <a:lnSpc>
                <a:spcPct val="100000"/>
              </a:lnSpc>
              <a:spcBef>
                <a:spcPct val="0"/>
              </a:spcBef>
              <a:buFontTx/>
              <a:buChar char="-"/>
              <a:defRPr/>
            </a:pPr>
            <a:endParaRPr lang="es-ES" altLang="es-CO" sz="1800" dirty="0">
              <a:solidFill>
                <a:srgbClr val="1B5582"/>
              </a:solidFill>
              <a:latin typeface="Arial Narrow" panose="020B060602020203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s-ES" altLang="es-CO" sz="1800" dirty="0">
                <a:solidFill>
                  <a:srgbClr val="1B5582"/>
                </a:solidFill>
                <a:latin typeface="Arial Narrow" panose="020B0606020202030204" pitchFamily="34" charset="0"/>
              </a:rPr>
              <a:t>El INVIAS, antes de la entrada en vigor de la norma, adoptó los Documentos </a:t>
            </a:r>
            <a:r>
              <a:rPr lang="es-MX" altLang="es-CO" sz="1800" dirty="0">
                <a:solidFill>
                  <a:srgbClr val="1B5582"/>
                </a:solidFill>
                <a:latin typeface="Arial Narrow" panose="020B0606020202030204" pitchFamily="34" charset="0"/>
              </a:rPr>
              <a:t>Tipo en los procesos de selección de obras públicas de infraestructura de transporte, actualmente ha iniciado su implementación en los procesos de interventoría para las obras públicas y en los procesos de interventoría para consultoría de estudios y diseños para obras públicas.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es-ES" altLang="es-CO" sz="1800" dirty="0">
              <a:solidFill>
                <a:srgbClr val="1B5582"/>
              </a:solidFill>
              <a:latin typeface="Arial Narrow" panose="020B060602020203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s-ES" altLang="es-CO" sz="1800" dirty="0">
                <a:solidFill>
                  <a:srgbClr val="1B5582"/>
                </a:solidFill>
                <a:latin typeface="Arial Narrow" panose="020B0606020202030204" pitchFamily="34" charset="0"/>
              </a:rPr>
              <a:t>Desde la entra en vigencia del Decreto 342 de 2019, es un documento que resulta de aplicación </a:t>
            </a:r>
            <a:r>
              <a:rPr lang="es-ES" altLang="es-CO" sz="1800" b="1" dirty="0">
                <a:solidFill>
                  <a:srgbClr val="C00000"/>
                </a:solidFill>
                <a:latin typeface="Arial Narrow" panose="020B0606020202030204" pitchFamily="34" charset="0"/>
              </a:rPr>
              <a:t>OBLIGATORIA</a:t>
            </a:r>
            <a:r>
              <a:rPr lang="es-ES" altLang="es-CO" sz="1800" dirty="0">
                <a:solidFill>
                  <a:srgbClr val="1B5582"/>
                </a:solidFill>
                <a:latin typeface="Arial Narrow" panose="020B0606020202030204" pitchFamily="34" charset="0"/>
              </a:rPr>
              <a:t> para las Entidades del Estado.</a:t>
            </a:r>
          </a:p>
        </p:txBody>
      </p:sp>
      <p:sp>
        <p:nvSpPr>
          <p:cNvPr id="7" name="Título 1">
            <a:extLst>
              <a:ext uri="{FF2B5EF4-FFF2-40B4-BE49-F238E27FC236}">
                <a16:creationId xmlns="" xmlns:a16="http://schemas.microsoft.com/office/drawing/2014/main" id="{93B085DA-0A74-414A-B16C-A1A9976FA850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¿Qué son los Pliegos Tipo?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="" xmlns:a16="http://schemas.microsoft.com/office/drawing/2014/main" id="{CB7A9937-A597-904E-9177-BE54694C775E}"/>
              </a:ext>
            </a:extLst>
          </p:cNvPr>
          <p:cNvSpPr/>
          <p:nvPr/>
        </p:nvSpPr>
        <p:spPr>
          <a:xfrm>
            <a:off x="1324708" y="3305303"/>
            <a:ext cx="2215410" cy="221541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Imagen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907" y="888794"/>
            <a:ext cx="2689211" cy="2575375"/>
          </a:xfrm>
          <a:prstGeom prst="ellipse">
            <a:avLst/>
          </a:prstGeom>
          <a:ln w="127000" cap="rnd">
            <a:solidFill>
              <a:schemeClr val="bg1"/>
            </a:solidFill>
            <a:prstDash val="solid"/>
          </a:ln>
          <a:effectLst/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" name="Group 17">
            <a:extLst>
              <a:ext uri="{FF2B5EF4-FFF2-40B4-BE49-F238E27FC236}">
                <a16:creationId xmlns="" xmlns:a16="http://schemas.microsoft.com/office/drawing/2014/main" id="{09DF3C81-BD50-B24C-BA78-E3FFAD9AE8D3}"/>
              </a:ext>
            </a:extLst>
          </p:cNvPr>
          <p:cNvGrpSpPr/>
          <p:nvPr/>
        </p:nvGrpSpPr>
        <p:grpSpPr>
          <a:xfrm>
            <a:off x="1518012" y="3578041"/>
            <a:ext cx="1828801" cy="1535724"/>
            <a:chOff x="1518012" y="3578041"/>
            <a:chExt cx="1828801" cy="1535724"/>
          </a:xfrm>
        </p:grpSpPr>
        <p:pic>
          <p:nvPicPr>
            <p:cNvPr id="13" name="Graphic 12" descr="Document">
              <a:extLst>
                <a:ext uri="{FF2B5EF4-FFF2-40B4-BE49-F238E27FC236}">
                  <a16:creationId xmlns="" xmlns:a16="http://schemas.microsoft.com/office/drawing/2014/main" id="{DAE8F0D2-7F7E-3640-AE62-51E6D0BE9B1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975213" y="3578041"/>
              <a:ext cx="914400" cy="914400"/>
            </a:xfrm>
            <a:prstGeom prst="rect">
              <a:avLst/>
            </a:prstGeom>
          </p:spPr>
        </p:pic>
        <p:pic>
          <p:nvPicPr>
            <p:cNvPr id="15" name="Graphic 14" descr="Contract RTL">
              <a:extLst>
                <a:ext uri="{FF2B5EF4-FFF2-40B4-BE49-F238E27FC236}">
                  <a16:creationId xmlns="" xmlns:a16="http://schemas.microsoft.com/office/drawing/2014/main" id="{5F866B37-B324-8143-8C95-78C657A6C4F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432413" y="4199365"/>
              <a:ext cx="914400" cy="914400"/>
            </a:xfrm>
            <a:prstGeom prst="rect">
              <a:avLst/>
            </a:prstGeom>
          </p:spPr>
        </p:pic>
        <p:pic>
          <p:nvPicPr>
            <p:cNvPr id="17" name="Graphic 16" descr="Checklist RTL">
              <a:extLst>
                <a:ext uri="{FF2B5EF4-FFF2-40B4-BE49-F238E27FC236}">
                  <a16:creationId xmlns="" xmlns:a16="http://schemas.microsoft.com/office/drawing/2014/main" id="{80F96946-169F-1A42-B9D3-D05D4B121C8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518012" y="4199365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34588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A247BBC6-0710-0F40-83E6-3958A6835422}"/>
              </a:ext>
            </a:extLst>
          </p:cNvPr>
          <p:cNvSpPr/>
          <p:nvPr/>
        </p:nvSpPr>
        <p:spPr>
          <a:xfrm>
            <a:off x="5606974" y="2000089"/>
            <a:ext cx="5869460" cy="674315"/>
          </a:xfrm>
          <a:prstGeom prst="rect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2886B0D1-72F7-2148-ABA4-85E5238D3883}"/>
              </a:ext>
            </a:extLst>
          </p:cNvPr>
          <p:cNvSpPr/>
          <p:nvPr/>
        </p:nvSpPr>
        <p:spPr>
          <a:xfrm>
            <a:off x="5585254" y="2808622"/>
            <a:ext cx="5891180" cy="674315"/>
          </a:xfrm>
          <a:prstGeom prst="rect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33F7BC3F-78BE-1840-A698-7234B8D2D363}"/>
              </a:ext>
            </a:extLst>
          </p:cNvPr>
          <p:cNvSpPr/>
          <p:nvPr/>
        </p:nvSpPr>
        <p:spPr>
          <a:xfrm>
            <a:off x="5606974" y="4723924"/>
            <a:ext cx="5869459" cy="674315"/>
          </a:xfrm>
          <a:prstGeom prst="rect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E3886A27-9A78-C44E-A254-E902559CC554}"/>
              </a:ext>
            </a:extLst>
          </p:cNvPr>
          <p:cNvSpPr/>
          <p:nvPr/>
        </p:nvSpPr>
        <p:spPr>
          <a:xfrm>
            <a:off x="5606974" y="3629512"/>
            <a:ext cx="5869459" cy="930131"/>
          </a:xfrm>
          <a:prstGeom prst="rect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1747DFB0-966F-604B-93B7-87D4580F9E2F}"/>
              </a:ext>
            </a:extLst>
          </p:cNvPr>
          <p:cNvSpPr/>
          <p:nvPr/>
        </p:nvSpPr>
        <p:spPr>
          <a:xfrm>
            <a:off x="5585254" y="1166842"/>
            <a:ext cx="5891180" cy="674315"/>
          </a:xfrm>
          <a:prstGeom prst="rect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agen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059" y="1166842"/>
            <a:ext cx="5724406" cy="42313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76200">
            <a:solidFill>
              <a:schemeClr val="bg1"/>
            </a:solidFill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ángulo 4"/>
          <p:cNvSpPr>
            <a:spLocks noChangeArrowheads="1"/>
          </p:cNvSpPr>
          <p:nvPr/>
        </p:nvSpPr>
        <p:spPr bwMode="auto">
          <a:xfrm>
            <a:off x="6419695" y="1166842"/>
            <a:ext cx="5014995" cy="4524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42900" indent="-342900" algn="just">
              <a:buFont typeface="+mj-lt"/>
              <a:buAutoNum type="arabicPeriod"/>
            </a:pPr>
            <a:r>
              <a:rPr lang="es-ES" altLang="es-CO" dirty="0">
                <a:solidFill>
                  <a:srgbClr val="1B5582"/>
                </a:solidFill>
                <a:latin typeface="Arial Narrow" panose="020B0606020202030204" pitchFamily="34" charset="0"/>
              </a:rPr>
              <a:t>Incorporan al ordenamiento jurídico buenas prácticas, que promuevan la </a:t>
            </a:r>
            <a:r>
              <a:rPr lang="es-ES" altLang="es-CO" b="1" dirty="0">
                <a:solidFill>
                  <a:srgbClr val="1B5582"/>
                </a:solidFill>
                <a:latin typeface="Arial Narrow" panose="020B0606020202030204" pitchFamily="34" charset="0"/>
              </a:rPr>
              <a:t>TRANSPARENCIA.</a:t>
            </a:r>
          </a:p>
          <a:p>
            <a:pPr marL="342900" indent="-342900" algn="just">
              <a:buFont typeface="+mj-lt"/>
              <a:buAutoNum type="arabicPeriod"/>
            </a:pPr>
            <a:endParaRPr lang="es-ES" altLang="es-CO" dirty="0">
              <a:solidFill>
                <a:srgbClr val="1B5582"/>
              </a:solidFill>
              <a:latin typeface="Arial Narrow" panose="020B0606020202030204" pitchFamily="34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s-ES" altLang="es-CO" dirty="0">
                <a:solidFill>
                  <a:srgbClr val="1B5582"/>
                </a:solidFill>
                <a:latin typeface="Arial Narrow" panose="020B0606020202030204" pitchFamily="34" charset="0"/>
              </a:rPr>
              <a:t>Es un mecanismo que evita el direccionamiento de los procesos de selección y combate la corrupción.</a:t>
            </a:r>
          </a:p>
          <a:p>
            <a:pPr marL="342900" indent="-342900" algn="just">
              <a:buFont typeface="+mj-lt"/>
              <a:buAutoNum type="arabicPeriod"/>
            </a:pPr>
            <a:endParaRPr lang="es-ES" altLang="es-CO" dirty="0">
              <a:solidFill>
                <a:srgbClr val="1B5582"/>
              </a:solidFill>
              <a:latin typeface="Arial Narrow" panose="020B0606020202030204" pitchFamily="34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s-ES" altLang="es-CO" dirty="0">
                <a:solidFill>
                  <a:srgbClr val="1B5582"/>
                </a:solidFill>
                <a:latin typeface="Arial Narrow" panose="020B0606020202030204" pitchFamily="34" charset="0"/>
              </a:rPr>
              <a:t>Democratiza la contratación ya que promueven la pluralidad de oferentes.</a:t>
            </a:r>
          </a:p>
          <a:p>
            <a:pPr marL="342900" indent="-342900" algn="just">
              <a:buFont typeface="+mj-lt"/>
              <a:buAutoNum type="arabicPeriod"/>
            </a:pPr>
            <a:endParaRPr lang="es-ES" altLang="es-CO" dirty="0">
              <a:solidFill>
                <a:srgbClr val="1B5582"/>
              </a:solidFill>
              <a:latin typeface="Arial Narrow" panose="020B0606020202030204" pitchFamily="34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s-ES" altLang="es-CO" dirty="0">
                <a:solidFill>
                  <a:srgbClr val="1B5582"/>
                </a:solidFill>
                <a:latin typeface="Arial Narrow" panose="020B0606020202030204" pitchFamily="34" charset="0"/>
              </a:rPr>
              <a:t>Elimina la subjetividad en la elaboración de pliegos de condiciones, ya que promueven la eficacia y economía en los procesos de selección</a:t>
            </a:r>
          </a:p>
          <a:p>
            <a:pPr marL="342900" indent="-342900" algn="just">
              <a:buFont typeface="+mj-lt"/>
              <a:buAutoNum type="arabicPeriod"/>
            </a:pPr>
            <a:endParaRPr lang="es-ES" altLang="es-CO" dirty="0">
              <a:solidFill>
                <a:srgbClr val="1B5582"/>
              </a:solidFill>
              <a:latin typeface="Arial Narrow" panose="020B0606020202030204" pitchFamily="34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s-ES" altLang="es-CO" dirty="0">
                <a:solidFill>
                  <a:srgbClr val="1B5582"/>
                </a:solidFill>
                <a:latin typeface="Arial Narrow" panose="020B0606020202030204" pitchFamily="34" charset="0"/>
              </a:rPr>
              <a:t>Fortalecen los criterios técnicos y económicos en la selección de contratistas</a:t>
            </a:r>
          </a:p>
          <a:p>
            <a:pPr algn="just"/>
            <a:endParaRPr lang="es-CO" altLang="es-CO" dirty="0">
              <a:solidFill>
                <a:srgbClr val="1B5582"/>
              </a:solidFill>
            </a:endParaRPr>
          </a:p>
        </p:txBody>
      </p:sp>
      <p:sp>
        <p:nvSpPr>
          <p:cNvPr id="5" name="Título 1">
            <a:extLst>
              <a:ext uri="{FF2B5EF4-FFF2-40B4-BE49-F238E27FC236}">
                <a16:creationId xmlns="" xmlns:a16="http://schemas.microsoft.com/office/drawing/2014/main" id="{13C0A530-71DE-2D40-8E05-0A4C15824BC4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Beneficios de los Pliegos Tipo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67725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Gráfic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0360697"/>
              </p:ext>
            </p:extLst>
          </p:nvPr>
        </p:nvGraphicFramePr>
        <p:xfrm>
          <a:off x="325554" y="1442689"/>
          <a:ext cx="5152952" cy="38464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Gráfico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9830658"/>
              </p:ext>
            </p:extLst>
          </p:nvPr>
        </p:nvGraphicFramePr>
        <p:xfrm>
          <a:off x="4318107" y="1427373"/>
          <a:ext cx="8212989" cy="43580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CuadroTexto 13"/>
          <p:cNvSpPr txBox="1"/>
          <p:nvPr/>
        </p:nvSpPr>
        <p:spPr>
          <a:xfrm>
            <a:off x="570727" y="5355086"/>
            <a:ext cx="87491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dirty="0">
                <a:solidFill>
                  <a:srgbClr val="1B5582"/>
                </a:solidFill>
                <a:latin typeface="Arial Narrow" panose="020B0606020202030204" pitchFamily="34" charset="0"/>
              </a:rPr>
              <a:t>La implementación de pliegos tipo </a:t>
            </a:r>
            <a:r>
              <a:rPr lang="es-CO" sz="1600" b="1" dirty="0">
                <a:solidFill>
                  <a:srgbClr val="1B5582"/>
                </a:solidFill>
                <a:latin typeface="Arial Narrow" panose="020B0606020202030204" pitchFamily="34" charset="0"/>
              </a:rPr>
              <a:t>estandarizados </a:t>
            </a:r>
            <a:r>
              <a:rPr lang="es-CO" sz="1600" dirty="0">
                <a:solidFill>
                  <a:srgbClr val="1B5582"/>
                </a:solidFill>
                <a:latin typeface="Arial Narrow" panose="020B0606020202030204" pitchFamily="34" charset="0"/>
              </a:rPr>
              <a:t>aumentó en </a:t>
            </a:r>
            <a:r>
              <a:rPr lang="es-CO" sz="1600" b="1" dirty="0">
                <a:solidFill>
                  <a:srgbClr val="C00000"/>
                </a:solidFill>
                <a:latin typeface="Arial Narrow" panose="020B0606020202030204" pitchFamily="34" charset="0"/>
              </a:rPr>
              <a:t>432% </a:t>
            </a:r>
            <a:r>
              <a:rPr lang="es-CO" sz="1600" dirty="0">
                <a:solidFill>
                  <a:srgbClr val="1B5582"/>
                </a:solidFill>
                <a:latin typeface="Arial Narrow" panose="020B0606020202030204" pitchFamily="34" charset="0"/>
              </a:rPr>
              <a:t>la participación en los proceso de selección.</a:t>
            </a:r>
          </a:p>
        </p:txBody>
      </p:sp>
      <p:sp>
        <p:nvSpPr>
          <p:cNvPr id="2" name="Rectángulo 1"/>
          <p:cNvSpPr/>
          <p:nvPr/>
        </p:nvSpPr>
        <p:spPr>
          <a:xfrm>
            <a:off x="1352905" y="1209641"/>
            <a:ext cx="38154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 sz="2000" b="1" i="0" u="none" strike="noStrike" kern="1200" cap="none" baseline="0">
                <a:solidFill>
                  <a:srgbClr val="1B5582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r>
              <a:rPr lang="es-CO" dirty="0">
                <a:solidFill>
                  <a:srgbClr val="1B5582"/>
                </a:solidFill>
              </a:rPr>
              <a:t>Buenas prácticas en la Contratación</a:t>
            </a:r>
          </a:p>
        </p:txBody>
      </p:sp>
      <p:sp>
        <p:nvSpPr>
          <p:cNvPr id="3" name="Rectángulo 2"/>
          <p:cNvSpPr/>
          <p:nvPr/>
        </p:nvSpPr>
        <p:spPr>
          <a:xfrm>
            <a:off x="1352905" y="1568901"/>
            <a:ext cx="40959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1400" b="1" dirty="0">
                <a:solidFill>
                  <a:schemeClr val="accent4">
                    <a:lumMod val="75000"/>
                  </a:schemeClr>
                </a:solidFill>
                <a:latin typeface="Arial Narrow" panose="020B0606020202030204" pitchFamily="34" charset="0"/>
              </a:rPr>
              <a:t>Indicadores de transparencia – Pluralidad de Oferentes.</a:t>
            </a:r>
            <a:endParaRPr lang="es-CO" sz="1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6" name="Elipse 15"/>
          <p:cNvSpPr/>
          <p:nvPr/>
        </p:nvSpPr>
        <p:spPr>
          <a:xfrm>
            <a:off x="683417" y="2385883"/>
            <a:ext cx="925354" cy="943142"/>
          </a:xfrm>
          <a:prstGeom prst="ellipse">
            <a:avLst/>
          </a:prstGeom>
          <a:solidFill>
            <a:srgbClr val="1B5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b="1" dirty="0">
              <a:solidFill>
                <a:srgbClr val="1B5582"/>
              </a:solidFill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604349" y="2527543"/>
            <a:ext cx="1083491" cy="52322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O" sz="1600" b="1" dirty="0">
                <a:solidFill>
                  <a:schemeClr val="bg1"/>
                </a:solidFill>
                <a:latin typeface="Arial Narrow" panose="020B0606020202030204" pitchFamily="34" charset="0"/>
              </a:rPr>
              <a:t>2.224 </a:t>
            </a:r>
          </a:p>
          <a:p>
            <a:pPr algn="ctr"/>
            <a:r>
              <a:rPr lang="es-CO" sz="1200" b="1" dirty="0">
                <a:solidFill>
                  <a:schemeClr val="bg1"/>
                </a:solidFill>
                <a:latin typeface="Arial Narrow" panose="020B0606020202030204" pitchFamily="34" charset="0"/>
              </a:rPr>
              <a:t>Propuestas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8424602" y="1336126"/>
            <a:ext cx="1347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600" b="1" dirty="0">
                <a:solidFill>
                  <a:srgbClr val="1B55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</a:p>
        </p:txBody>
      </p:sp>
      <p:sp>
        <p:nvSpPr>
          <p:cNvPr id="20" name="Flecha: curvada hacia abajo 19">
            <a:extLst>
              <a:ext uri="{FF2B5EF4-FFF2-40B4-BE49-F238E27FC236}">
                <a16:creationId xmlns="" xmlns:a16="http://schemas.microsoft.com/office/drawing/2014/main" id="{804E5A6E-11FB-40D7-BF47-F0816DF6E36C}"/>
              </a:ext>
            </a:extLst>
          </p:cNvPr>
          <p:cNvSpPr/>
          <p:nvPr/>
        </p:nvSpPr>
        <p:spPr>
          <a:xfrm>
            <a:off x="9046112" y="1067960"/>
            <a:ext cx="1832173" cy="400109"/>
          </a:xfrm>
          <a:prstGeom prst="curvedDownArrow">
            <a:avLst>
              <a:gd name="adj1" fmla="val 25000"/>
              <a:gd name="adj2" fmla="val 50000"/>
              <a:gd name="adj3" fmla="val 460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CO"/>
          </a:p>
        </p:txBody>
      </p:sp>
      <p:sp>
        <p:nvSpPr>
          <p:cNvPr id="6" name="Rectángulo 5">
            <a:extLst>
              <a:ext uri="{FF2B5EF4-FFF2-40B4-BE49-F238E27FC236}">
                <a16:creationId xmlns="" xmlns:a16="http://schemas.microsoft.com/office/drawing/2014/main" id="{E0D509D8-8D77-42C4-9F73-4EF6E53D5B03}"/>
              </a:ext>
            </a:extLst>
          </p:cNvPr>
          <p:cNvSpPr/>
          <p:nvPr/>
        </p:nvSpPr>
        <p:spPr>
          <a:xfrm>
            <a:off x="8492937" y="1757078"/>
            <a:ext cx="1210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CO" b="1" dirty="0">
                <a:solidFill>
                  <a:srgbClr val="1B55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el año</a:t>
            </a:r>
          </a:p>
        </p:txBody>
      </p:sp>
      <p:sp>
        <p:nvSpPr>
          <p:cNvPr id="21" name="Título 1">
            <a:extLst>
              <a:ext uri="{FF2B5EF4-FFF2-40B4-BE49-F238E27FC236}">
                <a16:creationId xmlns="" xmlns:a16="http://schemas.microsoft.com/office/drawing/2014/main" id="{215D62FA-D49E-154A-914A-9BF57072E93C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Logros del primer año de Gobierno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sp>
        <p:nvSpPr>
          <p:cNvPr id="24" name="Elipse 10">
            <a:extLst>
              <a:ext uri="{FF2B5EF4-FFF2-40B4-BE49-F238E27FC236}">
                <a16:creationId xmlns="" xmlns:a16="http://schemas.microsoft.com/office/drawing/2014/main" id="{2F6A5B97-0A76-CC43-B95E-59BDF2EBFEED}"/>
              </a:ext>
            </a:extLst>
          </p:cNvPr>
          <p:cNvSpPr/>
          <p:nvPr/>
        </p:nvSpPr>
        <p:spPr>
          <a:xfrm>
            <a:off x="9910151" y="1501490"/>
            <a:ext cx="1832173" cy="1844872"/>
          </a:xfrm>
          <a:prstGeom prst="ellipse">
            <a:avLst/>
          </a:prstGeom>
          <a:solidFill>
            <a:srgbClr val="1B5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5" name="Rectángulo 11">
            <a:extLst>
              <a:ext uri="{FF2B5EF4-FFF2-40B4-BE49-F238E27FC236}">
                <a16:creationId xmlns="" xmlns:a16="http://schemas.microsoft.com/office/drawing/2014/main" id="{78069D7F-0741-B946-9313-35C37C662E46}"/>
              </a:ext>
            </a:extLst>
          </p:cNvPr>
          <p:cNvSpPr/>
          <p:nvPr/>
        </p:nvSpPr>
        <p:spPr>
          <a:xfrm>
            <a:off x="9813687" y="1954566"/>
            <a:ext cx="2074353" cy="1015663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O" sz="4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11.837</a:t>
            </a:r>
          </a:p>
          <a:p>
            <a:pPr algn="ctr"/>
            <a:r>
              <a:rPr 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Propuestas</a:t>
            </a:r>
            <a:endParaRPr lang="es-CO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tángulo 4">
            <a:extLst>
              <a:ext uri="{FF2B5EF4-FFF2-40B4-BE49-F238E27FC236}">
                <a16:creationId xmlns="" xmlns:a16="http://schemas.microsoft.com/office/drawing/2014/main" id="{BF11559F-0875-4A42-BEBD-227D9F61E4DE}"/>
              </a:ext>
            </a:extLst>
          </p:cNvPr>
          <p:cNvSpPr/>
          <p:nvPr/>
        </p:nvSpPr>
        <p:spPr>
          <a:xfrm>
            <a:off x="2903467" y="2251149"/>
            <a:ext cx="17876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CO" b="1" dirty="0">
                <a:solidFill>
                  <a:srgbClr val="1B55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el año 2018</a:t>
            </a:r>
          </a:p>
        </p:txBody>
      </p:sp>
    </p:spTree>
    <p:extLst>
      <p:ext uri="{BB962C8B-B14F-4D97-AF65-F5344CB8AC3E}">
        <p14:creationId xmlns:p14="http://schemas.microsoft.com/office/powerpoint/2010/main" val="22083041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0889118"/>
              </p:ext>
            </p:extLst>
          </p:nvPr>
        </p:nvGraphicFramePr>
        <p:xfrm>
          <a:off x="2949570" y="1501150"/>
          <a:ext cx="6456579" cy="33947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Rectángulo 8"/>
          <p:cNvSpPr/>
          <p:nvPr/>
        </p:nvSpPr>
        <p:spPr>
          <a:xfrm>
            <a:off x="1654652" y="4895911"/>
            <a:ext cx="9306425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000" b="1" dirty="0">
                <a:solidFill>
                  <a:srgbClr val="C00000"/>
                </a:solidFill>
                <a:latin typeface="Arial Narrow" panose="020B0606020202030204" pitchFamily="34" charset="0"/>
              </a:rPr>
              <a:t>311</a:t>
            </a:r>
            <a:r>
              <a:rPr lang="es-CO" sz="2000" b="1" dirty="0">
                <a:solidFill>
                  <a:srgbClr val="1B5582"/>
                </a:solidFill>
                <a:latin typeface="Arial Narrow" panose="020B0606020202030204" pitchFamily="34" charset="0"/>
              </a:rPr>
              <a:t> </a:t>
            </a:r>
            <a:r>
              <a:rPr lang="es-CO" dirty="0">
                <a:solidFill>
                  <a:srgbClr val="1B5582"/>
                </a:solidFill>
                <a:latin typeface="Arial Narrow" panose="020B0606020202030204" pitchFamily="34" charset="0"/>
              </a:rPr>
              <a:t>garantías aprobadas en los procesos de contratación del primer año de Gobierno, demuestran la seriedad con que se encara la gestión contractual.</a:t>
            </a:r>
            <a:endParaRPr lang="es-CO" sz="1600" dirty="0">
              <a:solidFill>
                <a:srgbClr val="1B5582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Título 1">
            <a:extLst>
              <a:ext uri="{FF2B5EF4-FFF2-40B4-BE49-F238E27FC236}">
                <a16:creationId xmlns="" xmlns:a16="http://schemas.microsoft.com/office/drawing/2014/main" id="{F1AA1B40-E8EF-C945-B795-437FDA3ADF92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Logros del primer año de Gobierno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38626119-DED0-284E-87A1-3BC7076C1F86}"/>
              </a:ext>
            </a:extLst>
          </p:cNvPr>
          <p:cNvSpPr txBox="1"/>
          <p:nvPr/>
        </p:nvSpPr>
        <p:spPr>
          <a:xfrm>
            <a:off x="1465384" y="901752"/>
            <a:ext cx="7268310" cy="496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err="1">
                <a:solidFill>
                  <a:srgbClr val="1B55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Gestión</a:t>
            </a:r>
            <a:r>
              <a:rPr lang="en-US" sz="2000" b="1" dirty="0">
                <a:solidFill>
                  <a:srgbClr val="1B55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Contractual</a:t>
            </a:r>
            <a:endParaRPr lang="es-CO" sz="2000" dirty="0">
              <a:solidFill>
                <a:srgbClr val="1B5582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44714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2376</TotalTime>
  <Words>889</Words>
  <Application>Microsoft Office PowerPoint</Application>
  <PresentationFormat>Panorámica</PresentationFormat>
  <Paragraphs>149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21" baseType="lpstr">
      <vt:lpstr>Arial</vt:lpstr>
      <vt:lpstr>Arial Narrow</vt:lpstr>
      <vt:lpstr>Calibri</vt:lpstr>
      <vt:lpstr>Calibri Light</vt:lpstr>
      <vt:lpstr>Myriad Pro</vt:lpstr>
      <vt:lpstr>Roboto Thin</vt:lpstr>
      <vt:lpstr>Wingdings</vt:lpstr>
      <vt:lpstr>Work Sans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Arturo Betancourt Gonzalez</dc:creator>
  <cp:lastModifiedBy>Andres Camilo Garcia Torres</cp:lastModifiedBy>
  <cp:revision>238</cp:revision>
  <dcterms:created xsi:type="dcterms:W3CDTF">2019-10-04T21:33:32Z</dcterms:created>
  <dcterms:modified xsi:type="dcterms:W3CDTF">2019-11-13T15:44:34Z</dcterms:modified>
</cp:coreProperties>
</file>