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62" r:id="rId1"/>
    <p:sldMasterId id="2147483883" r:id="rId2"/>
    <p:sldMasterId id="2147483896" r:id="rId3"/>
  </p:sldMasterIdLst>
  <p:notesMasterIdLst>
    <p:notesMasterId r:id="rId47"/>
  </p:notesMasterIdLst>
  <p:handoutMasterIdLst>
    <p:handoutMasterId r:id="rId48"/>
  </p:handoutMasterIdLst>
  <p:sldIdLst>
    <p:sldId id="1035" r:id="rId4"/>
    <p:sldId id="1142" r:id="rId5"/>
    <p:sldId id="1145" r:id="rId6"/>
    <p:sldId id="260" r:id="rId7"/>
    <p:sldId id="1121" r:id="rId8"/>
    <p:sldId id="1123" r:id="rId9"/>
    <p:sldId id="1144" r:id="rId10"/>
    <p:sldId id="1146" r:id="rId11"/>
    <p:sldId id="1127" r:id="rId12"/>
    <p:sldId id="1129" r:id="rId13"/>
    <p:sldId id="1128" r:id="rId14"/>
    <p:sldId id="1141" r:id="rId15"/>
    <p:sldId id="1147" r:id="rId16"/>
    <p:sldId id="1151" r:id="rId17"/>
    <p:sldId id="1058" r:id="rId18"/>
    <p:sldId id="1135" r:id="rId19"/>
    <p:sldId id="1136" r:id="rId20"/>
    <p:sldId id="1138" r:id="rId21"/>
    <p:sldId id="257" r:id="rId22"/>
    <p:sldId id="1140" r:id="rId23"/>
    <p:sldId id="1139" r:id="rId24"/>
    <p:sldId id="1061" r:id="rId25"/>
    <p:sldId id="1063" r:id="rId26"/>
    <p:sldId id="1099" r:id="rId27"/>
    <p:sldId id="1148" r:id="rId28"/>
    <p:sldId id="1124" r:id="rId29"/>
    <p:sldId id="280" r:id="rId30"/>
    <p:sldId id="1125" r:id="rId31"/>
    <p:sldId id="259" r:id="rId32"/>
    <p:sldId id="1073" r:id="rId33"/>
    <p:sldId id="1075" r:id="rId34"/>
    <p:sldId id="1077" r:id="rId35"/>
    <p:sldId id="1079" r:id="rId36"/>
    <p:sldId id="1080" r:id="rId37"/>
    <p:sldId id="1150" r:id="rId38"/>
    <p:sldId id="1095" r:id="rId39"/>
    <p:sldId id="1131" r:id="rId40"/>
    <p:sldId id="1149" r:id="rId41"/>
    <p:sldId id="1089" r:id="rId42"/>
    <p:sldId id="1087" r:id="rId43"/>
    <p:sldId id="1088" r:id="rId44"/>
    <p:sldId id="1133" r:id="rId45"/>
    <p:sldId id="1152" r:id="rId46"/>
  </p:sldIdLst>
  <p:sldSz cx="12192000" cy="6858000"/>
  <p:notesSz cx="7010400" cy="9296400"/>
  <p:embeddedFontLst>
    <p:embeddedFont>
      <p:font typeface="Myriad Pro" panose="020B0503030403020204" charset="0"/>
      <p:regular r:id="rId49"/>
      <p:bold r:id="rId50"/>
      <p:italic r:id="rId51"/>
      <p:boldItalic r:id="rId52"/>
    </p:embeddedFont>
    <p:embeddedFont>
      <p:font typeface="Arial Narrow" panose="020B0606020202030204" pitchFamily="34" charset="0"/>
      <p:regular r:id="rId53"/>
      <p:bold r:id="rId54"/>
      <p:italic r:id="rId55"/>
      <p:boldItalic r:id="rId56"/>
    </p:embeddedFont>
    <p:embeddedFont>
      <p:font typeface="Calibri Light" panose="020F0302020204030204" pitchFamily="34" charset="0"/>
      <p:regular r:id="rId57"/>
      <p:italic r:id="rId58"/>
    </p:embeddedFont>
    <p:embeddedFont>
      <p:font typeface="Calibri" panose="020F0502020204030204" pitchFamily="34" charset="0"/>
      <p:regular r:id="rId59"/>
      <p:bold r:id="rId60"/>
      <p:italic r:id="rId61"/>
      <p:boldItalic r:id="rId62"/>
    </p:embeddedFont>
    <p:embeddedFont>
      <p:font typeface="Verdana" panose="020B0604030504040204" pitchFamily="34" charset="0"/>
      <p:regular r:id="rId63"/>
      <p:bold r:id="rId64"/>
      <p:italic r:id="rId65"/>
      <p:boldItalic r:id="rId66"/>
    </p:embeddedFont>
  </p:embeddedFontLst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4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5EA"/>
    <a:srgbClr val="C8E3FB"/>
    <a:srgbClr val="FF9300"/>
    <a:srgbClr val="003366"/>
    <a:srgbClr val="E7EBF5"/>
    <a:srgbClr val="F6BA01"/>
    <a:srgbClr val="0054A8"/>
    <a:srgbClr val="801516"/>
    <a:srgbClr val="99E80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1" autoAdjust="0"/>
    <p:restoredTop sz="94249" autoAdjust="0"/>
  </p:normalViewPr>
  <p:slideViewPr>
    <p:cSldViewPr snapToGrid="0">
      <p:cViewPr varScale="1">
        <p:scale>
          <a:sx n="46" d="100"/>
          <a:sy n="46" d="100"/>
        </p:scale>
        <p:origin x="966" y="60"/>
      </p:cViewPr>
      <p:guideLst>
        <p:guide orient="horz" pos="346"/>
        <p:guide pos="415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52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63" Type="http://schemas.openxmlformats.org/officeDocument/2006/relationships/font" Target="fonts/font15.fntdata"/><Relationship Id="rId68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font" Target="fonts/font18.fntdata"/><Relationship Id="rId5" Type="http://schemas.openxmlformats.org/officeDocument/2006/relationships/slide" Target="slides/slide2.xml"/><Relationship Id="rId61" Type="http://schemas.openxmlformats.org/officeDocument/2006/relationships/font" Target="fonts/font13.fntdata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64" Type="http://schemas.openxmlformats.org/officeDocument/2006/relationships/font" Target="fonts/font16.fntdata"/><Relationship Id="rId69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font" Target="fonts/font11.fntdata"/><Relationship Id="rId67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font" Target="fonts/font6.fntdata"/><Relationship Id="rId62" Type="http://schemas.openxmlformats.org/officeDocument/2006/relationships/font" Target="fonts/font14.fntdata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font" Target="fonts/font1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font" Target="fonts/font2.fntdata"/><Relationship Id="rId55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Presupuesto Direcciones Territoriales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624-4597-8058-9CD2F9ADA6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624-4597-8058-9CD2F9ADA6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624-4597-8058-9CD2F9ADA639}"/>
              </c:ext>
            </c:extLst>
          </c:dPt>
          <c:dLbls>
            <c:dLbl>
              <c:idx val="0"/>
              <c:layout>
                <c:manualLayout>
                  <c:x val="-0.12121851511960702"/>
                  <c:y val="-0.2810769830207895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624-4597-8058-9CD2F9ADA63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CO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Red Nacional</c:v>
                </c:pt>
                <c:pt idx="1">
                  <c:v>Red Terciaria</c:v>
                </c:pt>
                <c:pt idx="2">
                  <c:v>Emergencias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164036</c:v>
                </c:pt>
                <c:pt idx="1">
                  <c:v>3929</c:v>
                </c:pt>
                <c:pt idx="2">
                  <c:v>7734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624-4597-8058-9CD2F9ADA63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003366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767AA639-BA2E-4EEB-8894-694E439B17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4BB14353-F915-4563-B5C5-6C5D53912D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3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93B51C-0F62-4812-83BE-53B09143539C}" type="datetimeFigureOut">
              <a:rPr lang="es-CO"/>
              <a:pPr>
                <a:defRPr/>
              </a:pPr>
              <a:t>13/11/2019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9F743CFA-90D5-4A4F-A22E-397AAD1A38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1513927-25BA-4AFB-801D-A8990F7847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675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FB2F4D-A74D-412A-BF7F-40ADA4C0073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8714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58D73D5F-C2CD-4CC0-9322-4CD3FD97D4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19346F46-6193-44DF-81FB-D54A8D64588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3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908621-A662-478E-8C56-79A8BA62A375}" type="datetimeFigureOut">
              <a:rPr lang="es-CO"/>
              <a:pPr>
                <a:defRPr/>
              </a:pPr>
              <a:t>13/11/2019</a:t>
            </a:fld>
            <a:endParaRPr lang="es-CO" dirty="0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xmlns="" id="{62695794-1344-4C3B-8A85-01D23B12CF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xmlns="" id="{3197AD0D-DAFB-4F25-82BE-385525BD5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73575"/>
            <a:ext cx="560832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Editar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O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7523548E-5A34-4403-A26C-09FA293AAA0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4D75149-1867-4756-8153-306904F579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6D9D52-5933-4D12-84A0-D044C27A4BD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15084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Muelle fluvial Macedonia - Corredor Río Amazonas</a:t>
            </a:r>
          </a:p>
          <a:p>
            <a:r>
              <a:rPr lang="es-CO" dirty="0"/>
              <a:t>Obra de protección costera Caño del Oro y Bocachica - Cartagena</a:t>
            </a:r>
          </a:p>
          <a:p>
            <a:r>
              <a:rPr lang="es-CO" dirty="0"/>
              <a:t>Ferry o Transbordador Piamonte Morales</a:t>
            </a:r>
          </a:p>
          <a:p>
            <a:r>
              <a:rPr lang="es-CO" dirty="0"/>
              <a:t>Muelle Victoria Regia - Leticia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F4EDB-AA51-4BB2-BFA1-2CA07E8297A2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79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Muelle fluvial Macedonia - Corredor Río Amazonas</a:t>
            </a:r>
          </a:p>
          <a:p>
            <a:r>
              <a:rPr lang="es-CO" dirty="0"/>
              <a:t>Obra de protección costera Caño del Oro y Bocachica - Cartagena</a:t>
            </a:r>
          </a:p>
          <a:p>
            <a:r>
              <a:rPr lang="es-CO" dirty="0"/>
              <a:t>Ferry o Transbordador Piamonte Morales</a:t>
            </a:r>
          </a:p>
          <a:p>
            <a:r>
              <a:rPr lang="es-CO" dirty="0"/>
              <a:t>Muelle Victoria Regia - Leticia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F4EDB-AA51-4BB2-BFA1-2CA07E8297A2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4932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067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0213A48-A0CF-4361-AAD6-86326C4DE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668E8DB-55E5-4C4C-B457-DC1D8CC61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3138A57D-C204-4B38-A77C-C8F5D76A5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74B87F7-F63C-4EE3-B0D9-4143EC4FC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72690106-7CA0-416F-B1CC-083E84B1B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A68B00C-B2C6-47F9-825E-D86315552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378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55113AD-46DD-4DE8-926E-19F704E0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594D7F5-760E-42A8-BEB2-AA267E53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A07F4BC-5A48-4F7F-BA0D-451F140AB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229E0CD7-48BB-4AFE-9646-85FA7EB54C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6B0A1208-F4D2-4C06-819B-25B5A4C3CD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4F1B650A-9FF8-44EE-8E21-1E86FF861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B30F8BD5-4D0C-40D9-9495-A252CBEC0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11CA0869-8C33-4413-BA9F-54DF1DE89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7955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28BD0E-600C-4EFC-94BE-6CC87A501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15E2C1D6-05CB-4CCD-8F6A-C66AE4F3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D295502-4234-4E2D-9E8D-E323FF98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9CF1946F-83AC-401B-B62D-240A75A12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0208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E9DE2BA2-BD77-45D8-9CDE-245D8310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5AC35A4F-5C4E-4D33-B7B0-17590C079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1E7CDA2E-5B3B-4E6F-921D-FDA54C08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1669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BF08470-FE3D-401C-B0C7-7068AB656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8971B90-223C-4F19-B969-E378977C1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78BC83C-121F-4268-A483-BE2BF8394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FC1E530-EB64-474E-B782-6639F0D6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4241DF5-92F2-4513-8C86-A9B889F1A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BB9CA1CA-8DEB-4178-9B82-C14025D0B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0941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E2C8AD1-F284-4F40-8617-7F8817DF4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3158FAE-62A4-4740-ADBE-37EC0C279C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11DFA793-C0EC-40BF-8FD7-80934C4E1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A58F898-B14F-4854-ABA1-18FBA3D8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84DE4D0-C877-45B0-B95C-636741F85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EFC6F3D-A3D4-4A1E-8933-39D0F0D53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8756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DC04593-0D90-4CA8-9211-82489F297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DA4CFC79-FDC7-4736-97A3-F10FA66B5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7899388-0E2B-4422-9465-84899C0A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68015D6-4C92-43F1-94D1-8588B7A7C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E5A4F6A-8B36-498A-B34A-E305F13F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3496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A0D284E9-D7B6-4D87-B6E7-5D0E7AD7F4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08BA8B3-A2D0-49AE-98E2-AAE724FAF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1A49EE3-7204-4F23-A193-9004E425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D39C19A-F9A5-4900-A775-552610D99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2BFF066-2982-4A44-BACE-13C5AD8B1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6946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9138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77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4641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80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638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786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2103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4037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A088570-BB1E-4992-8801-3F3B2DF2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424DEEC-0E05-4B08-B1DE-A69094818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0283" y="5409388"/>
            <a:ext cx="5157787" cy="8239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7962D30-70D1-464F-8648-C3A5A04C9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2014" y="1707744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E3D6D633-B23B-4488-AED6-54709AF1F4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07744"/>
            <a:ext cx="5183188" cy="44819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9E46A37C-D072-4411-86BC-4CA8BEC295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BC81E2-D6F8-41F4-9CEE-8C72F2FFDDF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24FF1475-E7DE-4282-983A-5C87CAE3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1F7CE5E6-31C8-4579-AB7D-0CF8EB25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A524-8103-470B-B7C3-5D052964497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50567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684000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22138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9701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6062B-2426-4349-9C38-177F484917D2}" type="datetimeFigureOut">
              <a:rPr lang="es-CO" smtClean="0"/>
              <a:t>13/11/2019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294855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6062B-2426-4349-9C38-177F484917D2}" type="datetimeFigureOut">
              <a:rPr lang="es-CO" smtClean="0"/>
              <a:t>13/11/2019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514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A088570-BB1E-4992-8801-3F3B2DF22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424DEEC-0E05-4B08-B1DE-A69094818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0283" y="5409388"/>
            <a:ext cx="5157787" cy="8239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7962D30-70D1-464F-8648-C3A5A04C9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2014" y="1707744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E3D6D633-B23B-4488-AED6-54709AF1F4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07744"/>
            <a:ext cx="5183188" cy="44819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9E46A37C-D072-4411-86BC-4CA8BEC295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BC81E2-D6F8-41F4-9CEE-8C72F2FFDDF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24FF1475-E7DE-4282-983A-5C87CAE3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1F7CE5E6-31C8-4579-AB7D-0CF8EB25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A524-8103-470B-B7C3-5D052964497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99151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6062B-2426-4349-9C38-177F484917D2}" type="datetimeFigureOut">
              <a:rPr lang="es-CO" smtClean="0"/>
              <a:t>13/11/2019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590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E49A83-9BE7-4005-BB63-7648DF880B9B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8BB0D-9E4A-4DB3-AEED-ADC07915345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086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6B947D9-9CA7-40FA-8840-A4881746C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981" y="0"/>
            <a:ext cx="5423019" cy="684000"/>
          </a:xfrm>
          <a:prstGeom prst="rect">
            <a:avLst/>
          </a:prstGeom>
          <a:solidFill>
            <a:srgbClr val="FFC000"/>
          </a:solidFill>
        </p:spPr>
        <p:txBody>
          <a:bodyPr anchor="ctr"/>
          <a:lstStyle>
            <a:lvl1pPr algn="ctr">
              <a:defRPr sz="300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5670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304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94871FE-5AE4-4BF8-B504-EA7B54525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62000D5-4116-414C-853D-7AEFC57DFA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C3FD2DD-18AF-413C-9A2B-5FB0ACA0F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B82617C-F91E-49CA-8B58-2A45EB60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F184CB2-AEF7-4831-A6C5-B05D95B64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373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83DAF25-E004-436D-8112-94E963B0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3B7D6F9-5B78-4450-8902-C2A3CA12A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40CA0EE-3102-4E29-AB54-8E6E9A80C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5726822-5AC3-4D15-AA0A-E597BD3CD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C01427E-217C-42F9-9CCC-46AF6D31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300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F860B3D-9A08-48C1-AF64-44FFBFED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2F740DC-AEDA-4DB0-9D70-F49432AC8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44935787-A314-4D9A-B896-41FABB07B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4A42457-25D5-4124-BBF4-2975F12B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48612C6-9A13-44F2-97E6-3CFE1803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5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49B72DA-85D1-8749-B0E3-7347F25195C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446" y="0"/>
            <a:ext cx="12240000" cy="688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2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9" r:id="rId2"/>
    <p:sldLayoutId id="2147483871" r:id="rId3"/>
    <p:sldLayoutId id="2147483911" r:id="rId4"/>
    <p:sldLayoutId id="2147483912" r:id="rId5"/>
    <p:sldLayoutId id="21474839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B8B6E8F4-9CC0-49A1-B50F-FFAFC883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10BC9E88-032B-436A-BB3E-CF4492FAD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9A65F98-3F18-4AC4-B587-D319AB1CE0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06245-B80C-404C-BF59-B4F26D7DAC19}" type="datetimeFigureOut">
              <a:rPr lang="es-CO" smtClean="0"/>
              <a:t>13/11/2019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A770004-D6FB-40C6-9C49-6F767BCEE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17FE1C6-7901-400F-B74F-01F3D59B7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0864D-3D39-497C-BC1B-5D711CEF12C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469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49B72DA-85D1-8749-B0E3-7347F25195C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446" y="0"/>
            <a:ext cx="12240000" cy="688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49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6" r:id="rId9"/>
    <p:sldLayoutId id="2147483907" r:id="rId10"/>
    <p:sldLayoutId id="2147483908" r:id="rId11"/>
    <p:sldLayoutId id="214748390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8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chart" Target="../charts/chart1.xml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20481" y="4079285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200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7EF4AEF3-271A-4DF5-8950-66569DF1038D}"/>
              </a:ext>
            </a:extLst>
          </p:cNvPr>
          <p:cNvSpPr txBox="1">
            <a:spLocks/>
          </p:cNvSpPr>
          <p:nvPr/>
        </p:nvSpPr>
        <p:spPr>
          <a:xfrm>
            <a:off x="6850289" y="5168900"/>
            <a:ext cx="4933506" cy="1496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>
                <a:solidFill>
                  <a:srgbClr val="003366"/>
                </a:solidFill>
                <a:latin typeface="Myriad Pro" panose="020B0503030403020204" pitchFamily="34" charset="0"/>
              </a:rPr>
              <a:t>Infraestructura para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b="1">
                <a:solidFill>
                  <a:srgbClr val="003366"/>
                </a:solidFill>
                <a:latin typeface="Myriad Pro" panose="020B0503030403020204" pitchFamily="34" charset="0"/>
              </a:rPr>
              <a:t>Conectar Territorio</a:t>
            </a:r>
            <a:endParaRPr lang="es-CO" b="1" dirty="0">
              <a:solidFill>
                <a:srgbClr val="003366"/>
              </a:solidFill>
              <a:latin typeface="Myriad Pro" panose="020B0503030403020204" pitchFamily="34" charset="0"/>
            </a:endParaRP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Ing. Juan Esteban Romero Toro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200" dirty="0">
                <a:solidFill>
                  <a:srgbClr val="003366"/>
                </a:solidFill>
                <a:latin typeface="Myriad Pro" panose="020B0503030403020204" pitchFamily="34" charset="0"/>
              </a:rPr>
              <a:t>Director Operativo</a:t>
            </a:r>
          </a:p>
        </p:txBody>
      </p:sp>
    </p:spTree>
    <p:extLst>
      <p:ext uri="{BB962C8B-B14F-4D97-AF65-F5344CB8AC3E}">
        <p14:creationId xmlns:p14="http://schemas.microsoft.com/office/powerpoint/2010/main" val="270589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entagon 24">
            <a:extLst>
              <a:ext uri="{FF2B5EF4-FFF2-40B4-BE49-F238E27FC236}">
                <a16:creationId xmlns:a16="http://schemas.microsoft.com/office/drawing/2014/main" xmlns="" id="{49B4CC78-3D03-4CF5-8D6D-22ACEAE89B27}"/>
              </a:ext>
            </a:extLst>
          </p:cNvPr>
          <p:cNvSpPr/>
          <p:nvPr/>
        </p:nvSpPr>
        <p:spPr>
          <a:xfrm rot="10800000">
            <a:off x="4220307" y="3917513"/>
            <a:ext cx="7669819" cy="548703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entagon 24">
            <a:extLst>
              <a:ext uri="{FF2B5EF4-FFF2-40B4-BE49-F238E27FC236}">
                <a16:creationId xmlns:a16="http://schemas.microsoft.com/office/drawing/2014/main" xmlns="" id="{ED015D3C-40E3-4D12-B1E8-05B9AFA29CB3}"/>
              </a:ext>
            </a:extLst>
          </p:cNvPr>
          <p:cNvSpPr/>
          <p:nvPr/>
        </p:nvSpPr>
        <p:spPr>
          <a:xfrm rot="10800000">
            <a:off x="4528033" y="3535717"/>
            <a:ext cx="7362095" cy="336165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24">
            <a:extLst>
              <a:ext uri="{FF2B5EF4-FFF2-40B4-BE49-F238E27FC236}">
                <a16:creationId xmlns:a16="http://schemas.microsoft.com/office/drawing/2014/main" xmlns="" id="{CF2D4D8A-6A76-402C-AB06-748076F9141D}"/>
              </a:ext>
            </a:extLst>
          </p:cNvPr>
          <p:cNvSpPr/>
          <p:nvPr/>
        </p:nvSpPr>
        <p:spPr>
          <a:xfrm rot="10800000">
            <a:off x="2543908" y="942467"/>
            <a:ext cx="934622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entagon 24">
            <a:extLst>
              <a:ext uri="{FF2B5EF4-FFF2-40B4-BE49-F238E27FC236}">
                <a16:creationId xmlns:a16="http://schemas.microsoft.com/office/drawing/2014/main" xmlns="" id="{BCEB046D-13B6-7E49-92CE-C58EF369763F}"/>
              </a:ext>
            </a:extLst>
          </p:cNvPr>
          <p:cNvSpPr/>
          <p:nvPr/>
        </p:nvSpPr>
        <p:spPr>
          <a:xfrm rot="10800000">
            <a:off x="3516923" y="1284837"/>
            <a:ext cx="837321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entagon 25">
            <a:extLst>
              <a:ext uri="{FF2B5EF4-FFF2-40B4-BE49-F238E27FC236}">
                <a16:creationId xmlns:a16="http://schemas.microsoft.com/office/drawing/2014/main" xmlns="" id="{42200FD6-275C-5040-8D19-F52444280309}"/>
              </a:ext>
            </a:extLst>
          </p:cNvPr>
          <p:cNvSpPr/>
          <p:nvPr/>
        </p:nvSpPr>
        <p:spPr>
          <a:xfrm rot="10800000">
            <a:off x="3809999" y="1648176"/>
            <a:ext cx="8080133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entagon 26">
            <a:extLst>
              <a:ext uri="{FF2B5EF4-FFF2-40B4-BE49-F238E27FC236}">
                <a16:creationId xmlns:a16="http://schemas.microsoft.com/office/drawing/2014/main" xmlns="" id="{43959282-1CA3-9D4D-AA39-5523110FA078}"/>
              </a:ext>
            </a:extLst>
          </p:cNvPr>
          <p:cNvSpPr/>
          <p:nvPr/>
        </p:nvSpPr>
        <p:spPr>
          <a:xfrm rot="10800000">
            <a:off x="4021015" y="2031751"/>
            <a:ext cx="786911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27">
            <a:extLst>
              <a:ext uri="{FF2B5EF4-FFF2-40B4-BE49-F238E27FC236}">
                <a16:creationId xmlns:a16="http://schemas.microsoft.com/office/drawing/2014/main" xmlns="" id="{256BA041-5EE9-F849-99F0-D84B379B177A}"/>
              </a:ext>
            </a:extLst>
          </p:cNvPr>
          <p:cNvSpPr/>
          <p:nvPr/>
        </p:nvSpPr>
        <p:spPr>
          <a:xfrm rot="10800000">
            <a:off x="4528038" y="2389807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28">
            <a:extLst>
              <a:ext uri="{FF2B5EF4-FFF2-40B4-BE49-F238E27FC236}">
                <a16:creationId xmlns:a16="http://schemas.microsoft.com/office/drawing/2014/main" xmlns="" id="{17E038AD-DFF0-664A-AEF9-F032753D26C3}"/>
              </a:ext>
            </a:extLst>
          </p:cNvPr>
          <p:cNvSpPr/>
          <p:nvPr/>
        </p:nvSpPr>
        <p:spPr>
          <a:xfrm rot="10800000">
            <a:off x="4528037" y="2769984"/>
            <a:ext cx="7362095" cy="327248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xmlns="" id="{4661B51C-84A3-5140-8BCE-289A49098987}"/>
              </a:ext>
            </a:extLst>
          </p:cNvPr>
          <p:cNvSpPr/>
          <p:nvPr/>
        </p:nvSpPr>
        <p:spPr>
          <a:xfrm rot="10800000">
            <a:off x="4528036" y="3138084"/>
            <a:ext cx="7362095" cy="36652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Marcador de contenido 8" descr="Imagen que contiene camino, escena, carretera, árbol&#10;&#10;Descripción generada automáticamente">
            <a:extLst>
              <a:ext uri="{FF2B5EF4-FFF2-40B4-BE49-F238E27FC236}">
                <a16:creationId xmlns:a16="http://schemas.microsoft.com/office/drawing/2014/main" xmlns="" id="{F9D63D9D-5B3B-455B-A713-7828A74694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31" y="1004417"/>
            <a:ext cx="4492968" cy="4521493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pSp>
        <p:nvGrpSpPr>
          <p:cNvPr id="12" name="Group 24">
            <a:extLst>
              <a:ext uri="{FF2B5EF4-FFF2-40B4-BE49-F238E27FC236}">
                <a16:creationId xmlns:a16="http://schemas.microsoft.com/office/drawing/2014/main" xmlns="" id="{A137C648-779B-476D-A9F1-6A7C63C932C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xmlns="" id="{0716E530-74DF-4D23-BD1A-CD234EBF3055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xmlns="" id="{CBC762B5-458D-4461-BF86-CED2EBCC33AF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xmlns="" id="{1E2A7879-2658-4477-A69A-FE286F2EB11D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443E0382-A865-4779-A62A-A47AD7E63326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Ruta del Sol II – Troncal Magdalena Medio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ACB6468-46AC-C14C-8BC6-46237A449B8C}"/>
              </a:ext>
            </a:extLst>
          </p:cNvPr>
          <p:cNvGrpSpPr/>
          <p:nvPr/>
        </p:nvGrpSpPr>
        <p:grpSpPr>
          <a:xfrm>
            <a:off x="8666400" y="4977220"/>
            <a:ext cx="586969" cy="590532"/>
            <a:chOff x="9716613" y="4998390"/>
            <a:chExt cx="586969" cy="59053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46275BEA-004E-DC4E-B202-DB40D8EA3148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 descr="Dollar">
              <a:extLst>
                <a:ext uri="{FF2B5EF4-FFF2-40B4-BE49-F238E27FC236}">
                  <a16:creationId xmlns:a16="http://schemas.microsoft.com/office/drawing/2014/main" xmlns="" id="{6F8B7380-22DC-6B42-ADD3-B22307563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19" name="Block Arc 18">
            <a:extLst>
              <a:ext uri="{FF2B5EF4-FFF2-40B4-BE49-F238E27FC236}">
                <a16:creationId xmlns:a16="http://schemas.microsoft.com/office/drawing/2014/main" xmlns="" id="{54FABE8D-552B-F147-8BF8-E64A1FD35DC2}"/>
              </a:ext>
            </a:extLst>
          </p:cNvPr>
          <p:cNvSpPr/>
          <p:nvPr/>
        </p:nvSpPr>
        <p:spPr>
          <a:xfrm>
            <a:off x="6076051" y="4566222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xmlns="" id="{F7154715-B2D0-5B46-AA83-F0214CA22898}"/>
              </a:ext>
            </a:extLst>
          </p:cNvPr>
          <p:cNvSpPr/>
          <p:nvPr/>
        </p:nvSpPr>
        <p:spPr>
          <a:xfrm>
            <a:off x="6076051" y="4566158"/>
            <a:ext cx="1355224" cy="912627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076742 w 1825124"/>
              <a:gd name="connsiteY3" fmla="*/ 496637 h 912562"/>
              <a:gd name="connsiteX4" fmla="*/ 912561 w 1825124"/>
              <a:gd name="connsiteY4" fmla="*/ 456281 h 912562"/>
              <a:gd name="connsiteX5" fmla="*/ 456280 w 1825124"/>
              <a:gd name="connsiteY5" fmla="*/ 912562 h 912562"/>
              <a:gd name="connsiteX6" fmla="*/ 0 w 1825124"/>
              <a:gd name="connsiteY6" fmla="*/ 912562 h 912562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076742 w 1825124"/>
              <a:gd name="connsiteY3" fmla="*/ 496637 h 912562"/>
              <a:gd name="connsiteX4" fmla="*/ 912561 w 1825124"/>
              <a:gd name="connsiteY4" fmla="*/ 456281 h 912562"/>
              <a:gd name="connsiteX5" fmla="*/ 456280 w 1825124"/>
              <a:gd name="connsiteY5" fmla="*/ 912562 h 912562"/>
              <a:gd name="connsiteX6" fmla="*/ 0 w 1825124"/>
              <a:gd name="connsiteY6" fmla="*/ 912562 h 912562"/>
              <a:gd name="connsiteX0" fmla="*/ 0 w 1358399"/>
              <a:gd name="connsiteY0" fmla="*/ 1088337 h 1088337"/>
              <a:gd name="connsiteX1" fmla="*/ 912562 w 1358399"/>
              <a:gd name="connsiteY1" fmla="*/ 175775 h 1088337"/>
              <a:gd name="connsiteX2" fmla="*/ 1358399 w 1358399"/>
              <a:gd name="connsiteY2" fmla="*/ 304112 h 1088337"/>
              <a:gd name="connsiteX3" fmla="*/ 1076742 w 1358399"/>
              <a:gd name="connsiteY3" fmla="*/ 672412 h 1088337"/>
              <a:gd name="connsiteX4" fmla="*/ 912561 w 1358399"/>
              <a:gd name="connsiteY4" fmla="*/ 632056 h 1088337"/>
              <a:gd name="connsiteX5" fmla="*/ 456280 w 1358399"/>
              <a:gd name="connsiteY5" fmla="*/ 1088337 h 1088337"/>
              <a:gd name="connsiteX6" fmla="*/ 0 w 1358399"/>
              <a:gd name="connsiteY6" fmla="*/ 1088337 h 1088337"/>
              <a:gd name="connsiteX0" fmla="*/ 0 w 1358399"/>
              <a:gd name="connsiteY0" fmla="*/ 1088337 h 1088337"/>
              <a:gd name="connsiteX1" fmla="*/ 912562 w 1358399"/>
              <a:gd name="connsiteY1" fmla="*/ 175775 h 1088337"/>
              <a:gd name="connsiteX2" fmla="*/ 1358399 w 1358399"/>
              <a:gd name="connsiteY2" fmla="*/ 304112 h 1088337"/>
              <a:gd name="connsiteX3" fmla="*/ 1076742 w 1358399"/>
              <a:gd name="connsiteY3" fmla="*/ 672412 h 1088337"/>
              <a:gd name="connsiteX4" fmla="*/ 912561 w 1358399"/>
              <a:gd name="connsiteY4" fmla="*/ 632056 h 1088337"/>
              <a:gd name="connsiteX5" fmla="*/ 456280 w 1358399"/>
              <a:gd name="connsiteY5" fmla="*/ 1088337 h 1088337"/>
              <a:gd name="connsiteX6" fmla="*/ 0 w 1358399"/>
              <a:gd name="connsiteY6" fmla="*/ 1088337 h 1088337"/>
              <a:gd name="connsiteX0" fmla="*/ 0 w 1358399"/>
              <a:gd name="connsiteY0" fmla="*/ 1088337 h 1088337"/>
              <a:gd name="connsiteX1" fmla="*/ 912562 w 1358399"/>
              <a:gd name="connsiteY1" fmla="*/ 175775 h 1088337"/>
              <a:gd name="connsiteX2" fmla="*/ 1358399 w 1358399"/>
              <a:gd name="connsiteY2" fmla="*/ 304112 h 1088337"/>
              <a:gd name="connsiteX3" fmla="*/ 1076742 w 1358399"/>
              <a:gd name="connsiteY3" fmla="*/ 672412 h 1088337"/>
              <a:gd name="connsiteX4" fmla="*/ 912561 w 1358399"/>
              <a:gd name="connsiteY4" fmla="*/ 632056 h 1088337"/>
              <a:gd name="connsiteX5" fmla="*/ 456280 w 1358399"/>
              <a:gd name="connsiteY5" fmla="*/ 1088337 h 1088337"/>
              <a:gd name="connsiteX6" fmla="*/ 0 w 1358399"/>
              <a:gd name="connsiteY6" fmla="*/ 1088337 h 1088337"/>
              <a:gd name="connsiteX0" fmla="*/ 0 w 1358399"/>
              <a:gd name="connsiteY0" fmla="*/ 1088337 h 1088337"/>
              <a:gd name="connsiteX1" fmla="*/ 912562 w 1358399"/>
              <a:gd name="connsiteY1" fmla="*/ 175775 h 1088337"/>
              <a:gd name="connsiteX2" fmla="*/ 1358399 w 1358399"/>
              <a:gd name="connsiteY2" fmla="*/ 304112 h 1088337"/>
              <a:gd name="connsiteX3" fmla="*/ 1076742 w 1358399"/>
              <a:gd name="connsiteY3" fmla="*/ 672412 h 1088337"/>
              <a:gd name="connsiteX4" fmla="*/ 912561 w 1358399"/>
              <a:gd name="connsiteY4" fmla="*/ 632056 h 1088337"/>
              <a:gd name="connsiteX5" fmla="*/ 456280 w 1358399"/>
              <a:gd name="connsiteY5" fmla="*/ 1088337 h 1088337"/>
              <a:gd name="connsiteX6" fmla="*/ 0 w 1358399"/>
              <a:gd name="connsiteY6" fmla="*/ 1088337 h 1088337"/>
              <a:gd name="connsiteX0" fmla="*/ 0 w 1358399"/>
              <a:gd name="connsiteY0" fmla="*/ 961057 h 961057"/>
              <a:gd name="connsiteX1" fmla="*/ 912562 w 1358399"/>
              <a:gd name="connsiteY1" fmla="*/ 48495 h 961057"/>
              <a:gd name="connsiteX2" fmla="*/ 1358399 w 1358399"/>
              <a:gd name="connsiteY2" fmla="*/ 176832 h 961057"/>
              <a:gd name="connsiteX3" fmla="*/ 1076742 w 1358399"/>
              <a:gd name="connsiteY3" fmla="*/ 545132 h 961057"/>
              <a:gd name="connsiteX4" fmla="*/ 912561 w 1358399"/>
              <a:gd name="connsiteY4" fmla="*/ 504776 h 961057"/>
              <a:gd name="connsiteX5" fmla="*/ 456280 w 1358399"/>
              <a:gd name="connsiteY5" fmla="*/ 961057 h 961057"/>
              <a:gd name="connsiteX6" fmla="*/ 0 w 1358399"/>
              <a:gd name="connsiteY6" fmla="*/ 961057 h 961057"/>
              <a:gd name="connsiteX0" fmla="*/ 0 w 1358399"/>
              <a:gd name="connsiteY0" fmla="*/ 912568 h 912568"/>
              <a:gd name="connsiteX1" fmla="*/ 912562 w 1358399"/>
              <a:gd name="connsiteY1" fmla="*/ 6 h 912568"/>
              <a:gd name="connsiteX2" fmla="*/ 1358399 w 1358399"/>
              <a:gd name="connsiteY2" fmla="*/ 128343 h 912568"/>
              <a:gd name="connsiteX3" fmla="*/ 1076742 w 1358399"/>
              <a:gd name="connsiteY3" fmla="*/ 496643 h 912568"/>
              <a:gd name="connsiteX4" fmla="*/ 912561 w 1358399"/>
              <a:gd name="connsiteY4" fmla="*/ 456287 h 912568"/>
              <a:gd name="connsiteX5" fmla="*/ 456280 w 1358399"/>
              <a:gd name="connsiteY5" fmla="*/ 912568 h 912568"/>
              <a:gd name="connsiteX6" fmla="*/ 0 w 1358399"/>
              <a:gd name="connsiteY6" fmla="*/ 912568 h 912568"/>
              <a:gd name="connsiteX0" fmla="*/ 0 w 1358399"/>
              <a:gd name="connsiteY0" fmla="*/ 915629 h 915629"/>
              <a:gd name="connsiteX1" fmla="*/ 912562 w 1358399"/>
              <a:gd name="connsiteY1" fmla="*/ 3067 h 915629"/>
              <a:gd name="connsiteX2" fmla="*/ 1358399 w 1358399"/>
              <a:gd name="connsiteY2" fmla="*/ 131404 h 915629"/>
              <a:gd name="connsiteX3" fmla="*/ 1076742 w 1358399"/>
              <a:gd name="connsiteY3" fmla="*/ 499704 h 915629"/>
              <a:gd name="connsiteX4" fmla="*/ 912561 w 1358399"/>
              <a:gd name="connsiteY4" fmla="*/ 459348 h 915629"/>
              <a:gd name="connsiteX5" fmla="*/ 456280 w 1358399"/>
              <a:gd name="connsiteY5" fmla="*/ 915629 h 915629"/>
              <a:gd name="connsiteX6" fmla="*/ 0 w 1358399"/>
              <a:gd name="connsiteY6" fmla="*/ 915629 h 915629"/>
              <a:gd name="connsiteX0" fmla="*/ 0 w 1358399"/>
              <a:gd name="connsiteY0" fmla="*/ 915629 h 915629"/>
              <a:gd name="connsiteX1" fmla="*/ 912562 w 1358399"/>
              <a:gd name="connsiteY1" fmla="*/ 3067 h 915629"/>
              <a:gd name="connsiteX2" fmla="*/ 1358399 w 1358399"/>
              <a:gd name="connsiteY2" fmla="*/ 131404 h 915629"/>
              <a:gd name="connsiteX3" fmla="*/ 1076742 w 1358399"/>
              <a:gd name="connsiteY3" fmla="*/ 499704 h 915629"/>
              <a:gd name="connsiteX4" fmla="*/ 912561 w 1358399"/>
              <a:gd name="connsiteY4" fmla="*/ 459348 h 915629"/>
              <a:gd name="connsiteX5" fmla="*/ 456280 w 1358399"/>
              <a:gd name="connsiteY5" fmla="*/ 915629 h 915629"/>
              <a:gd name="connsiteX6" fmla="*/ 0 w 1358399"/>
              <a:gd name="connsiteY6" fmla="*/ 915629 h 915629"/>
              <a:gd name="connsiteX0" fmla="*/ 0 w 1358399"/>
              <a:gd name="connsiteY0" fmla="*/ 914298 h 914298"/>
              <a:gd name="connsiteX1" fmla="*/ 912562 w 1358399"/>
              <a:gd name="connsiteY1" fmla="*/ 1736 h 914298"/>
              <a:gd name="connsiteX2" fmla="*/ 1358399 w 1358399"/>
              <a:gd name="connsiteY2" fmla="*/ 130073 h 914298"/>
              <a:gd name="connsiteX3" fmla="*/ 1076742 w 1358399"/>
              <a:gd name="connsiteY3" fmla="*/ 498373 h 914298"/>
              <a:gd name="connsiteX4" fmla="*/ 912561 w 1358399"/>
              <a:gd name="connsiteY4" fmla="*/ 458017 h 914298"/>
              <a:gd name="connsiteX5" fmla="*/ 456280 w 1358399"/>
              <a:gd name="connsiteY5" fmla="*/ 914298 h 914298"/>
              <a:gd name="connsiteX6" fmla="*/ 0 w 1358399"/>
              <a:gd name="connsiteY6" fmla="*/ 914298 h 914298"/>
              <a:gd name="connsiteX0" fmla="*/ 0 w 1358399"/>
              <a:gd name="connsiteY0" fmla="*/ 914298 h 914298"/>
              <a:gd name="connsiteX1" fmla="*/ 912562 w 1358399"/>
              <a:gd name="connsiteY1" fmla="*/ 1736 h 914298"/>
              <a:gd name="connsiteX2" fmla="*/ 1358399 w 1358399"/>
              <a:gd name="connsiteY2" fmla="*/ 130073 h 914298"/>
              <a:gd name="connsiteX3" fmla="*/ 1076742 w 1358399"/>
              <a:gd name="connsiteY3" fmla="*/ 498373 h 914298"/>
              <a:gd name="connsiteX4" fmla="*/ 912561 w 1358399"/>
              <a:gd name="connsiteY4" fmla="*/ 458017 h 914298"/>
              <a:gd name="connsiteX5" fmla="*/ 456280 w 1358399"/>
              <a:gd name="connsiteY5" fmla="*/ 914298 h 914298"/>
              <a:gd name="connsiteX6" fmla="*/ 0 w 1358399"/>
              <a:gd name="connsiteY6" fmla="*/ 914298 h 914298"/>
              <a:gd name="connsiteX0" fmla="*/ 0 w 1358399"/>
              <a:gd name="connsiteY0" fmla="*/ 914298 h 914298"/>
              <a:gd name="connsiteX1" fmla="*/ 912562 w 1358399"/>
              <a:gd name="connsiteY1" fmla="*/ 1736 h 914298"/>
              <a:gd name="connsiteX2" fmla="*/ 1358399 w 1358399"/>
              <a:gd name="connsiteY2" fmla="*/ 130073 h 914298"/>
              <a:gd name="connsiteX3" fmla="*/ 1086267 w 1358399"/>
              <a:gd name="connsiteY3" fmla="*/ 495198 h 914298"/>
              <a:gd name="connsiteX4" fmla="*/ 912561 w 1358399"/>
              <a:gd name="connsiteY4" fmla="*/ 458017 h 914298"/>
              <a:gd name="connsiteX5" fmla="*/ 456280 w 1358399"/>
              <a:gd name="connsiteY5" fmla="*/ 914298 h 914298"/>
              <a:gd name="connsiteX6" fmla="*/ 0 w 1358399"/>
              <a:gd name="connsiteY6" fmla="*/ 914298 h 914298"/>
              <a:gd name="connsiteX0" fmla="*/ 0 w 1358399"/>
              <a:gd name="connsiteY0" fmla="*/ 914298 h 914298"/>
              <a:gd name="connsiteX1" fmla="*/ 912562 w 1358399"/>
              <a:gd name="connsiteY1" fmla="*/ 1736 h 914298"/>
              <a:gd name="connsiteX2" fmla="*/ 1358399 w 1358399"/>
              <a:gd name="connsiteY2" fmla="*/ 130073 h 914298"/>
              <a:gd name="connsiteX3" fmla="*/ 1086267 w 1358399"/>
              <a:gd name="connsiteY3" fmla="*/ 495198 h 914298"/>
              <a:gd name="connsiteX4" fmla="*/ 912561 w 1358399"/>
              <a:gd name="connsiteY4" fmla="*/ 458017 h 914298"/>
              <a:gd name="connsiteX5" fmla="*/ 456280 w 1358399"/>
              <a:gd name="connsiteY5" fmla="*/ 914298 h 914298"/>
              <a:gd name="connsiteX6" fmla="*/ 0 w 1358399"/>
              <a:gd name="connsiteY6" fmla="*/ 914298 h 914298"/>
              <a:gd name="connsiteX0" fmla="*/ 0 w 1358399"/>
              <a:gd name="connsiteY0" fmla="*/ 913747 h 913747"/>
              <a:gd name="connsiteX1" fmla="*/ 912562 w 1358399"/>
              <a:gd name="connsiteY1" fmla="*/ 1185 h 913747"/>
              <a:gd name="connsiteX2" fmla="*/ 1358399 w 1358399"/>
              <a:gd name="connsiteY2" fmla="*/ 129522 h 913747"/>
              <a:gd name="connsiteX3" fmla="*/ 1086267 w 1358399"/>
              <a:gd name="connsiteY3" fmla="*/ 494647 h 913747"/>
              <a:gd name="connsiteX4" fmla="*/ 912561 w 1358399"/>
              <a:gd name="connsiteY4" fmla="*/ 457466 h 913747"/>
              <a:gd name="connsiteX5" fmla="*/ 456280 w 1358399"/>
              <a:gd name="connsiteY5" fmla="*/ 913747 h 913747"/>
              <a:gd name="connsiteX6" fmla="*/ 0 w 1358399"/>
              <a:gd name="connsiteY6" fmla="*/ 913747 h 913747"/>
              <a:gd name="connsiteX0" fmla="*/ 0 w 1358399"/>
              <a:gd name="connsiteY0" fmla="*/ 913747 h 913747"/>
              <a:gd name="connsiteX1" fmla="*/ 912562 w 1358399"/>
              <a:gd name="connsiteY1" fmla="*/ 1185 h 913747"/>
              <a:gd name="connsiteX2" fmla="*/ 1358399 w 1358399"/>
              <a:gd name="connsiteY2" fmla="*/ 129522 h 913747"/>
              <a:gd name="connsiteX3" fmla="*/ 1086267 w 1358399"/>
              <a:gd name="connsiteY3" fmla="*/ 494647 h 913747"/>
              <a:gd name="connsiteX4" fmla="*/ 912561 w 1358399"/>
              <a:gd name="connsiteY4" fmla="*/ 457466 h 913747"/>
              <a:gd name="connsiteX5" fmla="*/ 456280 w 1358399"/>
              <a:gd name="connsiteY5" fmla="*/ 913747 h 913747"/>
              <a:gd name="connsiteX6" fmla="*/ 0 w 1358399"/>
              <a:gd name="connsiteY6" fmla="*/ 913747 h 913747"/>
              <a:gd name="connsiteX0" fmla="*/ 0 w 1358399"/>
              <a:gd name="connsiteY0" fmla="*/ 912603 h 912603"/>
              <a:gd name="connsiteX1" fmla="*/ 912562 w 1358399"/>
              <a:gd name="connsiteY1" fmla="*/ 41 h 912603"/>
              <a:gd name="connsiteX2" fmla="*/ 1358399 w 1358399"/>
              <a:gd name="connsiteY2" fmla="*/ 128378 h 912603"/>
              <a:gd name="connsiteX3" fmla="*/ 1086267 w 1358399"/>
              <a:gd name="connsiteY3" fmla="*/ 493503 h 912603"/>
              <a:gd name="connsiteX4" fmla="*/ 912561 w 1358399"/>
              <a:gd name="connsiteY4" fmla="*/ 456322 h 912603"/>
              <a:gd name="connsiteX5" fmla="*/ 456280 w 1358399"/>
              <a:gd name="connsiteY5" fmla="*/ 912603 h 912603"/>
              <a:gd name="connsiteX6" fmla="*/ 0 w 1358399"/>
              <a:gd name="connsiteY6" fmla="*/ 912603 h 912603"/>
              <a:gd name="connsiteX0" fmla="*/ 0 w 1358399"/>
              <a:gd name="connsiteY0" fmla="*/ 912600 h 912600"/>
              <a:gd name="connsiteX1" fmla="*/ 912562 w 1358399"/>
              <a:gd name="connsiteY1" fmla="*/ 38 h 912600"/>
              <a:gd name="connsiteX2" fmla="*/ 1358399 w 1358399"/>
              <a:gd name="connsiteY2" fmla="*/ 128375 h 912600"/>
              <a:gd name="connsiteX3" fmla="*/ 1086267 w 1358399"/>
              <a:gd name="connsiteY3" fmla="*/ 493500 h 912600"/>
              <a:gd name="connsiteX4" fmla="*/ 912561 w 1358399"/>
              <a:gd name="connsiteY4" fmla="*/ 456319 h 912600"/>
              <a:gd name="connsiteX5" fmla="*/ 456280 w 1358399"/>
              <a:gd name="connsiteY5" fmla="*/ 912600 h 912600"/>
              <a:gd name="connsiteX6" fmla="*/ 0 w 1358399"/>
              <a:gd name="connsiteY6" fmla="*/ 912600 h 912600"/>
              <a:gd name="connsiteX0" fmla="*/ 0 w 1358399"/>
              <a:gd name="connsiteY0" fmla="*/ 953622 h 953622"/>
              <a:gd name="connsiteX1" fmla="*/ 912562 w 1358399"/>
              <a:gd name="connsiteY1" fmla="*/ 41060 h 953622"/>
              <a:gd name="connsiteX2" fmla="*/ 1358399 w 1358399"/>
              <a:gd name="connsiteY2" fmla="*/ 166222 h 953622"/>
              <a:gd name="connsiteX3" fmla="*/ 1086267 w 1358399"/>
              <a:gd name="connsiteY3" fmla="*/ 534522 h 953622"/>
              <a:gd name="connsiteX4" fmla="*/ 912561 w 1358399"/>
              <a:gd name="connsiteY4" fmla="*/ 497341 h 953622"/>
              <a:gd name="connsiteX5" fmla="*/ 456280 w 1358399"/>
              <a:gd name="connsiteY5" fmla="*/ 953622 h 953622"/>
              <a:gd name="connsiteX6" fmla="*/ 0 w 1358399"/>
              <a:gd name="connsiteY6" fmla="*/ 953622 h 953622"/>
              <a:gd name="connsiteX0" fmla="*/ 0 w 1358399"/>
              <a:gd name="connsiteY0" fmla="*/ 912565 h 912565"/>
              <a:gd name="connsiteX1" fmla="*/ 912562 w 1358399"/>
              <a:gd name="connsiteY1" fmla="*/ 3 h 912565"/>
              <a:gd name="connsiteX2" fmla="*/ 1358399 w 1358399"/>
              <a:gd name="connsiteY2" fmla="*/ 125165 h 912565"/>
              <a:gd name="connsiteX3" fmla="*/ 1086267 w 1358399"/>
              <a:gd name="connsiteY3" fmla="*/ 493465 h 912565"/>
              <a:gd name="connsiteX4" fmla="*/ 912561 w 1358399"/>
              <a:gd name="connsiteY4" fmla="*/ 456284 h 912565"/>
              <a:gd name="connsiteX5" fmla="*/ 456280 w 1358399"/>
              <a:gd name="connsiteY5" fmla="*/ 912565 h 912565"/>
              <a:gd name="connsiteX6" fmla="*/ 0 w 1358399"/>
              <a:gd name="connsiteY6" fmla="*/ 912565 h 912565"/>
              <a:gd name="connsiteX0" fmla="*/ 0 w 1358399"/>
              <a:gd name="connsiteY0" fmla="*/ 912565 h 912565"/>
              <a:gd name="connsiteX1" fmla="*/ 912562 w 1358399"/>
              <a:gd name="connsiteY1" fmla="*/ 3 h 912565"/>
              <a:gd name="connsiteX2" fmla="*/ 1358399 w 1358399"/>
              <a:gd name="connsiteY2" fmla="*/ 125165 h 912565"/>
              <a:gd name="connsiteX3" fmla="*/ 1086267 w 1358399"/>
              <a:gd name="connsiteY3" fmla="*/ 493465 h 912565"/>
              <a:gd name="connsiteX4" fmla="*/ 912561 w 1358399"/>
              <a:gd name="connsiteY4" fmla="*/ 456284 h 912565"/>
              <a:gd name="connsiteX5" fmla="*/ 456280 w 1358399"/>
              <a:gd name="connsiteY5" fmla="*/ 912565 h 912565"/>
              <a:gd name="connsiteX6" fmla="*/ 0 w 1358399"/>
              <a:gd name="connsiteY6" fmla="*/ 912565 h 912565"/>
              <a:gd name="connsiteX0" fmla="*/ 0 w 1355224"/>
              <a:gd name="connsiteY0" fmla="*/ 954248 h 954248"/>
              <a:gd name="connsiteX1" fmla="*/ 912562 w 1355224"/>
              <a:gd name="connsiteY1" fmla="*/ 41686 h 954248"/>
              <a:gd name="connsiteX2" fmla="*/ 1355224 w 1355224"/>
              <a:gd name="connsiteY2" fmla="*/ 163673 h 954248"/>
              <a:gd name="connsiteX3" fmla="*/ 1086267 w 1355224"/>
              <a:gd name="connsiteY3" fmla="*/ 535148 h 954248"/>
              <a:gd name="connsiteX4" fmla="*/ 912561 w 1355224"/>
              <a:gd name="connsiteY4" fmla="*/ 497967 h 954248"/>
              <a:gd name="connsiteX5" fmla="*/ 456280 w 1355224"/>
              <a:gd name="connsiteY5" fmla="*/ 954248 h 954248"/>
              <a:gd name="connsiteX6" fmla="*/ 0 w 1355224"/>
              <a:gd name="connsiteY6" fmla="*/ 954248 h 954248"/>
              <a:gd name="connsiteX0" fmla="*/ 0 w 1355224"/>
              <a:gd name="connsiteY0" fmla="*/ 912810 h 912810"/>
              <a:gd name="connsiteX1" fmla="*/ 912562 w 1355224"/>
              <a:gd name="connsiteY1" fmla="*/ 248 h 912810"/>
              <a:gd name="connsiteX2" fmla="*/ 1355224 w 1355224"/>
              <a:gd name="connsiteY2" fmla="*/ 122235 h 912810"/>
              <a:gd name="connsiteX3" fmla="*/ 1086267 w 1355224"/>
              <a:gd name="connsiteY3" fmla="*/ 493710 h 912810"/>
              <a:gd name="connsiteX4" fmla="*/ 912561 w 1355224"/>
              <a:gd name="connsiteY4" fmla="*/ 456529 h 912810"/>
              <a:gd name="connsiteX5" fmla="*/ 456280 w 1355224"/>
              <a:gd name="connsiteY5" fmla="*/ 912810 h 912810"/>
              <a:gd name="connsiteX6" fmla="*/ 0 w 1355224"/>
              <a:gd name="connsiteY6" fmla="*/ 912810 h 912810"/>
              <a:gd name="connsiteX0" fmla="*/ 0 w 1355224"/>
              <a:gd name="connsiteY0" fmla="*/ 912613 h 912613"/>
              <a:gd name="connsiteX1" fmla="*/ 912562 w 1355224"/>
              <a:gd name="connsiteY1" fmla="*/ 51 h 912613"/>
              <a:gd name="connsiteX2" fmla="*/ 1355224 w 1355224"/>
              <a:gd name="connsiteY2" fmla="*/ 122038 h 912613"/>
              <a:gd name="connsiteX3" fmla="*/ 1086267 w 1355224"/>
              <a:gd name="connsiteY3" fmla="*/ 493513 h 912613"/>
              <a:gd name="connsiteX4" fmla="*/ 912561 w 1355224"/>
              <a:gd name="connsiteY4" fmla="*/ 456332 h 912613"/>
              <a:gd name="connsiteX5" fmla="*/ 456280 w 1355224"/>
              <a:gd name="connsiteY5" fmla="*/ 912613 h 912613"/>
              <a:gd name="connsiteX6" fmla="*/ 0 w 1355224"/>
              <a:gd name="connsiteY6" fmla="*/ 912613 h 912613"/>
              <a:gd name="connsiteX0" fmla="*/ 0 w 1355224"/>
              <a:gd name="connsiteY0" fmla="*/ 954884 h 954884"/>
              <a:gd name="connsiteX1" fmla="*/ 912562 w 1355224"/>
              <a:gd name="connsiteY1" fmla="*/ 42322 h 954884"/>
              <a:gd name="connsiteX2" fmla="*/ 1355224 w 1355224"/>
              <a:gd name="connsiteY2" fmla="*/ 161134 h 954884"/>
              <a:gd name="connsiteX3" fmla="*/ 1086267 w 1355224"/>
              <a:gd name="connsiteY3" fmla="*/ 535784 h 954884"/>
              <a:gd name="connsiteX4" fmla="*/ 912561 w 1355224"/>
              <a:gd name="connsiteY4" fmla="*/ 498603 h 954884"/>
              <a:gd name="connsiteX5" fmla="*/ 456280 w 1355224"/>
              <a:gd name="connsiteY5" fmla="*/ 954884 h 954884"/>
              <a:gd name="connsiteX6" fmla="*/ 0 w 1355224"/>
              <a:gd name="connsiteY6" fmla="*/ 954884 h 954884"/>
              <a:gd name="connsiteX0" fmla="*/ 0 w 1355224"/>
              <a:gd name="connsiteY0" fmla="*/ 913104 h 913104"/>
              <a:gd name="connsiteX1" fmla="*/ 912562 w 1355224"/>
              <a:gd name="connsiteY1" fmla="*/ 542 h 913104"/>
              <a:gd name="connsiteX2" fmla="*/ 1355224 w 1355224"/>
              <a:gd name="connsiteY2" fmla="*/ 119354 h 913104"/>
              <a:gd name="connsiteX3" fmla="*/ 1086267 w 1355224"/>
              <a:gd name="connsiteY3" fmla="*/ 494004 h 913104"/>
              <a:gd name="connsiteX4" fmla="*/ 912561 w 1355224"/>
              <a:gd name="connsiteY4" fmla="*/ 456823 h 913104"/>
              <a:gd name="connsiteX5" fmla="*/ 456280 w 1355224"/>
              <a:gd name="connsiteY5" fmla="*/ 913104 h 913104"/>
              <a:gd name="connsiteX6" fmla="*/ 0 w 1355224"/>
              <a:gd name="connsiteY6" fmla="*/ 913104 h 913104"/>
              <a:gd name="connsiteX0" fmla="*/ 0 w 1355224"/>
              <a:gd name="connsiteY0" fmla="*/ 912786 h 912786"/>
              <a:gd name="connsiteX1" fmla="*/ 912562 w 1355224"/>
              <a:gd name="connsiteY1" fmla="*/ 224 h 912786"/>
              <a:gd name="connsiteX2" fmla="*/ 1355224 w 1355224"/>
              <a:gd name="connsiteY2" fmla="*/ 119036 h 912786"/>
              <a:gd name="connsiteX3" fmla="*/ 1086267 w 1355224"/>
              <a:gd name="connsiteY3" fmla="*/ 493686 h 912786"/>
              <a:gd name="connsiteX4" fmla="*/ 912561 w 1355224"/>
              <a:gd name="connsiteY4" fmla="*/ 456505 h 912786"/>
              <a:gd name="connsiteX5" fmla="*/ 456280 w 1355224"/>
              <a:gd name="connsiteY5" fmla="*/ 912786 h 912786"/>
              <a:gd name="connsiteX6" fmla="*/ 0 w 1355224"/>
              <a:gd name="connsiteY6" fmla="*/ 912786 h 912786"/>
              <a:gd name="connsiteX0" fmla="*/ 0 w 1355224"/>
              <a:gd name="connsiteY0" fmla="*/ 912627 h 912627"/>
              <a:gd name="connsiteX1" fmla="*/ 912562 w 1355224"/>
              <a:gd name="connsiteY1" fmla="*/ 65 h 912627"/>
              <a:gd name="connsiteX2" fmla="*/ 1355224 w 1355224"/>
              <a:gd name="connsiteY2" fmla="*/ 118877 h 912627"/>
              <a:gd name="connsiteX3" fmla="*/ 1086267 w 1355224"/>
              <a:gd name="connsiteY3" fmla="*/ 493527 h 912627"/>
              <a:gd name="connsiteX4" fmla="*/ 912561 w 1355224"/>
              <a:gd name="connsiteY4" fmla="*/ 456346 h 912627"/>
              <a:gd name="connsiteX5" fmla="*/ 456280 w 1355224"/>
              <a:gd name="connsiteY5" fmla="*/ 912627 h 912627"/>
              <a:gd name="connsiteX6" fmla="*/ 0 w 1355224"/>
              <a:gd name="connsiteY6" fmla="*/ 912627 h 91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5224" h="912627">
                <a:moveTo>
                  <a:pt x="0" y="912627"/>
                </a:moveTo>
                <a:cubicBezTo>
                  <a:pt x="0" y="408633"/>
                  <a:pt x="412784" y="7566"/>
                  <a:pt x="912562" y="65"/>
                </a:cubicBezTo>
                <a:cubicBezTo>
                  <a:pt x="1097213" y="-2706"/>
                  <a:pt x="1320299" y="84783"/>
                  <a:pt x="1355224" y="118877"/>
                </a:cubicBezTo>
                <a:cubicBezTo>
                  <a:pt x="1244405" y="274452"/>
                  <a:pt x="1193911" y="353827"/>
                  <a:pt x="1086267" y="493527"/>
                </a:cubicBezTo>
                <a:cubicBezTo>
                  <a:pt x="1038642" y="476480"/>
                  <a:pt x="1037558" y="459521"/>
                  <a:pt x="912561" y="456346"/>
                </a:cubicBezTo>
                <a:cubicBezTo>
                  <a:pt x="660564" y="456346"/>
                  <a:pt x="456280" y="660630"/>
                  <a:pt x="456280" y="912627"/>
                </a:cubicBezTo>
                <a:lnTo>
                  <a:pt x="0" y="912627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4D66D27-98F8-1849-B43E-6EDFF9BE0875}"/>
              </a:ext>
            </a:extLst>
          </p:cNvPr>
          <p:cNvSpPr txBox="1"/>
          <p:nvPr/>
        </p:nvSpPr>
        <p:spPr>
          <a:xfrm>
            <a:off x="6627851" y="5086196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59%</a:t>
            </a:r>
          </a:p>
        </p:txBody>
      </p:sp>
      <p:sp>
        <p:nvSpPr>
          <p:cNvPr id="22" name="Marcador de texto 9">
            <a:extLst>
              <a:ext uri="{FF2B5EF4-FFF2-40B4-BE49-F238E27FC236}">
                <a16:creationId xmlns:a16="http://schemas.microsoft.com/office/drawing/2014/main" xmlns="" id="{9C694027-3EE8-B547-87B5-32619F8A3C3B}"/>
              </a:ext>
            </a:extLst>
          </p:cNvPr>
          <p:cNvSpPr txBox="1">
            <a:spLocks/>
          </p:cNvSpPr>
          <p:nvPr/>
        </p:nvSpPr>
        <p:spPr>
          <a:xfrm>
            <a:off x="9358876" y="4994859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3" name="Marcador de texto 9">
            <a:extLst>
              <a:ext uri="{FF2B5EF4-FFF2-40B4-BE49-F238E27FC236}">
                <a16:creationId xmlns:a16="http://schemas.microsoft.com/office/drawing/2014/main" xmlns="" id="{B22FFD93-2CDD-AC44-9E35-D2E582A652A4}"/>
              </a:ext>
            </a:extLst>
          </p:cNvPr>
          <p:cNvSpPr txBox="1">
            <a:spLocks/>
          </p:cNvSpPr>
          <p:nvPr/>
        </p:nvSpPr>
        <p:spPr>
          <a:xfrm>
            <a:off x="9237793" y="5179767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368.767 millones</a:t>
            </a:r>
          </a:p>
        </p:txBody>
      </p:sp>
      <p:sp>
        <p:nvSpPr>
          <p:cNvPr id="24" name="Marcador de texto 9">
            <a:extLst>
              <a:ext uri="{FF2B5EF4-FFF2-40B4-BE49-F238E27FC236}">
                <a16:creationId xmlns:a16="http://schemas.microsoft.com/office/drawing/2014/main" xmlns="" id="{B51C70E4-D80D-B54D-8538-F12B83668714}"/>
              </a:ext>
            </a:extLst>
          </p:cNvPr>
          <p:cNvSpPr txBox="1">
            <a:spLocks/>
          </p:cNvSpPr>
          <p:nvPr/>
        </p:nvSpPr>
        <p:spPr>
          <a:xfrm>
            <a:off x="5979891" y="5444853"/>
            <a:ext cx="2107045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b="1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A05C67E8-A640-7346-AE91-2863426508C3}"/>
              </a:ext>
            </a:extLst>
          </p:cNvPr>
          <p:cNvSpPr/>
          <p:nvPr/>
        </p:nvSpPr>
        <p:spPr>
          <a:xfrm>
            <a:off x="356791" y="959898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Marcador de contenido 4">
            <a:extLst>
              <a:ext uri="{FF2B5EF4-FFF2-40B4-BE49-F238E27FC236}">
                <a16:creationId xmlns:a16="http://schemas.microsoft.com/office/drawing/2014/main" xmlns="" id="{7167F2DE-32F6-46B4-8E52-4A9F514637FC}"/>
              </a:ext>
            </a:extLst>
          </p:cNvPr>
          <p:cNvSpPr txBox="1">
            <a:spLocks/>
          </p:cNvSpPr>
          <p:nvPr/>
        </p:nvSpPr>
        <p:spPr>
          <a:xfrm>
            <a:off x="4965820" y="978706"/>
            <a:ext cx="5596774" cy="32281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600 km de vía.</a:t>
            </a:r>
          </a:p>
        </p:txBody>
      </p:sp>
      <p:sp>
        <p:nvSpPr>
          <p:cNvPr id="33" name="Marcador de contenido 4">
            <a:extLst>
              <a:ext uri="{FF2B5EF4-FFF2-40B4-BE49-F238E27FC236}">
                <a16:creationId xmlns:a16="http://schemas.microsoft.com/office/drawing/2014/main" xmlns="" id="{CC2BED06-7239-4AA0-A4D4-579C5A5FD129}"/>
              </a:ext>
            </a:extLst>
          </p:cNvPr>
          <p:cNvSpPr txBox="1">
            <a:spLocks/>
          </p:cNvSpPr>
          <p:nvPr/>
        </p:nvSpPr>
        <p:spPr>
          <a:xfrm>
            <a:off x="4958865" y="1285252"/>
            <a:ext cx="7045566" cy="32773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529 km de Troncal: Puerto Salgar (C/marca) - San Roque (Cesar).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71 km de Transversal: Ocaña – </a:t>
            </a:r>
            <a:r>
              <a:rPr lang="es-ES" sz="1800" dirty="0" err="1">
                <a:solidFill>
                  <a:srgbClr val="003366"/>
                </a:solidFill>
                <a:latin typeface="Arial Narrow" panose="020B0606020202030204" pitchFamily="34" charset="0"/>
              </a:rPr>
              <a:t>Aguaclara</a:t>
            </a: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 - Gamarra.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Recuperación de la transitabilidad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Construcción 23 km de 70 km de doble calzada en 246 km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529 km de gestión vial integral 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Conectará el centro del país con la costa caribe.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Se mejorarán las condiciones de transitabilidad y seguridad vial en el corredor.</a:t>
            </a:r>
          </a:p>
          <a:p>
            <a:pPr fontAlgn="auto">
              <a:spcAft>
                <a:spcPts val="0"/>
              </a:spcAft>
            </a:pPr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Mejorará las condiciones de competitividad del sector logístico y de turismo terrestre.</a:t>
            </a:r>
          </a:p>
        </p:txBody>
      </p:sp>
    </p:spTree>
    <p:extLst>
      <p:ext uri="{BB962C8B-B14F-4D97-AF65-F5344CB8AC3E}">
        <p14:creationId xmlns:p14="http://schemas.microsoft.com/office/powerpoint/2010/main" val="299699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tagon 6">
            <a:extLst>
              <a:ext uri="{FF2B5EF4-FFF2-40B4-BE49-F238E27FC236}">
                <a16:creationId xmlns:a16="http://schemas.microsoft.com/office/drawing/2014/main" xmlns="" id="{5AE9CAEB-4C12-7B46-B602-5B23F7F5CBB0}"/>
              </a:ext>
            </a:extLst>
          </p:cNvPr>
          <p:cNvSpPr/>
          <p:nvPr/>
        </p:nvSpPr>
        <p:spPr>
          <a:xfrm rot="10800000">
            <a:off x="5055345" y="2573713"/>
            <a:ext cx="6555014" cy="1331688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entagon 6">
            <a:extLst>
              <a:ext uri="{FF2B5EF4-FFF2-40B4-BE49-F238E27FC236}">
                <a16:creationId xmlns:a16="http://schemas.microsoft.com/office/drawing/2014/main" xmlns="" id="{0B5E9D89-23E4-464E-B3D1-F47E0567AABF}"/>
              </a:ext>
            </a:extLst>
          </p:cNvPr>
          <p:cNvSpPr/>
          <p:nvPr/>
        </p:nvSpPr>
        <p:spPr>
          <a:xfrm rot="10800000">
            <a:off x="3898900" y="1056170"/>
            <a:ext cx="6426200" cy="1434003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8522C80A-80B7-4D55-813B-C6E310BC9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2393" y="1178753"/>
            <a:ext cx="5457373" cy="2850270"/>
          </a:xfrm>
        </p:spPr>
        <p:txBody>
          <a:bodyPr>
            <a:normAutofit fontScale="92500" lnSpcReduction="10000"/>
          </a:bodyPr>
          <a:lstStyle/>
          <a:p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Longitud: 3,2 km</a:t>
            </a:r>
          </a:p>
          <a:p>
            <a:pPr lvl="1"/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2,2 km de puente principal</a:t>
            </a:r>
          </a:p>
          <a:p>
            <a:pPr lvl="1"/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1,0 km de ramales y accesos</a:t>
            </a:r>
          </a:p>
          <a:p>
            <a:pPr lvl="1"/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Ciclorrutas y andenes peatonales</a:t>
            </a:r>
          </a:p>
          <a:p>
            <a:pPr marL="457200" lvl="1" indent="0">
              <a:buNone/>
            </a:pPr>
            <a:endParaRPr lang="es-ES" sz="18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r>
              <a:rPr lang="es-ES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Conectará la costa Caribe con el centro del país</a:t>
            </a:r>
          </a:p>
          <a:p>
            <a:r>
              <a:rPr lang="es-ES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Facilitará la navegabilidad del Río Magdalena para grandes embarcaciones.</a:t>
            </a:r>
          </a:p>
          <a:p>
            <a:r>
              <a:rPr lang="es-ES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Fecha de terminación: Diciembre 2019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FB0C05CF-9CFE-4869-83D2-762E574594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7273" y="1010729"/>
            <a:ext cx="4474127" cy="4504326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pSp>
        <p:nvGrpSpPr>
          <p:cNvPr id="12" name="Group 24">
            <a:extLst>
              <a:ext uri="{FF2B5EF4-FFF2-40B4-BE49-F238E27FC236}">
                <a16:creationId xmlns:a16="http://schemas.microsoft.com/office/drawing/2014/main" xmlns="" id="{12BCC768-7693-465B-937D-20B5AF9F595F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849A3355-CEDA-42B6-A14D-41770C36985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F3F13566-2BDA-45BA-A0E9-C1FC27AC49D9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BA8182D3-3483-4036-B947-75512FB593B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83FA24E8-1E3F-43E2-8452-37D979D0DFE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 Nuevo Puente Pumarejo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3C2F12F-B8F8-2946-BA85-4C44ABC247C7}"/>
              </a:ext>
            </a:extLst>
          </p:cNvPr>
          <p:cNvGrpSpPr/>
          <p:nvPr/>
        </p:nvGrpSpPr>
        <p:grpSpPr>
          <a:xfrm>
            <a:off x="8638093" y="4834268"/>
            <a:ext cx="586969" cy="590532"/>
            <a:chOff x="9716613" y="4998390"/>
            <a:chExt cx="586969" cy="59053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E998F42F-439A-734E-84E0-9BB6030AF514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 descr="Dollar">
              <a:extLst>
                <a:ext uri="{FF2B5EF4-FFF2-40B4-BE49-F238E27FC236}">
                  <a16:creationId xmlns:a16="http://schemas.microsoft.com/office/drawing/2014/main" xmlns="" id="{5CEB35BD-84FE-4D4F-B983-66FB4DD4E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13" name="Block Arc 12">
            <a:extLst>
              <a:ext uri="{FF2B5EF4-FFF2-40B4-BE49-F238E27FC236}">
                <a16:creationId xmlns:a16="http://schemas.microsoft.com/office/drawing/2014/main" xmlns="" id="{8C4001FE-F1C8-964D-9DCB-0D42FC63C191}"/>
              </a:ext>
            </a:extLst>
          </p:cNvPr>
          <p:cNvSpPr/>
          <p:nvPr/>
        </p:nvSpPr>
        <p:spPr>
          <a:xfrm>
            <a:off x="6656881" y="4556018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xmlns="" id="{3AA9BEBE-C729-5446-999A-9D82CDE01CCA}"/>
              </a:ext>
            </a:extLst>
          </p:cNvPr>
          <p:cNvSpPr/>
          <p:nvPr/>
        </p:nvSpPr>
        <p:spPr>
          <a:xfrm>
            <a:off x="6656881" y="4555963"/>
            <a:ext cx="1812424" cy="912617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49792 w 1825124"/>
              <a:gd name="connsiteY3" fmla="*/ 804612 h 912562"/>
              <a:gd name="connsiteX4" fmla="*/ 912561 w 1825124"/>
              <a:gd name="connsiteY4" fmla="*/ 456281 h 912562"/>
              <a:gd name="connsiteX5" fmla="*/ 456280 w 1825124"/>
              <a:gd name="connsiteY5" fmla="*/ 912562 h 912562"/>
              <a:gd name="connsiteX6" fmla="*/ 0 w 1825124"/>
              <a:gd name="connsiteY6" fmla="*/ 912562 h 912562"/>
              <a:gd name="connsiteX0" fmla="*/ 0 w 1815599"/>
              <a:gd name="connsiteY0" fmla="*/ 913384 h 913384"/>
              <a:gd name="connsiteX1" fmla="*/ 912562 w 1815599"/>
              <a:gd name="connsiteY1" fmla="*/ 822 h 913384"/>
              <a:gd name="connsiteX2" fmla="*/ 1815599 w 1815599"/>
              <a:gd name="connsiteY2" fmla="*/ 799084 h 913384"/>
              <a:gd name="connsiteX3" fmla="*/ 1349792 w 1815599"/>
              <a:gd name="connsiteY3" fmla="*/ 805434 h 913384"/>
              <a:gd name="connsiteX4" fmla="*/ 912561 w 1815599"/>
              <a:gd name="connsiteY4" fmla="*/ 457103 h 913384"/>
              <a:gd name="connsiteX5" fmla="*/ 456280 w 1815599"/>
              <a:gd name="connsiteY5" fmla="*/ 913384 h 913384"/>
              <a:gd name="connsiteX6" fmla="*/ 0 w 1815599"/>
              <a:gd name="connsiteY6" fmla="*/ 913384 h 913384"/>
              <a:gd name="connsiteX0" fmla="*/ 0 w 1815599"/>
              <a:gd name="connsiteY0" fmla="*/ 913335 h 913335"/>
              <a:gd name="connsiteX1" fmla="*/ 912562 w 1815599"/>
              <a:gd name="connsiteY1" fmla="*/ 773 h 913335"/>
              <a:gd name="connsiteX2" fmla="*/ 1815599 w 1815599"/>
              <a:gd name="connsiteY2" fmla="*/ 802210 h 913335"/>
              <a:gd name="connsiteX3" fmla="*/ 1349792 w 1815599"/>
              <a:gd name="connsiteY3" fmla="*/ 805385 h 913335"/>
              <a:gd name="connsiteX4" fmla="*/ 912561 w 1815599"/>
              <a:gd name="connsiteY4" fmla="*/ 457054 h 913335"/>
              <a:gd name="connsiteX5" fmla="*/ 456280 w 1815599"/>
              <a:gd name="connsiteY5" fmla="*/ 913335 h 913335"/>
              <a:gd name="connsiteX6" fmla="*/ 0 w 1815599"/>
              <a:gd name="connsiteY6" fmla="*/ 913335 h 913335"/>
              <a:gd name="connsiteX0" fmla="*/ 0 w 1812424"/>
              <a:gd name="connsiteY0" fmla="*/ 913287 h 913287"/>
              <a:gd name="connsiteX1" fmla="*/ 912562 w 1812424"/>
              <a:gd name="connsiteY1" fmla="*/ 725 h 913287"/>
              <a:gd name="connsiteX2" fmla="*/ 1812424 w 1812424"/>
              <a:gd name="connsiteY2" fmla="*/ 805337 h 913287"/>
              <a:gd name="connsiteX3" fmla="*/ 1349792 w 1812424"/>
              <a:gd name="connsiteY3" fmla="*/ 805337 h 913287"/>
              <a:gd name="connsiteX4" fmla="*/ 912561 w 1812424"/>
              <a:gd name="connsiteY4" fmla="*/ 457006 h 913287"/>
              <a:gd name="connsiteX5" fmla="*/ 456280 w 1812424"/>
              <a:gd name="connsiteY5" fmla="*/ 913287 h 913287"/>
              <a:gd name="connsiteX6" fmla="*/ 0 w 1812424"/>
              <a:gd name="connsiteY6" fmla="*/ 913287 h 913287"/>
              <a:gd name="connsiteX0" fmla="*/ 0 w 1812424"/>
              <a:gd name="connsiteY0" fmla="*/ 913287 h 913287"/>
              <a:gd name="connsiteX1" fmla="*/ 912562 w 1812424"/>
              <a:gd name="connsiteY1" fmla="*/ 725 h 913287"/>
              <a:gd name="connsiteX2" fmla="*/ 1812424 w 1812424"/>
              <a:gd name="connsiteY2" fmla="*/ 805337 h 913287"/>
              <a:gd name="connsiteX3" fmla="*/ 1349792 w 1812424"/>
              <a:gd name="connsiteY3" fmla="*/ 805337 h 913287"/>
              <a:gd name="connsiteX4" fmla="*/ 912561 w 1812424"/>
              <a:gd name="connsiteY4" fmla="*/ 457006 h 913287"/>
              <a:gd name="connsiteX5" fmla="*/ 456280 w 1812424"/>
              <a:gd name="connsiteY5" fmla="*/ 913287 h 913287"/>
              <a:gd name="connsiteX6" fmla="*/ 0 w 1812424"/>
              <a:gd name="connsiteY6" fmla="*/ 913287 h 913287"/>
              <a:gd name="connsiteX0" fmla="*/ 0 w 1812424"/>
              <a:gd name="connsiteY0" fmla="*/ 913376 h 913376"/>
              <a:gd name="connsiteX1" fmla="*/ 912562 w 1812424"/>
              <a:gd name="connsiteY1" fmla="*/ 814 h 913376"/>
              <a:gd name="connsiteX2" fmla="*/ 1812424 w 1812424"/>
              <a:gd name="connsiteY2" fmla="*/ 805426 h 913376"/>
              <a:gd name="connsiteX3" fmla="*/ 1349792 w 1812424"/>
              <a:gd name="connsiteY3" fmla="*/ 805426 h 913376"/>
              <a:gd name="connsiteX4" fmla="*/ 912561 w 1812424"/>
              <a:gd name="connsiteY4" fmla="*/ 457095 h 913376"/>
              <a:gd name="connsiteX5" fmla="*/ 456280 w 1812424"/>
              <a:gd name="connsiteY5" fmla="*/ 913376 h 913376"/>
              <a:gd name="connsiteX6" fmla="*/ 0 w 1812424"/>
              <a:gd name="connsiteY6" fmla="*/ 913376 h 913376"/>
              <a:gd name="connsiteX0" fmla="*/ 0 w 1812424"/>
              <a:gd name="connsiteY0" fmla="*/ 912565 h 912565"/>
              <a:gd name="connsiteX1" fmla="*/ 912562 w 1812424"/>
              <a:gd name="connsiteY1" fmla="*/ 3 h 912565"/>
              <a:gd name="connsiteX2" fmla="*/ 1812424 w 1812424"/>
              <a:gd name="connsiteY2" fmla="*/ 804615 h 912565"/>
              <a:gd name="connsiteX3" fmla="*/ 1349792 w 1812424"/>
              <a:gd name="connsiteY3" fmla="*/ 804615 h 912565"/>
              <a:gd name="connsiteX4" fmla="*/ 912561 w 1812424"/>
              <a:gd name="connsiteY4" fmla="*/ 456284 h 912565"/>
              <a:gd name="connsiteX5" fmla="*/ 456280 w 1812424"/>
              <a:gd name="connsiteY5" fmla="*/ 912565 h 912565"/>
              <a:gd name="connsiteX6" fmla="*/ 0 w 1812424"/>
              <a:gd name="connsiteY6" fmla="*/ 912565 h 912565"/>
              <a:gd name="connsiteX0" fmla="*/ 0 w 1812424"/>
              <a:gd name="connsiteY0" fmla="*/ 912565 h 912565"/>
              <a:gd name="connsiteX1" fmla="*/ 912562 w 1812424"/>
              <a:gd name="connsiteY1" fmla="*/ 3 h 912565"/>
              <a:gd name="connsiteX2" fmla="*/ 1812424 w 1812424"/>
              <a:gd name="connsiteY2" fmla="*/ 804615 h 912565"/>
              <a:gd name="connsiteX3" fmla="*/ 1349792 w 1812424"/>
              <a:gd name="connsiteY3" fmla="*/ 804615 h 912565"/>
              <a:gd name="connsiteX4" fmla="*/ 912561 w 1812424"/>
              <a:gd name="connsiteY4" fmla="*/ 456284 h 912565"/>
              <a:gd name="connsiteX5" fmla="*/ 456280 w 1812424"/>
              <a:gd name="connsiteY5" fmla="*/ 912565 h 912565"/>
              <a:gd name="connsiteX6" fmla="*/ 0 w 1812424"/>
              <a:gd name="connsiteY6" fmla="*/ 912565 h 912565"/>
              <a:gd name="connsiteX0" fmla="*/ 0 w 1812424"/>
              <a:gd name="connsiteY0" fmla="*/ 912565 h 912565"/>
              <a:gd name="connsiteX1" fmla="*/ 912562 w 1812424"/>
              <a:gd name="connsiteY1" fmla="*/ 3 h 912565"/>
              <a:gd name="connsiteX2" fmla="*/ 1812424 w 1812424"/>
              <a:gd name="connsiteY2" fmla="*/ 804615 h 912565"/>
              <a:gd name="connsiteX3" fmla="*/ 1349792 w 1812424"/>
              <a:gd name="connsiteY3" fmla="*/ 804615 h 912565"/>
              <a:gd name="connsiteX4" fmla="*/ 912561 w 1812424"/>
              <a:gd name="connsiteY4" fmla="*/ 456284 h 912565"/>
              <a:gd name="connsiteX5" fmla="*/ 456280 w 1812424"/>
              <a:gd name="connsiteY5" fmla="*/ 912565 h 912565"/>
              <a:gd name="connsiteX6" fmla="*/ 0 w 1812424"/>
              <a:gd name="connsiteY6" fmla="*/ 912565 h 912565"/>
              <a:gd name="connsiteX0" fmla="*/ 0 w 1812424"/>
              <a:gd name="connsiteY0" fmla="*/ 912565 h 912565"/>
              <a:gd name="connsiteX1" fmla="*/ 912562 w 1812424"/>
              <a:gd name="connsiteY1" fmla="*/ 3 h 912565"/>
              <a:gd name="connsiteX2" fmla="*/ 1812424 w 1812424"/>
              <a:gd name="connsiteY2" fmla="*/ 804615 h 912565"/>
              <a:gd name="connsiteX3" fmla="*/ 1349792 w 1812424"/>
              <a:gd name="connsiteY3" fmla="*/ 804615 h 912565"/>
              <a:gd name="connsiteX4" fmla="*/ 912561 w 1812424"/>
              <a:gd name="connsiteY4" fmla="*/ 456284 h 912565"/>
              <a:gd name="connsiteX5" fmla="*/ 456280 w 1812424"/>
              <a:gd name="connsiteY5" fmla="*/ 912565 h 912565"/>
              <a:gd name="connsiteX6" fmla="*/ 0 w 1812424"/>
              <a:gd name="connsiteY6" fmla="*/ 912565 h 912565"/>
              <a:gd name="connsiteX0" fmla="*/ 0 w 1812424"/>
              <a:gd name="connsiteY0" fmla="*/ 912565 h 912565"/>
              <a:gd name="connsiteX1" fmla="*/ 912562 w 1812424"/>
              <a:gd name="connsiteY1" fmla="*/ 3 h 912565"/>
              <a:gd name="connsiteX2" fmla="*/ 1812424 w 1812424"/>
              <a:gd name="connsiteY2" fmla="*/ 804615 h 912565"/>
              <a:gd name="connsiteX3" fmla="*/ 1349792 w 1812424"/>
              <a:gd name="connsiteY3" fmla="*/ 804615 h 912565"/>
              <a:gd name="connsiteX4" fmla="*/ 912561 w 1812424"/>
              <a:gd name="connsiteY4" fmla="*/ 456284 h 912565"/>
              <a:gd name="connsiteX5" fmla="*/ 456280 w 1812424"/>
              <a:gd name="connsiteY5" fmla="*/ 912565 h 912565"/>
              <a:gd name="connsiteX6" fmla="*/ 0 w 1812424"/>
              <a:gd name="connsiteY6" fmla="*/ 912565 h 912565"/>
              <a:gd name="connsiteX0" fmla="*/ 0 w 1812424"/>
              <a:gd name="connsiteY0" fmla="*/ 912617 h 912617"/>
              <a:gd name="connsiteX1" fmla="*/ 912562 w 1812424"/>
              <a:gd name="connsiteY1" fmla="*/ 55 h 912617"/>
              <a:gd name="connsiteX2" fmla="*/ 1812424 w 1812424"/>
              <a:gd name="connsiteY2" fmla="*/ 804667 h 912617"/>
              <a:gd name="connsiteX3" fmla="*/ 1349792 w 1812424"/>
              <a:gd name="connsiteY3" fmla="*/ 804667 h 912617"/>
              <a:gd name="connsiteX4" fmla="*/ 912561 w 1812424"/>
              <a:gd name="connsiteY4" fmla="*/ 456336 h 912617"/>
              <a:gd name="connsiteX5" fmla="*/ 456280 w 1812424"/>
              <a:gd name="connsiteY5" fmla="*/ 912617 h 912617"/>
              <a:gd name="connsiteX6" fmla="*/ 0 w 1812424"/>
              <a:gd name="connsiteY6" fmla="*/ 912617 h 912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2424" h="912617">
                <a:moveTo>
                  <a:pt x="0" y="912617"/>
                </a:moveTo>
                <a:cubicBezTo>
                  <a:pt x="0" y="345123"/>
                  <a:pt x="473966" y="5347"/>
                  <a:pt x="912562" y="55"/>
                </a:cubicBezTo>
                <a:cubicBezTo>
                  <a:pt x="1351158" y="-5237"/>
                  <a:pt x="1806074" y="367348"/>
                  <a:pt x="1812424" y="804667"/>
                </a:cubicBezTo>
                <a:lnTo>
                  <a:pt x="1349792" y="804667"/>
                </a:lnTo>
                <a:cubicBezTo>
                  <a:pt x="1333917" y="651095"/>
                  <a:pt x="1164558" y="456336"/>
                  <a:pt x="912561" y="456336"/>
                </a:cubicBezTo>
                <a:cubicBezTo>
                  <a:pt x="660564" y="456336"/>
                  <a:pt x="456280" y="660620"/>
                  <a:pt x="456280" y="912617"/>
                </a:cubicBezTo>
                <a:lnTo>
                  <a:pt x="0" y="912617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ED5B19F-F8FB-2A46-97D1-E21361503E1E}"/>
              </a:ext>
            </a:extLst>
          </p:cNvPr>
          <p:cNvSpPr txBox="1"/>
          <p:nvPr/>
        </p:nvSpPr>
        <p:spPr>
          <a:xfrm>
            <a:off x="7208681" y="51191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93%</a:t>
            </a:r>
          </a:p>
        </p:txBody>
      </p:sp>
      <p:sp>
        <p:nvSpPr>
          <p:cNvPr id="21" name="Marcador de texto 9">
            <a:extLst>
              <a:ext uri="{FF2B5EF4-FFF2-40B4-BE49-F238E27FC236}">
                <a16:creationId xmlns:a16="http://schemas.microsoft.com/office/drawing/2014/main" xmlns="" id="{AE44661C-33DD-0B40-8BD4-77B0E0591F22}"/>
              </a:ext>
            </a:extLst>
          </p:cNvPr>
          <p:cNvSpPr txBox="1">
            <a:spLocks/>
          </p:cNvSpPr>
          <p:nvPr/>
        </p:nvSpPr>
        <p:spPr>
          <a:xfrm>
            <a:off x="9330569" y="4851907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2" name="Marcador de texto 9">
            <a:extLst>
              <a:ext uri="{FF2B5EF4-FFF2-40B4-BE49-F238E27FC236}">
                <a16:creationId xmlns:a16="http://schemas.microsoft.com/office/drawing/2014/main" xmlns="" id="{E2D98E2D-C0F4-2D46-B422-B102346B5461}"/>
              </a:ext>
            </a:extLst>
          </p:cNvPr>
          <p:cNvSpPr txBox="1">
            <a:spLocks/>
          </p:cNvSpPr>
          <p:nvPr/>
        </p:nvSpPr>
        <p:spPr>
          <a:xfrm>
            <a:off x="9209486" y="5036815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799.638 millones</a:t>
            </a:r>
          </a:p>
        </p:txBody>
      </p:sp>
      <p:sp>
        <p:nvSpPr>
          <p:cNvPr id="23" name="Marcador de texto 9">
            <a:extLst>
              <a:ext uri="{FF2B5EF4-FFF2-40B4-BE49-F238E27FC236}">
                <a16:creationId xmlns:a16="http://schemas.microsoft.com/office/drawing/2014/main" xmlns="" id="{5AF5EFA1-2471-A247-AE40-948978C59481}"/>
              </a:ext>
            </a:extLst>
          </p:cNvPr>
          <p:cNvSpPr txBox="1">
            <a:spLocks/>
          </p:cNvSpPr>
          <p:nvPr/>
        </p:nvSpPr>
        <p:spPr>
          <a:xfrm>
            <a:off x="6609989" y="54442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E50A85D-6204-3547-9965-97DB5DA0FE08}"/>
              </a:ext>
            </a:extLst>
          </p:cNvPr>
          <p:cNvSpPr/>
          <p:nvPr/>
        </p:nvSpPr>
        <p:spPr>
          <a:xfrm>
            <a:off x="1575140" y="97262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8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27427" y="4079669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F920A6C3-4030-4D00-81DF-052E89ABA6EF}"/>
              </a:ext>
            </a:extLst>
          </p:cNvPr>
          <p:cNvSpPr txBox="1">
            <a:spLocks/>
          </p:cNvSpPr>
          <p:nvPr/>
        </p:nvSpPr>
        <p:spPr>
          <a:xfrm>
            <a:off x="6951642" y="5348176"/>
            <a:ext cx="5240357" cy="11266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Subdirección Red Nacional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de Carreteras</a:t>
            </a:r>
            <a:endParaRPr lang="es-CO" sz="2200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7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entagon 22">
            <a:extLst>
              <a:ext uri="{FF2B5EF4-FFF2-40B4-BE49-F238E27FC236}">
                <a16:creationId xmlns:a16="http://schemas.microsoft.com/office/drawing/2014/main" xmlns="" id="{5C1BC1BD-507D-4227-9B9A-CE0DF222D5ED}"/>
              </a:ext>
            </a:extLst>
          </p:cNvPr>
          <p:cNvSpPr/>
          <p:nvPr/>
        </p:nvSpPr>
        <p:spPr>
          <a:xfrm rot="10800000">
            <a:off x="4583723" y="4500867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entagon 22">
            <a:extLst>
              <a:ext uri="{FF2B5EF4-FFF2-40B4-BE49-F238E27FC236}">
                <a16:creationId xmlns:a16="http://schemas.microsoft.com/office/drawing/2014/main" xmlns="" id="{299EC877-C182-43BF-8296-F391C6427700}"/>
              </a:ext>
            </a:extLst>
          </p:cNvPr>
          <p:cNvSpPr/>
          <p:nvPr/>
        </p:nvSpPr>
        <p:spPr>
          <a:xfrm rot="10800000">
            <a:off x="4583723" y="485217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583723" y="157776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xmlns="" id="{C6AA3F99-4181-A640-805E-9A01E88939E9}"/>
              </a:ext>
            </a:extLst>
          </p:cNvPr>
          <p:cNvSpPr/>
          <p:nvPr/>
        </p:nvSpPr>
        <p:spPr>
          <a:xfrm rot="10800000">
            <a:off x="4583723" y="1942444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2F7E5777-D6DB-DA48-9C16-AD86839F632E}"/>
              </a:ext>
            </a:extLst>
          </p:cNvPr>
          <p:cNvSpPr/>
          <p:nvPr/>
        </p:nvSpPr>
        <p:spPr>
          <a:xfrm rot="10800000">
            <a:off x="4583723" y="230748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63377871-F7A7-6144-A53A-D8B5C71DBF35}"/>
              </a:ext>
            </a:extLst>
          </p:cNvPr>
          <p:cNvSpPr/>
          <p:nvPr/>
        </p:nvSpPr>
        <p:spPr>
          <a:xfrm rot="10800000">
            <a:off x="4583723" y="2679351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xmlns="" id="{D9C3BCE8-79A2-584D-822D-19F77D63AC44}"/>
              </a:ext>
            </a:extLst>
          </p:cNvPr>
          <p:cNvSpPr/>
          <p:nvPr/>
        </p:nvSpPr>
        <p:spPr>
          <a:xfrm rot="10800000">
            <a:off x="4583723" y="304691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xmlns="" id="{F16A9093-314B-3C4E-AC02-2238F8465EFD}"/>
              </a:ext>
            </a:extLst>
          </p:cNvPr>
          <p:cNvSpPr/>
          <p:nvPr/>
        </p:nvSpPr>
        <p:spPr>
          <a:xfrm rot="10800000">
            <a:off x="4583723" y="342131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xmlns="" id="{ADAE9970-DB32-594F-A802-186BC599BD28}"/>
              </a:ext>
            </a:extLst>
          </p:cNvPr>
          <p:cNvSpPr/>
          <p:nvPr/>
        </p:nvSpPr>
        <p:spPr>
          <a:xfrm rot="10800000">
            <a:off x="4583723" y="377853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xmlns="" id="{C7D3F291-24DA-AD4A-8EA4-148CD9874EED}"/>
              </a:ext>
            </a:extLst>
          </p:cNvPr>
          <p:cNvSpPr/>
          <p:nvPr/>
        </p:nvSpPr>
        <p:spPr>
          <a:xfrm rot="10800000">
            <a:off x="4583723" y="414235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6134196" y="1471570"/>
            <a:ext cx="51691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INVERSIÓN:			$ 1,3 billones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Vial Nacional a cargo: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10.880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Mejoramiento y pavimentación: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827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Construcción Doble calzada: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 km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Mantenimiento Rutinario: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10.880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Puentes Terminados: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9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Operación de Túneles: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18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Contratos en Ejecución: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1.029	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Procesos en Licitación: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Empleos Generados: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42.000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xmlns="" id="{6DE732F9-4017-439F-B1CC-DB42A47C0E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xmlns="" id="{583AB867-7F7B-4A0F-A16B-2C19E0084E1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xmlns="" id="{A16B8BD1-177E-4E4F-80F3-DF3D96F42F55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xmlns="" id="{53326FE8-709E-475A-935E-24EF4A2EA5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712875AC-4A1C-4EE4-8FF7-BA2B4C14D9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en el período 2018 -2019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54" y="1091280"/>
            <a:ext cx="4430793" cy="4478913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A4BD57-3C14-FB46-BDAD-24783403F5A3}"/>
              </a:ext>
            </a:extLst>
          </p:cNvPr>
          <p:cNvSpPr/>
          <p:nvPr/>
        </p:nvSpPr>
        <p:spPr>
          <a:xfrm>
            <a:off x="1498940" y="104438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9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E510954-3CE6-8A4D-A14E-09DADB5F7998}"/>
              </a:ext>
            </a:extLst>
          </p:cNvPr>
          <p:cNvSpPr/>
          <p:nvPr/>
        </p:nvSpPr>
        <p:spPr>
          <a:xfrm>
            <a:off x="4813377" y="3709382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1864183-ABAF-A34A-8F36-2F87453178AA}"/>
              </a:ext>
            </a:extLst>
          </p:cNvPr>
          <p:cNvSpPr/>
          <p:nvPr/>
        </p:nvSpPr>
        <p:spPr>
          <a:xfrm>
            <a:off x="4813377" y="4079872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6F25E56-988F-2A4A-A920-0EC85A0D79DE}"/>
              </a:ext>
            </a:extLst>
          </p:cNvPr>
          <p:cNvSpPr/>
          <p:nvPr/>
        </p:nvSpPr>
        <p:spPr>
          <a:xfrm>
            <a:off x="4813377" y="4446583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5FC50EF3-AAB7-3D44-9E57-0BD90838D447}"/>
              </a:ext>
            </a:extLst>
          </p:cNvPr>
          <p:cNvSpPr/>
          <p:nvPr/>
        </p:nvSpPr>
        <p:spPr>
          <a:xfrm>
            <a:off x="4806461" y="4827695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580DB89-9B85-9240-BA27-5E8633A27F38}"/>
              </a:ext>
            </a:extLst>
          </p:cNvPr>
          <p:cNvSpPr/>
          <p:nvPr/>
        </p:nvSpPr>
        <p:spPr>
          <a:xfrm>
            <a:off x="4813377" y="5208807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9E8B304-C201-4543-AB56-FE7FD6BEADF0}"/>
              </a:ext>
            </a:extLst>
          </p:cNvPr>
          <p:cNvSpPr/>
          <p:nvPr/>
        </p:nvSpPr>
        <p:spPr>
          <a:xfrm>
            <a:off x="4813377" y="3325789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0EF979C-6450-D240-8054-E212F59BCE90}"/>
              </a:ext>
            </a:extLst>
          </p:cNvPr>
          <p:cNvSpPr/>
          <p:nvPr/>
        </p:nvSpPr>
        <p:spPr>
          <a:xfrm>
            <a:off x="4813377" y="2959125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BDC92BC-E684-1C4A-B16F-E0E39BA038DF}"/>
              </a:ext>
            </a:extLst>
          </p:cNvPr>
          <p:cNvSpPr/>
          <p:nvPr/>
        </p:nvSpPr>
        <p:spPr>
          <a:xfrm>
            <a:off x="4806462" y="2566278"/>
            <a:ext cx="6295292" cy="30721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8E9182A-1039-284A-83D6-1C9AA46FC1EA}"/>
              </a:ext>
            </a:extLst>
          </p:cNvPr>
          <p:cNvSpPr/>
          <p:nvPr/>
        </p:nvSpPr>
        <p:spPr>
          <a:xfrm>
            <a:off x="4013200" y="1257066"/>
            <a:ext cx="7088554" cy="1215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16" name="CuadroTexto 1">
            <a:extLst>
              <a:ext uri="{FF2B5EF4-FFF2-40B4-BE49-F238E27FC236}">
                <a16:creationId xmlns:a16="http://schemas.microsoft.com/office/drawing/2014/main" xmlns="" id="{A331E38B-393C-CC42-B725-74BC1C15896A}"/>
              </a:ext>
            </a:extLst>
          </p:cNvPr>
          <p:cNvSpPr txBox="1"/>
          <p:nvPr/>
        </p:nvSpPr>
        <p:spPr>
          <a:xfrm>
            <a:off x="5243258" y="1257066"/>
            <a:ext cx="5865411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US" sz="2400" dirty="0">
                <a:solidFill>
                  <a:srgbClr val="003366"/>
                </a:solidFill>
                <a:latin typeface="Arial Narrow" panose="020B0606020202030204" pitchFamily="34" charset="0"/>
              </a:rPr>
              <a:t>El </a:t>
            </a:r>
            <a:r>
              <a:rPr lang="es-ES" sz="2400" dirty="0">
                <a:solidFill>
                  <a:srgbClr val="003366"/>
                </a:solidFill>
                <a:latin typeface="Arial Narrow" panose="020B0606020202030204" pitchFamily="34" charset="0"/>
              </a:rPr>
              <a:t>INVIAS implementó un programa de </a:t>
            </a:r>
            <a:r>
              <a:rPr lang="es-ES" sz="2400" b="1" dirty="0">
                <a:solidFill>
                  <a:srgbClr val="003366"/>
                </a:solidFill>
                <a:latin typeface="Arial Narrow" panose="020B0606020202030204" pitchFamily="34" charset="0"/>
              </a:rPr>
              <a:t>GESTIÓN VIAL INTEGRAL </a:t>
            </a:r>
            <a:r>
              <a:rPr lang="es-ES" sz="2400" dirty="0">
                <a:solidFill>
                  <a:srgbClr val="003366"/>
                </a:solidFill>
                <a:latin typeface="Arial Narrow" panose="020B0606020202030204" pitchFamily="34" charset="0"/>
              </a:rPr>
              <a:t>para el Mantenimiento y Operación de los corredores viales principales</a:t>
            </a: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684458" y="3340238"/>
            <a:ext cx="2264286" cy="673716"/>
          </a:xfrm>
          <a:prstGeom prst="rect">
            <a:avLst/>
          </a:prstGeom>
          <a:solidFill>
            <a:srgbClr val="003366"/>
          </a:solidFill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1F4E7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1" algn="r"/>
            <a:r>
              <a:rPr lang="es-ES" sz="2000" b="1" dirty="0">
                <a:solidFill>
                  <a:prstClr val="white"/>
                </a:solidFill>
                <a:latin typeface="Arial Narrow" panose="020B0606020202030204" pitchFamily="34" charset="0"/>
                <a:sym typeface="Helvetica Neue Bold Condensed"/>
              </a:rPr>
              <a:t>¿Qué Incluye?</a:t>
            </a:r>
            <a:endParaRPr lang="es-CO" sz="20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073900" y="2523168"/>
            <a:ext cx="4027853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Mantenimiento Periódico y Rutinario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Atención de Emergencias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Gestión Técnica y Operativa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Obras de Sostenibilidad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Administración Vial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Sistemas Inteligentes de Transporte – ITS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Otras Actividades sobre Infraestructura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s-ES" sz="9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Servicio de Atención al Ciudadano</a:t>
            </a:r>
          </a:p>
        </p:txBody>
      </p: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A2456166-536D-4F8C-897D-ABC55A4FC135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7BB74FAE-1335-4145-9839-81E5DD30CE41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4E1C53FD-E8F8-4BF3-A63A-B6C997EEC47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2C4F3C86-34B4-4DDE-B06E-40E80D7DFB32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0DB07800-94E9-4545-84FF-E8E285B9D5D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Gestión Vial Integral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22451"/>
          <a:stretch/>
        </p:blipFill>
        <p:spPr>
          <a:xfrm>
            <a:off x="1127002" y="1117600"/>
            <a:ext cx="4119076" cy="4102099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xmlns="" id="{141BA27C-D9C4-B746-B4CF-577F0021CD3A}"/>
              </a:ext>
            </a:extLst>
          </p:cNvPr>
          <p:cNvSpPr/>
          <p:nvPr/>
        </p:nvSpPr>
        <p:spPr>
          <a:xfrm>
            <a:off x="1083331" y="1063710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2465" y="3637393"/>
            <a:ext cx="2011593" cy="1979243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9886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781682B-4F2B-FC4F-9EF7-30600137A539}"/>
              </a:ext>
            </a:extLst>
          </p:cNvPr>
          <p:cNvSpPr/>
          <p:nvPr/>
        </p:nvSpPr>
        <p:spPr>
          <a:xfrm>
            <a:off x="9058816" y="3006659"/>
            <a:ext cx="2683927" cy="878074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DAA4C722-E6F3-8546-8755-033891DD8E3C}"/>
              </a:ext>
            </a:extLst>
          </p:cNvPr>
          <p:cNvSpPr/>
          <p:nvPr/>
        </p:nvSpPr>
        <p:spPr>
          <a:xfrm>
            <a:off x="9067176" y="4294426"/>
            <a:ext cx="2683927" cy="912326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E46E9F23-53FF-6B40-A952-CA79EA30C356}"/>
              </a:ext>
            </a:extLst>
          </p:cNvPr>
          <p:cNvSpPr/>
          <p:nvPr/>
        </p:nvSpPr>
        <p:spPr>
          <a:xfrm>
            <a:off x="9067176" y="1452146"/>
            <a:ext cx="2683927" cy="1425821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E6827F04-0128-154D-92A6-55A7969FB90F}"/>
              </a:ext>
            </a:extLst>
          </p:cNvPr>
          <p:cNvSpPr/>
          <p:nvPr/>
        </p:nvSpPr>
        <p:spPr>
          <a:xfrm>
            <a:off x="2187575" y="3950698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06DD2850-363E-9B41-BC6E-32A3FD57F968}"/>
              </a:ext>
            </a:extLst>
          </p:cNvPr>
          <p:cNvSpPr/>
          <p:nvPr/>
        </p:nvSpPr>
        <p:spPr>
          <a:xfrm>
            <a:off x="2187575" y="3003744"/>
            <a:ext cx="6295292" cy="408771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F4021822-6C13-1347-B63D-09A7BDC72E3C}"/>
              </a:ext>
            </a:extLst>
          </p:cNvPr>
          <p:cNvSpPr/>
          <p:nvPr/>
        </p:nvSpPr>
        <p:spPr>
          <a:xfrm>
            <a:off x="3950745" y="3413440"/>
            <a:ext cx="5116432" cy="471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04AB7CC-BC82-EA45-82FC-6EE2624B4954}"/>
              </a:ext>
            </a:extLst>
          </p:cNvPr>
          <p:cNvSpPr/>
          <p:nvPr/>
        </p:nvSpPr>
        <p:spPr>
          <a:xfrm>
            <a:off x="2535281" y="4294426"/>
            <a:ext cx="6531895" cy="9114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E6CCEEDF-42C7-3C4E-8F00-C2ED2E6C51E1}"/>
              </a:ext>
            </a:extLst>
          </p:cNvPr>
          <p:cNvSpPr/>
          <p:nvPr/>
        </p:nvSpPr>
        <p:spPr>
          <a:xfrm>
            <a:off x="3950746" y="1457440"/>
            <a:ext cx="5116432" cy="1424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BE3F381B-EB2A-2A4A-8CE7-FAB2BEF3FC46}"/>
              </a:ext>
            </a:extLst>
          </p:cNvPr>
          <p:cNvSpPr/>
          <p:nvPr/>
        </p:nvSpPr>
        <p:spPr>
          <a:xfrm>
            <a:off x="2187575" y="1106319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xmlns="" id="{A5CDB27C-ADB8-4B3B-ACAE-69D21624F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17" y="1208500"/>
            <a:ext cx="4347695" cy="4364302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9414881" y="1653103"/>
            <a:ext cx="2319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Km Atendidos: 982 km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9414881" y="2955521"/>
            <a:ext cx="2319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Km a Atender: 437 km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9414882" y="4239679"/>
            <a:ext cx="2336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Km a Atender: 175 km</a:t>
            </a:r>
          </a:p>
        </p:txBody>
      </p:sp>
      <p:grpSp>
        <p:nvGrpSpPr>
          <p:cNvPr id="21" name="Group 24">
            <a:extLst>
              <a:ext uri="{FF2B5EF4-FFF2-40B4-BE49-F238E27FC236}">
                <a16:creationId xmlns:a16="http://schemas.microsoft.com/office/drawing/2014/main" xmlns="" id="{D35C5C0D-44A9-474B-9CEC-5C61698B032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xmlns="" id="{B77F7D5F-E4C6-4FC1-85C3-5D0E8B1198D9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xmlns="" id="{B5F61E13-B99E-4EE5-891A-FD6EF0FD04D8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xmlns="" id="{43474707-49F6-4F15-A1C9-F0B3D4653728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" name="Título 1">
            <a:extLst>
              <a:ext uri="{FF2B5EF4-FFF2-40B4-BE49-F238E27FC236}">
                <a16:creationId xmlns:a16="http://schemas.microsoft.com/office/drawing/2014/main" xmlns="" id="{E0AF284F-335D-452F-9905-6534925F599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Gestión Vial Integral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FB966F8-DFCD-734D-A67F-8CFAEAF44E17}"/>
              </a:ext>
            </a:extLst>
          </p:cNvPr>
          <p:cNvGrpSpPr/>
          <p:nvPr/>
        </p:nvGrpSpPr>
        <p:grpSpPr>
          <a:xfrm>
            <a:off x="9137484" y="2044745"/>
            <a:ext cx="2615994" cy="642687"/>
            <a:chOff x="4069119" y="4834268"/>
            <a:chExt cx="2615994" cy="64268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22387538-80F6-2740-B461-97F5FC0C8A7E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4420EA04-934C-D648-A8D7-6FE32811DFD8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Graphic 30" descr="Dollar">
                <a:extLst>
                  <a:ext uri="{FF2B5EF4-FFF2-40B4-BE49-F238E27FC236}">
                    <a16:creationId xmlns:a16="http://schemas.microsoft.com/office/drawing/2014/main" xmlns="" id="{D2E1FC18-A612-AB4E-B740-D83227DE2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28" name="Marcador de texto 9">
              <a:extLst>
                <a:ext uri="{FF2B5EF4-FFF2-40B4-BE49-F238E27FC236}">
                  <a16:creationId xmlns:a16="http://schemas.microsoft.com/office/drawing/2014/main" xmlns="" id="{84BB3CB9-AD32-AD47-B703-089C413F95F0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 Total</a:t>
              </a:r>
            </a:p>
          </p:txBody>
        </p:sp>
        <p:sp>
          <p:nvSpPr>
            <p:cNvPr id="29" name="Marcador de texto 9">
              <a:extLst>
                <a:ext uri="{FF2B5EF4-FFF2-40B4-BE49-F238E27FC236}">
                  <a16:creationId xmlns:a16="http://schemas.microsoft.com/office/drawing/2014/main" xmlns="" id="{292B8B2C-BC95-7340-AE18-577DB328A54F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89.000 millones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7DA911A-1132-984D-9C60-9888F44A4056}"/>
              </a:ext>
            </a:extLst>
          </p:cNvPr>
          <p:cNvGrpSpPr/>
          <p:nvPr/>
        </p:nvGrpSpPr>
        <p:grpSpPr>
          <a:xfrm>
            <a:off x="9137484" y="4587215"/>
            <a:ext cx="2615994" cy="642687"/>
            <a:chOff x="4069119" y="4834268"/>
            <a:chExt cx="2615994" cy="64268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05B7722D-0E03-144E-9D59-0574DB07A9CF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D5D3373B-773B-CE47-9818-69B1FC21AB6A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7" name="Graphic 36" descr="Dollar">
                <a:extLst>
                  <a:ext uri="{FF2B5EF4-FFF2-40B4-BE49-F238E27FC236}">
                    <a16:creationId xmlns:a16="http://schemas.microsoft.com/office/drawing/2014/main" xmlns="" id="{CF146AA6-5B12-F543-B9A0-4C01CEF39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34" name="Marcador de texto 9">
              <a:extLst>
                <a:ext uri="{FF2B5EF4-FFF2-40B4-BE49-F238E27FC236}">
                  <a16:creationId xmlns:a16="http://schemas.microsoft.com/office/drawing/2014/main" xmlns="" id="{AFB230E4-651B-824F-9EB1-373185270D1B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 Total</a:t>
              </a:r>
            </a:p>
          </p:txBody>
        </p:sp>
        <p:sp>
          <p:nvSpPr>
            <p:cNvPr id="35" name="Marcador de texto 9">
              <a:extLst>
                <a:ext uri="{FF2B5EF4-FFF2-40B4-BE49-F238E27FC236}">
                  <a16:creationId xmlns:a16="http://schemas.microsoft.com/office/drawing/2014/main" xmlns="" id="{E67A8BDD-38DA-E14D-A7B0-62CAFB275519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40.000 millones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2E71F591-5D4C-5D4E-BAA3-E4CDB541C064}"/>
              </a:ext>
            </a:extLst>
          </p:cNvPr>
          <p:cNvGrpSpPr/>
          <p:nvPr/>
        </p:nvGrpSpPr>
        <p:grpSpPr>
          <a:xfrm>
            <a:off x="9137484" y="3297763"/>
            <a:ext cx="2615994" cy="642687"/>
            <a:chOff x="4069119" y="4834268"/>
            <a:chExt cx="2615994" cy="64268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421F9360-FFDD-A74F-B870-C3A632334BC8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xmlns="" id="{9C502F51-4E1E-9C42-B4F7-590B3BF38745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Graphic 42" descr="Dollar">
                <a:extLst>
                  <a:ext uri="{FF2B5EF4-FFF2-40B4-BE49-F238E27FC236}">
                    <a16:creationId xmlns:a16="http://schemas.microsoft.com/office/drawing/2014/main" xmlns="" id="{0BFB2A36-98E1-2640-870C-ABCCEB247F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40" name="Marcador de texto 9">
              <a:extLst>
                <a:ext uri="{FF2B5EF4-FFF2-40B4-BE49-F238E27FC236}">
                  <a16:creationId xmlns:a16="http://schemas.microsoft.com/office/drawing/2014/main" xmlns="" id="{2727BA9A-2ABD-684B-9D85-D9650259D08B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 Total</a:t>
              </a:r>
            </a:p>
          </p:txBody>
        </p:sp>
        <p:sp>
          <p:nvSpPr>
            <p:cNvPr id="41" name="Marcador de texto 9">
              <a:extLst>
                <a:ext uri="{FF2B5EF4-FFF2-40B4-BE49-F238E27FC236}">
                  <a16:creationId xmlns:a16="http://schemas.microsoft.com/office/drawing/2014/main" xmlns="" id="{0715D58B-C956-0248-9C64-2BA260AF80CB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24.542 millones</a:t>
              </a:r>
            </a:p>
          </p:txBody>
        </p: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238B34EE-E7C0-4948-A9ED-53E0F69DAB87}"/>
              </a:ext>
            </a:extLst>
          </p:cNvPr>
          <p:cNvSpPr/>
          <p:nvPr/>
        </p:nvSpPr>
        <p:spPr>
          <a:xfrm>
            <a:off x="330201" y="1094826"/>
            <a:ext cx="4603350" cy="458007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Rectángulo"/>
          <p:cNvSpPr/>
          <p:nvPr/>
        </p:nvSpPr>
        <p:spPr>
          <a:xfrm>
            <a:off x="5048842" y="1090797"/>
            <a:ext cx="4124595" cy="4137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En Ejecución: 	5 Tramos</a:t>
            </a:r>
            <a:endParaRPr lang="es-CO" sz="1600" b="1" dirty="0">
              <a:solidFill>
                <a:srgbClr val="0033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Hoyo Rico – Caucasia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Santuario – Caño Alegre, 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Malla vial del Valle del Cauca y Cauca.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Calarcá – Cajamarca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Ruta del sol II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s-CO" sz="1600" dirty="0">
              <a:solidFill>
                <a:srgbClr val="0033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En Licitación: 	1 contrato</a:t>
            </a:r>
            <a:endParaRPr lang="es-CO" sz="1600" b="1" dirty="0">
              <a:solidFill>
                <a:srgbClr val="0033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Zipaquirá – Palenque y Rio Negro – San Alberto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s-CO" sz="1600" b="1" dirty="0">
              <a:solidFill>
                <a:srgbClr val="0033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En Estructuración:	3 proyectos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Villeta – Honda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Guaduas – El Korán</a:t>
            </a:r>
          </a:p>
          <a:p>
            <a:pPr marL="285750" lvl="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Pereira – La Victoria.</a:t>
            </a:r>
          </a:p>
        </p:txBody>
      </p:sp>
    </p:spTree>
    <p:extLst>
      <p:ext uri="{BB962C8B-B14F-4D97-AF65-F5344CB8AC3E}">
        <p14:creationId xmlns:p14="http://schemas.microsoft.com/office/powerpoint/2010/main" val="75945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entagon 31">
            <a:extLst>
              <a:ext uri="{FF2B5EF4-FFF2-40B4-BE49-F238E27FC236}">
                <a16:creationId xmlns:a16="http://schemas.microsoft.com/office/drawing/2014/main" xmlns="" id="{AAC94155-F50D-E04E-849C-7695F3D9FF9F}"/>
              </a:ext>
            </a:extLst>
          </p:cNvPr>
          <p:cNvSpPr/>
          <p:nvPr/>
        </p:nvSpPr>
        <p:spPr>
          <a:xfrm>
            <a:off x="1512047" y="3262877"/>
            <a:ext cx="6552453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27">
            <a:extLst>
              <a:ext uri="{FF2B5EF4-FFF2-40B4-BE49-F238E27FC236}">
                <a16:creationId xmlns:a16="http://schemas.microsoft.com/office/drawing/2014/main" xmlns="" id="{1B76B956-F23F-AA4B-B603-626AF6C971E1}"/>
              </a:ext>
            </a:extLst>
          </p:cNvPr>
          <p:cNvSpPr/>
          <p:nvPr/>
        </p:nvSpPr>
        <p:spPr>
          <a:xfrm>
            <a:off x="1512047" y="1599882"/>
            <a:ext cx="6979664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28">
            <a:extLst>
              <a:ext uri="{FF2B5EF4-FFF2-40B4-BE49-F238E27FC236}">
                <a16:creationId xmlns:a16="http://schemas.microsoft.com/office/drawing/2014/main" xmlns="" id="{39C1F448-EA61-8C46-A1F1-01FE39306924}"/>
              </a:ext>
            </a:extLst>
          </p:cNvPr>
          <p:cNvSpPr/>
          <p:nvPr/>
        </p:nvSpPr>
        <p:spPr>
          <a:xfrm>
            <a:off x="1512047" y="2011402"/>
            <a:ext cx="6839964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xmlns="" id="{CA4DC095-A011-BB4B-B129-5FD71A078916}"/>
              </a:ext>
            </a:extLst>
          </p:cNvPr>
          <p:cNvSpPr/>
          <p:nvPr/>
        </p:nvSpPr>
        <p:spPr>
          <a:xfrm>
            <a:off x="1512047" y="2414183"/>
            <a:ext cx="6692153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30">
            <a:extLst>
              <a:ext uri="{FF2B5EF4-FFF2-40B4-BE49-F238E27FC236}">
                <a16:creationId xmlns:a16="http://schemas.microsoft.com/office/drawing/2014/main" xmlns="" id="{8AF5733A-0C96-AA48-BDDA-67E984993BB5}"/>
              </a:ext>
            </a:extLst>
          </p:cNvPr>
          <p:cNvSpPr/>
          <p:nvPr/>
        </p:nvSpPr>
        <p:spPr>
          <a:xfrm>
            <a:off x="1512047" y="2829045"/>
            <a:ext cx="6979664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Imagen que contiene cielo, exterior, naturaleza, agua&#10;&#10;Descripción generada automáticamente">
            <a:extLst>
              <a:ext uri="{FF2B5EF4-FFF2-40B4-BE49-F238E27FC236}">
                <a16:creationId xmlns:a16="http://schemas.microsoft.com/office/drawing/2014/main" xmlns="" id="{120F59E6-1A06-453B-871F-4ED7AD5EA8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1918" y="1367245"/>
            <a:ext cx="4134013" cy="4091413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465384" y="1482740"/>
            <a:ext cx="582346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Mejoramiento y/o Pavimentación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14 km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Construcción de Vía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5 km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Puentes 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4 un 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Conectividad 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Corredor Binacional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Empleos Generados 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225</a:t>
            </a:r>
          </a:p>
        </p:txBody>
      </p: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5699CE1E-0A34-459C-B91C-A59C3C933F2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D0F38B3C-8157-459D-BE16-3A51D02295A1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2251084D-3E35-4EB5-9007-97763D115790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31577E0E-C424-45B5-A32D-BB1CF7CBF699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CB3900E1-97D8-425E-8D61-DCDD0406B82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Espriella – Río Mataje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E9D31EE-819D-7E49-9CCF-5E9D5F112C53}"/>
              </a:ext>
            </a:extLst>
          </p:cNvPr>
          <p:cNvGrpSpPr/>
          <p:nvPr/>
        </p:nvGrpSpPr>
        <p:grpSpPr>
          <a:xfrm>
            <a:off x="3689313" y="4405210"/>
            <a:ext cx="586969" cy="590532"/>
            <a:chOff x="9716613" y="4998390"/>
            <a:chExt cx="586969" cy="59053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2202B180-F6F3-6A4B-BC55-FD8B6CF48E77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 descr="Dollar">
              <a:extLst>
                <a:ext uri="{FF2B5EF4-FFF2-40B4-BE49-F238E27FC236}">
                  <a16:creationId xmlns:a16="http://schemas.microsoft.com/office/drawing/2014/main" xmlns="" id="{987ED67D-1AFB-914F-BD93-BC87E5AC8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1" name="Marcador de texto 9">
            <a:extLst>
              <a:ext uri="{FF2B5EF4-FFF2-40B4-BE49-F238E27FC236}">
                <a16:creationId xmlns:a16="http://schemas.microsoft.com/office/drawing/2014/main" xmlns="" id="{6C94A57E-A8AF-164D-896E-5742544389C6}"/>
              </a:ext>
            </a:extLst>
          </p:cNvPr>
          <p:cNvSpPr txBox="1">
            <a:spLocks/>
          </p:cNvSpPr>
          <p:nvPr/>
        </p:nvSpPr>
        <p:spPr>
          <a:xfrm>
            <a:off x="4381789" y="4422849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2" name="Marcador de texto 9">
            <a:extLst>
              <a:ext uri="{FF2B5EF4-FFF2-40B4-BE49-F238E27FC236}">
                <a16:creationId xmlns:a16="http://schemas.microsoft.com/office/drawing/2014/main" xmlns="" id="{551F69CA-4F79-0C49-B04C-C5037F2430B5}"/>
              </a:ext>
            </a:extLst>
          </p:cNvPr>
          <p:cNvSpPr txBox="1">
            <a:spLocks/>
          </p:cNvSpPr>
          <p:nvPr/>
        </p:nvSpPr>
        <p:spPr>
          <a:xfrm>
            <a:off x="4260706" y="4607757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174.403 millones</a:t>
            </a: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xmlns="" id="{61C0BAC7-9E81-084C-9072-6EDDF33518DD}"/>
              </a:ext>
            </a:extLst>
          </p:cNvPr>
          <p:cNvSpPr/>
          <p:nvPr/>
        </p:nvSpPr>
        <p:spPr>
          <a:xfrm>
            <a:off x="1598941" y="3946418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xmlns="" id="{F3040370-0436-324D-B83E-911CD6E83A5D}"/>
              </a:ext>
            </a:extLst>
          </p:cNvPr>
          <p:cNvSpPr/>
          <p:nvPr/>
        </p:nvSpPr>
        <p:spPr>
          <a:xfrm>
            <a:off x="1598943" y="3958938"/>
            <a:ext cx="1801483" cy="912742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8842 w 1825124"/>
              <a:gd name="connsiteY3" fmla="*/ 912562 h 912562"/>
              <a:gd name="connsiteX4" fmla="*/ 1344284 w 1825124"/>
              <a:gd name="connsiteY4" fmla="*/ 771632 h 912562"/>
              <a:gd name="connsiteX5" fmla="*/ 912561 w 1825124"/>
              <a:gd name="connsiteY5" fmla="*/ 456281 h 912562"/>
              <a:gd name="connsiteX6" fmla="*/ 456280 w 1825124"/>
              <a:gd name="connsiteY6" fmla="*/ 912562 h 912562"/>
              <a:gd name="connsiteX7" fmla="*/ 0 w 1825124"/>
              <a:gd name="connsiteY7" fmla="*/ 912562 h 912562"/>
              <a:gd name="connsiteX0" fmla="*/ 0 w 1897817"/>
              <a:gd name="connsiteY0" fmla="*/ 913882 h 913882"/>
              <a:gd name="connsiteX1" fmla="*/ 912562 w 1897817"/>
              <a:gd name="connsiteY1" fmla="*/ 1320 h 913882"/>
              <a:gd name="connsiteX2" fmla="*/ 1801483 w 1897817"/>
              <a:gd name="connsiteY2" fmla="*/ 715802 h 913882"/>
              <a:gd name="connsiteX3" fmla="*/ 1825124 w 1897817"/>
              <a:gd name="connsiteY3" fmla="*/ 913882 h 913882"/>
              <a:gd name="connsiteX4" fmla="*/ 1368842 w 1897817"/>
              <a:gd name="connsiteY4" fmla="*/ 913882 h 913882"/>
              <a:gd name="connsiteX5" fmla="*/ 1344284 w 1897817"/>
              <a:gd name="connsiteY5" fmla="*/ 772952 h 913882"/>
              <a:gd name="connsiteX6" fmla="*/ 912561 w 1897817"/>
              <a:gd name="connsiteY6" fmla="*/ 457601 h 913882"/>
              <a:gd name="connsiteX7" fmla="*/ 456280 w 1897817"/>
              <a:gd name="connsiteY7" fmla="*/ 913882 h 913882"/>
              <a:gd name="connsiteX8" fmla="*/ 0 w 1897817"/>
              <a:gd name="connsiteY8" fmla="*/ 913882 h 913882"/>
              <a:gd name="connsiteX0" fmla="*/ 0 w 1810413"/>
              <a:gd name="connsiteY0" fmla="*/ 913882 h 914708"/>
              <a:gd name="connsiteX1" fmla="*/ 912562 w 1810413"/>
              <a:gd name="connsiteY1" fmla="*/ 1320 h 914708"/>
              <a:gd name="connsiteX2" fmla="*/ 1801483 w 1810413"/>
              <a:gd name="connsiteY2" fmla="*/ 715802 h 914708"/>
              <a:gd name="connsiteX3" fmla="*/ 1368842 w 1810413"/>
              <a:gd name="connsiteY3" fmla="*/ 913882 h 914708"/>
              <a:gd name="connsiteX4" fmla="*/ 1344284 w 1810413"/>
              <a:gd name="connsiteY4" fmla="*/ 772952 h 914708"/>
              <a:gd name="connsiteX5" fmla="*/ 912561 w 1810413"/>
              <a:gd name="connsiteY5" fmla="*/ 457601 h 914708"/>
              <a:gd name="connsiteX6" fmla="*/ 456280 w 1810413"/>
              <a:gd name="connsiteY6" fmla="*/ 913882 h 914708"/>
              <a:gd name="connsiteX7" fmla="*/ 0 w 1810413"/>
              <a:gd name="connsiteY7" fmla="*/ 913882 h 914708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1107"/>
              <a:gd name="connsiteY0" fmla="*/ 913836 h 913836"/>
              <a:gd name="connsiteX1" fmla="*/ 912562 w 1811107"/>
              <a:gd name="connsiteY1" fmla="*/ 1274 h 913836"/>
              <a:gd name="connsiteX2" fmla="*/ 1801483 w 1811107"/>
              <a:gd name="connsiteY2" fmla="*/ 715756 h 913836"/>
              <a:gd name="connsiteX3" fmla="*/ 1344284 w 1811107"/>
              <a:gd name="connsiteY3" fmla="*/ 772906 h 913836"/>
              <a:gd name="connsiteX4" fmla="*/ 912561 w 1811107"/>
              <a:gd name="connsiteY4" fmla="*/ 457555 h 913836"/>
              <a:gd name="connsiteX5" fmla="*/ 456280 w 1811107"/>
              <a:gd name="connsiteY5" fmla="*/ 913836 h 913836"/>
              <a:gd name="connsiteX6" fmla="*/ 0 w 1811107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4153 h 914153"/>
              <a:gd name="connsiteX1" fmla="*/ 912562 w 1801483"/>
              <a:gd name="connsiteY1" fmla="*/ 1591 h 914153"/>
              <a:gd name="connsiteX2" fmla="*/ 1801483 w 1801483"/>
              <a:gd name="connsiteY2" fmla="*/ 716073 h 914153"/>
              <a:gd name="connsiteX3" fmla="*/ 1344284 w 1801483"/>
              <a:gd name="connsiteY3" fmla="*/ 773223 h 914153"/>
              <a:gd name="connsiteX4" fmla="*/ 912561 w 1801483"/>
              <a:gd name="connsiteY4" fmla="*/ 457872 h 914153"/>
              <a:gd name="connsiteX5" fmla="*/ 456280 w 1801483"/>
              <a:gd name="connsiteY5" fmla="*/ 914153 h 914153"/>
              <a:gd name="connsiteX6" fmla="*/ 0 w 1801483"/>
              <a:gd name="connsiteY6" fmla="*/ 914153 h 914153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38 h 912738"/>
              <a:gd name="connsiteX1" fmla="*/ 912562 w 1801483"/>
              <a:gd name="connsiteY1" fmla="*/ 176 h 912738"/>
              <a:gd name="connsiteX2" fmla="*/ 1801483 w 1801483"/>
              <a:gd name="connsiteY2" fmla="*/ 714658 h 912738"/>
              <a:gd name="connsiteX3" fmla="*/ 1344284 w 1801483"/>
              <a:gd name="connsiteY3" fmla="*/ 771808 h 912738"/>
              <a:gd name="connsiteX4" fmla="*/ 912561 w 1801483"/>
              <a:gd name="connsiteY4" fmla="*/ 456457 h 912738"/>
              <a:gd name="connsiteX5" fmla="*/ 456280 w 1801483"/>
              <a:gd name="connsiteY5" fmla="*/ 912738 h 912738"/>
              <a:gd name="connsiteX6" fmla="*/ 0 w 1801483"/>
              <a:gd name="connsiteY6" fmla="*/ 912738 h 912738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44284 w 1801483"/>
              <a:gd name="connsiteY3" fmla="*/ 771812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1483" h="912742">
                <a:moveTo>
                  <a:pt x="0" y="912742"/>
                </a:moveTo>
                <a:cubicBezTo>
                  <a:pt x="0" y="408748"/>
                  <a:pt x="380540" y="10968"/>
                  <a:pt x="912562" y="180"/>
                </a:cubicBezTo>
                <a:cubicBezTo>
                  <a:pt x="1444584" y="-10608"/>
                  <a:pt x="1780329" y="465407"/>
                  <a:pt x="1801483" y="714662"/>
                </a:cubicBezTo>
                <a:lnTo>
                  <a:pt x="1344284" y="771812"/>
                </a:lnTo>
                <a:cubicBezTo>
                  <a:pt x="1299987" y="594165"/>
                  <a:pt x="1111362" y="458373"/>
                  <a:pt x="912561" y="456461"/>
                </a:cubicBezTo>
                <a:cubicBezTo>
                  <a:pt x="729635" y="457724"/>
                  <a:pt x="456280" y="660745"/>
                  <a:pt x="456280" y="912742"/>
                </a:cubicBezTo>
                <a:lnTo>
                  <a:pt x="0" y="912742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DB178F0-BEEC-6342-B50F-C0D90FEDF706}"/>
              </a:ext>
            </a:extLst>
          </p:cNvPr>
          <p:cNvSpPr txBox="1"/>
          <p:nvPr/>
        </p:nvSpPr>
        <p:spPr>
          <a:xfrm>
            <a:off x="2112641" y="45349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89%</a:t>
            </a:r>
          </a:p>
        </p:txBody>
      </p: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D5C578E5-B00C-6F4E-9CFE-3A964DB5BACF}"/>
              </a:ext>
            </a:extLst>
          </p:cNvPr>
          <p:cNvSpPr txBox="1">
            <a:spLocks/>
          </p:cNvSpPr>
          <p:nvPr/>
        </p:nvSpPr>
        <p:spPr>
          <a:xfrm>
            <a:off x="1577449" y="48473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E39D1666-DF48-0940-BD5A-BB02E32E22C8}"/>
              </a:ext>
            </a:extLst>
          </p:cNvPr>
          <p:cNvSpPr/>
          <p:nvPr/>
        </p:nvSpPr>
        <p:spPr>
          <a:xfrm>
            <a:off x="6962123" y="1315531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Imagen que contiene árbol, hierba, valle, tren&#10;&#10;Descripción generada automáticamente">
            <a:extLst>
              <a:ext uri="{FF2B5EF4-FFF2-40B4-BE49-F238E27FC236}">
                <a16:creationId xmlns:a16="http://schemas.microsoft.com/office/drawing/2014/main" xmlns="" id="{529F9ABE-401A-4B38-AB54-402A0F0D13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7365" y="1229928"/>
            <a:ext cx="2562167" cy="2518954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362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entagon 6">
            <a:extLst>
              <a:ext uri="{FF2B5EF4-FFF2-40B4-BE49-F238E27FC236}">
                <a16:creationId xmlns:a16="http://schemas.microsoft.com/office/drawing/2014/main" xmlns="" id="{7E4EB96D-745E-5441-892E-F0DEDD56CD72}"/>
              </a:ext>
            </a:extLst>
          </p:cNvPr>
          <p:cNvSpPr/>
          <p:nvPr/>
        </p:nvSpPr>
        <p:spPr>
          <a:xfrm>
            <a:off x="1443864" y="1825142"/>
            <a:ext cx="6121426" cy="31448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6">
            <a:extLst>
              <a:ext uri="{FF2B5EF4-FFF2-40B4-BE49-F238E27FC236}">
                <a16:creationId xmlns:a16="http://schemas.microsoft.com/office/drawing/2014/main" xmlns="" id="{DF60C3F5-8B31-144A-88FF-622983C8797A}"/>
              </a:ext>
            </a:extLst>
          </p:cNvPr>
          <p:cNvSpPr/>
          <p:nvPr/>
        </p:nvSpPr>
        <p:spPr>
          <a:xfrm>
            <a:off x="1443864" y="2247083"/>
            <a:ext cx="6121425" cy="717273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entagon 6">
            <a:extLst>
              <a:ext uri="{FF2B5EF4-FFF2-40B4-BE49-F238E27FC236}">
                <a16:creationId xmlns:a16="http://schemas.microsoft.com/office/drawing/2014/main" xmlns="" id="{25CD0936-39AC-284F-A6B7-F828B01E0A39}"/>
              </a:ext>
            </a:extLst>
          </p:cNvPr>
          <p:cNvSpPr/>
          <p:nvPr/>
        </p:nvSpPr>
        <p:spPr>
          <a:xfrm>
            <a:off x="1443863" y="3069813"/>
            <a:ext cx="6121426" cy="31448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6">
            <a:extLst>
              <a:ext uri="{FF2B5EF4-FFF2-40B4-BE49-F238E27FC236}">
                <a16:creationId xmlns:a16="http://schemas.microsoft.com/office/drawing/2014/main" xmlns="" id="{45608C5D-C7F5-B041-8133-6044E5D3BF1B}"/>
              </a:ext>
            </a:extLst>
          </p:cNvPr>
          <p:cNvSpPr/>
          <p:nvPr/>
        </p:nvSpPr>
        <p:spPr>
          <a:xfrm>
            <a:off x="1457115" y="1394325"/>
            <a:ext cx="6632785" cy="31448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6">
            <a:extLst>
              <a:ext uri="{FF2B5EF4-FFF2-40B4-BE49-F238E27FC236}">
                <a16:creationId xmlns:a16="http://schemas.microsoft.com/office/drawing/2014/main" xmlns="" id="{B409AFE7-949E-2046-AED1-1E59D8BD9BB2}"/>
              </a:ext>
            </a:extLst>
          </p:cNvPr>
          <p:cNvSpPr/>
          <p:nvPr/>
        </p:nvSpPr>
        <p:spPr>
          <a:xfrm>
            <a:off x="1443863" y="3620087"/>
            <a:ext cx="6121427" cy="694845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scrodriguezr\Downloads\IMG-20191029-WA00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9855" y="973137"/>
            <a:ext cx="4558174" cy="457005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480952" y="1302611"/>
            <a:ext cx="512304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Puente Atirantado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407 metros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Tablero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15,30 metros 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Conectividad 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Departamento del Tolima 			con el centro del país 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Empleos Generados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400</a:t>
            </a:r>
          </a:p>
          <a:p>
            <a:pPr>
              <a:spcAft>
                <a:spcPts val="0"/>
              </a:spcAft>
            </a:pPr>
            <a:endParaRPr lang="es-CO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Beneficios: </a:t>
            </a:r>
            <a:r>
              <a:rPr lang="es-ES" dirty="0">
                <a:solidFill>
                  <a:srgbClr val="003366"/>
                </a:solidFill>
                <a:latin typeface="Arial Narrow" panose="020B0606020202030204" pitchFamily="34" charset="0"/>
              </a:rPr>
              <a:t>Reduce en </a:t>
            </a:r>
            <a:r>
              <a:rPr lang="es-ES" b="1" dirty="0">
                <a:solidFill>
                  <a:srgbClr val="003366"/>
                </a:solidFill>
                <a:latin typeface="Arial Narrow" panose="020B0606020202030204" pitchFamily="34" charset="0"/>
              </a:rPr>
              <a:t>30 minutos </a:t>
            </a:r>
            <a:r>
              <a:rPr lang="es-ES" dirty="0">
                <a:solidFill>
                  <a:srgbClr val="003366"/>
                </a:solidFill>
                <a:latin typeface="Arial Narrow" panose="020B0606020202030204" pitchFamily="34" charset="0"/>
              </a:rPr>
              <a:t>el recorrido.</a:t>
            </a:r>
          </a:p>
          <a:p>
            <a:pPr lvl="0"/>
            <a:r>
              <a:rPr lang="es-ES" dirty="0">
                <a:solidFill>
                  <a:srgbClr val="003366"/>
                </a:solidFill>
                <a:latin typeface="Arial Narrow" panose="020B0606020202030204" pitchFamily="34" charset="0"/>
              </a:rPr>
              <a:t>Disminuyendo en un </a:t>
            </a:r>
            <a:r>
              <a:rPr lang="es-ES" b="1" dirty="0">
                <a:solidFill>
                  <a:srgbClr val="003366"/>
                </a:solidFill>
                <a:latin typeface="Arial Narrow" panose="020B0606020202030204" pitchFamily="34" charset="0"/>
              </a:rPr>
              <a:t>15% </a:t>
            </a:r>
            <a:r>
              <a:rPr lang="es-ES" dirty="0">
                <a:solidFill>
                  <a:srgbClr val="003366"/>
                </a:solidFill>
                <a:latin typeface="Arial Narrow" panose="020B0606020202030204" pitchFamily="34" charset="0"/>
              </a:rPr>
              <a:t>los costos de operación</a:t>
            </a:r>
            <a:endParaRPr lang="es-CO" b="1" dirty="0">
              <a:solidFill>
                <a:srgbClr val="003366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DA620059-93EB-4850-A6ED-F5EFC692F1FA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xmlns="" id="{D11D7625-87AF-498F-837A-6B79A97327A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B8218489-76E9-4526-911B-BEA1880E307F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xmlns="" id="{7DE14A0D-3275-4BFB-9A23-E7E21151EAE1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467E9EA5-9CAB-44E1-A40C-A1369631AF8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Puente Honda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9005DBA-7C13-5849-9011-CC770364FB9A}"/>
              </a:ext>
            </a:extLst>
          </p:cNvPr>
          <p:cNvGrpSpPr/>
          <p:nvPr/>
        </p:nvGrpSpPr>
        <p:grpSpPr>
          <a:xfrm>
            <a:off x="3689313" y="5002110"/>
            <a:ext cx="586969" cy="590532"/>
            <a:chOff x="9716613" y="4998390"/>
            <a:chExt cx="586969" cy="59053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C895B79A-67B1-C349-B416-D9695D11B6E6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Graphic 14" descr="Dollar">
              <a:extLst>
                <a:ext uri="{FF2B5EF4-FFF2-40B4-BE49-F238E27FC236}">
                  <a16:creationId xmlns:a16="http://schemas.microsoft.com/office/drawing/2014/main" xmlns="" id="{EBCB0255-2B0E-6A43-9CF8-215FA0451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16" name="Marcador de texto 9">
            <a:extLst>
              <a:ext uri="{FF2B5EF4-FFF2-40B4-BE49-F238E27FC236}">
                <a16:creationId xmlns:a16="http://schemas.microsoft.com/office/drawing/2014/main" xmlns="" id="{CA8D2A64-41D5-8F41-A60F-9AF7FE1C674E}"/>
              </a:ext>
            </a:extLst>
          </p:cNvPr>
          <p:cNvSpPr txBox="1">
            <a:spLocks/>
          </p:cNvSpPr>
          <p:nvPr/>
        </p:nvSpPr>
        <p:spPr>
          <a:xfrm>
            <a:off x="4381789" y="5019749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2" name="Marcador de texto 9">
            <a:extLst>
              <a:ext uri="{FF2B5EF4-FFF2-40B4-BE49-F238E27FC236}">
                <a16:creationId xmlns:a16="http://schemas.microsoft.com/office/drawing/2014/main" xmlns="" id="{BE1CD238-5A0D-504B-BF9C-1C798ED9BCF3}"/>
              </a:ext>
            </a:extLst>
          </p:cNvPr>
          <p:cNvSpPr txBox="1">
            <a:spLocks/>
          </p:cNvSpPr>
          <p:nvPr/>
        </p:nvSpPr>
        <p:spPr>
          <a:xfrm>
            <a:off x="4260706" y="5204657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92.758 millones</a:t>
            </a: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xmlns="" id="{BA73CB82-C904-904A-917E-7BFAF1A93AA0}"/>
              </a:ext>
            </a:extLst>
          </p:cNvPr>
          <p:cNvSpPr/>
          <p:nvPr/>
        </p:nvSpPr>
        <p:spPr>
          <a:xfrm>
            <a:off x="1598941" y="4555858"/>
            <a:ext cx="1815599" cy="912721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15599"/>
              <a:gd name="connsiteY0" fmla="*/ 912562 h 912562"/>
              <a:gd name="connsiteX1" fmla="*/ 912562 w 1815599"/>
              <a:gd name="connsiteY1" fmla="*/ 0 h 912562"/>
              <a:gd name="connsiteX2" fmla="*/ 1815599 w 1815599"/>
              <a:gd name="connsiteY2" fmla="*/ 912562 h 912562"/>
              <a:gd name="connsiteX3" fmla="*/ 1368842 w 1815599"/>
              <a:gd name="connsiteY3" fmla="*/ 912562 h 912562"/>
              <a:gd name="connsiteX4" fmla="*/ 912561 w 1815599"/>
              <a:gd name="connsiteY4" fmla="*/ 456281 h 912562"/>
              <a:gd name="connsiteX5" fmla="*/ 456280 w 1815599"/>
              <a:gd name="connsiteY5" fmla="*/ 912562 h 912562"/>
              <a:gd name="connsiteX6" fmla="*/ 0 w 1815599"/>
              <a:gd name="connsiteY6" fmla="*/ 912562 h 912562"/>
              <a:gd name="connsiteX0" fmla="*/ 0 w 1815599"/>
              <a:gd name="connsiteY0" fmla="*/ 912721 h 912721"/>
              <a:gd name="connsiteX1" fmla="*/ 912562 w 1815599"/>
              <a:gd name="connsiteY1" fmla="*/ 159 h 912721"/>
              <a:gd name="connsiteX2" fmla="*/ 1815599 w 1815599"/>
              <a:gd name="connsiteY2" fmla="*/ 912721 h 912721"/>
              <a:gd name="connsiteX3" fmla="*/ 1368842 w 1815599"/>
              <a:gd name="connsiteY3" fmla="*/ 912721 h 912721"/>
              <a:gd name="connsiteX4" fmla="*/ 912561 w 1815599"/>
              <a:gd name="connsiteY4" fmla="*/ 456440 h 912721"/>
              <a:gd name="connsiteX5" fmla="*/ 456280 w 1815599"/>
              <a:gd name="connsiteY5" fmla="*/ 912721 h 912721"/>
              <a:gd name="connsiteX6" fmla="*/ 0 w 1815599"/>
              <a:gd name="connsiteY6" fmla="*/ 912721 h 912721"/>
              <a:gd name="connsiteX0" fmla="*/ 0 w 1815599"/>
              <a:gd name="connsiteY0" fmla="*/ 912721 h 912721"/>
              <a:gd name="connsiteX1" fmla="*/ 912562 w 1815599"/>
              <a:gd name="connsiteY1" fmla="*/ 159 h 912721"/>
              <a:gd name="connsiteX2" fmla="*/ 1815599 w 1815599"/>
              <a:gd name="connsiteY2" fmla="*/ 912721 h 912721"/>
              <a:gd name="connsiteX3" fmla="*/ 1368842 w 1815599"/>
              <a:gd name="connsiteY3" fmla="*/ 912721 h 912721"/>
              <a:gd name="connsiteX4" fmla="*/ 912561 w 1815599"/>
              <a:gd name="connsiteY4" fmla="*/ 456440 h 912721"/>
              <a:gd name="connsiteX5" fmla="*/ 456280 w 1815599"/>
              <a:gd name="connsiteY5" fmla="*/ 912721 h 912721"/>
              <a:gd name="connsiteX6" fmla="*/ 0 w 1815599"/>
              <a:gd name="connsiteY6" fmla="*/ 912721 h 9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5599" h="912721">
                <a:moveTo>
                  <a:pt x="0" y="912721"/>
                </a:moveTo>
                <a:cubicBezTo>
                  <a:pt x="0" y="408727"/>
                  <a:pt x="416287" y="-9366"/>
                  <a:pt x="912562" y="159"/>
                </a:cubicBezTo>
                <a:cubicBezTo>
                  <a:pt x="1408837" y="9684"/>
                  <a:pt x="1815599" y="408727"/>
                  <a:pt x="1815599" y="912721"/>
                </a:cubicBezTo>
                <a:lnTo>
                  <a:pt x="1368842" y="912721"/>
                </a:lnTo>
                <a:cubicBezTo>
                  <a:pt x="1368842" y="660724"/>
                  <a:pt x="1164558" y="456440"/>
                  <a:pt x="912561" y="456440"/>
                </a:cubicBezTo>
                <a:cubicBezTo>
                  <a:pt x="660564" y="456440"/>
                  <a:pt x="456280" y="660724"/>
                  <a:pt x="456280" y="912721"/>
                </a:cubicBezTo>
                <a:lnTo>
                  <a:pt x="0" y="912721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xmlns="" id="{D0C357D4-5360-4D48-974D-0B80587D41E9}"/>
              </a:ext>
            </a:extLst>
          </p:cNvPr>
          <p:cNvSpPr/>
          <p:nvPr/>
        </p:nvSpPr>
        <p:spPr>
          <a:xfrm>
            <a:off x="1598941" y="4555985"/>
            <a:ext cx="1818774" cy="912594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5667 w 1825124"/>
              <a:gd name="connsiteY3" fmla="*/ 899862 h 912562"/>
              <a:gd name="connsiteX4" fmla="*/ 912561 w 1825124"/>
              <a:gd name="connsiteY4" fmla="*/ 456281 h 912562"/>
              <a:gd name="connsiteX5" fmla="*/ 456280 w 1825124"/>
              <a:gd name="connsiteY5" fmla="*/ 912562 h 912562"/>
              <a:gd name="connsiteX6" fmla="*/ 0 w 1825124"/>
              <a:gd name="connsiteY6" fmla="*/ 912562 h 912562"/>
              <a:gd name="connsiteX0" fmla="*/ 0 w 1821949"/>
              <a:gd name="connsiteY0" fmla="*/ 912575 h 912575"/>
              <a:gd name="connsiteX1" fmla="*/ 912562 w 1821949"/>
              <a:gd name="connsiteY1" fmla="*/ 13 h 912575"/>
              <a:gd name="connsiteX2" fmla="*/ 1821949 w 1821949"/>
              <a:gd name="connsiteY2" fmla="*/ 896700 h 912575"/>
              <a:gd name="connsiteX3" fmla="*/ 1365667 w 1821949"/>
              <a:gd name="connsiteY3" fmla="*/ 899875 h 912575"/>
              <a:gd name="connsiteX4" fmla="*/ 912561 w 1821949"/>
              <a:gd name="connsiteY4" fmla="*/ 456294 h 912575"/>
              <a:gd name="connsiteX5" fmla="*/ 456280 w 1821949"/>
              <a:gd name="connsiteY5" fmla="*/ 912575 h 912575"/>
              <a:gd name="connsiteX6" fmla="*/ 0 w 1821949"/>
              <a:gd name="connsiteY6" fmla="*/ 912575 h 912575"/>
              <a:gd name="connsiteX0" fmla="*/ 0 w 1818774"/>
              <a:gd name="connsiteY0" fmla="*/ 912575 h 912575"/>
              <a:gd name="connsiteX1" fmla="*/ 912562 w 1818774"/>
              <a:gd name="connsiteY1" fmla="*/ 13 h 912575"/>
              <a:gd name="connsiteX2" fmla="*/ 1818774 w 1818774"/>
              <a:gd name="connsiteY2" fmla="*/ 896700 h 912575"/>
              <a:gd name="connsiteX3" fmla="*/ 1365667 w 1818774"/>
              <a:gd name="connsiteY3" fmla="*/ 899875 h 912575"/>
              <a:gd name="connsiteX4" fmla="*/ 912561 w 1818774"/>
              <a:gd name="connsiteY4" fmla="*/ 456294 h 912575"/>
              <a:gd name="connsiteX5" fmla="*/ 456280 w 1818774"/>
              <a:gd name="connsiteY5" fmla="*/ 912575 h 912575"/>
              <a:gd name="connsiteX6" fmla="*/ 0 w 1818774"/>
              <a:gd name="connsiteY6" fmla="*/ 912575 h 912575"/>
              <a:gd name="connsiteX0" fmla="*/ 0 w 1815599"/>
              <a:gd name="connsiteY0" fmla="*/ 912571 h 912571"/>
              <a:gd name="connsiteX1" fmla="*/ 912562 w 1815599"/>
              <a:gd name="connsiteY1" fmla="*/ 9 h 912571"/>
              <a:gd name="connsiteX2" fmla="*/ 1815599 w 1815599"/>
              <a:gd name="connsiteY2" fmla="*/ 899871 h 912571"/>
              <a:gd name="connsiteX3" fmla="*/ 1365667 w 1815599"/>
              <a:gd name="connsiteY3" fmla="*/ 899871 h 912571"/>
              <a:gd name="connsiteX4" fmla="*/ 912561 w 1815599"/>
              <a:gd name="connsiteY4" fmla="*/ 456290 h 912571"/>
              <a:gd name="connsiteX5" fmla="*/ 456280 w 1815599"/>
              <a:gd name="connsiteY5" fmla="*/ 912571 h 912571"/>
              <a:gd name="connsiteX6" fmla="*/ 0 w 1815599"/>
              <a:gd name="connsiteY6" fmla="*/ 912571 h 912571"/>
              <a:gd name="connsiteX0" fmla="*/ 0 w 1815599"/>
              <a:gd name="connsiteY0" fmla="*/ 913050 h 913050"/>
              <a:gd name="connsiteX1" fmla="*/ 912562 w 1815599"/>
              <a:gd name="connsiteY1" fmla="*/ 488 h 913050"/>
              <a:gd name="connsiteX2" fmla="*/ 1815599 w 1815599"/>
              <a:gd name="connsiteY2" fmla="*/ 900350 h 913050"/>
              <a:gd name="connsiteX3" fmla="*/ 1365667 w 1815599"/>
              <a:gd name="connsiteY3" fmla="*/ 900350 h 913050"/>
              <a:gd name="connsiteX4" fmla="*/ 912561 w 1815599"/>
              <a:gd name="connsiteY4" fmla="*/ 456769 h 913050"/>
              <a:gd name="connsiteX5" fmla="*/ 456280 w 1815599"/>
              <a:gd name="connsiteY5" fmla="*/ 913050 h 913050"/>
              <a:gd name="connsiteX6" fmla="*/ 0 w 1815599"/>
              <a:gd name="connsiteY6" fmla="*/ 913050 h 913050"/>
              <a:gd name="connsiteX0" fmla="*/ 0 w 1815599"/>
              <a:gd name="connsiteY0" fmla="*/ 913050 h 913050"/>
              <a:gd name="connsiteX1" fmla="*/ 912562 w 1815599"/>
              <a:gd name="connsiteY1" fmla="*/ 488 h 913050"/>
              <a:gd name="connsiteX2" fmla="*/ 1815599 w 1815599"/>
              <a:gd name="connsiteY2" fmla="*/ 900350 h 913050"/>
              <a:gd name="connsiteX3" fmla="*/ 1365667 w 1815599"/>
              <a:gd name="connsiteY3" fmla="*/ 900350 h 913050"/>
              <a:gd name="connsiteX4" fmla="*/ 912561 w 1815599"/>
              <a:gd name="connsiteY4" fmla="*/ 456769 h 913050"/>
              <a:gd name="connsiteX5" fmla="*/ 456280 w 1815599"/>
              <a:gd name="connsiteY5" fmla="*/ 913050 h 913050"/>
              <a:gd name="connsiteX6" fmla="*/ 0 w 1815599"/>
              <a:gd name="connsiteY6" fmla="*/ 913050 h 913050"/>
              <a:gd name="connsiteX0" fmla="*/ 0 w 1821949"/>
              <a:gd name="connsiteY0" fmla="*/ 912577 h 912577"/>
              <a:gd name="connsiteX1" fmla="*/ 912562 w 1821949"/>
              <a:gd name="connsiteY1" fmla="*/ 15 h 912577"/>
              <a:gd name="connsiteX2" fmla="*/ 1821949 w 1821949"/>
              <a:gd name="connsiteY2" fmla="*/ 896702 h 912577"/>
              <a:gd name="connsiteX3" fmla="*/ 1365667 w 1821949"/>
              <a:gd name="connsiteY3" fmla="*/ 899877 h 912577"/>
              <a:gd name="connsiteX4" fmla="*/ 912561 w 1821949"/>
              <a:gd name="connsiteY4" fmla="*/ 456296 h 912577"/>
              <a:gd name="connsiteX5" fmla="*/ 456280 w 1821949"/>
              <a:gd name="connsiteY5" fmla="*/ 912577 h 912577"/>
              <a:gd name="connsiteX6" fmla="*/ 0 w 1821949"/>
              <a:gd name="connsiteY6" fmla="*/ 912577 h 912577"/>
              <a:gd name="connsiteX0" fmla="*/ 0 w 1815599"/>
              <a:gd name="connsiteY0" fmla="*/ 912577 h 912577"/>
              <a:gd name="connsiteX1" fmla="*/ 912562 w 1815599"/>
              <a:gd name="connsiteY1" fmla="*/ 15 h 912577"/>
              <a:gd name="connsiteX2" fmla="*/ 1815599 w 1815599"/>
              <a:gd name="connsiteY2" fmla="*/ 896702 h 912577"/>
              <a:gd name="connsiteX3" fmla="*/ 1365667 w 1815599"/>
              <a:gd name="connsiteY3" fmla="*/ 899877 h 912577"/>
              <a:gd name="connsiteX4" fmla="*/ 912561 w 1815599"/>
              <a:gd name="connsiteY4" fmla="*/ 456296 h 912577"/>
              <a:gd name="connsiteX5" fmla="*/ 456280 w 1815599"/>
              <a:gd name="connsiteY5" fmla="*/ 912577 h 912577"/>
              <a:gd name="connsiteX6" fmla="*/ 0 w 1815599"/>
              <a:gd name="connsiteY6" fmla="*/ 912577 h 912577"/>
              <a:gd name="connsiteX0" fmla="*/ 0 w 1818774"/>
              <a:gd name="connsiteY0" fmla="*/ 912572 h 912572"/>
              <a:gd name="connsiteX1" fmla="*/ 912562 w 1818774"/>
              <a:gd name="connsiteY1" fmla="*/ 10 h 912572"/>
              <a:gd name="connsiteX2" fmla="*/ 1818774 w 1818774"/>
              <a:gd name="connsiteY2" fmla="*/ 899872 h 912572"/>
              <a:gd name="connsiteX3" fmla="*/ 1365667 w 1818774"/>
              <a:gd name="connsiteY3" fmla="*/ 899872 h 912572"/>
              <a:gd name="connsiteX4" fmla="*/ 912561 w 1818774"/>
              <a:gd name="connsiteY4" fmla="*/ 456291 h 912572"/>
              <a:gd name="connsiteX5" fmla="*/ 456280 w 1818774"/>
              <a:gd name="connsiteY5" fmla="*/ 912572 h 912572"/>
              <a:gd name="connsiteX6" fmla="*/ 0 w 1818774"/>
              <a:gd name="connsiteY6" fmla="*/ 912572 h 912572"/>
              <a:gd name="connsiteX0" fmla="*/ 0 w 1818774"/>
              <a:gd name="connsiteY0" fmla="*/ 912575 h 912575"/>
              <a:gd name="connsiteX1" fmla="*/ 912562 w 1818774"/>
              <a:gd name="connsiteY1" fmla="*/ 13 h 912575"/>
              <a:gd name="connsiteX2" fmla="*/ 1818774 w 1818774"/>
              <a:gd name="connsiteY2" fmla="*/ 899875 h 912575"/>
              <a:gd name="connsiteX3" fmla="*/ 1365667 w 1818774"/>
              <a:gd name="connsiteY3" fmla="*/ 899875 h 912575"/>
              <a:gd name="connsiteX4" fmla="*/ 912561 w 1818774"/>
              <a:gd name="connsiteY4" fmla="*/ 456294 h 912575"/>
              <a:gd name="connsiteX5" fmla="*/ 456280 w 1818774"/>
              <a:gd name="connsiteY5" fmla="*/ 912575 h 912575"/>
              <a:gd name="connsiteX6" fmla="*/ 0 w 1818774"/>
              <a:gd name="connsiteY6" fmla="*/ 912575 h 912575"/>
              <a:gd name="connsiteX0" fmla="*/ 0 w 1818774"/>
              <a:gd name="connsiteY0" fmla="*/ 912594 h 912594"/>
              <a:gd name="connsiteX1" fmla="*/ 912562 w 1818774"/>
              <a:gd name="connsiteY1" fmla="*/ 32 h 912594"/>
              <a:gd name="connsiteX2" fmla="*/ 1818774 w 1818774"/>
              <a:gd name="connsiteY2" fmla="*/ 899894 h 912594"/>
              <a:gd name="connsiteX3" fmla="*/ 1365667 w 1818774"/>
              <a:gd name="connsiteY3" fmla="*/ 899894 h 912594"/>
              <a:gd name="connsiteX4" fmla="*/ 912561 w 1818774"/>
              <a:gd name="connsiteY4" fmla="*/ 456313 h 912594"/>
              <a:gd name="connsiteX5" fmla="*/ 456280 w 1818774"/>
              <a:gd name="connsiteY5" fmla="*/ 912594 h 912594"/>
              <a:gd name="connsiteX6" fmla="*/ 0 w 1818774"/>
              <a:gd name="connsiteY6" fmla="*/ 912594 h 912594"/>
              <a:gd name="connsiteX0" fmla="*/ 0 w 1818774"/>
              <a:gd name="connsiteY0" fmla="*/ 912594 h 912594"/>
              <a:gd name="connsiteX1" fmla="*/ 912562 w 1818774"/>
              <a:gd name="connsiteY1" fmla="*/ 32 h 912594"/>
              <a:gd name="connsiteX2" fmla="*/ 1818774 w 1818774"/>
              <a:gd name="connsiteY2" fmla="*/ 899894 h 912594"/>
              <a:gd name="connsiteX3" fmla="*/ 1365667 w 1818774"/>
              <a:gd name="connsiteY3" fmla="*/ 899894 h 912594"/>
              <a:gd name="connsiteX4" fmla="*/ 912561 w 1818774"/>
              <a:gd name="connsiteY4" fmla="*/ 456313 h 912594"/>
              <a:gd name="connsiteX5" fmla="*/ 456280 w 1818774"/>
              <a:gd name="connsiteY5" fmla="*/ 912594 h 912594"/>
              <a:gd name="connsiteX6" fmla="*/ 0 w 1818774"/>
              <a:gd name="connsiteY6" fmla="*/ 912594 h 912594"/>
              <a:gd name="connsiteX0" fmla="*/ 0 w 1818774"/>
              <a:gd name="connsiteY0" fmla="*/ 912594 h 912594"/>
              <a:gd name="connsiteX1" fmla="*/ 912562 w 1818774"/>
              <a:gd name="connsiteY1" fmla="*/ 32 h 912594"/>
              <a:gd name="connsiteX2" fmla="*/ 1818774 w 1818774"/>
              <a:gd name="connsiteY2" fmla="*/ 899894 h 912594"/>
              <a:gd name="connsiteX3" fmla="*/ 1365667 w 1818774"/>
              <a:gd name="connsiteY3" fmla="*/ 899894 h 912594"/>
              <a:gd name="connsiteX4" fmla="*/ 912561 w 1818774"/>
              <a:gd name="connsiteY4" fmla="*/ 456313 h 912594"/>
              <a:gd name="connsiteX5" fmla="*/ 456280 w 1818774"/>
              <a:gd name="connsiteY5" fmla="*/ 912594 h 912594"/>
              <a:gd name="connsiteX6" fmla="*/ 0 w 1818774"/>
              <a:gd name="connsiteY6" fmla="*/ 912594 h 9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8774" h="912594">
                <a:moveTo>
                  <a:pt x="0" y="912594"/>
                </a:moveTo>
                <a:cubicBezTo>
                  <a:pt x="0" y="408600"/>
                  <a:pt x="412583" y="-4201"/>
                  <a:pt x="912562" y="32"/>
                </a:cubicBezTo>
                <a:cubicBezTo>
                  <a:pt x="1250630" y="2894"/>
                  <a:pt x="1806074" y="249850"/>
                  <a:pt x="1818774" y="899894"/>
                </a:cubicBezTo>
                <a:lnTo>
                  <a:pt x="1365667" y="899894"/>
                </a:lnTo>
                <a:cubicBezTo>
                  <a:pt x="1365667" y="647897"/>
                  <a:pt x="1164558" y="456313"/>
                  <a:pt x="912561" y="456313"/>
                </a:cubicBezTo>
                <a:cubicBezTo>
                  <a:pt x="660564" y="456313"/>
                  <a:pt x="456280" y="660597"/>
                  <a:pt x="456280" y="912594"/>
                </a:cubicBezTo>
                <a:lnTo>
                  <a:pt x="0" y="912594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249276C-B148-864C-9435-8EAFE39E1D33}"/>
              </a:ext>
            </a:extLst>
          </p:cNvPr>
          <p:cNvSpPr txBox="1"/>
          <p:nvPr/>
        </p:nvSpPr>
        <p:spPr>
          <a:xfrm>
            <a:off x="2112641" y="51318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99%</a:t>
            </a:r>
          </a:p>
        </p:txBody>
      </p: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C49A9AB9-053C-744F-BD0D-FB1A2567710D}"/>
              </a:ext>
            </a:extLst>
          </p:cNvPr>
          <p:cNvSpPr txBox="1">
            <a:spLocks/>
          </p:cNvSpPr>
          <p:nvPr/>
        </p:nvSpPr>
        <p:spPr>
          <a:xfrm>
            <a:off x="1577449" y="54442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B2A5BC6F-6404-4142-847B-FFCB18BBB385}"/>
              </a:ext>
            </a:extLst>
          </p:cNvPr>
          <p:cNvSpPr/>
          <p:nvPr/>
        </p:nvSpPr>
        <p:spPr>
          <a:xfrm>
            <a:off x="6457331" y="959930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30">
            <a:extLst>
              <a:ext uri="{FF2B5EF4-FFF2-40B4-BE49-F238E27FC236}">
                <a16:creationId xmlns:a16="http://schemas.microsoft.com/office/drawing/2014/main" xmlns="" id="{22D572CC-2221-7C4B-8A47-F171AD371E3F}"/>
              </a:ext>
            </a:extLst>
          </p:cNvPr>
          <p:cNvSpPr/>
          <p:nvPr/>
        </p:nvSpPr>
        <p:spPr>
          <a:xfrm rot="10800000">
            <a:off x="4489938" y="1786365"/>
            <a:ext cx="6990862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entagon 31">
            <a:extLst>
              <a:ext uri="{FF2B5EF4-FFF2-40B4-BE49-F238E27FC236}">
                <a16:creationId xmlns:a16="http://schemas.microsoft.com/office/drawing/2014/main" xmlns="" id="{189E0C6E-102F-C948-921D-F58E322CEB99}"/>
              </a:ext>
            </a:extLst>
          </p:cNvPr>
          <p:cNvSpPr/>
          <p:nvPr/>
        </p:nvSpPr>
        <p:spPr>
          <a:xfrm rot="10800000">
            <a:off x="4489938" y="2185185"/>
            <a:ext cx="6990862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entagon 32">
            <a:extLst>
              <a:ext uri="{FF2B5EF4-FFF2-40B4-BE49-F238E27FC236}">
                <a16:creationId xmlns:a16="http://schemas.microsoft.com/office/drawing/2014/main" xmlns="" id="{23AC8E6D-ECF6-B141-B904-68269D44F637}"/>
              </a:ext>
            </a:extLst>
          </p:cNvPr>
          <p:cNvSpPr/>
          <p:nvPr/>
        </p:nvSpPr>
        <p:spPr>
          <a:xfrm rot="10800000">
            <a:off x="4489938" y="2575266"/>
            <a:ext cx="6990862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749051" y="1772344"/>
            <a:ext cx="4541514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Puente  Peatonal: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1 un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Construcción Doble Calzada: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8 km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Empleos Generados: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174</a:t>
            </a: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xmlns="" id="{506226BD-9C8E-4AAF-AB4A-E89B04702489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84205CE4-B4DE-4A6E-A916-1B7F802F4C46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5936EE14-4C2C-467F-9B11-14B47A807C39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167584FE-FAD8-41A4-A1A2-7C71E54B13B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AE2486AA-B1AD-4A00-B170-53A29452F4C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Armenia - Aeropuerto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C1A1B24-1782-A44F-BE56-C43804EB495F}"/>
              </a:ext>
            </a:extLst>
          </p:cNvPr>
          <p:cNvGrpSpPr/>
          <p:nvPr/>
        </p:nvGrpSpPr>
        <p:grpSpPr>
          <a:xfrm>
            <a:off x="8638093" y="3665868"/>
            <a:ext cx="586969" cy="590532"/>
            <a:chOff x="9716613" y="4998390"/>
            <a:chExt cx="586969" cy="59053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84E9E614-52E2-A849-BBE1-533A1DCDCDB1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Graphic 22" descr="Dollar">
              <a:extLst>
                <a:ext uri="{FF2B5EF4-FFF2-40B4-BE49-F238E27FC236}">
                  <a16:creationId xmlns:a16="http://schemas.microsoft.com/office/drawing/2014/main" xmlns="" id="{2A696943-6B80-C942-BCA7-CB17DDFB7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51BE312-77D8-5D48-B5A1-D6C01BBEDD88}"/>
              </a:ext>
            </a:extLst>
          </p:cNvPr>
          <p:cNvSpPr txBox="1"/>
          <p:nvPr/>
        </p:nvSpPr>
        <p:spPr>
          <a:xfrm>
            <a:off x="7208681" y="39507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83%</a:t>
            </a:r>
          </a:p>
        </p:txBody>
      </p:sp>
      <p:sp>
        <p:nvSpPr>
          <p:cNvPr id="27" name="Marcador de texto 9">
            <a:extLst>
              <a:ext uri="{FF2B5EF4-FFF2-40B4-BE49-F238E27FC236}">
                <a16:creationId xmlns:a16="http://schemas.microsoft.com/office/drawing/2014/main" xmlns="" id="{10CE85BF-2A2A-334D-A6C6-59C92CB8D1F9}"/>
              </a:ext>
            </a:extLst>
          </p:cNvPr>
          <p:cNvSpPr txBox="1">
            <a:spLocks/>
          </p:cNvSpPr>
          <p:nvPr/>
        </p:nvSpPr>
        <p:spPr>
          <a:xfrm>
            <a:off x="9330569" y="3683507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8" name="Marcador de texto 9">
            <a:extLst>
              <a:ext uri="{FF2B5EF4-FFF2-40B4-BE49-F238E27FC236}">
                <a16:creationId xmlns:a16="http://schemas.microsoft.com/office/drawing/2014/main" xmlns="" id="{A968E1B3-9AC8-2E45-A998-2D750EBC94FE}"/>
              </a:ext>
            </a:extLst>
          </p:cNvPr>
          <p:cNvSpPr txBox="1">
            <a:spLocks/>
          </p:cNvSpPr>
          <p:nvPr/>
        </p:nvSpPr>
        <p:spPr>
          <a:xfrm>
            <a:off x="9209486" y="3868415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97.476 millones</a:t>
            </a:r>
          </a:p>
        </p:txBody>
      </p:sp>
      <p:sp>
        <p:nvSpPr>
          <p:cNvPr id="29" name="Marcador de texto 9">
            <a:extLst>
              <a:ext uri="{FF2B5EF4-FFF2-40B4-BE49-F238E27FC236}">
                <a16:creationId xmlns:a16="http://schemas.microsoft.com/office/drawing/2014/main" xmlns="" id="{24D7850B-A8C0-D141-ADDE-3E8A9A7DFDA7}"/>
              </a:ext>
            </a:extLst>
          </p:cNvPr>
          <p:cNvSpPr txBox="1">
            <a:spLocks/>
          </p:cNvSpPr>
          <p:nvPr/>
        </p:nvSpPr>
        <p:spPr>
          <a:xfrm>
            <a:off x="6609989" y="42758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064176D-CD79-5340-B10B-57960B0E90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03768"/>
            <a:ext cx="4102786" cy="410273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xmlns="" id="{107F100C-18BF-2445-8758-2B7F3B0D2A12}"/>
              </a:ext>
            </a:extLst>
          </p:cNvPr>
          <p:cNvSpPr/>
          <p:nvPr/>
        </p:nvSpPr>
        <p:spPr>
          <a:xfrm>
            <a:off x="1460078" y="1139686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" descr="C:\Users\scrodriguezr\Downloads\IMG-20191023-WA003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5153" y="3302000"/>
            <a:ext cx="2302687" cy="2344763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Block Arc 33">
            <a:extLst>
              <a:ext uri="{FF2B5EF4-FFF2-40B4-BE49-F238E27FC236}">
                <a16:creationId xmlns:a16="http://schemas.microsoft.com/office/drawing/2014/main" xmlns="" id="{161801E7-E5BA-0148-B126-F6632CF050F4}"/>
              </a:ext>
            </a:extLst>
          </p:cNvPr>
          <p:cNvSpPr/>
          <p:nvPr/>
        </p:nvSpPr>
        <p:spPr>
          <a:xfrm>
            <a:off x="6668627" y="3340275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lock Arc 23">
            <a:extLst>
              <a:ext uri="{FF2B5EF4-FFF2-40B4-BE49-F238E27FC236}">
                <a16:creationId xmlns:a16="http://schemas.microsoft.com/office/drawing/2014/main" xmlns="" id="{543371F6-122E-D94F-BF45-67BAB327F715}"/>
              </a:ext>
            </a:extLst>
          </p:cNvPr>
          <p:cNvSpPr/>
          <p:nvPr/>
        </p:nvSpPr>
        <p:spPr>
          <a:xfrm>
            <a:off x="6668629" y="3340273"/>
            <a:ext cx="1776083" cy="912564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8842 w 1825124"/>
              <a:gd name="connsiteY3" fmla="*/ 912562 h 912562"/>
              <a:gd name="connsiteX4" fmla="*/ 1344284 w 1825124"/>
              <a:gd name="connsiteY4" fmla="*/ 771632 h 912562"/>
              <a:gd name="connsiteX5" fmla="*/ 912561 w 1825124"/>
              <a:gd name="connsiteY5" fmla="*/ 456281 h 912562"/>
              <a:gd name="connsiteX6" fmla="*/ 456280 w 1825124"/>
              <a:gd name="connsiteY6" fmla="*/ 912562 h 912562"/>
              <a:gd name="connsiteX7" fmla="*/ 0 w 1825124"/>
              <a:gd name="connsiteY7" fmla="*/ 912562 h 912562"/>
              <a:gd name="connsiteX0" fmla="*/ 0 w 1897817"/>
              <a:gd name="connsiteY0" fmla="*/ 913882 h 913882"/>
              <a:gd name="connsiteX1" fmla="*/ 912562 w 1897817"/>
              <a:gd name="connsiteY1" fmla="*/ 1320 h 913882"/>
              <a:gd name="connsiteX2" fmla="*/ 1801483 w 1897817"/>
              <a:gd name="connsiteY2" fmla="*/ 715802 h 913882"/>
              <a:gd name="connsiteX3" fmla="*/ 1825124 w 1897817"/>
              <a:gd name="connsiteY3" fmla="*/ 913882 h 913882"/>
              <a:gd name="connsiteX4" fmla="*/ 1368842 w 1897817"/>
              <a:gd name="connsiteY4" fmla="*/ 913882 h 913882"/>
              <a:gd name="connsiteX5" fmla="*/ 1344284 w 1897817"/>
              <a:gd name="connsiteY5" fmla="*/ 772952 h 913882"/>
              <a:gd name="connsiteX6" fmla="*/ 912561 w 1897817"/>
              <a:gd name="connsiteY6" fmla="*/ 457601 h 913882"/>
              <a:gd name="connsiteX7" fmla="*/ 456280 w 1897817"/>
              <a:gd name="connsiteY7" fmla="*/ 913882 h 913882"/>
              <a:gd name="connsiteX8" fmla="*/ 0 w 1897817"/>
              <a:gd name="connsiteY8" fmla="*/ 913882 h 913882"/>
              <a:gd name="connsiteX0" fmla="*/ 0 w 1810413"/>
              <a:gd name="connsiteY0" fmla="*/ 913882 h 914708"/>
              <a:gd name="connsiteX1" fmla="*/ 912562 w 1810413"/>
              <a:gd name="connsiteY1" fmla="*/ 1320 h 914708"/>
              <a:gd name="connsiteX2" fmla="*/ 1801483 w 1810413"/>
              <a:gd name="connsiteY2" fmla="*/ 715802 h 914708"/>
              <a:gd name="connsiteX3" fmla="*/ 1368842 w 1810413"/>
              <a:gd name="connsiteY3" fmla="*/ 913882 h 914708"/>
              <a:gd name="connsiteX4" fmla="*/ 1344284 w 1810413"/>
              <a:gd name="connsiteY4" fmla="*/ 772952 h 914708"/>
              <a:gd name="connsiteX5" fmla="*/ 912561 w 1810413"/>
              <a:gd name="connsiteY5" fmla="*/ 457601 h 914708"/>
              <a:gd name="connsiteX6" fmla="*/ 456280 w 1810413"/>
              <a:gd name="connsiteY6" fmla="*/ 913882 h 914708"/>
              <a:gd name="connsiteX7" fmla="*/ 0 w 1810413"/>
              <a:gd name="connsiteY7" fmla="*/ 913882 h 914708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1107"/>
              <a:gd name="connsiteY0" fmla="*/ 913836 h 913836"/>
              <a:gd name="connsiteX1" fmla="*/ 912562 w 1811107"/>
              <a:gd name="connsiteY1" fmla="*/ 1274 h 913836"/>
              <a:gd name="connsiteX2" fmla="*/ 1801483 w 1811107"/>
              <a:gd name="connsiteY2" fmla="*/ 715756 h 913836"/>
              <a:gd name="connsiteX3" fmla="*/ 1344284 w 1811107"/>
              <a:gd name="connsiteY3" fmla="*/ 772906 h 913836"/>
              <a:gd name="connsiteX4" fmla="*/ 912561 w 1811107"/>
              <a:gd name="connsiteY4" fmla="*/ 457555 h 913836"/>
              <a:gd name="connsiteX5" fmla="*/ 456280 w 1811107"/>
              <a:gd name="connsiteY5" fmla="*/ 913836 h 913836"/>
              <a:gd name="connsiteX6" fmla="*/ 0 w 1811107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4153 h 914153"/>
              <a:gd name="connsiteX1" fmla="*/ 912562 w 1801483"/>
              <a:gd name="connsiteY1" fmla="*/ 1591 h 914153"/>
              <a:gd name="connsiteX2" fmla="*/ 1801483 w 1801483"/>
              <a:gd name="connsiteY2" fmla="*/ 716073 h 914153"/>
              <a:gd name="connsiteX3" fmla="*/ 1344284 w 1801483"/>
              <a:gd name="connsiteY3" fmla="*/ 773223 h 914153"/>
              <a:gd name="connsiteX4" fmla="*/ 912561 w 1801483"/>
              <a:gd name="connsiteY4" fmla="*/ 457872 h 914153"/>
              <a:gd name="connsiteX5" fmla="*/ 456280 w 1801483"/>
              <a:gd name="connsiteY5" fmla="*/ 914153 h 914153"/>
              <a:gd name="connsiteX6" fmla="*/ 0 w 1801483"/>
              <a:gd name="connsiteY6" fmla="*/ 914153 h 914153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38 h 912738"/>
              <a:gd name="connsiteX1" fmla="*/ 912562 w 1801483"/>
              <a:gd name="connsiteY1" fmla="*/ 176 h 912738"/>
              <a:gd name="connsiteX2" fmla="*/ 1801483 w 1801483"/>
              <a:gd name="connsiteY2" fmla="*/ 714658 h 912738"/>
              <a:gd name="connsiteX3" fmla="*/ 1344284 w 1801483"/>
              <a:gd name="connsiteY3" fmla="*/ 771808 h 912738"/>
              <a:gd name="connsiteX4" fmla="*/ 912561 w 1801483"/>
              <a:gd name="connsiteY4" fmla="*/ 456457 h 912738"/>
              <a:gd name="connsiteX5" fmla="*/ 456280 w 1801483"/>
              <a:gd name="connsiteY5" fmla="*/ 912738 h 912738"/>
              <a:gd name="connsiteX6" fmla="*/ 0 w 1801483"/>
              <a:gd name="connsiteY6" fmla="*/ 912738 h 912738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44284 w 1801483"/>
              <a:gd name="connsiteY3" fmla="*/ 771812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18884 w 1801483"/>
              <a:gd name="connsiteY3" fmla="*/ 711487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8884 w 1776083"/>
              <a:gd name="connsiteY3" fmla="*/ 715447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2534 w 1776083"/>
              <a:gd name="connsiteY3" fmla="*/ 699572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2534 w 1776083"/>
              <a:gd name="connsiteY3" fmla="*/ 699572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3040 h 913040"/>
              <a:gd name="connsiteX1" fmla="*/ 912562 w 1776083"/>
              <a:gd name="connsiteY1" fmla="*/ 478 h 913040"/>
              <a:gd name="connsiteX2" fmla="*/ 1776083 w 1776083"/>
              <a:gd name="connsiteY2" fmla="*/ 613360 h 913040"/>
              <a:gd name="connsiteX3" fmla="*/ 1312534 w 1776083"/>
              <a:gd name="connsiteY3" fmla="*/ 695910 h 913040"/>
              <a:gd name="connsiteX4" fmla="*/ 912561 w 1776083"/>
              <a:gd name="connsiteY4" fmla="*/ 456759 h 913040"/>
              <a:gd name="connsiteX5" fmla="*/ 456280 w 1776083"/>
              <a:gd name="connsiteY5" fmla="*/ 913040 h 913040"/>
              <a:gd name="connsiteX6" fmla="*/ 0 w 1776083"/>
              <a:gd name="connsiteY6" fmla="*/ 913040 h 913040"/>
              <a:gd name="connsiteX0" fmla="*/ 0 w 1776083"/>
              <a:gd name="connsiteY0" fmla="*/ 912592 h 912592"/>
              <a:gd name="connsiteX1" fmla="*/ 912562 w 1776083"/>
              <a:gd name="connsiteY1" fmla="*/ 30 h 912592"/>
              <a:gd name="connsiteX2" fmla="*/ 1776083 w 1776083"/>
              <a:gd name="connsiteY2" fmla="*/ 612912 h 912592"/>
              <a:gd name="connsiteX3" fmla="*/ 1312534 w 1776083"/>
              <a:gd name="connsiteY3" fmla="*/ 695462 h 912592"/>
              <a:gd name="connsiteX4" fmla="*/ 912561 w 1776083"/>
              <a:gd name="connsiteY4" fmla="*/ 456311 h 912592"/>
              <a:gd name="connsiteX5" fmla="*/ 456280 w 1776083"/>
              <a:gd name="connsiteY5" fmla="*/ 912592 h 912592"/>
              <a:gd name="connsiteX6" fmla="*/ 0 w 1776083"/>
              <a:gd name="connsiteY6" fmla="*/ 912592 h 912592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6083" h="912564">
                <a:moveTo>
                  <a:pt x="0" y="912564"/>
                </a:moveTo>
                <a:cubicBezTo>
                  <a:pt x="0" y="408570"/>
                  <a:pt x="416523" y="-851"/>
                  <a:pt x="912562" y="2"/>
                </a:cubicBezTo>
                <a:cubicBezTo>
                  <a:pt x="1408601" y="855"/>
                  <a:pt x="1710479" y="385854"/>
                  <a:pt x="1776083" y="612884"/>
                </a:cubicBezTo>
                <a:lnTo>
                  <a:pt x="1312534" y="695434"/>
                </a:lnTo>
                <a:cubicBezTo>
                  <a:pt x="1233312" y="562237"/>
                  <a:pt x="1111362" y="458195"/>
                  <a:pt x="912561" y="456283"/>
                </a:cubicBezTo>
                <a:cubicBezTo>
                  <a:pt x="729635" y="457546"/>
                  <a:pt x="456280" y="660567"/>
                  <a:pt x="456280" y="912564"/>
                </a:cubicBezTo>
                <a:lnTo>
                  <a:pt x="0" y="912564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entagon 6">
            <a:extLst>
              <a:ext uri="{FF2B5EF4-FFF2-40B4-BE49-F238E27FC236}">
                <a16:creationId xmlns:a16="http://schemas.microsoft.com/office/drawing/2014/main" xmlns="" id="{0100983C-3064-9B47-B15A-CBCAF4F7B49B}"/>
              </a:ext>
            </a:extLst>
          </p:cNvPr>
          <p:cNvSpPr/>
          <p:nvPr/>
        </p:nvSpPr>
        <p:spPr>
          <a:xfrm>
            <a:off x="1519963" y="3482341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entagon 6">
            <a:extLst>
              <a:ext uri="{FF2B5EF4-FFF2-40B4-BE49-F238E27FC236}">
                <a16:creationId xmlns:a16="http://schemas.microsoft.com/office/drawing/2014/main" xmlns="" id="{DBC303FD-D92D-A54A-8452-5381791EA013}"/>
              </a:ext>
            </a:extLst>
          </p:cNvPr>
          <p:cNvSpPr/>
          <p:nvPr/>
        </p:nvSpPr>
        <p:spPr>
          <a:xfrm>
            <a:off x="1519964" y="1672216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6">
            <a:extLst>
              <a:ext uri="{FF2B5EF4-FFF2-40B4-BE49-F238E27FC236}">
                <a16:creationId xmlns:a16="http://schemas.microsoft.com/office/drawing/2014/main" xmlns="" id="{C1DD6CF5-6824-4241-A560-11E675BE4579}"/>
              </a:ext>
            </a:extLst>
          </p:cNvPr>
          <p:cNvSpPr/>
          <p:nvPr/>
        </p:nvSpPr>
        <p:spPr>
          <a:xfrm>
            <a:off x="1519964" y="2017553"/>
            <a:ext cx="7064585" cy="58580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6">
            <a:extLst>
              <a:ext uri="{FF2B5EF4-FFF2-40B4-BE49-F238E27FC236}">
                <a16:creationId xmlns:a16="http://schemas.microsoft.com/office/drawing/2014/main" xmlns="" id="{93DB35C0-6C52-604F-83B1-E4DF20F2E18A}"/>
              </a:ext>
            </a:extLst>
          </p:cNvPr>
          <p:cNvSpPr/>
          <p:nvPr/>
        </p:nvSpPr>
        <p:spPr>
          <a:xfrm>
            <a:off x="1519964" y="2675651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6">
            <a:extLst>
              <a:ext uri="{FF2B5EF4-FFF2-40B4-BE49-F238E27FC236}">
                <a16:creationId xmlns:a16="http://schemas.microsoft.com/office/drawing/2014/main" xmlns="" id="{9BE73B9D-FE51-A047-94EB-147FAFDD9108}"/>
              </a:ext>
            </a:extLst>
          </p:cNvPr>
          <p:cNvSpPr/>
          <p:nvPr/>
        </p:nvSpPr>
        <p:spPr>
          <a:xfrm>
            <a:off x="1528233" y="3048104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519964" y="1581043"/>
            <a:ext cx="5739647" cy="225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Contratos en Ejecución: 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3</a:t>
            </a:r>
          </a:p>
          <a:p>
            <a:pPr marL="285750" indent="-285750" eaLnBrk="0" fontAlgn="base" hangingPunct="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Tramos: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	Quibdó - Medellín y </a:t>
            </a:r>
          </a:p>
          <a:p>
            <a:pPr eaLnBrk="0" fontAlgn="base" hangingPunct="0">
              <a:spcBef>
                <a:spcPct val="0"/>
              </a:spcBef>
            </a:pP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			Quibdó - Pereira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Pavimentación: 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8 km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Rehabilitación: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2 km</a:t>
            </a:r>
          </a:p>
          <a:p>
            <a:pPr marL="285750" indent="-285750" eaLnBrk="0" fontAlgn="base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Mantenimiento: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69 km </a:t>
            </a: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		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132" y="1207913"/>
            <a:ext cx="4182199" cy="4168542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181E9B0D-A58C-46E7-99CF-9D79E7C3FA1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D29357CD-1BB1-420D-B03C-03E48812CC3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8964ED34-A227-4834-BD01-B65A49CF0BC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33372412-23EE-4E59-B700-A91FF779310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024648F5-7B90-4A73-832D-30F698FEB9E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Vías para Chocó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FE8D080-42AB-A241-852D-F8F6BFF48A56}"/>
              </a:ext>
            </a:extLst>
          </p:cNvPr>
          <p:cNvGrpSpPr/>
          <p:nvPr/>
        </p:nvGrpSpPr>
        <p:grpSpPr>
          <a:xfrm>
            <a:off x="4069119" y="4300868"/>
            <a:ext cx="586969" cy="590532"/>
            <a:chOff x="9716613" y="4998390"/>
            <a:chExt cx="586969" cy="59053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C89FF6D7-6A8E-B545-A630-CF0AE822C512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Dollar">
              <a:extLst>
                <a:ext uri="{FF2B5EF4-FFF2-40B4-BE49-F238E27FC236}">
                  <a16:creationId xmlns:a16="http://schemas.microsoft.com/office/drawing/2014/main" xmlns="" id="{C4CD182E-A361-1340-B849-FE4B284A2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3" name="Marcador de texto 9">
            <a:extLst>
              <a:ext uri="{FF2B5EF4-FFF2-40B4-BE49-F238E27FC236}">
                <a16:creationId xmlns:a16="http://schemas.microsoft.com/office/drawing/2014/main" xmlns="" id="{426EE74B-B1EB-6F43-B66D-90A5EBA34BCF}"/>
              </a:ext>
            </a:extLst>
          </p:cNvPr>
          <p:cNvSpPr txBox="1">
            <a:spLocks/>
          </p:cNvSpPr>
          <p:nvPr/>
        </p:nvSpPr>
        <p:spPr>
          <a:xfrm>
            <a:off x="4761595" y="4318507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4" name="Marcador de texto 9">
            <a:extLst>
              <a:ext uri="{FF2B5EF4-FFF2-40B4-BE49-F238E27FC236}">
                <a16:creationId xmlns:a16="http://schemas.microsoft.com/office/drawing/2014/main" xmlns="" id="{EDB12ED0-A2EE-BF46-8517-98EB1D774D2F}"/>
              </a:ext>
            </a:extLst>
          </p:cNvPr>
          <p:cNvSpPr txBox="1">
            <a:spLocks/>
          </p:cNvSpPr>
          <p:nvPr/>
        </p:nvSpPr>
        <p:spPr>
          <a:xfrm>
            <a:off x="4640512" y="4503415"/>
            <a:ext cx="2972400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102.000 millones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57344B2-7CFC-0345-8AD5-E608A4510594}"/>
              </a:ext>
            </a:extLst>
          </p:cNvPr>
          <p:cNvSpPr/>
          <p:nvPr/>
        </p:nvSpPr>
        <p:spPr>
          <a:xfrm>
            <a:off x="6962123" y="1188531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D693D990-D602-2641-B89F-249FF79EDA45}"/>
              </a:ext>
            </a:extLst>
          </p:cNvPr>
          <p:cNvSpPr/>
          <p:nvPr/>
        </p:nvSpPr>
        <p:spPr>
          <a:xfrm>
            <a:off x="4806462" y="3310051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8D99020-2ABC-1E41-B0B0-FAD0E755EEFB}"/>
              </a:ext>
            </a:extLst>
          </p:cNvPr>
          <p:cNvSpPr/>
          <p:nvPr/>
        </p:nvSpPr>
        <p:spPr>
          <a:xfrm>
            <a:off x="4806462" y="3771783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C036FA1-1AC4-4045-9C9C-9F7507D1C640}"/>
              </a:ext>
            </a:extLst>
          </p:cNvPr>
          <p:cNvSpPr/>
          <p:nvPr/>
        </p:nvSpPr>
        <p:spPr>
          <a:xfrm>
            <a:off x="4806462" y="4221117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AF48CF1-3340-DF4E-A9B3-5719FCDED33F}"/>
              </a:ext>
            </a:extLst>
          </p:cNvPr>
          <p:cNvSpPr/>
          <p:nvPr/>
        </p:nvSpPr>
        <p:spPr>
          <a:xfrm>
            <a:off x="4806462" y="4676055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C0950AA-BBDF-5F4D-9F17-FF1C1DEC7811}"/>
              </a:ext>
            </a:extLst>
          </p:cNvPr>
          <p:cNvSpPr/>
          <p:nvPr/>
        </p:nvSpPr>
        <p:spPr>
          <a:xfrm>
            <a:off x="4806462" y="2826593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07C0FA0-1921-DB44-8895-9D37C1609ACF}"/>
              </a:ext>
            </a:extLst>
          </p:cNvPr>
          <p:cNvSpPr/>
          <p:nvPr/>
        </p:nvSpPr>
        <p:spPr>
          <a:xfrm>
            <a:off x="4806462" y="1469322"/>
            <a:ext cx="6295292" cy="1062863"/>
          </a:xfrm>
          <a:prstGeom prst="rect">
            <a:avLst/>
          </a:prstGeom>
          <a:solidFill>
            <a:srgbClr val="C8E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>
            <a:off x="6096000" y="1498475"/>
            <a:ext cx="4914900" cy="3573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Encargada de dirigir y controlar la ejecución de los proyectos de infraestructura Vial, a cargo de INVIAS, mediante:</a:t>
            </a:r>
          </a:p>
          <a:p>
            <a:pPr algn="just"/>
            <a:endParaRPr lang="es-ES" sz="20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26 Direcciones Territoriales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Gerencia Proyectos Estratégicos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Subdirección Red Nacional de Carreteras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Subdirección de la Red Terciaria y Férrea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Subdirección Marítima y Fluvial.</a:t>
            </a:r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xmlns="" id="{159FF6F0-5733-454A-A3A1-8B2AC63C121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xmlns="" id="{E0EF701F-A476-495A-831F-D9A75701913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8">
              <a:extLst>
                <a:ext uri="{FF2B5EF4-FFF2-40B4-BE49-F238E27FC236}">
                  <a16:creationId xmlns:a16="http://schemas.microsoft.com/office/drawing/2014/main" xmlns="" id="{33C6BCDF-181E-4A54-8693-41EAC8B81A37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9">
              <a:extLst>
                <a:ext uri="{FF2B5EF4-FFF2-40B4-BE49-F238E27FC236}">
                  <a16:creationId xmlns:a16="http://schemas.microsoft.com/office/drawing/2014/main" xmlns="" id="{CD9A56A2-7EBE-4C53-AD16-5C3625F8ADF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560762BD-F427-4D73-A0A0-76B78A6342B2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1CC928CC-603D-CA40-B789-A2FF92C0508C}"/>
              </a:ext>
            </a:extLst>
          </p:cNvPr>
          <p:cNvSpPr>
            <a:spLocks noChangeAspect="1"/>
          </p:cNvSpPr>
          <p:nvPr/>
        </p:nvSpPr>
        <p:spPr>
          <a:xfrm>
            <a:off x="1490784" y="1054772"/>
            <a:ext cx="4536000" cy="4500000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8D125ABB-6994-F244-966D-8637F06CC09F}"/>
              </a:ext>
            </a:extLst>
          </p:cNvPr>
          <p:cNvSpPr/>
          <p:nvPr/>
        </p:nvSpPr>
        <p:spPr>
          <a:xfrm>
            <a:off x="1460840" y="101072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entagon 6">
            <a:extLst>
              <a:ext uri="{FF2B5EF4-FFF2-40B4-BE49-F238E27FC236}">
                <a16:creationId xmlns:a16="http://schemas.microsoft.com/office/drawing/2014/main" xmlns="" id="{5252DF6E-3053-3449-B4AD-0A76BB36CA2A}"/>
              </a:ext>
            </a:extLst>
          </p:cNvPr>
          <p:cNvSpPr/>
          <p:nvPr/>
        </p:nvSpPr>
        <p:spPr>
          <a:xfrm>
            <a:off x="1463027" y="1720268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entagon 6">
            <a:extLst>
              <a:ext uri="{FF2B5EF4-FFF2-40B4-BE49-F238E27FC236}">
                <a16:creationId xmlns:a16="http://schemas.microsoft.com/office/drawing/2014/main" xmlns="" id="{EC545328-30D1-B647-BE8D-4365FBB0A69E}"/>
              </a:ext>
            </a:extLst>
          </p:cNvPr>
          <p:cNvSpPr/>
          <p:nvPr/>
        </p:nvSpPr>
        <p:spPr>
          <a:xfrm>
            <a:off x="1463027" y="2129105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entagon 6">
            <a:extLst>
              <a:ext uri="{FF2B5EF4-FFF2-40B4-BE49-F238E27FC236}">
                <a16:creationId xmlns:a16="http://schemas.microsoft.com/office/drawing/2014/main" xmlns="" id="{E26C9646-324A-624F-987A-4F62D311EE57}"/>
              </a:ext>
            </a:extLst>
          </p:cNvPr>
          <p:cNvSpPr/>
          <p:nvPr/>
        </p:nvSpPr>
        <p:spPr>
          <a:xfrm>
            <a:off x="1463027" y="2533203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6">
            <a:extLst>
              <a:ext uri="{FF2B5EF4-FFF2-40B4-BE49-F238E27FC236}">
                <a16:creationId xmlns:a16="http://schemas.microsoft.com/office/drawing/2014/main" xmlns="" id="{F6CE6646-6C4E-F145-BD66-865762A9A78B}"/>
              </a:ext>
            </a:extLst>
          </p:cNvPr>
          <p:cNvSpPr/>
          <p:nvPr/>
        </p:nvSpPr>
        <p:spPr>
          <a:xfrm>
            <a:off x="1471296" y="2943756"/>
            <a:ext cx="7064585" cy="32333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4" r="-194"/>
          <a:stretch/>
        </p:blipFill>
        <p:spPr>
          <a:xfrm>
            <a:off x="6840479" y="1212829"/>
            <a:ext cx="4209208" cy="418792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463027" y="1604713"/>
            <a:ext cx="5365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Pavimentación:	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10 km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Construcción de Puentes: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1 un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Atención de Puntos Críticos: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13 un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Empleos Generados: 	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330</a:t>
            </a:r>
          </a:p>
        </p:txBody>
      </p: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BD99C89B-595E-4DF4-A61E-A94AFA5D13FD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2B890436-8D0C-4A05-9557-6CA05274F23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437E5976-BD53-4978-9E96-0FD9ED3CA65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2B7464F8-1FB4-4E18-BD1A-744BF9B71EFF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65BD7B42-A61A-4EAC-A6E8-F28C151502FC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Transversal del Cusiana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8A186786-017E-D542-9405-31893E00E9F9}"/>
              </a:ext>
            </a:extLst>
          </p:cNvPr>
          <p:cNvGrpSpPr/>
          <p:nvPr/>
        </p:nvGrpSpPr>
        <p:grpSpPr>
          <a:xfrm>
            <a:off x="3659897" y="3869068"/>
            <a:ext cx="586969" cy="590532"/>
            <a:chOff x="9716613" y="4998390"/>
            <a:chExt cx="586969" cy="59053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5F9C7155-3919-7E48-B489-DBC9C5CD4AEE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Dollar">
              <a:extLst>
                <a:ext uri="{FF2B5EF4-FFF2-40B4-BE49-F238E27FC236}">
                  <a16:creationId xmlns:a16="http://schemas.microsoft.com/office/drawing/2014/main" xmlns="" id="{273FC2AC-D8A4-C147-9514-D6D4331B5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5FD9023-8202-9946-80F2-6AB29AB380CB}"/>
              </a:ext>
            </a:extLst>
          </p:cNvPr>
          <p:cNvSpPr txBox="1"/>
          <p:nvPr/>
        </p:nvSpPr>
        <p:spPr>
          <a:xfrm>
            <a:off x="2230485" y="41539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87%</a:t>
            </a:r>
          </a:p>
        </p:txBody>
      </p:sp>
      <p:sp>
        <p:nvSpPr>
          <p:cNvPr id="23" name="Marcador de texto 9">
            <a:extLst>
              <a:ext uri="{FF2B5EF4-FFF2-40B4-BE49-F238E27FC236}">
                <a16:creationId xmlns:a16="http://schemas.microsoft.com/office/drawing/2014/main" xmlns="" id="{F969DF6F-D0F8-8A40-84C1-996BDCA2416F}"/>
              </a:ext>
            </a:extLst>
          </p:cNvPr>
          <p:cNvSpPr txBox="1">
            <a:spLocks/>
          </p:cNvSpPr>
          <p:nvPr/>
        </p:nvSpPr>
        <p:spPr>
          <a:xfrm>
            <a:off x="4352373" y="3886707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4" name="Marcador de texto 9">
            <a:extLst>
              <a:ext uri="{FF2B5EF4-FFF2-40B4-BE49-F238E27FC236}">
                <a16:creationId xmlns:a16="http://schemas.microsoft.com/office/drawing/2014/main" xmlns="" id="{66C30521-3CC1-A449-BE1C-50B07D0A7B29}"/>
              </a:ext>
            </a:extLst>
          </p:cNvPr>
          <p:cNvSpPr txBox="1">
            <a:spLocks/>
          </p:cNvSpPr>
          <p:nvPr/>
        </p:nvSpPr>
        <p:spPr>
          <a:xfrm>
            <a:off x="4231290" y="4071615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91.777 millones</a:t>
            </a:r>
          </a:p>
        </p:txBody>
      </p:sp>
      <p:sp>
        <p:nvSpPr>
          <p:cNvPr id="25" name="Marcador de texto 9">
            <a:extLst>
              <a:ext uri="{FF2B5EF4-FFF2-40B4-BE49-F238E27FC236}">
                <a16:creationId xmlns:a16="http://schemas.microsoft.com/office/drawing/2014/main" xmlns="" id="{16797898-37C0-3441-B558-15EAB1CF0B3F}"/>
              </a:ext>
            </a:extLst>
          </p:cNvPr>
          <p:cNvSpPr txBox="1">
            <a:spLocks/>
          </p:cNvSpPr>
          <p:nvPr/>
        </p:nvSpPr>
        <p:spPr>
          <a:xfrm>
            <a:off x="1631793" y="44790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D02A218A-E937-7D4B-8268-C27B852433F9}"/>
              </a:ext>
            </a:extLst>
          </p:cNvPr>
          <p:cNvSpPr/>
          <p:nvPr/>
        </p:nvSpPr>
        <p:spPr>
          <a:xfrm>
            <a:off x="6844724" y="1207913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xmlns="" id="{A0735F41-5E5E-3043-8D7A-BC33AACAF7C2}"/>
              </a:ext>
            </a:extLst>
          </p:cNvPr>
          <p:cNvSpPr/>
          <p:nvPr/>
        </p:nvSpPr>
        <p:spPr>
          <a:xfrm>
            <a:off x="1685566" y="3582261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lock Arc 23">
            <a:extLst>
              <a:ext uri="{FF2B5EF4-FFF2-40B4-BE49-F238E27FC236}">
                <a16:creationId xmlns:a16="http://schemas.microsoft.com/office/drawing/2014/main" xmlns="" id="{D6F6B916-262D-2C41-82BF-1564851B23D5}"/>
              </a:ext>
            </a:extLst>
          </p:cNvPr>
          <p:cNvSpPr/>
          <p:nvPr/>
        </p:nvSpPr>
        <p:spPr>
          <a:xfrm>
            <a:off x="1685568" y="3582249"/>
            <a:ext cx="1795133" cy="912573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8842 w 1825124"/>
              <a:gd name="connsiteY3" fmla="*/ 912562 h 912562"/>
              <a:gd name="connsiteX4" fmla="*/ 1344284 w 1825124"/>
              <a:gd name="connsiteY4" fmla="*/ 771632 h 912562"/>
              <a:gd name="connsiteX5" fmla="*/ 912561 w 1825124"/>
              <a:gd name="connsiteY5" fmla="*/ 456281 h 912562"/>
              <a:gd name="connsiteX6" fmla="*/ 456280 w 1825124"/>
              <a:gd name="connsiteY6" fmla="*/ 912562 h 912562"/>
              <a:gd name="connsiteX7" fmla="*/ 0 w 1825124"/>
              <a:gd name="connsiteY7" fmla="*/ 912562 h 912562"/>
              <a:gd name="connsiteX0" fmla="*/ 0 w 1897817"/>
              <a:gd name="connsiteY0" fmla="*/ 913882 h 913882"/>
              <a:gd name="connsiteX1" fmla="*/ 912562 w 1897817"/>
              <a:gd name="connsiteY1" fmla="*/ 1320 h 913882"/>
              <a:gd name="connsiteX2" fmla="*/ 1801483 w 1897817"/>
              <a:gd name="connsiteY2" fmla="*/ 715802 h 913882"/>
              <a:gd name="connsiteX3" fmla="*/ 1825124 w 1897817"/>
              <a:gd name="connsiteY3" fmla="*/ 913882 h 913882"/>
              <a:gd name="connsiteX4" fmla="*/ 1368842 w 1897817"/>
              <a:gd name="connsiteY4" fmla="*/ 913882 h 913882"/>
              <a:gd name="connsiteX5" fmla="*/ 1344284 w 1897817"/>
              <a:gd name="connsiteY5" fmla="*/ 772952 h 913882"/>
              <a:gd name="connsiteX6" fmla="*/ 912561 w 1897817"/>
              <a:gd name="connsiteY6" fmla="*/ 457601 h 913882"/>
              <a:gd name="connsiteX7" fmla="*/ 456280 w 1897817"/>
              <a:gd name="connsiteY7" fmla="*/ 913882 h 913882"/>
              <a:gd name="connsiteX8" fmla="*/ 0 w 1897817"/>
              <a:gd name="connsiteY8" fmla="*/ 913882 h 913882"/>
              <a:gd name="connsiteX0" fmla="*/ 0 w 1810413"/>
              <a:gd name="connsiteY0" fmla="*/ 913882 h 914708"/>
              <a:gd name="connsiteX1" fmla="*/ 912562 w 1810413"/>
              <a:gd name="connsiteY1" fmla="*/ 1320 h 914708"/>
              <a:gd name="connsiteX2" fmla="*/ 1801483 w 1810413"/>
              <a:gd name="connsiteY2" fmla="*/ 715802 h 914708"/>
              <a:gd name="connsiteX3" fmla="*/ 1368842 w 1810413"/>
              <a:gd name="connsiteY3" fmla="*/ 913882 h 914708"/>
              <a:gd name="connsiteX4" fmla="*/ 1344284 w 1810413"/>
              <a:gd name="connsiteY4" fmla="*/ 772952 h 914708"/>
              <a:gd name="connsiteX5" fmla="*/ 912561 w 1810413"/>
              <a:gd name="connsiteY5" fmla="*/ 457601 h 914708"/>
              <a:gd name="connsiteX6" fmla="*/ 456280 w 1810413"/>
              <a:gd name="connsiteY6" fmla="*/ 913882 h 914708"/>
              <a:gd name="connsiteX7" fmla="*/ 0 w 1810413"/>
              <a:gd name="connsiteY7" fmla="*/ 913882 h 914708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1107"/>
              <a:gd name="connsiteY0" fmla="*/ 913836 h 913836"/>
              <a:gd name="connsiteX1" fmla="*/ 912562 w 1811107"/>
              <a:gd name="connsiteY1" fmla="*/ 1274 h 913836"/>
              <a:gd name="connsiteX2" fmla="*/ 1801483 w 1811107"/>
              <a:gd name="connsiteY2" fmla="*/ 715756 h 913836"/>
              <a:gd name="connsiteX3" fmla="*/ 1344284 w 1811107"/>
              <a:gd name="connsiteY3" fmla="*/ 772906 h 913836"/>
              <a:gd name="connsiteX4" fmla="*/ 912561 w 1811107"/>
              <a:gd name="connsiteY4" fmla="*/ 457555 h 913836"/>
              <a:gd name="connsiteX5" fmla="*/ 456280 w 1811107"/>
              <a:gd name="connsiteY5" fmla="*/ 913836 h 913836"/>
              <a:gd name="connsiteX6" fmla="*/ 0 w 1811107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4153 h 914153"/>
              <a:gd name="connsiteX1" fmla="*/ 912562 w 1801483"/>
              <a:gd name="connsiteY1" fmla="*/ 1591 h 914153"/>
              <a:gd name="connsiteX2" fmla="*/ 1801483 w 1801483"/>
              <a:gd name="connsiteY2" fmla="*/ 716073 h 914153"/>
              <a:gd name="connsiteX3" fmla="*/ 1344284 w 1801483"/>
              <a:gd name="connsiteY3" fmla="*/ 773223 h 914153"/>
              <a:gd name="connsiteX4" fmla="*/ 912561 w 1801483"/>
              <a:gd name="connsiteY4" fmla="*/ 457872 h 914153"/>
              <a:gd name="connsiteX5" fmla="*/ 456280 w 1801483"/>
              <a:gd name="connsiteY5" fmla="*/ 914153 h 914153"/>
              <a:gd name="connsiteX6" fmla="*/ 0 w 1801483"/>
              <a:gd name="connsiteY6" fmla="*/ 914153 h 914153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38 h 912738"/>
              <a:gd name="connsiteX1" fmla="*/ 912562 w 1801483"/>
              <a:gd name="connsiteY1" fmla="*/ 176 h 912738"/>
              <a:gd name="connsiteX2" fmla="*/ 1801483 w 1801483"/>
              <a:gd name="connsiteY2" fmla="*/ 714658 h 912738"/>
              <a:gd name="connsiteX3" fmla="*/ 1344284 w 1801483"/>
              <a:gd name="connsiteY3" fmla="*/ 771808 h 912738"/>
              <a:gd name="connsiteX4" fmla="*/ 912561 w 1801483"/>
              <a:gd name="connsiteY4" fmla="*/ 456457 h 912738"/>
              <a:gd name="connsiteX5" fmla="*/ 456280 w 1801483"/>
              <a:gd name="connsiteY5" fmla="*/ 912738 h 912738"/>
              <a:gd name="connsiteX6" fmla="*/ 0 w 1801483"/>
              <a:gd name="connsiteY6" fmla="*/ 912738 h 912738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44284 w 1801483"/>
              <a:gd name="connsiteY3" fmla="*/ 771812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31584 w 1801483"/>
              <a:gd name="connsiteY3" fmla="*/ 752762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795133"/>
              <a:gd name="connsiteY0" fmla="*/ 914831 h 914831"/>
              <a:gd name="connsiteX1" fmla="*/ 912562 w 1795133"/>
              <a:gd name="connsiteY1" fmla="*/ 2269 h 914831"/>
              <a:gd name="connsiteX2" fmla="*/ 1795133 w 1795133"/>
              <a:gd name="connsiteY2" fmla="*/ 681826 h 914831"/>
              <a:gd name="connsiteX3" fmla="*/ 1331584 w 1795133"/>
              <a:gd name="connsiteY3" fmla="*/ 754851 h 914831"/>
              <a:gd name="connsiteX4" fmla="*/ 912561 w 1795133"/>
              <a:gd name="connsiteY4" fmla="*/ 458550 h 914831"/>
              <a:gd name="connsiteX5" fmla="*/ 456280 w 1795133"/>
              <a:gd name="connsiteY5" fmla="*/ 914831 h 914831"/>
              <a:gd name="connsiteX6" fmla="*/ 0 w 1795133"/>
              <a:gd name="connsiteY6" fmla="*/ 914831 h 914831"/>
              <a:gd name="connsiteX0" fmla="*/ 0 w 1795133"/>
              <a:gd name="connsiteY0" fmla="*/ 914831 h 914831"/>
              <a:gd name="connsiteX1" fmla="*/ 912562 w 1795133"/>
              <a:gd name="connsiteY1" fmla="*/ 2269 h 914831"/>
              <a:gd name="connsiteX2" fmla="*/ 1795133 w 1795133"/>
              <a:gd name="connsiteY2" fmla="*/ 681826 h 914831"/>
              <a:gd name="connsiteX3" fmla="*/ 1334759 w 1795133"/>
              <a:gd name="connsiteY3" fmla="*/ 748501 h 914831"/>
              <a:gd name="connsiteX4" fmla="*/ 912561 w 1795133"/>
              <a:gd name="connsiteY4" fmla="*/ 458550 h 914831"/>
              <a:gd name="connsiteX5" fmla="*/ 456280 w 1795133"/>
              <a:gd name="connsiteY5" fmla="*/ 914831 h 914831"/>
              <a:gd name="connsiteX6" fmla="*/ 0 w 1795133"/>
              <a:gd name="connsiteY6" fmla="*/ 914831 h 914831"/>
              <a:gd name="connsiteX0" fmla="*/ 0 w 1795133"/>
              <a:gd name="connsiteY0" fmla="*/ 914831 h 914831"/>
              <a:gd name="connsiteX1" fmla="*/ 912562 w 1795133"/>
              <a:gd name="connsiteY1" fmla="*/ 2269 h 914831"/>
              <a:gd name="connsiteX2" fmla="*/ 1795133 w 1795133"/>
              <a:gd name="connsiteY2" fmla="*/ 681826 h 914831"/>
              <a:gd name="connsiteX3" fmla="*/ 1334759 w 1795133"/>
              <a:gd name="connsiteY3" fmla="*/ 748501 h 914831"/>
              <a:gd name="connsiteX4" fmla="*/ 912561 w 1795133"/>
              <a:gd name="connsiteY4" fmla="*/ 458550 h 914831"/>
              <a:gd name="connsiteX5" fmla="*/ 456280 w 1795133"/>
              <a:gd name="connsiteY5" fmla="*/ 914831 h 914831"/>
              <a:gd name="connsiteX6" fmla="*/ 0 w 1795133"/>
              <a:gd name="connsiteY6" fmla="*/ 914831 h 914831"/>
              <a:gd name="connsiteX0" fmla="*/ 0 w 1795133"/>
              <a:gd name="connsiteY0" fmla="*/ 912573 h 912573"/>
              <a:gd name="connsiteX1" fmla="*/ 912562 w 1795133"/>
              <a:gd name="connsiteY1" fmla="*/ 11 h 912573"/>
              <a:gd name="connsiteX2" fmla="*/ 1795133 w 1795133"/>
              <a:gd name="connsiteY2" fmla="*/ 679568 h 912573"/>
              <a:gd name="connsiteX3" fmla="*/ 1334759 w 1795133"/>
              <a:gd name="connsiteY3" fmla="*/ 746243 h 912573"/>
              <a:gd name="connsiteX4" fmla="*/ 912561 w 1795133"/>
              <a:gd name="connsiteY4" fmla="*/ 456292 h 912573"/>
              <a:gd name="connsiteX5" fmla="*/ 456280 w 1795133"/>
              <a:gd name="connsiteY5" fmla="*/ 912573 h 912573"/>
              <a:gd name="connsiteX6" fmla="*/ 0 w 1795133"/>
              <a:gd name="connsiteY6" fmla="*/ 912573 h 912573"/>
              <a:gd name="connsiteX0" fmla="*/ 0 w 1795133"/>
              <a:gd name="connsiteY0" fmla="*/ 912573 h 912573"/>
              <a:gd name="connsiteX1" fmla="*/ 912562 w 1795133"/>
              <a:gd name="connsiteY1" fmla="*/ 11 h 912573"/>
              <a:gd name="connsiteX2" fmla="*/ 1795133 w 1795133"/>
              <a:gd name="connsiteY2" fmla="*/ 679568 h 912573"/>
              <a:gd name="connsiteX3" fmla="*/ 1334759 w 1795133"/>
              <a:gd name="connsiteY3" fmla="*/ 746243 h 912573"/>
              <a:gd name="connsiteX4" fmla="*/ 912561 w 1795133"/>
              <a:gd name="connsiteY4" fmla="*/ 456292 h 912573"/>
              <a:gd name="connsiteX5" fmla="*/ 456280 w 1795133"/>
              <a:gd name="connsiteY5" fmla="*/ 912573 h 912573"/>
              <a:gd name="connsiteX6" fmla="*/ 0 w 1795133"/>
              <a:gd name="connsiteY6" fmla="*/ 912573 h 912573"/>
              <a:gd name="connsiteX0" fmla="*/ 0 w 1795133"/>
              <a:gd name="connsiteY0" fmla="*/ 912573 h 912573"/>
              <a:gd name="connsiteX1" fmla="*/ 912562 w 1795133"/>
              <a:gd name="connsiteY1" fmla="*/ 11 h 912573"/>
              <a:gd name="connsiteX2" fmla="*/ 1795133 w 1795133"/>
              <a:gd name="connsiteY2" fmla="*/ 679568 h 912573"/>
              <a:gd name="connsiteX3" fmla="*/ 1334759 w 1795133"/>
              <a:gd name="connsiteY3" fmla="*/ 746243 h 912573"/>
              <a:gd name="connsiteX4" fmla="*/ 912561 w 1795133"/>
              <a:gd name="connsiteY4" fmla="*/ 456292 h 912573"/>
              <a:gd name="connsiteX5" fmla="*/ 456280 w 1795133"/>
              <a:gd name="connsiteY5" fmla="*/ 912573 h 912573"/>
              <a:gd name="connsiteX6" fmla="*/ 0 w 1795133"/>
              <a:gd name="connsiteY6" fmla="*/ 912573 h 912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5133" h="912573">
                <a:moveTo>
                  <a:pt x="0" y="912573"/>
                </a:moveTo>
                <a:cubicBezTo>
                  <a:pt x="0" y="408579"/>
                  <a:pt x="419698" y="-2430"/>
                  <a:pt x="912562" y="11"/>
                </a:cubicBezTo>
                <a:cubicBezTo>
                  <a:pt x="1405426" y="2452"/>
                  <a:pt x="1735879" y="385863"/>
                  <a:pt x="1795133" y="679568"/>
                </a:cubicBezTo>
                <a:lnTo>
                  <a:pt x="1334759" y="746243"/>
                </a:lnTo>
                <a:cubicBezTo>
                  <a:pt x="1287287" y="581296"/>
                  <a:pt x="1111362" y="458204"/>
                  <a:pt x="912561" y="456292"/>
                </a:cubicBezTo>
                <a:cubicBezTo>
                  <a:pt x="729635" y="457555"/>
                  <a:pt x="456280" y="660576"/>
                  <a:pt x="456280" y="912573"/>
                </a:cubicBezTo>
                <a:lnTo>
                  <a:pt x="0" y="912573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entagon 34">
            <a:extLst>
              <a:ext uri="{FF2B5EF4-FFF2-40B4-BE49-F238E27FC236}">
                <a16:creationId xmlns:a16="http://schemas.microsoft.com/office/drawing/2014/main" xmlns="" id="{0EE2A27D-E242-B94E-B1FA-2F913559D8CC}"/>
              </a:ext>
            </a:extLst>
          </p:cNvPr>
          <p:cNvSpPr/>
          <p:nvPr/>
        </p:nvSpPr>
        <p:spPr>
          <a:xfrm rot="10800000">
            <a:off x="3928205" y="3583773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xmlns="" id="{DB07A37B-D836-804B-8F5F-5ADD5E5535C4}"/>
              </a:ext>
            </a:extLst>
          </p:cNvPr>
          <p:cNvSpPr/>
          <p:nvPr/>
        </p:nvSpPr>
        <p:spPr>
          <a:xfrm rot="10800000">
            <a:off x="3944248" y="1629811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30">
            <a:extLst>
              <a:ext uri="{FF2B5EF4-FFF2-40B4-BE49-F238E27FC236}">
                <a16:creationId xmlns:a16="http://schemas.microsoft.com/office/drawing/2014/main" xmlns="" id="{479ADF78-8E59-1D4F-BE74-96C0C27CC51E}"/>
              </a:ext>
            </a:extLst>
          </p:cNvPr>
          <p:cNvSpPr/>
          <p:nvPr/>
        </p:nvSpPr>
        <p:spPr>
          <a:xfrm rot="10800000">
            <a:off x="3944248" y="2130231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entagon 31">
            <a:extLst>
              <a:ext uri="{FF2B5EF4-FFF2-40B4-BE49-F238E27FC236}">
                <a16:creationId xmlns:a16="http://schemas.microsoft.com/office/drawing/2014/main" xmlns="" id="{6831AA8E-F6D8-3546-BAC0-9AA7079D06C6}"/>
              </a:ext>
            </a:extLst>
          </p:cNvPr>
          <p:cNvSpPr/>
          <p:nvPr/>
        </p:nvSpPr>
        <p:spPr>
          <a:xfrm rot="10800000">
            <a:off x="3928205" y="2645156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entagon 32">
            <a:extLst>
              <a:ext uri="{FF2B5EF4-FFF2-40B4-BE49-F238E27FC236}">
                <a16:creationId xmlns:a16="http://schemas.microsoft.com/office/drawing/2014/main" xmlns="" id="{EBA26098-CDE0-A048-B553-A1CE325E50C6}"/>
              </a:ext>
            </a:extLst>
          </p:cNvPr>
          <p:cNvSpPr/>
          <p:nvPr/>
        </p:nvSpPr>
        <p:spPr>
          <a:xfrm rot="10800000">
            <a:off x="3933196" y="3176236"/>
            <a:ext cx="7362095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3" descr="Vista previa de image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740599" y="1515374"/>
            <a:ext cx="5549701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Pavimentación Pasos Urbanos 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3,3 km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Mejoramiento 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8 km</a:t>
            </a: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Pavimentación Guaca – San Andrés	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Mantenimiento 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124 km</a:t>
            </a:r>
            <a:endParaRPr lang="es-CO" dirty="0">
              <a:solidFill>
                <a:srgbClr val="003366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Empleos generados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	388</a:t>
            </a:r>
          </a:p>
        </p:txBody>
      </p:sp>
      <p:pic>
        <p:nvPicPr>
          <p:cNvPr id="17" name="Picture 2" descr="C:\Users\scrodriguezr\Downloads\Screenshot_2019-10-29-20-43-43-229_com.whatsapp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391" y="1182563"/>
            <a:ext cx="4193165" cy="4074322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D28B1E6F-D231-4DAC-B7CE-E2900823B10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30DC7F9C-2DB2-4308-9CA0-C0A3D1A1B05A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015C38BB-8BA4-453B-AE81-E0474D42F2B4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AFCFFEA9-9B06-41D6-8AC4-39056A6CA0A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E0FF6C9E-5765-4940-80F7-C3504A4E5AD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Curos - Málaga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584F5DC-D980-6D43-9A7D-E8ABE4C3D69B}"/>
              </a:ext>
            </a:extLst>
          </p:cNvPr>
          <p:cNvGrpSpPr/>
          <p:nvPr/>
        </p:nvGrpSpPr>
        <p:grpSpPr>
          <a:xfrm>
            <a:off x="8638093" y="4465968"/>
            <a:ext cx="586969" cy="590532"/>
            <a:chOff x="9716613" y="4998390"/>
            <a:chExt cx="586969" cy="59053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7AFA5BA9-C737-074D-BBEB-53F6451831AD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 descr="Dollar">
              <a:extLst>
                <a:ext uri="{FF2B5EF4-FFF2-40B4-BE49-F238E27FC236}">
                  <a16:creationId xmlns:a16="http://schemas.microsoft.com/office/drawing/2014/main" xmlns="" id="{AA49C8DD-65EC-D74C-B673-47887C23F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5D9E7F6-C91D-8B42-88D2-ACFED3B91BC5}"/>
              </a:ext>
            </a:extLst>
          </p:cNvPr>
          <p:cNvSpPr txBox="1"/>
          <p:nvPr/>
        </p:nvSpPr>
        <p:spPr>
          <a:xfrm>
            <a:off x="7208681" y="4750824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AA9822E0-EFD8-824E-9062-7B93EF4366BF}"/>
              </a:ext>
            </a:extLst>
          </p:cNvPr>
          <p:cNvSpPr txBox="1">
            <a:spLocks/>
          </p:cNvSpPr>
          <p:nvPr/>
        </p:nvSpPr>
        <p:spPr>
          <a:xfrm>
            <a:off x="9330569" y="4483607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7" name="Marcador de texto 9">
            <a:extLst>
              <a:ext uri="{FF2B5EF4-FFF2-40B4-BE49-F238E27FC236}">
                <a16:creationId xmlns:a16="http://schemas.microsoft.com/office/drawing/2014/main" xmlns="" id="{4FB06BA4-3658-7B4F-BA92-F7A2424BB0B1}"/>
              </a:ext>
            </a:extLst>
          </p:cNvPr>
          <p:cNvSpPr txBox="1">
            <a:spLocks/>
          </p:cNvSpPr>
          <p:nvPr/>
        </p:nvSpPr>
        <p:spPr>
          <a:xfrm>
            <a:off x="9209486" y="4668515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97.000 millones</a:t>
            </a:r>
          </a:p>
        </p:txBody>
      </p:sp>
      <p:sp>
        <p:nvSpPr>
          <p:cNvPr id="28" name="Marcador de texto 9">
            <a:extLst>
              <a:ext uri="{FF2B5EF4-FFF2-40B4-BE49-F238E27FC236}">
                <a16:creationId xmlns:a16="http://schemas.microsoft.com/office/drawing/2014/main" xmlns="" id="{6E10BBCB-87E5-5E43-9DCE-2A9B4FC934CE}"/>
              </a:ext>
            </a:extLst>
          </p:cNvPr>
          <p:cNvSpPr txBox="1">
            <a:spLocks/>
          </p:cNvSpPr>
          <p:nvPr/>
        </p:nvSpPr>
        <p:spPr>
          <a:xfrm>
            <a:off x="6609989" y="5075952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3D45F613-2E45-444C-A102-6A2DD6123EEA}"/>
              </a:ext>
            </a:extLst>
          </p:cNvPr>
          <p:cNvSpPr/>
          <p:nvPr/>
        </p:nvSpPr>
        <p:spPr>
          <a:xfrm>
            <a:off x="1515348" y="1125762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" descr="C:\Users\scrodriguezr\Downloads\Screenshot_2019-10-29-20-43-12-800_com.whatsapp (1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8943" y="3536342"/>
            <a:ext cx="2204916" cy="2131452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Block Arc 33">
            <a:extLst>
              <a:ext uri="{FF2B5EF4-FFF2-40B4-BE49-F238E27FC236}">
                <a16:creationId xmlns:a16="http://schemas.microsoft.com/office/drawing/2014/main" xmlns="" id="{82A7F646-0541-964D-A094-AE20B72F5BDD}"/>
              </a:ext>
            </a:extLst>
          </p:cNvPr>
          <p:cNvSpPr/>
          <p:nvPr/>
        </p:nvSpPr>
        <p:spPr>
          <a:xfrm>
            <a:off x="6668627" y="4178475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Block Arc 23">
            <a:extLst>
              <a:ext uri="{FF2B5EF4-FFF2-40B4-BE49-F238E27FC236}">
                <a16:creationId xmlns:a16="http://schemas.microsoft.com/office/drawing/2014/main" xmlns="" id="{ACFD072B-34D8-7248-96BD-B5C25E2070A2}"/>
              </a:ext>
            </a:extLst>
          </p:cNvPr>
          <p:cNvSpPr/>
          <p:nvPr/>
        </p:nvSpPr>
        <p:spPr>
          <a:xfrm>
            <a:off x="6668629" y="4178381"/>
            <a:ext cx="1741158" cy="912655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8842 w 1825124"/>
              <a:gd name="connsiteY3" fmla="*/ 912562 h 912562"/>
              <a:gd name="connsiteX4" fmla="*/ 1344284 w 1825124"/>
              <a:gd name="connsiteY4" fmla="*/ 771632 h 912562"/>
              <a:gd name="connsiteX5" fmla="*/ 912561 w 1825124"/>
              <a:gd name="connsiteY5" fmla="*/ 456281 h 912562"/>
              <a:gd name="connsiteX6" fmla="*/ 456280 w 1825124"/>
              <a:gd name="connsiteY6" fmla="*/ 912562 h 912562"/>
              <a:gd name="connsiteX7" fmla="*/ 0 w 1825124"/>
              <a:gd name="connsiteY7" fmla="*/ 912562 h 912562"/>
              <a:gd name="connsiteX0" fmla="*/ 0 w 1897817"/>
              <a:gd name="connsiteY0" fmla="*/ 913882 h 913882"/>
              <a:gd name="connsiteX1" fmla="*/ 912562 w 1897817"/>
              <a:gd name="connsiteY1" fmla="*/ 1320 h 913882"/>
              <a:gd name="connsiteX2" fmla="*/ 1801483 w 1897817"/>
              <a:gd name="connsiteY2" fmla="*/ 715802 h 913882"/>
              <a:gd name="connsiteX3" fmla="*/ 1825124 w 1897817"/>
              <a:gd name="connsiteY3" fmla="*/ 913882 h 913882"/>
              <a:gd name="connsiteX4" fmla="*/ 1368842 w 1897817"/>
              <a:gd name="connsiteY4" fmla="*/ 913882 h 913882"/>
              <a:gd name="connsiteX5" fmla="*/ 1344284 w 1897817"/>
              <a:gd name="connsiteY5" fmla="*/ 772952 h 913882"/>
              <a:gd name="connsiteX6" fmla="*/ 912561 w 1897817"/>
              <a:gd name="connsiteY6" fmla="*/ 457601 h 913882"/>
              <a:gd name="connsiteX7" fmla="*/ 456280 w 1897817"/>
              <a:gd name="connsiteY7" fmla="*/ 913882 h 913882"/>
              <a:gd name="connsiteX8" fmla="*/ 0 w 1897817"/>
              <a:gd name="connsiteY8" fmla="*/ 913882 h 913882"/>
              <a:gd name="connsiteX0" fmla="*/ 0 w 1810413"/>
              <a:gd name="connsiteY0" fmla="*/ 913882 h 914708"/>
              <a:gd name="connsiteX1" fmla="*/ 912562 w 1810413"/>
              <a:gd name="connsiteY1" fmla="*/ 1320 h 914708"/>
              <a:gd name="connsiteX2" fmla="*/ 1801483 w 1810413"/>
              <a:gd name="connsiteY2" fmla="*/ 715802 h 914708"/>
              <a:gd name="connsiteX3" fmla="*/ 1368842 w 1810413"/>
              <a:gd name="connsiteY3" fmla="*/ 913882 h 914708"/>
              <a:gd name="connsiteX4" fmla="*/ 1344284 w 1810413"/>
              <a:gd name="connsiteY4" fmla="*/ 772952 h 914708"/>
              <a:gd name="connsiteX5" fmla="*/ 912561 w 1810413"/>
              <a:gd name="connsiteY5" fmla="*/ 457601 h 914708"/>
              <a:gd name="connsiteX6" fmla="*/ 456280 w 1810413"/>
              <a:gd name="connsiteY6" fmla="*/ 913882 h 914708"/>
              <a:gd name="connsiteX7" fmla="*/ 0 w 1810413"/>
              <a:gd name="connsiteY7" fmla="*/ 913882 h 914708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0434"/>
              <a:gd name="connsiteY0" fmla="*/ 913836 h 913836"/>
              <a:gd name="connsiteX1" fmla="*/ 912562 w 1810434"/>
              <a:gd name="connsiteY1" fmla="*/ 1274 h 913836"/>
              <a:gd name="connsiteX2" fmla="*/ 1801483 w 1810434"/>
              <a:gd name="connsiteY2" fmla="*/ 715756 h 913836"/>
              <a:gd name="connsiteX3" fmla="*/ 1344284 w 1810434"/>
              <a:gd name="connsiteY3" fmla="*/ 772906 h 913836"/>
              <a:gd name="connsiteX4" fmla="*/ 912561 w 1810434"/>
              <a:gd name="connsiteY4" fmla="*/ 457555 h 913836"/>
              <a:gd name="connsiteX5" fmla="*/ 456280 w 1810434"/>
              <a:gd name="connsiteY5" fmla="*/ 913836 h 913836"/>
              <a:gd name="connsiteX6" fmla="*/ 0 w 1810434"/>
              <a:gd name="connsiteY6" fmla="*/ 913836 h 913836"/>
              <a:gd name="connsiteX0" fmla="*/ 0 w 1811107"/>
              <a:gd name="connsiteY0" fmla="*/ 913836 h 913836"/>
              <a:gd name="connsiteX1" fmla="*/ 912562 w 1811107"/>
              <a:gd name="connsiteY1" fmla="*/ 1274 h 913836"/>
              <a:gd name="connsiteX2" fmla="*/ 1801483 w 1811107"/>
              <a:gd name="connsiteY2" fmla="*/ 715756 h 913836"/>
              <a:gd name="connsiteX3" fmla="*/ 1344284 w 1811107"/>
              <a:gd name="connsiteY3" fmla="*/ 772906 h 913836"/>
              <a:gd name="connsiteX4" fmla="*/ 912561 w 1811107"/>
              <a:gd name="connsiteY4" fmla="*/ 457555 h 913836"/>
              <a:gd name="connsiteX5" fmla="*/ 456280 w 1811107"/>
              <a:gd name="connsiteY5" fmla="*/ 913836 h 913836"/>
              <a:gd name="connsiteX6" fmla="*/ 0 w 1811107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3836 h 913836"/>
              <a:gd name="connsiteX1" fmla="*/ 912562 w 1801483"/>
              <a:gd name="connsiteY1" fmla="*/ 1274 h 913836"/>
              <a:gd name="connsiteX2" fmla="*/ 1801483 w 1801483"/>
              <a:gd name="connsiteY2" fmla="*/ 715756 h 913836"/>
              <a:gd name="connsiteX3" fmla="*/ 1344284 w 1801483"/>
              <a:gd name="connsiteY3" fmla="*/ 772906 h 913836"/>
              <a:gd name="connsiteX4" fmla="*/ 912561 w 1801483"/>
              <a:gd name="connsiteY4" fmla="*/ 457555 h 913836"/>
              <a:gd name="connsiteX5" fmla="*/ 456280 w 1801483"/>
              <a:gd name="connsiteY5" fmla="*/ 913836 h 913836"/>
              <a:gd name="connsiteX6" fmla="*/ 0 w 1801483"/>
              <a:gd name="connsiteY6" fmla="*/ 913836 h 913836"/>
              <a:gd name="connsiteX0" fmla="*/ 0 w 1801483"/>
              <a:gd name="connsiteY0" fmla="*/ 914153 h 914153"/>
              <a:gd name="connsiteX1" fmla="*/ 912562 w 1801483"/>
              <a:gd name="connsiteY1" fmla="*/ 1591 h 914153"/>
              <a:gd name="connsiteX2" fmla="*/ 1801483 w 1801483"/>
              <a:gd name="connsiteY2" fmla="*/ 716073 h 914153"/>
              <a:gd name="connsiteX3" fmla="*/ 1344284 w 1801483"/>
              <a:gd name="connsiteY3" fmla="*/ 773223 h 914153"/>
              <a:gd name="connsiteX4" fmla="*/ 912561 w 1801483"/>
              <a:gd name="connsiteY4" fmla="*/ 457872 h 914153"/>
              <a:gd name="connsiteX5" fmla="*/ 456280 w 1801483"/>
              <a:gd name="connsiteY5" fmla="*/ 914153 h 914153"/>
              <a:gd name="connsiteX6" fmla="*/ 0 w 1801483"/>
              <a:gd name="connsiteY6" fmla="*/ 914153 h 914153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46 h 912746"/>
              <a:gd name="connsiteX1" fmla="*/ 912562 w 1801483"/>
              <a:gd name="connsiteY1" fmla="*/ 184 h 912746"/>
              <a:gd name="connsiteX2" fmla="*/ 1801483 w 1801483"/>
              <a:gd name="connsiteY2" fmla="*/ 714666 h 912746"/>
              <a:gd name="connsiteX3" fmla="*/ 1344284 w 1801483"/>
              <a:gd name="connsiteY3" fmla="*/ 771816 h 912746"/>
              <a:gd name="connsiteX4" fmla="*/ 912561 w 1801483"/>
              <a:gd name="connsiteY4" fmla="*/ 456465 h 912746"/>
              <a:gd name="connsiteX5" fmla="*/ 456280 w 1801483"/>
              <a:gd name="connsiteY5" fmla="*/ 912746 h 912746"/>
              <a:gd name="connsiteX6" fmla="*/ 0 w 1801483"/>
              <a:gd name="connsiteY6" fmla="*/ 912746 h 912746"/>
              <a:gd name="connsiteX0" fmla="*/ 0 w 1801483"/>
              <a:gd name="connsiteY0" fmla="*/ 912738 h 912738"/>
              <a:gd name="connsiteX1" fmla="*/ 912562 w 1801483"/>
              <a:gd name="connsiteY1" fmla="*/ 176 h 912738"/>
              <a:gd name="connsiteX2" fmla="*/ 1801483 w 1801483"/>
              <a:gd name="connsiteY2" fmla="*/ 714658 h 912738"/>
              <a:gd name="connsiteX3" fmla="*/ 1344284 w 1801483"/>
              <a:gd name="connsiteY3" fmla="*/ 771808 h 912738"/>
              <a:gd name="connsiteX4" fmla="*/ 912561 w 1801483"/>
              <a:gd name="connsiteY4" fmla="*/ 456457 h 912738"/>
              <a:gd name="connsiteX5" fmla="*/ 456280 w 1801483"/>
              <a:gd name="connsiteY5" fmla="*/ 912738 h 912738"/>
              <a:gd name="connsiteX6" fmla="*/ 0 w 1801483"/>
              <a:gd name="connsiteY6" fmla="*/ 912738 h 912738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44284 w 1801483"/>
              <a:gd name="connsiteY3" fmla="*/ 771812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801483"/>
              <a:gd name="connsiteY0" fmla="*/ 912742 h 912742"/>
              <a:gd name="connsiteX1" fmla="*/ 912562 w 1801483"/>
              <a:gd name="connsiteY1" fmla="*/ 180 h 912742"/>
              <a:gd name="connsiteX2" fmla="*/ 1801483 w 1801483"/>
              <a:gd name="connsiteY2" fmla="*/ 714662 h 912742"/>
              <a:gd name="connsiteX3" fmla="*/ 1318884 w 1801483"/>
              <a:gd name="connsiteY3" fmla="*/ 711487 h 912742"/>
              <a:gd name="connsiteX4" fmla="*/ 912561 w 1801483"/>
              <a:gd name="connsiteY4" fmla="*/ 456461 h 912742"/>
              <a:gd name="connsiteX5" fmla="*/ 456280 w 1801483"/>
              <a:gd name="connsiteY5" fmla="*/ 912742 h 912742"/>
              <a:gd name="connsiteX6" fmla="*/ 0 w 1801483"/>
              <a:gd name="connsiteY6" fmla="*/ 912742 h 91274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8884 w 1776083"/>
              <a:gd name="connsiteY3" fmla="*/ 715447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2534 w 1776083"/>
              <a:gd name="connsiteY3" fmla="*/ 699572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6702 h 916702"/>
              <a:gd name="connsiteX1" fmla="*/ 912562 w 1776083"/>
              <a:gd name="connsiteY1" fmla="*/ 4140 h 916702"/>
              <a:gd name="connsiteX2" fmla="*/ 1776083 w 1776083"/>
              <a:gd name="connsiteY2" fmla="*/ 617022 h 916702"/>
              <a:gd name="connsiteX3" fmla="*/ 1312534 w 1776083"/>
              <a:gd name="connsiteY3" fmla="*/ 699572 h 916702"/>
              <a:gd name="connsiteX4" fmla="*/ 912561 w 1776083"/>
              <a:gd name="connsiteY4" fmla="*/ 460421 h 916702"/>
              <a:gd name="connsiteX5" fmla="*/ 456280 w 1776083"/>
              <a:gd name="connsiteY5" fmla="*/ 916702 h 916702"/>
              <a:gd name="connsiteX6" fmla="*/ 0 w 1776083"/>
              <a:gd name="connsiteY6" fmla="*/ 916702 h 916702"/>
              <a:gd name="connsiteX0" fmla="*/ 0 w 1776083"/>
              <a:gd name="connsiteY0" fmla="*/ 913040 h 913040"/>
              <a:gd name="connsiteX1" fmla="*/ 912562 w 1776083"/>
              <a:gd name="connsiteY1" fmla="*/ 478 h 913040"/>
              <a:gd name="connsiteX2" fmla="*/ 1776083 w 1776083"/>
              <a:gd name="connsiteY2" fmla="*/ 613360 h 913040"/>
              <a:gd name="connsiteX3" fmla="*/ 1312534 w 1776083"/>
              <a:gd name="connsiteY3" fmla="*/ 695910 h 913040"/>
              <a:gd name="connsiteX4" fmla="*/ 912561 w 1776083"/>
              <a:gd name="connsiteY4" fmla="*/ 456759 h 913040"/>
              <a:gd name="connsiteX5" fmla="*/ 456280 w 1776083"/>
              <a:gd name="connsiteY5" fmla="*/ 913040 h 913040"/>
              <a:gd name="connsiteX6" fmla="*/ 0 w 1776083"/>
              <a:gd name="connsiteY6" fmla="*/ 913040 h 913040"/>
              <a:gd name="connsiteX0" fmla="*/ 0 w 1776083"/>
              <a:gd name="connsiteY0" fmla="*/ 912592 h 912592"/>
              <a:gd name="connsiteX1" fmla="*/ 912562 w 1776083"/>
              <a:gd name="connsiteY1" fmla="*/ 30 h 912592"/>
              <a:gd name="connsiteX2" fmla="*/ 1776083 w 1776083"/>
              <a:gd name="connsiteY2" fmla="*/ 612912 h 912592"/>
              <a:gd name="connsiteX3" fmla="*/ 1312534 w 1776083"/>
              <a:gd name="connsiteY3" fmla="*/ 695462 h 912592"/>
              <a:gd name="connsiteX4" fmla="*/ 912561 w 1776083"/>
              <a:gd name="connsiteY4" fmla="*/ 456311 h 912592"/>
              <a:gd name="connsiteX5" fmla="*/ 456280 w 1776083"/>
              <a:gd name="connsiteY5" fmla="*/ 912592 h 912592"/>
              <a:gd name="connsiteX6" fmla="*/ 0 w 1776083"/>
              <a:gd name="connsiteY6" fmla="*/ 912592 h 912592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312534 w 1776083"/>
              <a:gd name="connsiteY3" fmla="*/ 69543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76083"/>
              <a:gd name="connsiteY0" fmla="*/ 912564 h 912564"/>
              <a:gd name="connsiteX1" fmla="*/ 912562 w 1776083"/>
              <a:gd name="connsiteY1" fmla="*/ 2 h 912564"/>
              <a:gd name="connsiteX2" fmla="*/ 1776083 w 1776083"/>
              <a:gd name="connsiteY2" fmla="*/ 612884 h 912564"/>
              <a:gd name="connsiteX3" fmla="*/ 1283959 w 1776083"/>
              <a:gd name="connsiteY3" fmla="*/ 650984 h 912564"/>
              <a:gd name="connsiteX4" fmla="*/ 912561 w 1776083"/>
              <a:gd name="connsiteY4" fmla="*/ 456283 h 912564"/>
              <a:gd name="connsiteX5" fmla="*/ 456280 w 1776083"/>
              <a:gd name="connsiteY5" fmla="*/ 912564 h 912564"/>
              <a:gd name="connsiteX6" fmla="*/ 0 w 1776083"/>
              <a:gd name="connsiteY6" fmla="*/ 912564 h 912564"/>
              <a:gd name="connsiteX0" fmla="*/ 0 w 1741158"/>
              <a:gd name="connsiteY0" fmla="*/ 919563 h 919563"/>
              <a:gd name="connsiteX1" fmla="*/ 912562 w 1741158"/>
              <a:gd name="connsiteY1" fmla="*/ 7001 h 919563"/>
              <a:gd name="connsiteX2" fmla="*/ 1741158 w 1741158"/>
              <a:gd name="connsiteY2" fmla="*/ 543683 h 919563"/>
              <a:gd name="connsiteX3" fmla="*/ 1283959 w 1741158"/>
              <a:gd name="connsiteY3" fmla="*/ 657983 h 919563"/>
              <a:gd name="connsiteX4" fmla="*/ 912561 w 1741158"/>
              <a:gd name="connsiteY4" fmla="*/ 463282 h 919563"/>
              <a:gd name="connsiteX5" fmla="*/ 456280 w 1741158"/>
              <a:gd name="connsiteY5" fmla="*/ 919563 h 919563"/>
              <a:gd name="connsiteX6" fmla="*/ 0 w 1741158"/>
              <a:gd name="connsiteY6" fmla="*/ 919563 h 919563"/>
              <a:gd name="connsiteX0" fmla="*/ 0 w 1741158"/>
              <a:gd name="connsiteY0" fmla="*/ 912655 h 912655"/>
              <a:gd name="connsiteX1" fmla="*/ 912562 w 1741158"/>
              <a:gd name="connsiteY1" fmla="*/ 93 h 912655"/>
              <a:gd name="connsiteX2" fmla="*/ 1741158 w 1741158"/>
              <a:gd name="connsiteY2" fmla="*/ 536775 h 912655"/>
              <a:gd name="connsiteX3" fmla="*/ 1283959 w 1741158"/>
              <a:gd name="connsiteY3" fmla="*/ 651075 h 912655"/>
              <a:gd name="connsiteX4" fmla="*/ 912561 w 1741158"/>
              <a:gd name="connsiteY4" fmla="*/ 456374 h 912655"/>
              <a:gd name="connsiteX5" fmla="*/ 456280 w 1741158"/>
              <a:gd name="connsiteY5" fmla="*/ 912655 h 912655"/>
              <a:gd name="connsiteX6" fmla="*/ 0 w 1741158"/>
              <a:gd name="connsiteY6" fmla="*/ 912655 h 912655"/>
              <a:gd name="connsiteX0" fmla="*/ 0 w 1741158"/>
              <a:gd name="connsiteY0" fmla="*/ 912655 h 912655"/>
              <a:gd name="connsiteX1" fmla="*/ 912562 w 1741158"/>
              <a:gd name="connsiteY1" fmla="*/ 93 h 912655"/>
              <a:gd name="connsiteX2" fmla="*/ 1741158 w 1741158"/>
              <a:gd name="connsiteY2" fmla="*/ 536775 h 912655"/>
              <a:gd name="connsiteX3" fmla="*/ 1283959 w 1741158"/>
              <a:gd name="connsiteY3" fmla="*/ 651075 h 912655"/>
              <a:gd name="connsiteX4" fmla="*/ 912561 w 1741158"/>
              <a:gd name="connsiteY4" fmla="*/ 456374 h 912655"/>
              <a:gd name="connsiteX5" fmla="*/ 456280 w 1741158"/>
              <a:gd name="connsiteY5" fmla="*/ 912655 h 912655"/>
              <a:gd name="connsiteX6" fmla="*/ 0 w 1741158"/>
              <a:gd name="connsiteY6" fmla="*/ 912655 h 912655"/>
              <a:gd name="connsiteX0" fmla="*/ 0 w 1741158"/>
              <a:gd name="connsiteY0" fmla="*/ 912655 h 912655"/>
              <a:gd name="connsiteX1" fmla="*/ 912562 w 1741158"/>
              <a:gd name="connsiteY1" fmla="*/ 93 h 912655"/>
              <a:gd name="connsiteX2" fmla="*/ 1741158 w 1741158"/>
              <a:gd name="connsiteY2" fmla="*/ 536775 h 912655"/>
              <a:gd name="connsiteX3" fmla="*/ 1283959 w 1741158"/>
              <a:gd name="connsiteY3" fmla="*/ 651075 h 912655"/>
              <a:gd name="connsiteX4" fmla="*/ 912561 w 1741158"/>
              <a:gd name="connsiteY4" fmla="*/ 456374 h 912655"/>
              <a:gd name="connsiteX5" fmla="*/ 456280 w 1741158"/>
              <a:gd name="connsiteY5" fmla="*/ 912655 h 912655"/>
              <a:gd name="connsiteX6" fmla="*/ 0 w 1741158"/>
              <a:gd name="connsiteY6" fmla="*/ 912655 h 912655"/>
              <a:gd name="connsiteX0" fmla="*/ 0 w 1741158"/>
              <a:gd name="connsiteY0" fmla="*/ 912655 h 912655"/>
              <a:gd name="connsiteX1" fmla="*/ 912562 w 1741158"/>
              <a:gd name="connsiteY1" fmla="*/ 93 h 912655"/>
              <a:gd name="connsiteX2" fmla="*/ 1741158 w 1741158"/>
              <a:gd name="connsiteY2" fmla="*/ 536775 h 912655"/>
              <a:gd name="connsiteX3" fmla="*/ 1283959 w 1741158"/>
              <a:gd name="connsiteY3" fmla="*/ 651075 h 912655"/>
              <a:gd name="connsiteX4" fmla="*/ 912561 w 1741158"/>
              <a:gd name="connsiteY4" fmla="*/ 456374 h 912655"/>
              <a:gd name="connsiteX5" fmla="*/ 456280 w 1741158"/>
              <a:gd name="connsiteY5" fmla="*/ 912655 h 912655"/>
              <a:gd name="connsiteX6" fmla="*/ 0 w 1741158"/>
              <a:gd name="connsiteY6" fmla="*/ 912655 h 91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158" h="912655">
                <a:moveTo>
                  <a:pt x="0" y="912655"/>
                </a:moveTo>
                <a:cubicBezTo>
                  <a:pt x="0" y="408661"/>
                  <a:pt x="435044" y="-7110"/>
                  <a:pt x="912562" y="93"/>
                </a:cubicBezTo>
                <a:cubicBezTo>
                  <a:pt x="1390080" y="7296"/>
                  <a:pt x="1656504" y="325620"/>
                  <a:pt x="1741158" y="536775"/>
                </a:cubicBezTo>
                <a:lnTo>
                  <a:pt x="1283959" y="651075"/>
                </a:lnTo>
                <a:cubicBezTo>
                  <a:pt x="1211087" y="552803"/>
                  <a:pt x="1111362" y="458286"/>
                  <a:pt x="912561" y="456374"/>
                </a:cubicBezTo>
                <a:cubicBezTo>
                  <a:pt x="729635" y="457637"/>
                  <a:pt x="456280" y="660658"/>
                  <a:pt x="456280" y="912655"/>
                </a:cubicBezTo>
                <a:lnTo>
                  <a:pt x="0" y="912655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C8E14B0E-8818-194C-8660-E209F1E97601}"/>
              </a:ext>
            </a:extLst>
          </p:cNvPr>
          <p:cNvSpPr/>
          <p:nvPr/>
        </p:nvSpPr>
        <p:spPr>
          <a:xfrm>
            <a:off x="9099150" y="1025485"/>
            <a:ext cx="2662276" cy="2425424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37581124-426D-6A46-B072-70C3827CBE7F}"/>
              </a:ext>
            </a:extLst>
          </p:cNvPr>
          <p:cNvSpPr/>
          <p:nvPr/>
        </p:nvSpPr>
        <p:spPr>
          <a:xfrm>
            <a:off x="3570367" y="2336142"/>
            <a:ext cx="5531034" cy="364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7B3A37E8-9B0C-5741-AD96-B0B61919CB17}"/>
              </a:ext>
            </a:extLst>
          </p:cNvPr>
          <p:cNvSpPr/>
          <p:nvPr/>
        </p:nvSpPr>
        <p:spPr>
          <a:xfrm>
            <a:off x="3570367" y="3093746"/>
            <a:ext cx="5531034" cy="364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2F4A18BC-54F4-2A43-9A49-DA3E02BFBDD3}"/>
              </a:ext>
            </a:extLst>
          </p:cNvPr>
          <p:cNvSpPr/>
          <p:nvPr/>
        </p:nvSpPr>
        <p:spPr>
          <a:xfrm>
            <a:off x="3570368" y="1636558"/>
            <a:ext cx="5531034" cy="364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026088F5-82C4-334A-AFA3-02EF8BB9B93C}"/>
              </a:ext>
            </a:extLst>
          </p:cNvPr>
          <p:cNvSpPr/>
          <p:nvPr/>
        </p:nvSpPr>
        <p:spPr>
          <a:xfrm>
            <a:off x="3361265" y="1031403"/>
            <a:ext cx="3960418" cy="387668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Rectángulo"/>
          <p:cNvSpPr/>
          <p:nvPr/>
        </p:nvSpPr>
        <p:spPr>
          <a:xfrm>
            <a:off x="5589131" y="1009895"/>
            <a:ext cx="3865530" cy="262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En Ejecución: </a:t>
            </a:r>
          </a:p>
          <a:p>
            <a:pPr marL="285750" lvl="0" indent="-285750">
              <a:lnSpc>
                <a:spcPct val="3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Administración: </a:t>
            </a:r>
            <a:r>
              <a:rPr lang="es-CO" sz="1600" b="1" dirty="0">
                <a:solidFill>
                  <a:srgbClr val="003366"/>
                </a:solidFill>
                <a:latin typeface="Arial Narrow" panose="020B0606020202030204" pitchFamily="34" charset="0"/>
              </a:rPr>
              <a:t>72 contratos</a:t>
            </a:r>
          </a:p>
          <a:p>
            <a:pPr marL="285750" lvl="0" indent="-285750">
              <a:lnSpc>
                <a:spcPct val="3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Mantenimiento Rutinario: </a:t>
            </a:r>
            <a:r>
              <a:rPr lang="es-CO" sz="1600" b="1" dirty="0">
                <a:solidFill>
                  <a:srgbClr val="003366"/>
                </a:solidFill>
                <a:latin typeface="Arial Narrow" panose="020B0606020202030204" pitchFamily="34" charset="0"/>
              </a:rPr>
              <a:t>669 Contratos</a:t>
            </a: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	</a:t>
            </a:r>
          </a:p>
          <a:p>
            <a:pPr marL="285750" lvl="0" indent="-285750">
              <a:lnSpc>
                <a:spcPct val="3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Mezcla y/o Afirmado: </a:t>
            </a:r>
            <a:r>
              <a:rPr lang="es-CO" sz="1600" b="1" dirty="0">
                <a:solidFill>
                  <a:srgbClr val="003366"/>
                </a:solidFill>
                <a:latin typeface="Arial Narrow" panose="020B0606020202030204" pitchFamily="34" charset="0"/>
              </a:rPr>
              <a:t>159 contratos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7A70B85-88E9-D14A-8512-27E79F49067D}"/>
              </a:ext>
            </a:extLst>
          </p:cNvPr>
          <p:cNvSpPr/>
          <p:nvPr/>
        </p:nvSpPr>
        <p:spPr>
          <a:xfrm>
            <a:off x="4681379" y="3647795"/>
            <a:ext cx="2639620" cy="37623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8F9FD5B-23E8-684A-B754-2056B4C89D30}"/>
              </a:ext>
            </a:extLst>
          </p:cNvPr>
          <p:cNvSpPr/>
          <p:nvPr/>
        </p:nvSpPr>
        <p:spPr>
          <a:xfrm>
            <a:off x="3666064" y="4015480"/>
            <a:ext cx="8121191" cy="1481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4" descr="Vista previa de imag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447" y="1192874"/>
            <a:ext cx="4278449" cy="4275354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41C939C6-BA2F-4249-A0D3-0E609D1D23E9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2" name="Rectangle 27">
              <a:extLst>
                <a:ext uri="{FF2B5EF4-FFF2-40B4-BE49-F238E27FC236}">
                  <a16:creationId xmlns:a16="http://schemas.microsoft.com/office/drawing/2014/main" xmlns="" id="{AE0A53D4-40D8-4BAD-BF1E-922DC510F3CE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48B0EE42-EF41-4B78-B01F-E158595DE2CF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1C8412E9-EE48-4A6E-850D-6A3CA2DF5076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331A8434-4438-4D4A-95B2-8CE988DAB0B4}"/>
              </a:ext>
            </a:extLst>
          </p:cNvPr>
          <p:cNvSpPr txBox="1">
            <a:spLocks/>
          </p:cNvSpPr>
          <p:nvPr/>
        </p:nvSpPr>
        <p:spPr>
          <a:xfrm>
            <a:off x="1465383" y="-56509"/>
            <a:ext cx="9164516" cy="1031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003366"/>
                </a:solidFill>
                <a:latin typeface="Myriad Pro" panose="020B0503030403020204" pitchFamily="34" charset="0"/>
              </a:rPr>
              <a:t>Administración Vial y Cooperativas de Mantenimiento Rutinario</a:t>
            </a:r>
            <a:endParaRPr lang="es-CO" sz="32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23 Rectángulo">
            <a:extLst>
              <a:ext uri="{FF2B5EF4-FFF2-40B4-BE49-F238E27FC236}">
                <a16:creationId xmlns:a16="http://schemas.microsoft.com/office/drawing/2014/main" xmlns="" id="{A66A9521-95AB-EB45-87BB-53EDC652B1D4}"/>
              </a:ext>
            </a:extLst>
          </p:cNvPr>
          <p:cNvSpPr/>
          <p:nvPr/>
        </p:nvSpPr>
        <p:spPr>
          <a:xfrm>
            <a:off x="5641897" y="3686877"/>
            <a:ext cx="614435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Beneficios:</a:t>
            </a:r>
            <a:endParaRPr lang="es-CO" sz="1600" b="1" u="sng" dirty="0">
              <a:solidFill>
                <a:srgbClr val="003366"/>
              </a:solidFill>
              <a:latin typeface="Arial Narrow" panose="020B0606020202030204" pitchFamily="34" charset="0"/>
              <a:cs typeface="Times New Roman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Garantizar la conservación vial con menores costos a través del Mantenimiento Rutinario, evitando el daño en la vía.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Prevención y atención oportuna a riesgos y emergencias de las vías.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Garantizar </a:t>
            </a:r>
            <a:r>
              <a:rPr lang="es-CO" sz="1600" dirty="0" err="1">
                <a:solidFill>
                  <a:srgbClr val="003366"/>
                </a:solidFill>
                <a:latin typeface="Arial Narrow" panose="020B0606020202030204" pitchFamily="34" charset="0"/>
              </a:rPr>
              <a:t>transitabilidad</a:t>
            </a: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 y seguridad para los usuarios de las vías a cargo.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Vincular dentro de los trabajos a personas vecinas de las vías.</a:t>
            </a: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1600" dirty="0">
                <a:solidFill>
                  <a:srgbClr val="003366"/>
                </a:solidFill>
                <a:latin typeface="Arial Narrow" panose="020B0606020202030204" pitchFamily="34" charset="0"/>
              </a:rPr>
              <a:t>Generar cultura empresarial como factor de desarrollo local en zonas rurales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C5FD87CA-F1C7-584D-A79E-A03F3AEF2C63}"/>
              </a:ext>
            </a:extLst>
          </p:cNvPr>
          <p:cNvSpPr/>
          <p:nvPr/>
        </p:nvSpPr>
        <p:spPr>
          <a:xfrm>
            <a:off x="1092848" y="1117600"/>
            <a:ext cx="4450000" cy="442749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E3F5CA3-E64A-D74C-87F1-236173BED056}"/>
              </a:ext>
            </a:extLst>
          </p:cNvPr>
          <p:cNvGrpSpPr/>
          <p:nvPr/>
        </p:nvGrpSpPr>
        <p:grpSpPr>
          <a:xfrm>
            <a:off x="9170261" y="1378388"/>
            <a:ext cx="2615994" cy="642687"/>
            <a:chOff x="4069119" y="4834268"/>
            <a:chExt cx="2615994" cy="64268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64700B01-231F-1D41-8E40-4B4715ACAC74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5099BF5A-2248-F448-95AD-0FE41FC9921A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9" name="Graphic 28" descr="Dollar">
                <a:extLst>
                  <a:ext uri="{FF2B5EF4-FFF2-40B4-BE49-F238E27FC236}">
                    <a16:creationId xmlns:a16="http://schemas.microsoft.com/office/drawing/2014/main" xmlns="" id="{60025AC7-73AC-BF45-A74A-6382D56DDF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30" name="Marcador de texto 9">
              <a:extLst>
                <a:ext uri="{FF2B5EF4-FFF2-40B4-BE49-F238E27FC236}">
                  <a16:creationId xmlns:a16="http://schemas.microsoft.com/office/drawing/2014/main" xmlns="" id="{D57BE486-DCC3-A546-BF32-8BE4DCF432E5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</a:t>
              </a:r>
            </a:p>
          </p:txBody>
        </p:sp>
        <p:sp>
          <p:nvSpPr>
            <p:cNvPr id="31" name="Marcador de texto 9">
              <a:extLst>
                <a:ext uri="{FF2B5EF4-FFF2-40B4-BE49-F238E27FC236}">
                  <a16:creationId xmlns:a16="http://schemas.microsoft.com/office/drawing/2014/main" xmlns="" id="{D695F6C7-E2F7-BD4D-9F5C-E718ADBDC662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31.101 millones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BF8F205B-A8FC-014C-80E2-67F4491F8CD2}"/>
              </a:ext>
            </a:extLst>
          </p:cNvPr>
          <p:cNvGrpSpPr/>
          <p:nvPr/>
        </p:nvGrpSpPr>
        <p:grpSpPr>
          <a:xfrm>
            <a:off x="9158972" y="2102432"/>
            <a:ext cx="2615994" cy="642687"/>
            <a:chOff x="4069119" y="4834268"/>
            <a:chExt cx="2615994" cy="64268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9730D847-6848-AD4E-B340-18BB0F60C331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0640797A-30D4-2141-B799-B3DAE40B6B8B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7" name="Graphic 36" descr="Dollar">
                <a:extLst>
                  <a:ext uri="{FF2B5EF4-FFF2-40B4-BE49-F238E27FC236}">
                    <a16:creationId xmlns:a16="http://schemas.microsoft.com/office/drawing/2014/main" xmlns="" id="{F6875B61-2D94-6E40-9273-DCE0FA90D8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34" name="Marcador de texto 9">
              <a:extLst>
                <a:ext uri="{FF2B5EF4-FFF2-40B4-BE49-F238E27FC236}">
                  <a16:creationId xmlns:a16="http://schemas.microsoft.com/office/drawing/2014/main" xmlns="" id="{657C7AD9-16F9-1745-AEE8-FB08066F5BC7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</a:t>
              </a:r>
            </a:p>
          </p:txBody>
        </p:sp>
        <p:sp>
          <p:nvSpPr>
            <p:cNvPr id="35" name="Marcador de texto 9">
              <a:extLst>
                <a:ext uri="{FF2B5EF4-FFF2-40B4-BE49-F238E27FC236}">
                  <a16:creationId xmlns:a16="http://schemas.microsoft.com/office/drawing/2014/main" xmlns="" id="{ECD02C22-F3F6-7742-9E04-8E984B00DBA2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85.008 millones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91A0C2A3-DF32-4244-9C6F-6BA4FEC6314B}"/>
              </a:ext>
            </a:extLst>
          </p:cNvPr>
          <p:cNvGrpSpPr/>
          <p:nvPr/>
        </p:nvGrpSpPr>
        <p:grpSpPr>
          <a:xfrm>
            <a:off x="9158972" y="2826338"/>
            <a:ext cx="2615994" cy="642687"/>
            <a:chOff x="4069119" y="4834268"/>
            <a:chExt cx="2615994" cy="64268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391BFAD9-9A40-634F-AE9A-73A26E07196A}"/>
                </a:ext>
              </a:extLst>
            </p:cNvPr>
            <p:cNvGrpSpPr/>
            <p:nvPr/>
          </p:nvGrpSpPr>
          <p:grpSpPr>
            <a:xfrm>
              <a:off x="4069119" y="4834268"/>
              <a:ext cx="586969" cy="586969"/>
              <a:chOff x="9716613" y="4998390"/>
              <a:chExt cx="586969" cy="586969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xmlns="" id="{638D76BF-08C0-4943-8CD9-605E0697399A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3" name="Graphic 42" descr="Dollar">
                <a:extLst>
                  <a:ext uri="{FF2B5EF4-FFF2-40B4-BE49-F238E27FC236}">
                    <a16:creationId xmlns:a16="http://schemas.microsoft.com/office/drawing/2014/main" xmlns="" id="{D43421F7-BCDC-634D-9078-8ECAD0A35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52840" y="5025480"/>
                <a:ext cx="538042" cy="538042"/>
              </a:xfrm>
              <a:prstGeom prst="rect">
                <a:avLst/>
              </a:prstGeom>
            </p:spPr>
          </p:pic>
        </p:grpSp>
        <p:sp>
          <p:nvSpPr>
            <p:cNvPr id="40" name="Marcador de texto 9">
              <a:extLst>
                <a:ext uri="{FF2B5EF4-FFF2-40B4-BE49-F238E27FC236}">
                  <a16:creationId xmlns:a16="http://schemas.microsoft.com/office/drawing/2014/main" xmlns="" id="{C6A52F9D-D07B-0943-BFC5-44529E4D5534}"/>
                </a:ext>
              </a:extLst>
            </p:cNvPr>
            <p:cNvSpPr txBox="1">
              <a:spLocks/>
            </p:cNvSpPr>
            <p:nvPr/>
          </p:nvSpPr>
          <p:spPr>
            <a:xfrm>
              <a:off x="4879967" y="4886758"/>
              <a:ext cx="1565691" cy="287080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18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Inversión</a:t>
              </a:r>
            </a:p>
          </p:txBody>
        </p:sp>
        <p:sp>
          <p:nvSpPr>
            <p:cNvPr id="41" name="Marcador de texto 9">
              <a:extLst>
                <a:ext uri="{FF2B5EF4-FFF2-40B4-BE49-F238E27FC236}">
                  <a16:creationId xmlns:a16="http://schemas.microsoft.com/office/drawing/2014/main" xmlns="" id="{9FA1CC5D-6CDD-CF44-967E-64BE172FEAE1}"/>
                </a:ext>
              </a:extLst>
            </p:cNvPr>
            <p:cNvSpPr txBox="1">
              <a:spLocks/>
            </p:cNvSpPr>
            <p:nvPr/>
          </p:nvSpPr>
          <p:spPr>
            <a:xfrm>
              <a:off x="4640513" y="5036815"/>
              <a:ext cx="2044600" cy="440140"/>
            </a:xfrm>
            <a:prstGeom prst="rect">
              <a:avLst/>
            </a:prstGeom>
          </p:spPr>
          <p:txBody>
            <a:bodyPr anchor="ctr">
              <a:normAutofit lnSpcReduction="1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11.054 millones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82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1F22D89-554D-F64D-BED3-3E91B55236C1}"/>
              </a:ext>
            </a:extLst>
          </p:cNvPr>
          <p:cNvSpPr/>
          <p:nvPr/>
        </p:nvSpPr>
        <p:spPr>
          <a:xfrm>
            <a:off x="5315067" y="2115280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B9673929-8444-6444-951E-58067262E3FE}"/>
              </a:ext>
            </a:extLst>
          </p:cNvPr>
          <p:cNvSpPr/>
          <p:nvPr/>
        </p:nvSpPr>
        <p:spPr>
          <a:xfrm>
            <a:off x="5315067" y="2536387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FB0D67C-67FA-4846-A852-2F38AB6400C5}"/>
              </a:ext>
            </a:extLst>
          </p:cNvPr>
          <p:cNvSpPr/>
          <p:nvPr/>
        </p:nvSpPr>
        <p:spPr>
          <a:xfrm>
            <a:off x="5315067" y="2951855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EDFAB4FF-FB50-8A42-9E55-2E560023CEE8}"/>
              </a:ext>
            </a:extLst>
          </p:cNvPr>
          <p:cNvSpPr/>
          <p:nvPr/>
        </p:nvSpPr>
        <p:spPr>
          <a:xfrm>
            <a:off x="5315067" y="3372913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DFA0CFD-C8EC-B24A-8F9B-F4884D645780}"/>
              </a:ext>
            </a:extLst>
          </p:cNvPr>
          <p:cNvSpPr/>
          <p:nvPr/>
        </p:nvSpPr>
        <p:spPr>
          <a:xfrm>
            <a:off x="5315067" y="3800547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DEC0BD6-2B4B-D149-B0CA-909F6CAAB696}"/>
              </a:ext>
            </a:extLst>
          </p:cNvPr>
          <p:cNvSpPr/>
          <p:nvPr/>
        </p:nvSpPr>
        <p:spPr>
          <a:xfrm>
            <a:off x="5315067" y="4199247"/>
            <a:ext cx="6295292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6718298-8E3A-9B4F-B36B-505A9EC3FA71}"/>
              </a:ext>
            </a:extLst>
          </p:cNvPr>
          <p:cNvSpPr/>
          <p:nvPr/>
        </p:nvSpPr>
        <p:spPr>
          <a:xfrm>
            <a:off x="3810000" y="1218588"/>
            <a:ext cx="7800359" cy="7607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C:\Users\scrodriguezr\Downloads\IMG-20191029-WA0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9399" y="1303465"/>
            <a:ext cx="4208737" cy="418535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921649" y="2047868"/>
            <a:ext cx="49680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Contención vehicular: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2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Señalización vertical: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	247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Señalización horizontal: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249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Andenes peatonales: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	460 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Señalización zonas escolares: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37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srgbClr val="003366"/>
                </a:solidFill>
                <a:latin typeface="Arial Narrow" panose="020B0606020202030204" pitchFamily="34" charset="0"/>
              </a:rPr>
              <a:t>Puentes peatonales: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	1 un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758608" y="1218588"/>
            <a:ext cx="590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sz="20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 Bold Condensed"/>
              </a:rPr>
              <a:t>Construcción de obras y señalización para la seguridad vial en la infraestructura de transporte nacional.</a:t>
            </a:r>
            <a:endParaRPr lang="es-CO" sz="2000" dirty="0">
              <a:solidFill>
                <a:srgbClr val="003366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2" name="Group 24">
            <a:extLst>
              <a:ext uri="{FF2B5EF4-FFF2-40B4-BE49-F238E27FC236}">
                <a16:creationId xmlns:a16="http://schemas.microsoft.com/office/drawing/2014/main" xmlns="" id="{DD619269-C739-4D72-8905-F389D3112D4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xmlns="" id="{9B7742AF-6DB7-40BD-B606-657AFC68933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8">
              <a:extLst>
                <a:ext uri="{FF2B5EF4-FFF2-40B4-BE49-F238E27FC236}">
                  <a16:creationId xmlns:a16="http://schemas.microsoft.com/office/drawing/2014/main" xmlns="" id="{900568CC-6596-4B14-8792-379C07F60E6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80403C7C-68BC-4FD4-A5AD-AA45820431E2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5D0EC160-7240-47A1-8F70-04E06C4F0C57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Señalización y Seguridad Vial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2082A8E2-65C9-1549-9444-178B370D5BD8}"/>
              </a:ext>
            </a:extLst>
          </p:cNvPr>
          <p:cNvSpPr/>
          <p:nvPr/>
        </p:nvSpPr>
        <p:spPr>
          <a:xfrm>
            <a:off x="1465384" y="1207593"/>
            <a:ext cx="4359550" cy="4337506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5017C2D-EF7D-2F46-A2FB-A4DD46ADFB2A}"/>
              </a:ext>
            </a:extLst>
          </p:cNvPr>
          <p:cNvGrpSpPr/>
          <p:nvPr/>
        </p:nvGrpSpPr>
        <p:grpSpPr>
          <a:xfrm>
            <a:off x="5939234" y="4770480"/>
            <a:ext cx="586969" cy="590532"/>
            <a:chOff x="9716613" y="4998390"/>
            <a:chExt cx="586969" cy="59053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EA5D488F-4FBE-C544-8656-35D8E85FB06C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Dollar">
              <a:extLst>
                <a:ext uri="{FF2B5EF4-FFF2-40B4-BE49-F238E27FC236}">
                  <a16:creationId xmlns:a16="http://schemas.microsoft.com/office/drawing/2014/main" xmlns="" id="{A61A1362-00D6-9B45-A208-2612F293D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0" name="Marcador de texto 9">
            <a:extLst>
              <a:ext uri="{FF2B5EF4-FFF2-40B4-BE49-F238E27FC236}">
                <a16:creationId xmlns:a16="http://schemas.microsoft.com/office/drawing/2014/main" xmlns="" id="{11F33031-CEB8-F24D-9DD4-C985844875FF}"/>
              </a:ext>
            </a:extLst>
          </p:cNvPr>
          <p:cNvSpPr txBox="1">
            <a:spLocks/>
          </p:cNvSpPr>
          <p:nvPr/>
        </p:nvSpPr>
        <p:spPr>
          <a:xfrm>
            <a:off x="6526203" y="4695760"/>
            <a:ext cx="2116227" cy="37943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(2018-2019)</a:t>
            </a:r>
          </a:p>
        </p:txBody>
      </p:sp>
      <p:sp>
        <p:nvSpPr>
          <p:cNvPr id="21" name="Marcador de texto 9">
            <a:extLst>
              <a:ext uri="{FF2B5EF4-FFF2-40B4-BE49-F238E27FC236}">
                <a16:creationId xmlns:a16="http://schemas.microsoft.com/office/drawing/2014/main" xmlns="" id="{A3E44BF9-D941-5B46-823E-915D3F0ADCDB}"/>
              </a:ext>
            </a:extLst>
          </p:cNvPr>
          <p:cNvSpPr txBox="1">
            <a:spLocks/>
          </p:cNvSpPr>
          <p:nvPr/>
        </p:nvSpPr>
        <p:spPr>
          <a:xfrm>
            <a:off x="6537871" y="4983832"/>
            <a:ext cx="223782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6.590 millones</a:t>
            </a:r>
          </a:p>
        </p:txBody>
      </p:sp>
    </p:spTree>
    <p:extLst>
      <p:ext uri="{BB962C8B-B14F-4D97-AF65-F5344CB8AC3E}">
        <p14:creationId xmlns:p14="http://schemas.microsoft.com/office/powerpoint/2010/main" val="25838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18609" y="4080806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439EAA95-E896-4792-BD77-C48EFE6DFF1F}"/>
              </a:ext>
            </a:extLst>
          </p:cNvPr>
          <p:cNvSpPr txBox="1">
            <a:spLocks/>
          </p:cNvSpPr>
          <p:nvPr/>
        </p:nvSpPr>
        <p:spPr>
          <a:xfrm>
            <a:off x="6951642" y="5348176"/>
            <a:ext cx="5240357" cy="11266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Colombia Rural</a:t>
            </a:r>
            <a:endParaRPr lang="es-CO" sz="2200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0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679975" y="118740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679975" y="154033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xmlns="" id="{C6AA3F99-4181-A640-805E-9A01E88939E9}"/>
              </a:ext>
            </a:extLst>
          </p:cNvPr>
          <p:cNvSpPr/>
          <p:nvPr/>
        </p:nvSpPr>
        <p:spPr>
          <a:xfrm rot="10800000">
            <a:off x="4679975" y="1905014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2F7E5777-D6DB-DA48-9C16-AD86839F632E}"/>
              </a:ext>
            </a:extLst>
          </p:cNvPr>
          <p:cNvSpPr/>
          <p:nvPr/>
        </p:nvSpPr>
        <p:spPr>
          <a:xfrm rot="10800000">
            <a:off x="4679975" y="227005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63377871-F7A7-6144-A53A-D8B5C71DBF35}"/>
              </a:ext>
            </a:extLst>
          </p:cNvPr>
          <p:cNvSpPr/>
          <p:nvPr/>
        </p:nvSpPr>
        <p:spPr>
          <a:xfrm rot="10800000">
            <a:off x="4679975" y="2641921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xmlns="" id="{D9C3BCE8-79A2-584D-822D-19F77D63AC44}"/>
              </a:ext>
            </a:extLst>
          </p:cNvPr>
          <p:cNvSpPr/>
          <p:nvPr/>
        </p:nvSpPr>
        <p:spPr>
          <a:xfrm rot="10800000">
            <a:off x="4679975" y="300948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xmlns="" id="{F16A9093-314B-3C4E-AC02-2238F8465EFD}"/>
              </a:ext>
            </a:extLst>
          </p:cNvPr>
          <p:cNvSpPr/>
          <p:nvPr/>
        </p:nvSpPr>
        <p:spPr>
          <a:xfrm rot="10800000">
            <a:off x="4679975" y="338388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xmlns="" id="{ADAE9970-DB32-594F-A802-186BC599BD28}"/>
              </a:ext>
            </a:extLst>
          </p:cNvPr>
          <p:cNvSpPr/>
          <p:nvPr/>
        </p:nvSpPr>
        <p:spPr>
          <a:xfrm rot="10800000">
            <a:off x="4679975" y="374110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6102111" y="1120030"/>
            <a:ext cx="51691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APOYO A LA INVERSIÓN:		$ 2,6 billones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Vial Terciaria a cargo: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27.577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Estructuración Programa Colombia Rural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Total Contratos en Ejecución: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109	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Mejoramiento y pavimentación: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226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Proyectos Red Férrea: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Procesos en Licitación: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Empleos Generados: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4.740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xmlns="" id="{6DE732F9-4017-439F-B1CC-DB42A47C0E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xmlns="" id="{583AB867-7F7B-4A0F-A16B-2C19E0084E1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xmlns="" id="{A16B8BD1-177E-4E4F-80F3-DF3D96F42F55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xmlns="" id="{53326FE8-709E-475A-935E-24EF4A2EA5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712875AC-4A1C-4EE4-8FF7-BA2B4C14D9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en el período 2018 -2019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2" y="962526"/>
            <a:ext cx="4507143" cy="4443663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A4BD57-3C14-FB46-BDAD-24783403F5A3}"/>
              </a:ext>
            </a:extLst>
          </p:cNvPr>
          <p:cNvSpPr/>
          <p:nvPr/>
        </p:nvSpPr>
        <p:spPr>
          <a:xfrm>
            <a:off x="1498940" y="89198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ED6FD108-BBBE-3C40-B061-7B5148116CC0}"/>
              </a:ext>
            </a:extLst>
          </p:cNvPr>
          <p:cNvSpPr/>
          <p:nvPr/>
        </p:nvSpPr>
        <p:spPr>
          <a:xfrm>
            <a:off x="7886797" y="2103088"/>
            <a:ext cx="4051013" cy="265623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D0522AA9-90EC-7E42-9307-BA6C89BD2C7E}"/>
              </a:ext>
            </a:extLst>
          </p:cNvPr>
          <p:cNvSpPr/>
          <p:nvPr/>
        </p:nvSpPr>
        <p:spPr>
          <a:xfrm>
            <a:off x="1069633" y="4267360"/>
            <a:ext cx="5077569" cy="357120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6">
            <a:extLst>
              <a:ext uri="{FF2B5EF4-FFF2-40B4-BE49-F238E27FC236}">
                <a16:creationId xmlns:a16="http://schemas.microsoft.com/office/drawing/2014/main" xmlns="" id="{2AA81E2C-3CE6-D94A-AABE-6D42206A2B0F}"/>
              </a:ext>
            </a:extLst>
          </p:cNvPr>
          <p:cNvSpPr/>
          <p:nvPr/>
        </p:nvSpPr>
        <p:spPr>
          <a:xfrm>
            <a:off x="1069633" y="1219315"/>
            <a:ext cx="5547067" cy="225795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2484" y="1271203"/>
            <a:ext cx="3525716" cy="2283997"/>
          </a:xfr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15000"/>
              </a:lnSpc>
            </a:pPr>
            <a:r>
              <a:rPr lang="es-ES" sz="2000" dirty="0">
                <a:solidFill>
                  <a:srgbClr val="003366"/>
                </a:solidFill>
                <a:latin typeface="Arial Narrow" panose="020B0606020202030204" pitchFamily="34" charset="0"/>
                <a:ea typeface="+mn-ea"/>
                <a:cs typeface="+mn-cs"/>
              </a:rPr>
              <a:t>Ejecuta políticas, planes, programas y proyectos, así como administra integralmente los procesos de construcción, conservación, rehabilitación de la infraestructura de la red terciaria.</a:t>
            </a:r>
            <a:endParaRPr lang="es-CO" sz="2000" dirty="0">
              <a:solidFill>
                <a:srgbClr val="003366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DC6ECFD8-7223-4764-86C8-609A66D9E3A8}"/>
              </a:ext>
            </a:extLst>
          </p:cNvPr>
          <p:cNvSpPr txBox="1">
            <a:spLocks/>
          </p:cNvSpPr>
          <p:nvPr/>
        </p:nvSpPr>
        <p:spPr>
          <a:xfrm>
            <a:off x="1100426" y="4237994"/>
            <a:ext cx="3936964" cy="382733"/>
          </a:xfrm>
          <a:prstGeom prst="rect">
            <a:avLst/>
          </a:prstGeom>
        </p:spPr>
        <p:txBody>
          <a:bodyPr wrap="square">
            <a:spAutoFit/>
          </a:bodyPr>
          <a:lstStyle>
            <a:lvl1pPr algn="just" defTabSz="914400" latinLnBrk="0">
              <a:lnSpc>
                <a:spcPct val="115000"/>
              </a:lnSpc>
              <a:buNone/>
              <a:defRPr sz="1600">
                <a:solidFill>
                  <a:srgbClr val="003366"/>
                </a:solidFill>
                <a:latin typeface="Arial Narrow" panose="020B0606020202030204" pitchFamily="34" charset="0"/>
              </a:defRPr>
            </a:lvl1pPr>
          </a:lstStyle>
          <a:p>
            <a:pPr algn="l"/>
            <a:r>
              <a:rPr lang="es-MX" sz="1800" b="1" dirty="0">
                <a:sym typeface="Work Sans Light"/>
              </a:rPr>
              <a:t>Distribución de la red terciaria</a:t>
            </a:r>
            <a:endParaRPr lang="en-US" sz="1800" b="1" dirty="0">
              <a:sym typeface="Work Sans Light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FACD797B-EF13-4E3B-ABE7-0C27C2B1CA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3990" y="1281152"/>
            <a:ext cx="4051013" cy="4026506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E0A94F46-E895-4EAA-AF61-1EFD867DB169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F8F2E5FD-2E31-4CFE-91E1-B041A7CBC19A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74FADDF5-324C-428A-AF80-73AA50090FDF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7BF0639B-67CA-4CD0-9283-DDA37A005844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3A7BB77D-AD3A-4B03-9934-4781ABDDA6B5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Programas de Red Terciaria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3DE6AC9A-FD0D-2245-870B-EAC1FFEDE351}"/>
              </a:ext>
            </a:extLst>
          </p:cNvPr>
          <p:cNvSpPr/>
          <p:nvPr/>
        </p:nvSpPr>
        <p:spPr>
          <a:xfrm>
            <a:off x="4414514" y="1197668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xmlns="" id="{88F78629-6EAE-42C1-9A96-C9DF31E9AF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002110"/>
              </p:ext>
            </p:extLst>
          </p:nvPr>
        </p:nvGraphicFramePr>
        <p:xfrm>
          <a:off x="1069633" y="4683008"/>
          <a:ext cx="69567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480">
                  <a:extLst>
                    <a:ext uri="{9D8B030D-6E8A-4147-A177-3AD203B41FA5}">
                      <a16:colId xmlns:a16="http://schemas.microsoft.com/office/drawing/2014/main" xmlns="" val="2661334344"/>
                    </a:ext>
                  </a:extLst>
                </a:gridCol>
                <a:gridCol w="2178814">
                  <a:extLst>
                    <a:ext uri="{9D8B030D-6E8A-4147-A177-3AD203B41FA5}">
                      <a16:colId xmlns:a16="http://schemas.microsoft.com/office/drawing/2014/main" xmlns="" val="2009414883"/>
                    </a:ext>
                  </a:extLst>
                </a:gridCol>
                <a:gridCol w="1888304">
                  <a:extLst>
                    <a:ext uri="{9D8B030D-6E8A-4147-A177-3AD203B41FA5}">
                      <a16:colId xmlns:a16="http://schemas.microsoft.com/office/drawing/2014/main" xmlns="" val="4164592239"/>
                    </a:ext>
                  </a:extLst>
                </a:gridCol>
                <a:gridCol w="1525169">
                  <a:extLst>
                    <a:ext uri="{9D8B030D-6E8A-4147-A177-3AD203B41FA5}">
                      <a16:colId xmlns:a16="http://schemas.microsoft.com/office/drawing/2014/main" xmlns="" val="2260940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Nación (km)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Departamentos (km)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Municipios (km)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Total (km)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260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>
                          <a:solidFill>
                            <a:srgbClr val="003366"/>
                          </a:solidFill>
                        </a:rPr>
                        <a:t>27.577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>
                          <a:solidFill>
                            <a:srgbClr val="003366"/>
                          </a:solidFill>
                        </a:rPr>
                        <a:t>13.959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>
                          <a:solidFill>
                            <a:srgbClr val="003366"/>
                          </a:solidFill>
                        </a:rPr>
                        <a:t>100.748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>
                          <a:solidFill>
                            <a:srgbClr val="003366"/>
                          </a:solidFill>
                        </a:rPr>
                        <a:t>142.284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7487787"/>
                  </a:ext>
                </a:extLst>
              </a:tr>
            </a:tbl>
          </a:graphicData>
        </a:graphic>
      </p:graphicFrame>
      <p:sp>
        <p:nvSpPr>
          <p:cNvPr id="21" name="Rectángulo 2">
            <a:extLst>
              <a:ext uri="{FF2B5EF4-FFF2-40B4-BE49-F238E27FC236}">
                <a16:creationId xmlns:a16="http://schemas.microsoft.com/office/drawing/2014/main" xmlns="" id="{31049128-6B91-974F-B73B-DDCD14444A4B}"/>
              </a:ext>
            </a:extLst>
          </p:cNvPr>
          <p:cNvSpPr/>
          <p:nvPr/>
        </p:nvSpPr>
        <p:spPr>
          <a:xfrm>
            <a:off x="8712586" y="2108666"/>
            <a:ext cx="3149733" cy="2650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s-CO" b="1" dirty="0">
                <a:solidFill>
                  <a:schemeClr val="bg1"/>
                </a:solidFill>
                <a:latin typeface="Arial Narrow" panose="020B0606020202030204" pitchFamily="34" charset="0"/>
              </a:rPr>
              <a:t>Programas de inversión</a:t>
            </a:r>
          </a:p>
          <a:p>
            <a:pPr>
              <a:lnSpc>
                <a:spcPct val="115000"/>
              </a:lnSpc>
            </a:pPr>
            <a:r>
              <a:rPr lang="es-CO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Colombia Rural </a:t>
            </a: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Regalías – </a:t>
            </a:r>
            <a:r>
              <a:rPr lang="es-CO" sz="1600" dirty="0" err="1">
                <a:solidFill>
                  <a:schemeClr val="bg1"/>
                </a:solidFill>
                <a:latin typeface="Arial Narrow" panose="020B0606020202030204" pitchFamily="34" charset="0"/>
              </a:rPr>
              <a:t>OCADs</a:t>
            </a:r>
            <a:endParaRPr lang="es-CO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Obras por Impuestos</a:t>
            </a: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Isagen</a:t>
            </a: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Conectividad Regional</a:t>
            </a: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Contrato Plan – Bicentenario</a:t>
            </a:r>
          </a:p>
          <a:p>
            <a:pPr marL="285750" indent="-285750">
              <a:lnSpc>
                <a:spcPct val="115000"/>
              </a:lnSpc>
              <a:buFont typeface="Wingdings" pitchFamily="2" charset="2"/>
              <a:buChar char="§"/>
            </a:pPr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</a:rPr>
              <a:t>Mantenimiento y mejoramiento</a:t>
            </a:r>
            <a:endParaRPr lang="es-E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lnSpc>
                <a:spcPct val="115000"/>
              </a:lnSpc>
            </a:pPr>
            <a:r>
              <a:rPr lang="es-CO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Férreo</a:t>
            </a:r>
          </a:p>
        </p:txBody>
      </p:sp>
    </p:spTree>
    <p:extLst>
      <p:ext uri="{BB962C8B-B14F-4D97-AF65-F5344CB8AC3E}">
        <p14:creationId xmlns:p14="http://schemas.microsoft.com/office/powerpoint/2010/main" val="367392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DAC9C93D-F9B1-438C-B8AA-9FDB806F9807}"/>
              </a:ext>
            </a:extLst>
          </p:cNvPr>
          <p:cNvSpPr/>
          <p:nvPr/>
        </p:nvSpPr>
        <p:spPr>
          <a:xfrm>
            <a:off x="1180123" y="2320525"/>
            <a:ext cx="4907231" cy="1025186"/>
          </a:xfrm>
          <a:prstGeom prst="roundRect">
            <a:avLst/>
          </a:prstGeom>
          <a:solidFill>
            <a:srgbClr val="CCD5E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Subdirección de </a:t>
            </a:r>
            <a:r>
              <a:rPr lang="es-CO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l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a Red Terciaria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xmlns="" id="{37ACB9AC-B14C-42C9-9169-E211A388D640}"/>
              </a:ext>
            </a:extLst>
          </p:cNvPr>
          <p:cNvSpPr/>
          <p:nvPr/>
        </p:nvSpPr>
        <p:spPr>
          <a:xfrm>
            <a:off x="7327900" y="1277020"/>
            <a:ext cx="3979510" cy="828258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ISAGEN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$ 467.219 millones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CB1F3F18-B2D2-44D8-B1C6-A0C7A6E615E3}"/>
              </a:ext>
            </a:extLst>
          </p:cNvPr>
          <p:cNvSpPr/>
          <p:nvPr/>
        </p:nvSpPr>
        <p:spPr>
          <a:xfrm>
            <a:off x="7467600" y="2418647"/>
            <a:ext cx="3839810" cy="828258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Obras Por Impuestos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$ 237.773 millones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xmlns="" id="{8B1EF2E1-54E4-484B-A751-5966868BABEC}"/>
              </a:ext>
            </a:extLst>
          </p:cNvPr>
          <p:cNvSpPr/>
          <p:nvPr/>
        </p:nvSpPr>
        <p:spPr>
          <a:xfrm>
            <a:off x="7477495" y="3547395"/>
            <a:ext cx="3839810" cy="832229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Conectividad Regional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$ 408.722 millones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xmlns="" id="{44C9E382-3F27-4355-A507-3F62A70372F6}"/>
              </a:ext>
            </a:extLst>
          </p:cNvPr>
          <p:cNvSpPr/>
          <p:nvPr/>
        </p:nvSpPr>
        <p:spPr>
          <a:xfrm>
            <a:off x="2463800" y="3545475"/>
            <a:ext cx="4343400" cy="834149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Bicentenario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$ 217.445 millones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6" name="Rectángulo: esquinas redondeadas 18">
            <a:extLst>
              <a:ext uri="{FF2B5EF4-FFF2-40B4-BE49-F238E27FC236}">
                <a16:creationId xmlns:a16="http://schemas.microsoft.com/office/drawing/2014/main" xmlns="" id="{9B4E009D-3C69-F24C-B81B-770F22D9162E}"/>
              </a:ext>
            </a:extLst>
          </p:cNvPr>
          <p:cNvSpPr/>
          <p:nvPr/>
        </p:nvSpPr>
        <p:spPr>
          <a:xfrm>
            <a:off x="2463800" y="1275099"/>
            <a:ext cx="4343400" cy="830179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OCAD</a:t>
            </a: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$ 1,3 billones</a:t>
            </a: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4" name="Imagen 3" descr="Imagen que contiene árbol, exterior, cielo, rojo&#10;&#10;Descripción generada automáticamente">
            <a:extLst>
              <a:ext uri="{FF2B5EF4-FFF2-40B4-BE49-F238E27FC236}">
                <a16:creationId xmlns:a16="http://schemas.microsoft.com/office/drawing/2014/main" xmlns="" id="{D2F93B6B-29B1-48EC-AEB4-A32151AE7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829" y="1082416"/>
            <a:ext cx="3933172" cy="403647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C31EF08E-D5BD-484C-A65D-D3B71DFB33EA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xmlns="" id="{95E278BE-EEFC-49B0-92A2-3C065CE59930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8">
              <a:extLst>
                <a:ext uri="{FF2B5EF4-FFF2-40B4-BE49-F238E27FC236}">
                  <a16:creationId xmlns:a16="http://schemas.microsoft.com/office/drawing/2014/main" xmlns="" id="{0E5B4BA0-8E40-4BBD-A2A8-13142FF2F842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9">
              <a:extLst>
                <a:ext uri="{FF2B5EF4-FFF2-40B4-BE49-F238E27FC236}">
                  <a16:creationId xmlns:a16="http://schemas.microsoft.com/office/drawing/2014/main" xmlns="" id="{6E61F7AC-A4AD-49E2-8EDD-4CBF623CF4D6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Título 1">
            <a:extLst>
              <a:ext uri="{FF2B5EF4-FFF2-40B4-BE49-F238E27FC236}">
                <a16:creationId xmlns:a16="http://schemas.microsoft.com/office/drawing/2014/main" xmlns="" id="{ACD13F61-FFC5-404A-8944-85505FECD31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Gestión Programas Red Terciaria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CC3A1B16-D4E8-4B43-9F40-CECAE730A7C0}"/>
              </a:ext>
            </a:extLst>
          </p:cNvPr>
          <p:cNvSpPr/>
          <p:nvPr/>
        </p:nvSpPr>
        <p:spPr>
          <a:xfrm>
            <a:off x="4770114" y="1007168"/>
            <a:ext cx="4209208" cy="4187924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xmlns="" id="{90A92247-4191-4906-93D9-076F098D5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273979"/>
              </p:ext>
            </p:extLst>
          </p:nvPr>
        </p:nvGraphicFramePr>
        <p:xfrm>
          <a:off x="1180123" y="4891287"/>
          <a:ext cx="10137180" cy="743659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1823770">
                  <a:extLst>
                    <a:ext uri="{9D8B030D-6E8A-4147-A177-3AD203B41FA5}">
                      <a16:colId xmlns:a16="http://schemas.microsoft.com/office/drawing/2014/main" xmlns="" val="3300726826"/>
                    </a:ext>
                  </a:extLst>
                </a:gridCol>
                <a:gridCol w="1688677">
                  <a:extLst>
                    <a:ext uri="{9D8B030D-6E8A-4147-A177-3AD203B41FA5}">
                      <a16:colId xmlns:a16="http://schemas.microsoft.com/office/drawing/2014/main" xmlns="" val="3267928218"/>
                    </a:ext>
                  </a:extLst>
                </a:gridCol>
                <a:gridCol w="1472526">
                  <a:extLst>
                    <a:ext uri="{9D8B030D-6E8A-4147-A177-3AD203B41FA5}">
                      <a16:colId xmlns:a16="http://schemas.microsoft.com/office/drawing/2014/main" xmlns="" val="1422879514"/>
                    </a:ext>
                  </a:extLst>
                </a:gridCol>
                <a:gridCol w="1040223">
                  <a:extLst>
                    <a:ext uri="{9D8B030D-6E8A-4147-A177-3AD203B41FA5}">
                      <a16:colId xmlns:a16="http://schemas.microsoft.com/office/drawing/2014/main" xmlns="" val="3837739217"/>
                    </a:ext>
                  </a:extLst>
                </a:gridCol>
                <a:gridCol w="1864299">
                  <a:extLst>
                    <a:ext uri="{9D8B030D-6E8A-4147-A177-3AD203B41FA5}">
                      <a16:colId xmlns:a16="http://schemas.microsoft.com/office/drawing/2014/main" xmlns="" val="1835176400"/>
                    </a:ext>
                  </a:extLst>
                </a:gridCol>
                <a:gridCol w="1134790">
                  <a:extLst>
                    <a:ext uri="{9D8B030D-6E8A-4147-A177-3AD203B41FA5}">
                      <a16:colId xmlns:a16="http://schemas.microsoft.com/office/drawing/2014/main" xmlns="" val="723748326"/>
                    </a:ext>
                  </a:extLst>
                </a:gridCol>
                <a:gridCol w="1112895">
                  <a:extLst>
                    <a:ext uri="{9D8B030D-6E8A-4147-A177-3AD203B41FA5}">
                      <a16:colId xmlns:a16="http://schemas.microsoft.com/office/drawing/2014/main" xmlns="" val="10712791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Inversión </a:t>
                      </a:r>
                      <a:b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(billones)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Vías secundarias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Vías terciarias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Puentes 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Caminos Ancestrales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Ciclorruta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Malecones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2614" marR="2614" marT="2614" marB="0"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2186803"/>
                  </a:ext>
                </a:extLst>
              </a:tr>
              <a:tr h="21967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 $ 2,6 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413 km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1.033 km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0,2 km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34 km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1 km</a:t>
                      </a:r>
                    </a:p>
                  </a:txBody>
                  <a:tcPr marL="9525" marR="9525" marT="9525" marB="0" anchor="b"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5481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4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entagon 6">
            <a:extLst>
              <a:ext uri="{FF2B5EF4-FFF2-40B4-BE49-F238E27FC236}">
                <a16:creationId xmlns:a16="http://schemas.microsoft.com/office/drawing/2014/main" xmlns="" id="{29DC08C3-48B6-9641-9045-C5B5D010CBFF}"/>
              </a:ext>
            </a:extLst>
          </p:cNvPr>
          <p:cNvSpPr/>
          <p:nvPr/>
        </p:nvSpPr>
        <p:spPr>
          <a:xfrm>
            <a:off x="1547374" y="2439651"/>
            <a:ext cx="8478716" cy="37728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entagon 6">
            <a:extLst>
              <a:ext uri="{FF2B5EF4-FFF2-40B4-BE49-F238E27FC236}">
                <a16:creationId xmlns:a16="http://schemas.microsoft.com/office/drawing/2014/main" xmlns="" id="{BA30089A-1FB9-D24A-B6B1-5FD7A236D400}"/>
              </a:ext>
            </a:extLst>
          </p:cNvPr>
          <p:cNvSpPr/>
          <p:nvPr/>
        </p:nvSpPr>
        <p:spPr>
          <a:xfrm>
            <a:off x="1547375" y="3887863"/>
            <a:ext cx="8478715" cy="37728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entagon 6">
            <a:extLst>
              <a:ext uri="{FF2B5EF4-FFF2-40B4-BE49-F238E27FC236}">
                <a16:creationId xmlns:a16="http://schemas.microsoft.com/office/drawing/2014/main" xmlns="" id="{4A6B80BF-5800-5745-B338-E29A48A2D39C}"/>
              </a:ext>
            </a:extLst>
          </p:cNvPr>
          <p:cNvSpPr/>
          <p:nvPr/>
        </p:nvSpPr>
        <p:spPr>
          <a:xfrm>
            <a:off x="1547375" y="4344920"/>
            <a:ext cx="8983246" cy="116891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entagon 6">
            <a:extLst>
              <a:ext uri="{FF2B5EF4-FFF2-40B4-BE49-F238E27FC236}">
                <a16:creationId xmlns:a16="http://schemas.microsoft.com/office/drawing/2014/main" xmlns="" id="{7FCE8BD7-14DC-8B40-BE7D-6DE22D42F763}"/>
              </a:ext>
            </a:extLst>
          </p:cNvPr>
          <p:cNvSpPr/>
          <p:nvPr/>
        </p:nvSpPr>
        <p:spPr>
          <a:xfrm>
            <a:off x="1465384" y="1092768"/>
            <a:ext cx="8478716" cy="1134063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8759" y="1126042"/>
            <a:ext cx="6237726" cy="1100789"/>
          </a:xfr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15000"/>
              </a:lnSpc>
            </a:pPr>
            <a:r>
              <a:rPr lang="es-ES" sz="1900" dirty="0">
                <a:solidFill>
                  <a:srgbClr val="003366"/>
                </a:solidFill>
                <a:latin typeface="Arial Narrow" panose="020B0606020202030204" pitchFamily="34" charset="0"/>
                <a:ea typeface="+mn-ea"/>
                <a:cs typeface="+mn-cs"/>
              </a:rPr>
              <a:t>Programa para el mejoramiento y mantenimiento de las vías rurales, actualización de cartillas de obras tipo, implementación de tecnologías alternativas, inventario de 142.000 km de la red terciaria.</a:t>
            </a:r>
            <a:endParaRPr lang="es-CO" sz="1900" dirty="0">
              <a:solidFill>
                <a:srgbClr val="003366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CCB7E983-255E-4179-88F2-202B2030B72E}"/>
              </a:ext>
            </a:extLst>
          </p:cNvPr>
          <p:cNvSpPr txBox="1">
            <a:spLocks/>
          </p:cNvSpPr>
          <p:nvPr/>
        </p:nvSpPr>
        <p:spPr>
          <a:xfrm>
            <a:off x="1547374" y="4289326"/>
            <a:ext cx="6052957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just" defTabSz="914400" latinLnBrk="0">
              <a:lnSpc>
                <a:spcPct val="115000"/>
              </a:lnSpc>
              <a:buNone/>
              <a:defRPr sz="1600">
                <a:solidFill>
                  <a:srgbClr val="003366"/>
                </a:solidFill>
                <a:latin typeface="Arial Narrow" panose="020B0606020202030204" pitchFamily="34" charset="0"/>
              </a:defRPr>
            </a:lvl1pPr>
          </a:lstStyle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1800" dirty="0"/>
              <a:t>Programa estructurado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1800" dirty="0"/>
              <a:t>Participación de 938 Municipios y 21 Departamentos</a:t>
            </a:r>
          </a:p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1800" dirty="0"/>
              <a:t>Etapa de Calificación del Programa: 100% de municipios visitados </a:t>
            </a:r>
            <a:r>
              <a:rPr lang="es-CO" sz="1800" b="1" dirty="0"/>
              <a:t>(Primer Año)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C92A5584-6D3D-416B-B726-EEE5783B5255}"/>
              </a:ext>
            </a:extLst>
          </p:cNvPr>
          <p:cNvSpPr txBox="1">
            <a:spLocks/>
          </p:cNvSpPr>
          <p:nvPr/>
        </p:nvSpPr>
        <p:spPr>
          <a:xfrm>
            <a:off x="1548334" y="2379463"/>
            <a:ext cx="3754536" cy="520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Metas 2018-2022</a:t>
            </a:r>
          </a:p>
        </p:txBody>
      </p:sp>
      <p:graphicFrame>
        <p:nvGraphicFramePr>
          <p:cNvPr id="19" name="Tabla 3">
            <a:extLst>
              <a:ext uri="{FF2B5EF4-FFF2-40B4-BE49-F238E27FC236}">
                <a16:creationId xmlns:a16="http://schemas.microsoft.com/office/drawing/2014/main" xmlns="" id="{042B6C6A-55BE-470F-9237-2B4F6215E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427021"/>
              </p:ext>
            </p:extLst>
          </p:nvPr>
        </p:nvGraphicFramePr>
        <p:xfrm>
          <a:off x="1551996" y="2896708"/>
          <a:ext cx="3754536" cy="839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187">
                  <a:extLst>
                    <a:ext uri="{9D8B030D-6E8A-4147-A177-3AD203B41FA5}">
                      <a16:colId xmlns:a16="http://schemas.microsoft.com/office/drawing/2014/main" xmlns="" val="1983251182"/>
                    </a:ext>
                  </a:extLst>
                </a:gridCol>
                <a:gridCol w="2063349">
                  <a:extLst>
                    <a:ext uri="{9D8B030D-6E8A-4147-A177-3AD203B41FA5}">
                      <a16:colId xmlns:a16="http://schemas.microsoft.com/office/drawing/2014/main" xmlns="" val="1146904893"/>
                    </a:ext>
                  </a:extLst>
                </a:gridCol>
              </a:tblGrid>
              <a:tr h="488726"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Mejoramiento</a:t>
                      </a:r>
                      <a:endParaRPr lang="es-ES" sz="17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Mantenimiento</a:t>
                      </a:r>
                      <a:endParaRPr lang="es-ES" sz="17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338314"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400 km</a:t>
                      </a:r>
                      <a:endParaRPr lang="es-ES" sz="17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7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15.000 km</a:t>
                      </a:r>
                      <a:endParaRPr lang="es-ES" sz="17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65459176"/>
                  </a:ext>
                </a:extLst>
              </a:tr>
            </a:tbl>
          </a:graphicData>
        </a:graphic>
      </p:graphicFrame>
      <p:pic>
        <p:nvPicPr>
          <p:cNvPr id="4" name="Imagen 3" descr="Imagen que contiene árbol, exterior, suelo, montar&#10;&#10;Descripción generada automáticamente">
            <a:extLst>
              <a:ext uri="{FF2B5EF4-FFF2-40B4-BE49-F238E27FC236}">
                <a16:creationId xmlns:a16="http://schemas.microsoft.com/office/drawing/2014/main" xmlns="" id="{040C480A-6DDC-47EC-9126-D58E95BD8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042" y="1092768"/>
            <a:ext cx="4419858" cy="440824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60EB2FB2-ABA9-42E2-BA8F-F76B1A860E51}"/>
              </a:ext>
            </a:extLst>
          </p:cNvPr>
          <p:cNvSpPr txBox="1">
            <a:spLocks/>
          </p:cNvSpPr>
          <p:nvPr/>
        </p:nvSpPr>
        <p:spPr>
          <a:xfrm>
            <a:off x="1661379" y="3840709"/>
            <a:ext cx="4635795" cy="520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Avance 2018-2019</a:t>
            </a:r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D0A1EDF9-078F-405B-B001-D08E46249B1B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20" name="Rectangle 27">
              <a:extLst>
                <a:ext uri="{FF2B5EF4-FFF2-40B4-BE49-F238E27FC236}">
                  <a16:creationId xmlns:a16="http://schemas.microsoft.com/office/drawing/2014/main" xmlns="" id="{12D0D24D-4578-4120-BC63-F1822323DC96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8">
              <a:extLst>
                <a:ext uri="{FF2B5EF4-FFF2-40B4-BE49-F238E27FC236}">
                  <a16:creationId xmlns:a16="http://schemas.microsoft.com/office/drawing/2014/main" xmlns="" id="{7710C05F-C454-48D5-8A2D-48C005CF80B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9">
              <a:extLst>
                <a:ext uri="{FF2B5EF4-FFF2-40B4-BE49-F238E27FC236}">
                  <a16:creationId xmlns:a16="http://schemas.microsoft.com/office/drawing/2014/main" xmlns="" id="{291C4ABC-1D95-4F4A-AF54-6214E8896F56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Título 1">
            <a:extLst>
              <a:ext uri="{FF2B5EF4-FFF2-40B4-BE49-F238E27FC236}">
                <a16:creationId xmlns:a16="http://schemas.microsoft.com/office/drawing/2014/main" xmlns="" id="{41A54FC4-03C9-4F84-B70E-E957D9A08980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Colombia Rural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935D2CB-88C2-D44C-AED7-C3A1FBBFCC32}"/>
              </a:ext>
            </a:extLst>
          </p:cNvPr>
          <p:cNvSpPr/>
          <p:nvPr/>
        </p:nvSpPr>
        <p:spPr>
          <a:xfrm>
            <a:off x="7384431" y="1010730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6">
            <a:extLst>
              <a:ext uri="{FF2B5EF4-FFF2-40B4-BE49-F238E27FC236}">
                <a16:creationId xmlns:a16="http://schemas.microsoft.com/office/drawing/2014/main" xmlns="" id="{9E43DA4F-799D-464A-949A-DA3BB2BD5000}"/>
              </a:ext>
            </a:extLst>
          </p:cNvPr>
          <p:cNvSpPr/>
          <p:nvPr/>
        </p:nvSpPr>
        <p:spPr>
          <a:xfrm>
            <a:off x="1515454" y="1134916"/>
            <a:ext cx="7679346" cy="127940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xmlns="" id="{DF215B83-991B-44D9-890B-EFF26CC48CD6}"/>
              </a:ext>
            </a:extLst>
          </p:cNvPr>
          <p:cNvSpPr txBox="1">
            <a:spLocks/>
          </p:cNvSpPr>
          <p:nvPr/>
        </p:nvSpPr>
        <p:spPr>
          <a:xfrm>
            <a:off x="1515453" y="1227204"/>
            <a:ext cx="4919925" cy="112229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just" defTabSz="914400" latinLnBrk="0">
              <a:lnSpc>
                <a:spcPct val="115000"/>
              </a:lnSpc>
              <a:buNone/>
              <a:defRPr sz="1600">
                <a:solidFill>
                  <a:srgbClr val="003366"/>
                </a:solidFill>
                <a:latin typeface="Arial Narrow" panose="020B0606020202030204" pitchFamily="34" charset="0"/>
              </a:defRPr>
            </a:lvl1pPr>
          </a:lstStyle>
          <a:p>
            <a:pPr algn="l"/>
            <a:r>
              <a:rPr lang="es-CO" sz="2000" dirty="0"/>
              <a:t>INVIAS adelanta la supervisión de </a:t>
            </a:r>
            <a:r>
              <a:rPr lang="es-CO" sz="2000" b="1" dirty="0"/>
              <a:t>204 contratos </a:t>
            </a:r>
            <a:r>
              <a:rPr lang="es-CO" sz="2000" dirty="0"/>
              <a:t>interventoría y </a:t>
            </a:r>
            <a:r>
              <a:rPr lang="es-CO" sz="2000" b="1" dirty="0"/>
              <a:t>7 contratos de obra </a:t>
            </a:r>
            <a:r>
              <a:rPr lang="es-CO" sz="2000" dirty="0"/>
              <a:t>para el mejoramiento de </a:t>
            </a:r>
            <a:r>
              <a:rPr lang="es-CO" sz="2000" b="1" dirty="0"/>
              <a:t>667 km de vías.</a:t>
            </a:r>
          </a:p>
        </p:txBody>
      </p:sp>
      <p:pic>
        <p:nvPicPr>
          <p:cNvPr id="8" name="Imagen 7" descr="Imagen que contiene exterior, pasto, escena, banqueta&#10;&#10;Descripción generada automáticamente">
            <a:extLst>
              <a:ext uri="{FF2B5EF4-FFF2-40B4-BE49-F238E27FC236}">
                <a16:creationId xmlns:a16="http://schemas.microsoft.com/office/drawing/2014/main" xmlns="" id="{188E6DB0-3015-4447-BFA7-D92F73F965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439" y="1107956"/>
            <a:ext cx="4426570" cy="440100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2C852826-1523-4D75-A157-F8264F1B2423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FC72B2D2-01BA-4422-85B6-138C82D487C9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DAD31CE7-2E3A-46A0-BACE-794C3C15CE20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xmlns="" id="{1D7F7539-C575-4ABB-AA50-D9943BA17F0C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305D852D-F9A8-4A8F-BD6B-322E7582884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Regalías - OCAD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05BE7095-1A20-9546-AE73-CE7144A3CF55}"/>
              </a:ext>
            </a:extLst>
          </p:cNvPr>
          <p:cNvSpPr/>
          <p:nvPr/>
        </p:nvSpPr>
        <p:spPr>
          <a:xfrm>
            <a:off x="7015239" y="1010730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Una carretera a la orilla del camino&#10;&#10;Descripción generada automáticamente">
            <a:extLst>
              <a:ext uri="{FF2B5EF4-FFF2-40B4-BE49-F238E27FC236}">
                <a16:creationId xmlns:a16="http://schemas.microsoft.com/office/drawing/2014/main" xmlns="" id="{08805363-6A55-4854-BFF4-0C5C0D6D2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593" y="1970592"/>
            <a:ext cx="2962255" cy="2916816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aphicFrame>
        <p:nvGraphicFramePr>
          <p:cNvPr id="10" name="Tabla 3">
            <a:extLst>
              <a:ext uri="{FF2B5EF4-FFF2-40B4-BE49-F238E27FC236}">
                <a16:creationId xmlns:a16="http://schemas.microsoft.com/office/drawing/2014/main" xmlns="" id="{1DC67765-8DE1-4C0C-9793-07C308437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875630"/>
              </p:ext>
            </p:extLst>
          </p:nvPr>
        </p:nvGraphicFramePr>
        <p:xfrm>
          <a:off x="190500" y="4666004"/>
          <a:ext cx="11747504" cy="949960"/>
        </p:xfrm>
        <a:graphic>
          <a:graphicData uri="http://schemas.openxmlformats.org/drawingml/2006/table">
            <a:tbl>
              <a:tblPr firstRow="1" bandRow="1"/>
              <a:tblGrid>
                <a:gridCol w="957679">
                  <a:extLst>
                    <a:ext uri="{9D8B030D-6E8A-4147-A177-3AD203B41FA5}">
                      <a16:colId xmlns:a16="http://schemas.microsoft.com/office/drawing/2014/main" xmlns="" val="981869991"/>
                    </a:ext>
                  </a:extLst>
                </a:gridCol>
                <a:gridCol w="1110904">
                  <a:extLst>
                    <a:ext uri="{9D8B030D-6E8A-4147-A177-3AD203B41FA5}">
                      <a16:colId xmlns:a16="http://schemas.microsoft.com/office/drawing/2014/main" xmlns="" val="1983251182"/>
                    </a:ext>
                  </a:extLst>
                </a:gridCol>
                <a:gridCol w="1530827">
                  <a:extLst>
                    <a:ext uri="{9D8B030D-6E8A-4147-A177-3AD203B41FA5}">
                      <a16:colId xmlns:a16="http://schemas.microsoft.com/office/drawing/2014/main" xmlns="" val="3360973311"/>
                    </a:ext>
                  </a:extLst>
                </a:gridCol>
                <a:gridCol w="1072764">
                  <a:extLst>
                    <a:ext uri="{9D8B030D-6E8A-4147-A177-3AD203B41FA5}">
                      <a16:colId xmlns:a16="http://schemas.microsoft.com/office/drawing/2014/main" xmlns="" val="1140564483"/>
                    </a:ext>
                  </a:extLst>
                </a:gridCol>
                <a:gridCol w="1115110">
                  <a:extLst>
                    <a:ext uri="{9D8B030D-6E8A-4147-A177-3AD203B41FA5}">
                      <a16:colId xmlns:a16="http://schemas.microsoft.com/office/drawing/2014/main" xmlns="" val="1287514918"/>
                    </a:ext>
                  </a:extLst>
                </a:gridCol>
                <a:gridCol w="1340958">
                  <a:extLst>
                    <a:ext uri="{9D8B030D-6E8A-4147-A177-3AD203B41FA5}">
                      <a16:colId xmlns:a16="http://schemas.microsoft.com/office/drawing/2014/main" xmlns="" val="3662371918"/>
                    </a:ext>
                  </a:extLst>
                </a:gridCol>
                <a:gridCol w="1048065">
                  <a:extLst>
                    <a:ext uri="{9D8B030D-6E8A-4147-A177-3AD203B41FA5}">
                      <a16:colId xmlns:a16="http://schemas.microsoft.com/office/drawing/2014/main" xmlns="" val="1584626804"/>
                    </a:ext>
                  </a:extLst>
                </a:gridCol>
                <a:gridCol w="1295078">
                  <a:extLst>
                    <a:ext uri="{9D8B030D-6E8A-4147-A177-3AD203B41FA5}">
                      <a16:colId xmlns:a16="http://schemas.microsoft.com/office/drawing/2014/main" xmlns="" val="2900492966"/>
                    </a:ext>
                  </a:extLst>
                </a:gridCol>
                <a:gridCol w="1100994">
                  <a:extLst>
                    <a:ext uri="{9D8B030D-6E8A-4147-A177-3AD203B41FA5}">
                      <a16:colId xmlns:a16="http://schemas.microsoft.com/office/drawing/2014/main" xmlns="" val="2096347014"/>
                    </a:ext>
                  </a:extLst>
                </a:gridCol>
                <a:gridCol w="1175125">
                  <a:extLst>
                    <a:ext uri="{9D8B030D-6E8A-4147-A177-3AD203B41FA5}">
                      <a16:colId xmlns:a16="http://schemas.microsoft.com/office/drawing/2014/main" xmlns="" val="2891833690"/>
                    </a:ext>
                  </a:extLst>
                </a:gridCol>
              </a:tblGrid>
              <a:tr h="1619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Acuerdo</a:t>
                      </a:r>
                      <a:r>
                        <a:rPr lang="es-ES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s del 2 al 15</a:t>
                      </a:r>
                      <a:endParaRPr lang="es-CO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Inversión (billones)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Departamentos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Municipios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Contratos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En Estructuración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En Ejecución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Terminados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Empleos Generados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Población Beneficiada</a:t>
                      </a:r>
                      <a:endParaRPr lang="es-ES" sz="16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Total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$ 1,3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30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300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211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155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40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2.716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s-CO" sz="16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3.411.148</a:t>
                      </a:r>
                      <a:endParaRPr lang="es-ES" sz="16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4471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6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entagon 23">
            <a:extLst>
              <a:ext uri="{FF2B5EF4-FFF2-40B4-BE49-F238E27FC236}">
                <a16:creationId xmlns:a16="http://schemas.microsoft.com/office/drawing/2014/main" xmlns="" id="{57892568-8EC6-EA45-AEC1-652881C4E671}"/>
              </a:ext>
            </a:extLst>
          </p:cNvPr>
          <p:cNvSpPr/>
          <p:nvPr/>
        </p:nvSpPr>
        <p:spPr>
          <a:xfrm rot="10800000">
            <a:off x="4583723" y="464662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xmlns="" id="{159FF6F0-5733-454A-A3A1-8B2AC63C121E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xmlns="" id="{E0EF701F-A476-495A-831F-D9A75701913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8">
              <a:extLst>
                <a:ext uri="{FF2B5EF4-FFF2-40B4-BE49-F238E27FC236}">
                  <a16:creationId xmlns:a16="http://schemas.microsoft.com/office/drawing/2014/main" xmlns="" id="{33C6BCDF-181E-4A54-8693-41EAC8B81A37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9">
              <a:extLst>
                <a:ext uri="{FF2B5EF4-FFF2-40B4-BE49-F238E27FC236}">
                  <a16:creationId xmlns:a16="http://schemas.microsoft.com/office/drawing/2014/main" xmlns="" id="{CD9A56A2-7EBE-4C53-AD16-5C3625F8ADFA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560762BD-F427-4D73-A0A0-76B78A6342B2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A Cargo</a:t>
            </a:r>
            <a:r>
              <a:rPr lang="es-CO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 de la </a:t>
            </a:r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6B03E76A-633C-B242-800E-29FE3951762B}"/>
              </a:ext>
            </a:extLst>
          </p:cNvPr>
          <p:cNvSpPr/>
          <p:nvPr/>
        </p:nvSpPr>
        <p:spPr>
          <a:xfrm rot="10800000">
            <a:off x="4583723" y="2094044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AD66FB30-6732-4645-B421-8594E20DD220}"/>
              </a:ext>
            </a:extLst>
          </p:cNvPr>
          <p:cNvSpPr/>
          <p:nvPr/>
        </p:nvSpPr>
        <p:spPr>
          <a:xfrm rot="10800000">
            <a:off x="4583723" y="245908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xmlns="" id="{CACB44C0-DFA3-5F44-A27F-0C32F204048F}"/>
              </a:ext>
            </a:extLst>
          </p:cNvPr>
          <p:cNvSpPr/>
          <p:nvPr/>
        </p:nvSpPr>
        <p:spPr>
          <a:xfrm rot="10800000">
            <a:off x="4583723" y="2830951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xmlns="" id="{C5040F91-C55F-834A-BEED-34ED194D4EF5}"/>
              </a:ext>
            </a:extLst>
          </p:cNvPr>
          <p:cNvSpPr/>
          <p:nvPr/>
        </p:nvSpPr>
        <p:spPr>
          <a:xfrm rot="10800000">
            <a:off x="4583723" y="319851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xmlns="" id="{8F8089F6-2A65-DF42-A5B9-04F96B875681}"/>
              </a:ext>
            </a:extLst>
          </p:cNvPr>
          <p:cNvSpPr/>
          <p:nvPr/>
        </p:nvSpPr>
        <p:spPr>
          <a:xfrm rot="10800000">
            <a:off x="4583723" y="356021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xmlns="" id="{84BD429D-839D-8740-A7EE-59A499820135}"/>
              </a:ext>
            </a:extLst>
          </p:cNvPr>
          <p:cNvSpPr/>
          <p:nvPr/>
        </p:nvSpPr>
        <p:spPr>
          <a:xfrm rot="10800000">
            <a:off x="4583723" y="393013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entagon 23">
            <a:extLst>
              <a:ext uri="{FF2B5EF4-FFF2-40B4-BE49-F238E27FC236}">
                <a16:creationId xmlns:a16="http://schemas.microsoft.com/office/drawing/2014/main" xmlns="" id="{57892568-8EC6-EA45-AEC1-652881C4E671}"/>
              </a:ext>
            </a:extLst>
          </p:cNvPr>
          <p:cNvSpPr/>
          <p:nvPr/>
        </p:nvSpPr>
        <p:spPr>
          <a:xfrm rot="10800000">
            <a:off x="4583723" y="429395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1B9180D2-B827-984A-BA89-517F73BF6C54}"/>
              </a:ext>
            </a:extLst>
          </p:cNvPr>
          <p:cNvSpPr>
            <a:spLocks noChangeAspect="1"/>
          </p:cNvSpPr>
          <p:nvPr/>
        </p:nvSpPr>
        <p:spPr>
          <a:xfrm>
            <a:off x="1501530" y="1090860"/>
            <a:ext cx="4536000" cy="4500000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6107017" y="2001754"/>
            <a:ext cx="50650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Vial Nacional: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	10.880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Vial Terciaria: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27.577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Férrea: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1.734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Fluvial: 			</a:t>
            </a:r>
            <a:r>
              <a:rPr lang="es-ES" sz="1600" dirty="0" smtClean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24.700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 smtClean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Puentes:			</a:t>
            </a:r>
            <a:r>
              <a:rPr lang="es-ES" sz="1600" dirty="0" smtClean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3.342 km</a:t>
            </a:r>
            <a:endParaRPr lang="es-ES" sz="1600" dirty="0">
              <a:solidFill>
                <a:srgbClr val="003366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Puertos Marítimos: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	8 / 9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Muelles: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94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Colaboradores: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	710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72C5392B-C457-5E42-9E53-A62B126B4FE4}"/>
              </a:ext>
            </a:extLst>
          </p:cNvPr>
          <p:cNvSpPr/>
          <p:nvPr/>
        </p:nvSpPr>
        <p:spPr>
          <a:xfrm>
            <a:off x="1473540" y="1041942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texto, mapa&#10;&#10;Descripción generada automáticamente">
            <a:extLst>
              <a:ext uri="{FF2B5EF4-FFF2-40B4-BE49-F238E27FC236}">
                <a16:creationId xmlns:a16="http://schemas.microsoft.com/office/drawing/2014/main" xmlns="" id="{876E7C00-B000-44D9-A48F-C577B7B563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484" y="1952487"/>
            <a:ext cx="2768255" cy="3763856"/>
          </a:xfrm>
          <a:prstGeom prst="rect">
            <a:avLst/>
          </a:prstGeom>
          <a:ln w="9525">
            <a:noFill/>
          </a:ln>
        </p:spPr>
      </p:pic>
      <p:sp>
        <p:nvSpPr>
          <p:cNvPr id="11" name="Pentagon 6">
            <a:extLst>
              <a:ext uri="{FF2B5EF4-FFF2-40B4-BE49-F238E27FC236}">
                <a16:creationId xmlns:a16="http://schemas.microsoft.com/office/drawing/2014/main" xmlns="" id="{2D910F13-338B-674C-BC62-28BBEA34CA8C}"/>
              </a:ext>
            </a:extLst>
          </p:cNvPr>
          <p:cNvSpPr/>
          <p:nvPr/>
        </p:nvSpPr>
        <p:spPr>
          <a:xfrm>
            <a:off x="1465384" y="1185809"/>
            <a:ext cx="7221416" cy="766678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0804" y="1263735"/>
            <a:ext cx="3259016" cy="610825"/>
          </a:xfrm>
        </p:spPr>
        <p:txBody>
          <a:bodyPr>
            <a:noAutofit/>
          </a:bodyPr>
          <a:lstStyle/>
          <a:p>
            <a:pPr algn="ctr"/>
            <a:r>
              <a:rPr lang="es-CO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INVIAS realiza la supervisión de </a:t>
            </a:r>
            <a:r>
              <a:rPr lang="es-CO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21 proyectos.</a:t>
            </a:r>
          </a:p>
        </p:txBody>
      </p:sp>
      <p:grpSp>
        <p:nvGrpSpPr>
          <p:cNvPr id="13" name="Group 24">
            <a:extLst>
              <a:ext uri="{FF2B5EF4-FFF2-40B4-BE49-F238E27FC236}">
                <a16:creationId xmlns:a16="http://schemas.microsoft.com/office/drawing/2014/main" xmlns="" id="{8EB6DCD3-B6E9-4923-8E82-75CCBC951129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xmlns="" id="{4E5EC8D8-9AB3-46A8-8639-3F3B0E02F92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xmlns="" id="{15650488-CE8D-4009-A44B-0FB50D368E7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xmlns="" id="{578A52E3-9DCE-431B-98A8-8A7577215507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D0C463DE-04E3-497B-AFB4-B487B88F749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Obras por Impuestos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Imagen 3" descr="Una carretera con montañas al fondo&#10;&#10;Descripción generada automáticamente">
            <a:extLst>
              <a:ext uri="{FF2B5EF4-FFF2-40B4-BE49-F238E27FC236}">
                <a16:creationId xmlns:a16="http://schemas.microsoft.com/office/drawing/2014/main" xmlns="" id="{72BDA356-F830-4499-AB00-F64A7B1627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3504" y="299876"/>
            <a:ext cx="4070963" cy="4033584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2DE6C900-37E5-B44A-A119-C8A29B3BBA31}"/>
              </a:ext>
            </a:extLst>
          </p:cNvPr>
          <p:cNvSpPr/>
          <p:nvPr/>
        </p:nvSpPr>
        <p:spPr>
          <a:xfrm>
            <a:off x="5459973" y="203201"/>
            <a:ext cx="4226751" cy="420369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a 3">
            <a:extLst>
              <a:ext uri="{FF2B5EF4-FFF2-40B4-BE49-F238E27FC236}">
                <a16:creationId xmlns:a16="http://schemas.microsoft.com/office/drawing/2014/main" xmlns="" id="{704C5A64-D197-4AF7-8967-F7782F35C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284534"/>
              </p:ext>
            </p:extLst>
          </p:nvPr>
        </p:nvGraphicFramePr>
        <p:xfrm>
          <a:off x="1465384" y="2876521"/>
          <a:ext cx="5379916" cy="2795670"/>
        </p:xfrm>
        <a:graphic>
          <a:graphicData uri="http://schemas.openxmlformats.org/drawingml/2006/table">
            <a:tbl>
              <a:tblPr firstRow="1" bandRow="1">
                <a:effectLst/>
                <a:tableStyleId>{BC89EF96-8CEA-46FF-86C4-4CE0E7609802}</a:tableStyleId>
              </a:tblPr>
              <a:tblGrid>
                <a:gridCol w="4109916">
                  <a:extLst>
                    <a:ext uri="{9D8B030D-6E8A-4147-A177-3AD203B41FA5}">
                      <a16:colId xmlns:a16="http://schemas.microsoft.com/office/drawing/2014/main" xmlns="" val="1212109739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xmlns="" val="3662371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Inversión (millones)</a:t>
                      </a:r>
                      <a:endParaRPr lang="es-ES" sz="1400" kern="1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$ 237.773</a:t>
                      </a:r>
                      <a:endParaRPr lang="es-ES" sz="1400" kern="1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293770">
                <a:tc>
                  <a:txBody>
                    <a:bodyPr/>
                    <a:lstStyle/>
                    <a:p>
                      <a:pPr algn="l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No. de Proyectos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21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493867"/>
                  </a:ext>
                </a:extLst>
              </a:tr>
              <a:tr h="33187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Proyectos en ejecución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3198076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Km en mejoramiento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32 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6077422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Proyectos en proceso precontractual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13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2818301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Proyectos terminados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0028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Departamentos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9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444528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Población Beneficiada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467.600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7378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Empleos Generados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2020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2471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9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entagon 6">
            <a:extLst>
              <a:ext uri="{FF2B5EF4-FFF2-40B4-BE49-F238E27FC236}">
                <a16:creationId xmlns:a16="http://schemas.microsoft.com/office/drawing/2014/main" xmlns="" id="{57B7FE1A-5834-8C46-BD13-A78B40BC554B}"/>
              </a:ext>
            </a:extLst>
          </p:cNvPr>
          <p:cNvSpPr/>
          <p:nvPr/>
        </p:nvSpPr>
        <p:spPr>
          <a:xfrm>
            <a:off x="1465384" y="1152624"/>
            <a:ext cx="9050216" cy="734095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A07C5F1-A67E-4F81-8F02-053F341046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7391" y="837171"/>
            <a:ext cx="3168708" cy="4308331"/>
          </a:xfrm>
          <a:prstGeom prst="rect">
            <a:avLst/>
          </a:prstGeom>
          <a:ln w="38100">
            <a:noFill/>
            <a:prstDash val="sysDot"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7563" y="1211935"/>
            <a:ext cx="3557037" cy="734095"/>
          </a:xfrm>
        </p:spPr>
        <p:txBody>
          <a:bodyPr>
            <a:noAutofit/>
          </a:bodyPr>
          <a:lstStyle/>
          <a:p>
            <a:pPr algn="ctr"/>
            <a:r>
              <a:rPr lang="es-CO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INVIAS acompaña la ejecución con </a:t>
            </a:r>
            <a:r>
              <a:rPr lang="es-CO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83 contratos de interventoría.</a:t>
            </a: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xmlns="" id="{B2F89436-3DAD-4821-8444-181AB25100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D0BED04E-9A88-4041-BF38-803E8C9BA5D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2D9F049C-B4A7-4171-AC35-C571EC8B4692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B906380C-07EC-4CA1-9686-1CD52F97780B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2C865792-F2A2-4A4B-87C7-35DABFAAA323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ISAGEN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14" name="Imagen 13" descr="Una carretera con pasto a un costado de la calle&#10;&#10;Descripción generada automáticamente">
            <a:extLst>
              <a:ext uri="{FF2B5EF4-FFF2-40B4-BE49-F238E27FC236}">
                <a16:creationId xmlns:a16="http://schemas.microsoft.com/office/drawing/2014/main" xmlns="" id="{8515273B-F864-4040-8F31-85E19DAB245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8100" y="256245"/>
            <a:ext cx="3892024" cy="3845855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E59E69C-CE05-2B4F-9BBF-8CD03AA3CA3E}"/>
              </a:ext>
            </a:extLst>
          </p:cNvPr>
          <p:cNvSpPr/>
          <p:nvPr/>
        </p:nvSpPr>
        <p:spPr>
          <a:xfrm>
            <a:off x="5054600" y="205445"/>
            <a:ext cx="3955254" cy="3933683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8763F90E-AC7E-4088-9AC5-E20E340930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417" y="1727801"/>
            <a:ext cx="2400300" cy="2267240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aphicFrame>
        <p:nvGraphicFramePr>
          <p:cNvPr id="15" name="Tabla 3">
            <a:extLst>
              <a:ext uri="{FF2B5EF4-FFF2-40B4-BE49-F238E27FC236}">
                <a16:creationId xmlns:a16="http://schemas.microsoft.com/office/drawing/2014/main" xmlns="" id="{3F83D291-4EF8-4530-9D19-28A3B8DA05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942417"/>
              </p:ext>
            </p:extLst>
          </p:nvPr>
        </p:nvGraphicFramePr>
        <p:xfrm>
          <a:off x="215902" y="3865785"/>
          <a:ext cx="11760198" cy="181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405">
                  <a:extLst>
                    <a:ext uri="{9D8B030D-6E8A-4147-A177-3AD203B41FA5}">
                      <a16:colId xmlns:a16="http://schemas.microsoft.com/office/drawing/2014/main" xmlns="" val="981869991"/>
                    </a:ext>
                  </a:extLst>
                </a:gridCol>
                <a:gridCol w="1292537">
                  <a:extLst>
                    <a:ext uri="{9D8B030D-6E8A-4147-A177-3AD203B41FA5}">
                      <a16:colId xmlns:a16="http://schemas.microsoft.com/office/drawing/2014/main" xmlns="" val="1983251182"/>
                    </a:ext>
                  </a:extLst>
                </a:gridCol>
                <a:gridCol w="1142991">
                  <a:extLst>
                    <a:ext uri="{9D8B030D-6E8A-4147-A177-3AD203B41FA5}">
                      <a16:colId xmlns:a16="http://schemas.microsoft.com/office/drawing/2014/main" xmlns="" val="1146904893"/>
                    </a:ext>
                  </a:extLst>
                </a:gridCol>
                <a:gridCol w="1445349">
                  <a:extLst>
                    <a:ext uri="{9D8B030D-6E8A-4147-A177-3AD203B41FA5}">
                      <a16:colId xmlns:a16="http://schemas.microsoft.com/office/drawing/2014/main" xmlns="" val="3662371918"/>
                    </a:ext>
                  </a:extLst>
                </a:gridCol>
                <a:gridCol w="1047086">
                  <a:extLst>
                    <a:ext uri="{9D8B030D-6E8A-4147-A177-3AD203B41FA5}">
                      <a16:colId xmlns:a16="http://schemas.microsoft.com/office/drawing/2014/main" xmlns="" val="1584626804"/>
                    </a:ext>
                  </a:extLst>
                </a:gridCol>
                <a:gridCol w="1267525">
                  <a:extLst>
                    <a:ext uri="{9D8B030D-6E8A-4147-A177-3AD203B41FA5}">
                      <a16:colId xmlns:a16="http://schemas.microsoft.com/office/drawing/2014/main" xmlns="" val="2900492966"/>
                    </a:ext>
                  </a:extLst>
                </a:gridCol>
                <a:gridCol w="1388926">
                  <a:extLst>
                    <a:ext uri="{9D8B030D-6E8A-4147-A177-3AD203B41FA5}">
                      <a16:colId xmlns:a16="http://schemas.microsoft.com/office/drawing/2014/main" xmlns="" val="339542236"/>
                    </a:ext>
                  </a:extLst>
                </a:gridCol>
                <a:gridCol w="1219603">
                  <a:extLst>
                    <a:ext uri="{9D8B030D-6E8A-4147-A177-3AD203B41FA5}">
                      <a16:colId xmlns:a16="http://schemas.microsoft.com/office/drawing/2014/main" xmlns="" val="409099286"/>
                    </a:ext>
                  </a:extLst>
                </a:gridCol>
                <a:gridCol w="1480776">
                  <a:extLst>
                    <a:ext uri="{9D8B030D-6E8A-4147-A177-3AD203B41FA5}">
                      <a16:colId xmlns:a16="http://schemas.microsoft.com/office/drawing/2014/main" xmlns="" val="1089630953"/>
                    </a:ext>
                  </a:extLst>
                </a:gridCol>
              </a:tblGrid>
              <a:tr h="161993"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Departamento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Inversión (millones)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Proyectos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En Estructuración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En Ejecución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Terminados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Generación de Empleo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Población Beneficiada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Mejoramiento (km) 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Antioquia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$ 279.631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55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20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1.882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1.700.000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242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2493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Caldas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   84.175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6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   670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  190.000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40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535353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Santander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$ 103.413</a:t>
                      </a:r>
                      <a:endParaRPr lang="es-ES" sz="14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17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O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  810.000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96778795"/>
                  </a:ext>
                </a:extLst>
              </a:tr>
              <a:tr h="386629"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Total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$ 467.219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83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41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26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3.312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2.700.000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315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44471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6">
            <a:extLst>
              <a:ext uri="{FF2B5EF4-FFF2-40B4-BE49-F238E27FC236}">
                <a16:creationId xmlns:a16="http://schemas.microsoft.com/office/drawing/2014/main" xmlns="" id="{94049BA7-2035-AB42-B5E9-7D6AA9FC8685}"/>
              </a:ext>
            </a:extLst>
          </p:cNvPr>
          <p:cNvSpPr/>
          <p:nvPr/>
        </p:nvSpPr>
        <p:spPr>
          <a:xfrm>
            <a:off x="1465384" y="1152624"/>
            <a:ext cx="9050216" cy="1044476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3199" y="1212951"/>
            <a:ext cx="5663101" cy="922603"/>
          </a:xfrm>
        </p:spPr>
        <p:txBody>
          <a:bodyPr>
            <a:noAutofit/>
          </a:bodyPr>
          <a:lstStyle/>
          <a:p>
            <a:pPr algn="ctr"/>
            <a:r>
              <a:rPr lang="es-CO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del Gobierno Nacional y departamental en el mejoramiento y pavimentación de vías secundarias. </a:t>
            </a:r>
            <a:r>
              <a:rPr lang="es-ES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Actualmente se realizan inversiones en </a:t>
            </a:r>
            <a:r>
              <a:rPr lang="es-ES" sz="2000" b="1" dirty="0">
                <a:solidFill>
                  <a:srgbClr val="003366"/>
                </a:solidFill>
                <a:latin typeface="Arial Narrow" panose="020B0606020202030204" pitchFamily="34" charset="0"/>
              </a:rPr>
              <a:t>4 departamentos.</a:t>
            </a:r>
            <a:endParaRPr lang="es-CO" sz="2100" b="1" dirty="0">
              <a:solidFill>
                <a:srgbClr val="003366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xmlns="" id="{6735691E-306E-4357-A95C-0739D4781E8B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xmlns="" id="{4E2D1C52-6091-42C8-BA61-D4EC6DAD080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BAD2DE29-35EE-491F-92D0-88C5C740F7F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353D5E6C-E7BD-4499-838B-CD5FE8CBF8FE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F4F260B3-C0F6-4FEE-9FCB-1D530B63A46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Conectividad Regional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Imagen 3" descr="Imagen que contiene árbol, exterior, hierba, carretera&#10;&#10;Descripción generada automáticamente">
            <a:extLst>
              <a:ext uri="{FF2B5EF4-FFF2-40B4-BE49-F238E27FC236}">
                <a16:creationId xmlns:a16="http://schemas.microsoft.com/office/drawing/2014/main" xmlns="" id="{FBE45709-193E-44A9-87AD-7D8724173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212" y="237426"/>
            <a:ext cx="3886348" cy="3878629"/>
          </a:xfrm>
          <a:prstGeom prst="ellipse">
            <a:avLst/>
          </a:prstGeom>
          <a:ln w="123825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4ED45837-9FA5-2D49-A1EB-92B481B30501}"/>
              </a:ext>
            </a:extLst>
          </p:cNvPr>
          <p:cNvSpPr/>
          <p:nvPr/>
        </p:nvSpPr>
        <p:spPr>
          <a:xfrm>
            <a:off x="7378701" y="205445"/>
            <a:ext cx="3955254" cy="3933683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a 3">
            <a:extLst>
              <a:ext uri="{FF2B5EF4-FFF2-40B4-BE49-F238E27FC236}">
                <a16:creationId xmlns:a16="http://schemas.microsoft.com/office/drawing/2014/main" xmlns="" id="{E52B4C05-08FD-4CDC-8510-59D31B65E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053675"/>
              </p:ext>
            </p:extLst>
          </p:nvPr>
        </p:nvGraphicFramePr>
        <p:xfrm>
          <a:off x="279400" y="3178962"/>
          <a:ext cx="11620502" cy="2491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8637">
                  <a:extLst>
                    <a:ext uri="{9D8B030D-6E8A-4147-A177-3AD203B41FA5}">
                      <a16:colId xmlns:a16="http://schemas.microsoft.com/office/drawing/2014/main" xmlns="" val="981869991"/>
                    </a:ext>
                  </a:extLst>
                </a:gridCol>
                <a:gridCol w="1482985">
                  <a:extLst>
                    <a:ext uri="{9D8B030D-6E8A-4147-A177-3AD203B41FA5}">
                      <a16:colId xmlns:a16="http://schemas.microsoft.com/office/drawing/2014/main" xmlns="" val="1983251182"/>
                    </a:ext>
                  </a:extLst>
                </a:gridCol>
                <a:gridCol w="1373135">
                  <a:extLst>
                    <a:ext uri="{9D8B030D-6E8A-4147-A177-3AD203B41FA5}">
                      <a16:colId xmlns:a16="http://schemas.microsoft.com/office/drawing/2014/main" xmlns="" val="1146904893"/>
                    </a:ext>
                  </a:extLst>
                </a:gridCol>
                <a:gridCol w="1766955">
                  <a:extLst>
                    <a:ext uri="{9D8B030D-6E8A-4147-A177-3AD203B41FA5}">
                      <a16:colId xmlns:a16="http://schemas.microsoft.com/office/drawing/2014/main" xmlns="" val="661555765"/>
                    </a:ext>
                  </a:extLst>
                </a:gridCol>
                <a:gridCol w="1330872">
                  <a:extLst>
                    <a:ext uri="{9D8B030D-6E8A-4147-A177-3AD203B41FA5}">
                      <a16:colId xmlns:a16="http://schemas.microsoft.com/office/drawing/2014/main" xmlns="" val="2588423924"/>
                    </a:ext>
                  </a:extLst>
                </a:gridCol>
                <a:gridCol w="1472682">
                  <a:extLst>
                    <a:ext uri="{9D8B030D-6E8A-4147-A177-3AD203B41FA5}">
                      <a16:colId xmlns:a16="http://schemas.microsoft.com/office/drawing/2014/main" xmlns="" val="1157842496"/>
                    </a:ext>
                  </a:extLst>
                </a:gridCol>
                <a:gridCol w="1395236">
                  <a:extLst>
                    <a:ext uri="{9D8B030D-6E8A-4147-A177-3AD203B41FA5}">
                      <a16:colId xmlns:a16="http://schemas.microsoft.com/office/drawing/2014/main" xmlns="" val="3534493971"/>
                    </a:ext>
                  </a:extLst>
                </a:gridCol>
              </a:tblGrid>
              <a:tr h="350063"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Convenio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Inversión (millones)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Proyectos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Estructuración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Ejecución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Terminados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Mejoramiento (km)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267729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Contrato Plan Santander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$252.027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6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115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extLst>
                  <a:ext uri="{0D108BD9-81ED-4DB2-BD59-A6C34878D82A}">
                    <a16:rowId xmlns:a16="http://schemas.microsoft.com/office/drawing/2014/main" xmlns="" val="3100349805"/>
                  </a:ext>
                </a:extLst>
              </a:tr>
              <a:tr h="267729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Tunungua - Briceño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$10.000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4,5</a:t>
                      </a:r>
                    </a:p>
                  </a:txBody>
                  <a:tcPr marL="95234" marR="95234" marT="47617" marB="47617" anchor="ctr"/>
                </a:tc>
                <a:extLst>
                  <a:ext uri="{0D108BD9-81ED-4DB2-BD59-A6C34878D82A}">
                    <a16:rowId xmlns:a16="http://schemas.microsoft.com/office/drawing/2014/main" xmlns="" val="1644471527"/>
                  </a:ext>
                </a:extLst>
              </a:tr>
              <a:tr h="456724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Conectividad Huila -  Convenio Pericongo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$17.976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3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8,5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extLst>
                  <a:ext uri="{0D108BD9-81ED-4DB2-BD59-A6C34878D82A}">
                    <a16:rowId xmlns:a16="http://schemas.microsoft.com/office/drawing/2014/main" xmlns="" val="677400436"/>
                  </a:ext>
                </a:extLst>
              </a:tr>
              <a:tr h="456724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Contrato Plan Nariño: </a:t>
                      </a:r>
                      <a:r>
                        <a:rPr lang="es-CO" sz="1400" dirty="0" err="1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Junin</a:t>
                      </a:r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 – Barbacoas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$128.719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27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extLst>
                  <a:ext uri="{0D108BD9-81ED-4DB2-BD59-A6C34878D82A}">
                    <a16:rowId xmlns:a16="http://schemas.microsoft.com/office/drawing/2014/main" xmlns="" val="1293220684"/>
                  </a:ext>
                </a:extLst>
              </a:tr>
              <a:tr h="267729"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Total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$408.722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8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6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155 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34" marR="95234" marT="47617" marB="47617" anchor="ctr"/>
                </a:tc>
                <a:extLst>
                  <a:ext uri="{0D108BD9-81ED-4DB2-BD59-A6C34878D82A}">
                    <a16:rowId xmlns:a16="http://schemas.microsoft.com/office/drawing/2014/main" xmlns="" val="86344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4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6">
            <a:extLst>
              <a:ext uri="{FF2B5EF4-FFF2-40B4-BE49-F238E27FC236}">
                <a16:creationId xmlns:a16="http://schemas.microsoft.com/office/drawing/2014/main" xmlns="" id="{88F15310-A536-E24A-8872-41DCB42DD43C}"/>
              </a:ext>
            </a:extLst>
          </p:cNvPr>
          <p:cNvSpPr/>
          <p:nvPr/>
        </p:nvSpPr>
        <p:spPr>
          <a:xfrm>
            <a:off x="1465384" y="1092768"/>
            <a:ext cx="8478716" cy="131667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65383" y="1131344"/>
            <a:ext cx="6180017" cy="127810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</a:pPr>
            <a:r>
              <a:rPr lang="es-CO" sz="2000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del gobierno nacional y departamental en el mejoramiento y pavimentación de vías secundarias en 5 zonas del departamento de Boyacá, en el marco de la celebración del Bicentenario de la República.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975680C-F193-49CC-874E-2684FD35632B}"/>
              </a:ext>
            </a:extLst>
          </p:cNvPr>
          <p:cNvSpPr txBox="1">
            <a:spLocks/>
          </p:cNvSpPr>
          <p:nvPr/>
        </p:nvSpPr>
        <p:spPr>
          <a:xfrm>
            <a:off x="3897567" y="1763980"/>
            <a:ext cx="10299436" cy="1164771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E227390F-9567-4569-8FF6-F0EE5E8B2362}"/>
              </a:ext>
            </a:extLst>
          </p:cNvPr>
          <p:cNvSpPr txBox="1"/>
          <p:nvPr/>
        </p:nvSpPr>
        <p:spPr>
          <a:xfrm>
            <a:off x="1465384" y="2779593"/>
            <a:ext cx="8923216" cy="400110"/>
          </a:xfrm>
          <a:prstGeom prst="rect">
            <a:avLst/>
          </a:prstGeom>
          <a:solidFill>
            <a:srgbClr val="003366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rPr>
              <a:t>Mejoramiento de 77,1 km de vías secundarias</a:t>
            </a: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xmlns="" id="{EACE0C04-36A5-4B10-94C7-B903B9DAA45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99B7D7B7-A22F-48CF-8CB1-36CAE7D901E5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9D69C10D-52D7-4823-8329-14E278FAA6E6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CAD588CD-1D28-4CC8-961F-8C8E79F24EB9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6572CF20-8063-43B7-81B3-66203A50F0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Contrato Plan - Bicentenario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Imagen 3" descr="Imagen que contiene exterior, cielo, carretera, suelo&#10;&#10;Descripción generada automáticamente">
            <a:extLst>
              <a:ext uri="{FF2B5EF4-FFF2-40B4-BE49-F238E27FC236}">
                <a16:creationId xmlns:a16="http://schemas.microsoft.com/office/drawing/2014/main" xmlns="" id="{CA3A770B-229E-4252-9F94-D9F9F761A8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561" y="332498"/>
            <a:ext cx="3817470" cy="368923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xmlns="" id="{EB81E762-D084-E544-8333-3CE21CE922CE}"/>
              </a:ext>
            </a:extLst>
          </p:cNvPr>
          <p:cNvSpPr/>
          <p:nvPr/>
        </p:nvSpPr>
        <p:spPr>
          <a:xfrm>
            <a:off x="7734300" y="190500"/>
            <a:ext cx="4097820" cy="3924300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a 3">
            <a:extLst>
              <a:ext uri="{FF2B5EF4-FFF2-40B4-BE49-F238E27FC236}">
                <a16:creationId xmlns:a16="http://schemas.microsoft.com/office/drawing/2014/main" xmlns="" id="{9134E1F9-ACBC-4D94-B379-811E1152C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31715"/>
              </p:ext>
            </p:extLst>
          </p:nvPr>
        </p:nvGraphicFramePr>
        <p:xfrm>
          <a:off x="341551" y="3298899"/>
          <a:ext cx="1150889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1650">
                  <a:extLst>
                    <a:ext uri="{9D8B030D-6E8A-4147-A177-3AD203B41FA5}">
                      <a16:colId xmlns:a16="http://schemas.microsoft.com/office/drawing/2014/main" xmlns="" val="981869991"/>
                    </a:ext>
                  </a:extLst>
                </a:gridCol>
                <a:gridCol w="1487248">
                  <a:extLst>
                    <a:ext uri="{9D8B030D-6E8A-4147-A177-3AD203B41FA5}">
                      <a16:colId xmlns:a16="http://schemas.microsoft.com/office/drawing/2014/main" xmlns="" val="1983251182"/>
                    </a:ext>
                  </a:extLst>
                </a:gridCol>
              </a:tblGrid>
              <a:tr h="280390"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Zona 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Inversión (millones)</a:t>
                      </a:r>
                      <a:endParaRPr lang="es-ES" sz="1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00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6497309"/>
                  </a:ext>
                </a:extLst>
              </a:tr>
              <a:tr h="280390">
                <a:tc>
                  <a:txBody>
                    <a:bodyPr/>
                    <a:lstStyle/>
                    <a:p>
                      <a:pPr algn="l"/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Gámeza - Mongua – Monguí, Socotá - Alto de Sagra, Paz de Río - Tasco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0618" rtl="0" eaLnBrk="1" fontAlgn="ctr" latinLnBrk="0" hangingPunct="1"/>
                      <a:r>
                        <a:rPr lang="es-CO" sz="1400" u="none" strike="noStrike" kern="1200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 93.045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644471527"/>
                  </a:ext>
                </a:extLst>
              </a:tr>
              <a:tr h="280390">
                <a:tc>
                  <a:txBody>
                    <a:bodyPr/>
                    <a:lstStyle/>
                    <a:p>
                      <a:pPr algn="l"/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Tenza – el Crucero, Tunja – </a:t>
                      </a:r>
                      <a:r>
                        <a:rPr lang="es-CO" altLang="es-CO" sz="1400" dirty="0" err="1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Chivatá</a:t>
                      </a:r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, Paipa – Palermo y vías urbanas en el municipio de Paipa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s-CO" sz="1400" b="0" i="0" u="none" strike="noStrike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</a:rPr>
                        <a:t>$  52.906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455808899"/>
                  </a:ext>
                </a:extLst>
              </a:tr>
              <a:tr h="476662">
                <a:tc>
                  <a:txBody>
                    <a:bodyPr/>
                    <a:lstStyle/>
                    <a:p>
                      <a:pPr algn="l"/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Túnel – Llano de Alarcón, Puente Latas – El Espino, Sogamoso – Tasco y Anillo Vial del Lago de Tota y construcción Intercambiador vial Sogamoso Nobsa.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u="none" strike="noStrike" kern="1200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 25.692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896158703"/>
                  </a:ext>
                </a:extLst>
              </a:tr>
              <a:tr h="280390">
                <a:tc>
                  <a:txBody>
                    <a:bodyPr/>
                    <a:lstStyle/>
                    <a:p>
                      <a:pPr algn="l"/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Villa de Leyva - Santa Sofía - Moniquirá y Buenavista – Cantino.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u="none" strike="noStrike" kern="1200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 42.469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271186845"/>
                  </a:ext>
                </a:extLst>
              </a:tr>
              <a:tr h="280390">
                <a:tc>
                  <a:txBody>
                    <a:bodyPr/>
                    <a:lstStyle/>
                    <a:p>
                      <a:pPr algn="l"/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Puente </a:t>
                      </a:r>
                      <a:r>
                        <a:rPr lang="es-CO" altLang="es-CO" sz="1400" dirty="0" err="1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Togüí</a:t>
                      </a:r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, Puente El Piñal, Puente Almeida y Puente Santa </a:t>
                      </a:r>
                      <a:r>
                        <a:rPr lang="es-CO" altLang="es-CO" sz="1400" dirty="0" err="1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Maria</a:t>
                      </a:r>
                      <a:r>
                        <a:rPr lang="es-CO" altLang="es-CO" sz="14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Helvetica Neue Bold Condensed"/>
                        </a:rPr>
                        <a:t> (Quebrada Clarita)</a:t>
                      </a:r>
                      <a:endParaRPr lang="es-ES" sz="14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u="none" strike="noStrike" kern="1200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   3.332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4221638956"/>
                  </a:ext>
                </a:extLst>
              </a:tr>
              <a:tr h="280390">
                <a:tc>
                  <a:txBody>
                    <a:bodyPr/>
                    <a:lstStyle/>
                    <a:p>
                      <a:pPr algn="r"/>
                      <a:r>
                        <a:rPr lang="es-CO" sz="1400" b="1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Total</a:t>
                      </a:r>
                      <a:endParaRPr lang="es-ES" sz="1400" b="1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u="none" strike="noStrike" kern="1200" dirty="0">
                          <a:solidFill>
                            <a:srgbClr val="003366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$ 217.445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045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5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6">
            <a:extLst>
              <a:ext uri="{FF2B5EF4-FFF2-40B4-BE49-F238E27FC236}">
                <a16:creationId xmlns:a16="http://schemas.microsoft.com/office/drawing/2014/main" xmlns="" id="{B50CB0A1-AE1B-C34B-812F-72676EFC4056}"/>
              </a:ext>
            </a:extLst>
          </p:cNvPr>
          <p:cNvSpPr/>
          <p:nvPr/>
        </p:nvSpPr>
        <p:spPr>
          <a:xfrm>
            <a:off x="1540432" y="3927986"/>
            <a:ext cx="7463868" cy="1581276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6">
            <a:extLst>
              <a:ext uri="{FF2B5EF4-FFF2-40B4-BE49-F238E27FC236}">
                <a16:creationId xmlns:a16="http://schemas.microsoft.com/office/drawing/2014/main" xmlns="" id="{CDAD441C-F465-DD46-BC49-9B60462CA4EE}"/>
              </a:ext>
            </a:extLst>
          </p:cNvPr>
          <p:cNvSpPr/>
          <p:nvPr/>
        </p:nvSpPr>
        <p:spPr>
          <a:xfrm>
            <a:off x="1527732" y="937671"/>
            <a:ext cx="7705168" cy="691383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24">
            <a:extLst>
              <a:ext uri="{FF2B5EF4-FFF2-40B4-BE49-F238E27FC236}">
                <a16:creationId xmlns:a16="http://schemas.microsoft.com/office/drawing/2014/main" xmlns="" id="{A0C1F76A-CCB5-4441-B576-E4E64D7BE5E5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3ABF326A-45EB-497C-8CDB-0A07F30BCD43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208F8A72-6EBD-44F7-BDD7-D578F64BA4FB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xmlns="" id="{030A0859-65A6-4E6B-8426-1BF5B0B1948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2E29BF02-AC1E-40F1-AE2D-50E75875CC6A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4751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Corredores Férreos y Estaciones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0431" y="928420"/>
            <a:ext cx="5571569" cy="691383"/>
          </a:xfrm>
        </p:spPr>
        <p:txBody>
          <a:bodyPr>
            <a:normAutofit fontScale="90000"/>
          </a:bodyPr>
          <a:lstStyle/>
          <a:p>
            <a:pPr algn="ctr"/>
            <a:r>
              <a:rPr lang="es-CO" sz="2400" dirty="0">
                <a:solidFill>
                  <a:srgbClr val="003366"/>
                </a:solidFill>
                <a:latin typeface="Arial Narrow" panose="020B0606020202030204" pitchFamily="34" charset="0"/>
              </a:rPr>
              <a:t>Mantenimiento de estaciones y red férrea nacional no concesionada.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5B5F8935-503E-42A9-8496-B9405E14A16C}"/>
              </a:ext>
            </a:extLst>
          </p:cNvPr>
          <p:cNvSpPr/>
          <p:nvPr/>
        </p:nvSpPr>
        <p:spPr>
          <a:xfrm>
            <a:off x="1540432" y="3973999"/>
            <a:ext cx="51715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Red Férrea a cargo del INVIAS:</a:t>
            </a:r>
            <a:r>
              <a:rPr kumimoji="0" lang="es-CO" sz="1800" b="0" i="0" u="none" strike="noStrike" kern="1200" cap="none" spc="0" normalizeH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 	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1.734 km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Inactiva:			1.729 km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Activa:				5 km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Inmuebles Ferroviarios a cargo: 	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396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Estaciones </a:t>
            </a:r>
            <a:r>
              <a:rPr lang="es-CO" dirty="0">
                <a:solidFill>
                  <a:srgbClr val="003366"/>
                </a:solidFill>
                <a:latin typeface="Arial Narrow" panose="020B0606020202030204" pitchFamily="34" charset="0"/>
              </a:rPr>
              <a:t>intervenidas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 (2018-2019): 	3</a:t>
            </a:r>
          </a:p>
        </p:txBody>
      </p:sp>
      <p:graphicFrame>
        <p:nvGraphicFramePr>
          <p:cNvPr id="18" name="Tabla 3">
            <a:extLst>
              <a:ext uri="{FF2B5EF4-FFF2-40B4-BE49-F238E27FC236}">
                <a16:creationId xmlns:a16="http://schemas.microsoft.com/office/drawing/2014/main" xmlns="" id="{9DD6D364-663E-4E58-A2B2-9F8073411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84931"/>
              </p:ext>
            </p:extLst>
          </p:nvPr>
        </p:nvGraphicFramePr>
        <p:xfrm>
          <a:off x="1573461" y="2444627"/>
          <a:ext cx="4522539" cy="13411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65250">
                  <a:extLst>
                    <a:ext uri="{9D8B030D-6E8A-4147-A177-3AD203B41FA5}">
                      <a16:colId xmlns:a16="http://schemas.microsoft.com/office/drawing/2014/main" xmlns="" val="1212109739"/>
                    </a:ext>
                  </a:extLst>
                </a:gridCol>
                <a:gridCol w="1257289">
                  <a:extLst>
                    <a:ext uri="{9D8B030D-6E8A-4147-A177-3AD203B41FA5}">
                      <a16:colId xmlns:a16="http://schemas.microsoft.com/office/drawing/2014/main" xmlns="" val="3662371918"/>
                    </a:ext>
                  </a:extLst>
                </a:gridCol>
              </a:tblGrid>
              <a:tr h="316255">
                <a:tc>
                  <a:txBody>
                    <a:bodyPr/>
                    <a:lstStyle/>
                    <a:p>
                      <a:pPr algn="l"/>
                      <a:r>
                        <a:rPr lang="es-CO" sz="1600" b="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No. de Proyectos de mantenimiento</a:t>
                      </a:r>
                      <a:endParaRPr lang="es-ES" sz="1600" b="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b="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17</a:t>
                      </a:r>
                      <a:endParaRPr lang="es-ES" sz="1600" b="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j-ea"/>
                        <a:cs typeface="+mj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93867"/>
                  </a:ext>
                </a:extLst>
              </a:tr>
              <a:tr h="3162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Proyectos en ejecución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1980765"/>
                  </a:ext>
                </a:extLst>
              </a:tr>
              <a:tr h="3162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Proyectos terminados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0028000"/>
                  </a:ext>
                </a:extLst>
              </a:tr>
              <a:tr h="3162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Departamentos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600" kern="1200" dirty="0">
                          <a:solidFill>
                            <a:srgbClr val="003366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  <a:endParaRPr lang="es-ES" sz="1600" kern="1200" dirty="0">
                        <a:solidFill>
                          <a:srgbClr val="003366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4445289"/>
                  </a:ext>
                </a:extLst>
              </a:tr>
            </a:tbl>
          </a:graphicData>
        </a:graphic>
      </p:graphicFrame>
      <p:pic>
        <p:nvPicPr>
          <p:cNvPr id="5" name="Imagen 4" descr="Iglesia con reloj&#10;&#10;Descripción generada automáticamente">
            <a:extLst>
              <a:ext uri="{FF2B5EF4-FFF2-40B4-BE49-F238E27FC236}">
                <a16:creationId xmlns:a16="http://schemas.microsoft.com/office/drawing/2014/main" xmlns="" id="{B9A87D20-193C-4562-B240-9DB64FB7D4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445" y="1008547"/>
            <a:ext cx="4567396" cy="4490554"/>
          </a:xfrm>
          <a:prstGeom prst="ellipse">
            <a:avLst/>
          </a:prstGeom>
          <a:ln w="123825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E0A75FA-76D1-4341-9762-91D8D03C4D70}"/>
              </a:ext>
            </a:extLst>
          </p:cNvPr>
          <p:cNvSpPr/>
          <p:nvPr/>
        </p:nvSpPr>
        <p:spPr>
          <a:xfrm>
            <a:off x="6239721" y="945047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agen 11" descr="Imagen que contiene exterior, pasto, edificio, frente&#10;&#10;Descripción generada automáticamente">
            <a:extLst>
              <a:ext uri="{FF2B5EF4-FFF2-40B4-BE49-F238E27FC236}">
                <a16:creationId xmlns:a16="http://schemas.microsoft.com/office/drawing/2014/main" xmlns="" id="{CBA6E895-E66A-4CE6-823C-DBBCB8230A8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1901" y="2899545"/>
            <a:ext cx="2741106" cy="2757353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7EA3AF5-A24E-864C-BB97-65C95B1C7C29}"/>
              </a:ext>
            </a:extLst>
          </p:cNvPr>
          <p:cNvGrpSpPr/>
          <p:nvPr/>
        </p:nvGrpSpPr>
        <p:grpSpPr>
          <a:xfrm>
            <a:off x="1573461" y="1715937"/>
            <a:ext cx="586969" cy="590532"/>
            <a:chOff x="9716613" y="4998390"/>
            <a:chExt cx="586969" cy="59053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DCE070C1-622D-A449-AFD4-B0F22E1B249B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Graphic 24" descr="Dollar">
              <a:extLst>
                <a:ext uri="{FF2B5EF4-FFF2-40B4-BE49-F238E27FC236}">
                  <a16:creationId xmlns:a16="http://schemas.microsoft.com/office/drawing/2014/main" xmlns="" id="{BE33E4AF-C496-7741-AA42-354A03811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ECDDD462-C121-8345-9C38-9935FE456C10}"/>
              </a:ext>
            </a:extLst>
          </p:cNvPr>
          <p:cNvSpPr txBox="1">
            <a:spLocks/>
          </p:cNvSpPr>
          <p:nvPr/>
        </p:nvSpPr>
        <p:spPr>
          <a:xfrm>
            <a:off x="2265937" y="1733576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</a:t>
            </a:r>
          </a:p>
        </p:txBody>
      </p:sp>
      <p:sp>
        <p:nvSpPr>
          <p:cNvPr id="27" name="Marcador de texto 9">
            <a:extLst>
              <a:ext uri="{FF2B5EF4-FFF2-40B4-BE49-F238E27FC236}">
                <a16:creationId xmlns:a16="http://schemas.microsoft.com/office/drawing/2014/main" xmlns="" id="{B3AF3E87-372B-D049-BE11-3720652805BC}"/>
              </a:ext>
            </a:extLst>
          </p:cNvPr>
          <p:cNvSpPr txBox="1">
            <a:spLocks/>
          </p:cNvSpPr>
          <p:nvPr/>
        </p:nvSpPr>
        <p:spPr>
          <a:xfrm>
            <a:off x="2144854" y="1918484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3.500 millones</a:t>
            </a:r>
          </a:p>
        </p:txBody>
      </p:sp>
    </p:spTree>
    <p:extLst>
      <p:ext uri="{BB962C8B-B14F-4D97-AF65-F5344CB8AC3E}">
        <p14:creationId xmlns:p14="http://schemas.microsoft.com/office/powerpoint/2010/main" val="39677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tagon 6">
            <a:extLst>
              <a:ext uri="{FF2B5EF4-FFF2-40B4-BE49-F238E27FC236}">
                <a16:creationId xmlns:a16="http://schemas.microsoft.com/office/drawing/2014/main" xmlns="" id="{7ACED54A-83FE-CB42-8D7E-E7911203D755}"/>
              </a:ext>
            </a:extLst>
          </p:cNvPr>
          <p:cNvSpPr/>
          <p:nvPr/>
        </p:nvSpPr>
        <p:spPr>
          <a:xfrm>
            <a:off x="1527732" y="3563026"/>
            <a:ext cx="8784668" cy="153686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6">
            <a:extLst>
              <a:ext uri="{FF2B5EF4-FFF2-40B4-BE49-F238E27FC236}">
                <a16:creationId xmlns:a16="http://schemas.microsoft.com/office/drawing/2014/main" xmlns="" id="{34663455-60A5-2E46-86D1-F4593C9CAC67}"/>
              </a:ext>
            </a:extLst>
          </p:cNvPr>
          <p:cNvSpPr/>
          <p:nvPr/>
        </p:nvSpPr>
        <p:spPr>
          <a:xfrm>
            <a:off x="1527732" y="3033279"/>
            <a:ext cx="8136968" cy="337931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entagon 6">
            <a:extLst>
              <a:ext uri="{FF2B5EF4-FFF2-40B4-BE49-F238E27FC236}">
                <a16:creationId xmlns:a16="http://schemas.microsoft.com/office/drawing/2014/main" xmlns="" id="{D4B3A44D-8598-124C-9F65-D8B1610F84B4}"/>
              </a:ext>
            </a:extLst>
          </p:cNvPr>
          <p:cNvSpPr/>
          <p:nvPr/>
        </p:nvSpPr>
        <p:spPr>
          <a:xfrm>
            <a:off x="1527732" y="1495459"/>
            <a:ext cx="7463868" cy="1480402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803198 w 6451600"/>
              <a:gd name="connsiteY1" fmla="*/ 0 h 3238501"/>
              <a:gd name="connsiteX2" fmla="*/ 6451600 w 6451600"/>
              <a:gd name="connsiteY2" fmla="*/ 1619251 h 3238501"/>
              <a:gd name="connsiteX3" fmla="*/ 5856322 w 6451600"/>
              <a:gd name="connsiteY3" fmla="*/ 3205022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803198" y="0"/>
                </a:lnTo>
                <a:lnTo>
                  <a:pt x="6451600" y="1619251"/>
                </a:lnTo>
                <a:lnTo>
                  <a:pt x="5856322" y="3205022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6">
            <a:extLst>
              <a:ext uri="{FF2B5EF4-FFF2-40B4-BE49-F238E27FC236}">
                <a16:creationId xmlns:a16="http://schemas.microsoft.com/office/drawing/2014/main" xmlns="" id="{4512C21B-1E46-4448-BC1B-90F98D04039C}"/>
              </a:ext>
            </a:extLst>
          </p:cNvPr>
          <p:cNvSpPr/>
          <p:nvPr/>
        </p:nvSpPr>
        <p:spPr>
          <a:xfrm>
            <a:off x="1527732" y="975771"/>
            <a:ext cx="8136968" cy="406947"/>
          </a:xfrm>
          <a:custGeom>
            <a:avLst/>
            <a:gdLst>
              <a:gd name="connsiteX0" fmla="*/ 0 w 6451600"/>
              <a:gd name="connsiteY0" fmla="*/ 0 h 3238501"/>
              <a:gd name="connsiteX1" fmla="*/ 48323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48323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467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51201"/>
              <a:gd name="connsiteX1" fmla="*/ 5607050 w 6451600"/>
              <a:gd name="connsiteY1" fmla="*/ 0 h 3251201"/>
              <a:gd name="connsiteX2" fmla="*/ 6451600 w 6451600"/>
              <a:gd name="connsiteY2" fmla="*/ 1619251 h 3251201"/>
              <a:gd name="connsiteX3" fmla="*/ 5759450 w 6451600"/>
              <a:gd name="connsiteY3" fmla="*/ 3251201 h 3251201"/>
              <a:gd name="connsiteX4" fmla="*/ 0 w 6451600"/>
              <a:gd name="connsiteY4" fmla="*/ 3238501 h 3251201"/>
              <a:gd name="connsiteX5" fmla="*/ 0 w 6451600"/>
              <a:gd name="connsiteY5" fmla="*/ 0 h 32512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7467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607050 w 6451600"/>
              <a:gd name="connsiteY1" fmla="*/ 0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683250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  <a:gd name="connsiteX0" fmla="*/ 0 w 6451600"/>
              <a:gd name="connsiteY0" fmla="*/ 0 h 3238501"/>
              <a:gd name="connsiteX1" fmla="*/ 5794053 w 6451600"/>
              <a:gd name="connsiteY1" fmla="*/ 28395 h 3238501"/>
              <a:gd name="connsiteX2" fmla="*/ 6451600 w 6451600"/>
              <a:gd name="connsiteY2" fmla="*/ 1619251 h 3238501"/>
              <a:gd name="connsiteX3" fmla="*/ 5881941 w 6451600"/>
              <a:gd name="connsiteY3" fmla="*/ 3238501 h 3238501"/>
              <a:gd name="connsiteX4" fmla="*/ 0 w 6451600"/>
              <a:gd name="connsiteY4" fmla="*/ 3238501 h 3238501"/>
              <a:gd name="connsiteX5" fmla="*/ 0 w 6451600"/>
              <a:gd name="connsiteY5" fmla="*/ 0 h 323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600" h="3238501">
                <a:moveTo>
                  <a:pt x="0" y="0"/>
                </a:moveTo>
                <a:lnTo>
                  <a:pt x="5794053" y="28395"/>
                </a:lnTo>
                <a:lnTo>
                  <a:pt x="6451600" y="1619251"/>
                </a:lnTo>
                <a:lnTo>
                  <a:pt x="5881941" y="3238501"/>
                </a:lnTo>
                <a:lnTo>
                  <a:pt x="0" y="32385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FC6F4310-524F-425A-A3FA-A21FA87C793F}"/>
              </a:ext>
            </a:extLst>
          </p:cNvPr>
          <p:cNvSpPr txBox="1"/>
          <p:nvPr/>
        </p:nvSpPr>
        <p:spPr>
          <a:xfrm>
            <a:off x="1527733" y="975313"/>
            <a:ext cx="59525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Vive Colombia – Vías Verdes (Proyecto en Estructuración)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Estrategia del INVIAS para la conservación y protección de la red Férrea inactiva.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Se plantean usos alternativos temporales con enfoques cultural, turístico y ambiental con actividades de bajo impacto que permitan la permanencia de este patrimonio público.  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540DA081-B738-479E-A2E3-B207CBC15F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3817" y="958978"/>
            <a:ext cx="3333792" cy="3276360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4C97055F-D1CD-4EA4-AEE9-C79A3896E30E}"/>
              </a:ext>
            </a:extLst>
          </p:cNvPr>
          <p:cNvSpPr txBox="1"/>
          <p:nvPr/>
        </p:nvSpPr>
        <p:spPr>
          <a:xfrm>
            <a:off x="1527732" y="2989827"/>
            <a:ext cx="64935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Corredores Potenciales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Férreo Honda – Mariquita – Armero – Ambalema – Picaleña. 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Férreo Facatativá – Girardot – Flandes y Facatativá – Salgar.  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Férreo Neiva – Villavieja – Golondrinas.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Férreo Manizales, Chinchiná - Pereira.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Ferrocarril del Sur – Bogotá  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Corredor Morales – Popayán – Cauca.     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xmlns="" id="{43CF8BA6-85C8-42B1-88F3-D8BE4197CBF7}"/>
              </a:ext>
            </a:extLst>
          </p:cNvPr>
          <p:cNvSpPr txBox="1"/>
          <p:nvPr/>
        </p:nvSpPr>
        <p:spPr>
          <a:xfrm>
            <a:off x="1527732" y="5175611"/>
            <a:ext cx="8784668" cy="400110"/>
          </a:xfrm>
          <a:prstGeom prst="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FF9300"/>
                </a:solidFill>
                <a:effectLst/>
                <a:uLnTx/>
                <a:uFillTx/>
                <a:latin typeface="Arial Narrow" panose="020B0606020202030204" pitchFamily="34" charset="0"/>
              </a:rPr>
              <a:t>Red a cargo INVIAS: 1.734 km	Red concesionada: 1.604 km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FF93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DB827D85-FC8B-42E0-8F4D-7CEA25EA9E08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xmlns="" id="{84D61083-2FED-45D7-9507-E7CA00D8509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xmlns="" id="{699F5813-E9A7-4244-8C20-5EE4FB2261A2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xmlns="" id="{52C674F2-1593-4765-8D4E-56DC9F40ADAC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Título 1">
            <a:extLst>
              <a:ext uri="{FF2B5EF4-FFF2-40B4-BE49-F238E27FC236}">
                <a16:creationId xmlns:a16="http://schemas.microsoft.com/office/drawing/2014/main" xmlns="" id="{E9E088DB-E0B5-4ED5-B977-1B97735789B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4751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Corredores Férreos y Estaciones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AF44E9B-64D0-6A48-BE3D-F757C59397ED}"/>
              </a:ext>
            </a:extLst>
          </p:cNvPr>
          <p:cNvSpPr/>
          <p:nvPr/>
        </p:nvSpPr>
        <p:spPr>
          <a:xfrm>
            <a:off x="7550889" y="906947"/>
            <a:ext cx="3427519" cy="3411053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xmlns="" id="{1FEC90E2-DEAF-42FD-88F2-9A56CFF632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3227" y="3197850"/>
            <a:ext cx="2524274" cy="2480787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4234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18609" y="4080806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967E9C6E-2C5D-4603-B8FA-2A4291F38862}"/>
              </a:ext>
            </a:extLst>
          </p:cNvPr>
          <p:cNvSpPr txBox="1">
            <a:spLocks/>
          </p:cNvSpPr>
          <p:nvPr/>
        </p:nvSpPr>
        <p:spPr>
          <a:xfrm>
            <a:off x="6951642" y="5348176"/>
            <a:ext cx="5240357" cy="11266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Colombia Fluvial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Canales Marítimos</a:t>
            </a:r>
            <a:endParaRPr lang="es-CO" sz="2200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8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1C3B7EC-20DA-C841-806F-ADFE7F61D0A3}"/>
              </a:ext>
            </a:extLst>
          </p:cNvPr>
          <p:cNvSpPr/>
          <p:nvPr/>
        </p:nvSpPr>
        <p:spPr>
          <a:xfrm>
            <a:off x="3938953" y="2452525"/>
            <a:ext cx="5486400" cy="15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9CA52E52-3B6A-4080-89E5-744F3A14B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36" y="904424"/>
            <a:ext cx="3683282" cy="4797105"/>
          </a:xfrm>
          <a:prstGeom prst="rect">
            <a:avLst/>
          </a:prstGeom>
          <a:ln w="38100">
            <a:solidFill>
              <a:srgbClr val="003366"/>
            </a:solidFill>
            <a:prstDash val="sysDot"/>
          </a:ln>
        </p:spPr>
      </p:pic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420C9606-8D37-4B0C-820F-097FB8C8D619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xmlns="" id="{E8E764FC-781A-4D1C-AA20-EE4FBFBD60C7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B82B15B4-CD1F-496A-AE5B-A21A15692226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xmlns="" id="{C3B094CF-A3B1-487D-9740-FECAB22640FB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71BC43ED-2D63-4E74-BD2B-1AE59C0F2DC7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Marítima y Fluvial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283997" y="2464809"/>
            <a:ext cx="4098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Canales Marítimos a cargo: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8 de 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 Fluvial a cargo: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20.467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Muelles y embarcaderos: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94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Población: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2,3 millones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809" y="1826357"/>
            <a:ext cx="3322818" cy="3264398"/>
          </a:xfrm>
          <a:prstGeom prst="ellipse">
            <a:avLst/>
          </a:prstGeom>
          <a:ln w="762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60F4B70D-5F75-394A-831C-F7B79B12F2BC}"/>
              </a:ext>
            </a:extLst>
          </p:cNvPr>
          <p:cNvSpPr/>
          <p:nvPr/>
        </p:nvSpPr>
        <p:spPr>
          <a:xfrm>
            <a:off x="8250352" y="1750561"/>
            <a:ext cx="3459380" cy="3442761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663932" y="2326836"/>
            <a:ext cx="6760559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663932" y="2692464"/>
            <a:ext cx="6760559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xmlns="" id="{C6AA3F99-4181-A640-805E-9A01E88939E9}"/>
              </a:ext>
            </a:extLst>
          </p:cNvPr>
          <p:cNvSpPr/>
          <p:nvPr/>
        </p:nvSpPr>
        <p:spPr>
          <a:xfrm rot="10800000">
            <a:off x="4663932" y="3057145"/>
            <a:ext cx="6760559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2F7E5777-D6DB-DA48-9C16-AD86839F632E}"/>
              </a:ext>
            </a:extLst>
          </p:cNvPr>
          <p:cNvSpPr/>
          <p:nvPr/>
        </p:nvSpPr>
        <p:spPr>
          <a:xfrm rot="10800000">
            <a:off x="4663932" y="3422184"/>
            <a:ext cx="6760559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63377871-F7A7-6144-A53A-D8B5C71DBF35}"/>
              </a:ext>
            </a:extLst>
          </p:cNvPr>
          <p:cNvSpPr/>
          <p:nvPr/>
        </p:nvSpPr>
        <p:spPr>
          <a:xfrm rot="10800000">
            <a:off x="4663932" y="3794052"/>
            <a:ext cx="6760559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873" y="1114925"/>
            <a:ext cx="4491790" cy="441157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2" name="CuadroTexto 1"/>
          <p:cNvSpPr txBox="1"/>
          <p:nvPr/>
        </p:nvSpPr>
        <p:spPr>
          <a:xfrm>
            <a:off x="6088627" y="2251273"/>
            <a:ext cx="54790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INVERSIÓN:			$133,755 millones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Obras contratadas: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Obras en Ejecución: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Procesos en Licitación: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Empleos Generados: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620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xmlns="" id="{6DE732F9-4017-439F-B1CC-DB42A47C0E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xmlns="" id="{583AB867-7F7B-4A0F-A16B-2C19E0084E1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xmlns="" id="{A16B8BD1-177E-4E4F-80F3-DF3D96F42F55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xmlns="" id="{53326FE8-709E-475A-935E-24EF4A2EA5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712875AC-4A1C-4EE4-8FF7-BA2B4C14D9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en el período 2018 -2019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A4BD57-3C14-FB46-BDAD-24783403F5A3}"/>
              </a:ext>
            </a:extLst>
          </p:cNvPr>
          <p:cNvSpPr/>
          <p:nvPr/>
        </p:nvSpPr>
        <p:spPr>
          <a:xfrm>
            <a:off x="1371600" y="1020942"/>
            <a:ext cx="4736123" cy="4594411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E0A274D-F19D-0C4F-B2F1-18AB883FEA7D}"/>
              </a:ext>
            </a:extLst>
          </p:cNvPr>
          <p:cNvSpPr/>
          <p:nvPr/>
        </p:nvSpPr>
        <p:spPr>
          <a:xfrm>
            <a:off x="3454397" y="3222925"/>
            <a:ext cx="3860803" cy="401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844610A-B4EC-B840-BEBF-20030D8D2EE0}"/>
              </a:ext>
            </a:extLst>
          </p:cNvPr>
          <p:cNvSpPr/>
          <p:nvPr/>
        </p:nvSpPr>
        <p:spPr>
          <a:xfrm>
            <a:off x="4593114" y="3799012"/>
            <a:ext cx="7243283" cy="1013449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0F6DCD3-E420-F845-A838-E97765CD85BD}"/>
              </a:ext>
            </a:extLst>
          </p:cNvPr>
          <p:cNvSpPr/>
          <p:nvPr/>
        </p:nvSpPr>
        <p:spPr>
          <a:xfrm>
            <a:off x="4593115" y="1742170"/>
            <a:ext cx="7243284" cy="1316818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011A72B-4947-1442-899A-9ACA03129874}"/>
              </a:ext>
            </a:extLst>
          </p:cNvPr>
          <p:cNvSpPr/>
          <p:nvPr/>
        </p:nvSpPr>
        <p:spPr>
          <a:xfrm>
            <a:off x="3454400" y="1155088"/>
            <a:ext cx="8381999" cy="401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284" y="1231770"/>
            <a:ext cx="4249616" cy="4197169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6" name="CuadroTexto 5"/>
          <p:cNvSpPr txBox="1"/>
          <p:nvPr/>
        </p:nvSpPr>
        <p:spPr>
          <a:xfrm>
            <a:off x="5626099" y="1769369"/>
            <a:ext cx="621029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9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Tipo de Intervención: </a:t>
            </a:r>
            <a:r>
              <a:rPr kumimoji="0" lang="es-CO" sz="19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Construcción de malecón cuya </a:t>
            </a:r>
            <a:r>
              <a:rPr kumimoji="0" lang="es-CO" sz="19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longitud es de 283 m </a:t>
            </a:r>
            <a:r>
              <a:rPr kumimoji="0" lang="es-CO" sz="19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donde las obras corresponden a  protección y adecuación hidráulica de la margen derecha del río Atrato que incluye rellenos e infraestructura, plazoleta, parque infantil y mobiliario urbano.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9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9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Beneficios: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900" b="1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9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Con esta obra se han beneficiado </a:t>
            </a:r>
            <a:r>
              <a:rPr kumimoji="0" lang="es-CO" sz="19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112.886 habitantes </a:t>
            </a:r>
            <a:r>
              <a:rPr kumimoji="0" lang="es-CO" sz="19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garantizando prestación del servicio seguro  en la movilización de pasajeros, constituyendo un atractivo turístico para la ciudad.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CE00ADAC-71A0-43D9-997D-4CD8A2591659}"/>
              </a:ext>
            </a:extLst>
          </p:cNvPr>
          <p:cNvSpPr/>
          <p:nvPr/>
        </p:nvSpPr>
        <p:spPr>
          <a:xfrm>
            <a:off x="4674121" y="1167478"/>
            <a:ext cx="5764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Construcción del Malecón de Quibdó - Chocó</a:t>
            </a:r>
          </a:p>
        </p:txBody>
      </p:sp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841536C6-31C5-4B21-B037-B372CD5CF59B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612CFC68-A32B-4B90-B1D7-D2570C9FFF3C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96FF6C5C-41DD-44E3-B49E-04F74529032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A9341E84-2AD9-430E-95EB-69434743AEA1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0872D596-1483-43E3-A1DF-82D95A0F375D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Proyectos Destacados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4229996-1FB3-2B4F-9618-BCE2A45280EB}"/>
              </a:ext>
            </a:extLst>
          </p:cNvPr>
          <p:cNvSpPr/>
          <p:nvPr/>
        </p:nvSpPr>
        <p:spPr>
          <a:xfrm>
            <a:off x="1109784" y="1144093"/>
            <a:ext cx="4359550" cy="4337506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D90D15A-743A-2646-954C-1D95EE572FBD}"/>
              </a:ext>
            </a:extLst>
          </p:cNvPr>
          <p:cNvGrpSpPr/>
          <p:nvPr/>
        </p:nvGrpSpPr>
        <p:grpSpPr>
          <a:xfrm>
            <a:off x="5710713" y="4935071"/>
            <a:ext cx="586969" cy="590532"/>
            <a:chOff x="9716613" y="4998390"/>
            <a:chExt cx="586969" cy="59053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420A1B19-4397-1A49-94F2-2CC50F9335DC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Dollar">
              <a:extLst>
                <a:ext uri="{FF2B5EF4-FFF2-40B4-BE49-F238E27FC236}">
                  <a16:creationId xmlns:a16="http://schemas.microsoft.com/office/drawing/2014/main" xmlns="" id="{09267C23-D6A2-9844-A080-36F084C1C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2" name="Marcador de texto 9">
            <a:extLst>
              <a:ext uri="{FF2B5EF4-FFF2-40B4-BE49-F238E27FC236}">
                <a16:creationId xmlns:a16="http://schemas.microsoft.com/office/drawing/2014/main" xmlns="" id="{B1F6BA64-DD48-8D43-9567-C94315054230}"/>
              </a:ext>
            </a:extLst>
          </p:cNvPr>
          <p:cNvSpPr txBox="1">
            <a:spLocks/>
          </p:cNvSpPr>
          <p:nvPr/>
        </p:nvSpPr>
        <p:spPr>
          <a:xfrm>
            <a:off x="6403189" y="4952710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3" name="Marcador de texto 9">
            <a:extLst>
              <a:ext uri="{FF2B5EF4-FFF2-40B4-BE49-F238E27FC236}">
                <a16:creationId xmlns:a16="http://schemas.microsoft.com/office/drawing/2014/main" xmlns="" id="{368DB05F-D66D-4047-8915-F0220C906D73}"/>
              </a:ext>
            </a:extLst>
          </p:cNvPr>
          <p:cNvSpPr txBox="1">
            <a:spLocks/>
          </p:cNvSpPr>
          <p:nvPr/>
        </p:nvSpPr>
        <p:spPr>
          <a:xfrm>
            <a:off x="6282106" y="5150318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12.823 millones</a:t>
            </a:r>
          </a:p>
        </p:txBody>
      </p:sp>
    </p:spTree>
    <p:extLst>
      <p:ext uri="{BB962C8B-B14F-4D97-AF65-F5344CB8AC3E}">
        <p14:creationId xmlns:p14="http://schemas.microsoft.com/office/powerpoint/2010/main" val="19290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583723" y="165463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xmlns="" id="{C6AA3F99-4181-A640-805E-9A01E88939E9}"/>
              </a:ext>
            </a:extLst>
          </p:cNvPr>
          <p:cNvSpPr/>
          <p:nvPr/>
        </p:nvSpPr>
        <p:spPr>
          <a:xfrm rot="10800000">
            <a:off x="4583723" y="2019314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2F7E5777-D6DB-DA48-9C16-AD86839F632E}"/>
              </a:ext>
            </a:extLst>
          </p:cNvPr>
          <p:cNvSpPr/>
          <p:nvPr/>
        </p:nvSpPr>
        <p:spPr>
          <a:xfrm rot="10800000">
            <a:off x="4583723" y="238435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63377871-F7A7-6144-A53A-D8B5C71DBF35}"/>
              </a:ext>
            </a:extLst>
          </p:cNvPr>
          <p:cNvSpPr/>
          <p:nvPr/>
        </p:nvSpPr>
        <p:spPr>
          <a:xfrm rot="10800000">
            <a:off x="4583723" y="2756221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xmlns="" id="{D9C3BCE8-79A2-584D-822D-19F77D63AC44}"/>
              </a:ext>
            </a:extLst>
          </p:cNvPr>
          <p:cNvSpPr/>
          <p:nvPr/>
        </p:nvSpPr>
        <p:spPr>
          <a:xfrm rot="10800000">
            <a:off x="4583723" y="312378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xmlns="" id="{F16A9093-314B-3C4E-AC02-2238F8465EFD}"/>
              </a:ext>
            </a:extLst>
          </p:cNvPr>
          <p:cNvSpPr/>
          <p:nvPr/>
        </p:nvSpPr>
        <p:spPr>
          <a:xfrm rot="10800000">
            <a:off x="4583723" y="349818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xmlns="" id="{ADAE9970-DB32-594F-A802-186BC599BD28}"/>
              </a:ext>
            </a:extLst>
          </p:cNvPr>
          <p:cNvSpPr/>
          <p:nvPr/>
        </p:nvSpPr>
        <p:spPr>
          <a:xfrm rot="10800000">
            <a:off x="4583723" y="385540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xmlns="" id="{C7D3F291-24DA-AD4A-8EA4-148CD9874EED}"/>
              </a:ext>
            </a:extLst>
          </p:cNvPr>
          <p:cNvSpPr/>
          <p:nvPr/>
        </p:nvSpPr>
        <p:spPr>
          <a:xfrm rot="10800000">
            <a:off x="4583723" y="421922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entagon 23">
            <a:extLst>
              <a:ext uri="{FF2B5EF4-FFF2-40B4-BE49-F238E27FC236}">
                <a16:creationId xmlns:a16="http://schemas.microsoft.com/office/drawing/2014/main" xmlns="" id="{10B1A1C2-9948-8A4B-B3B8-D354901B2D88}"/>
              </a:ext>
            </a:extLst>
          </p:cNvPr>
          <p:cNvSpPr/>
          <p:nvPr/>
        </p:nvSpPr>
        <p:spPr>
          <a:xfrm rot="10800000">
            <a:off x="4583723" y="4576877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6107820" y="1579248"/>
            <a:ext cx="50642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Inversión Ejecutada: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$ 2,3 billones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Mejoramiento y pavimentación:</a:t>
            </a:r>
            <a:r>
              <a:rPr lang="es-ES" sz="1600" b="1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r>
              <a:rPr lang="es-ES" sz="1600" smtClean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2.120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Doble Calzada y Vía Nueva: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29 km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Mantenimiento Rutinario: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10.880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Intervención de Túneles: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43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Puentes Terminados: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11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Obras en Ejecución: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1.171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Procesos en Licitación: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44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Empleos Generados: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51.500</a:t>
            </a:r>
          </a:p>
        </p:txBody>
      </p:sp>
      <p:pic>
        <p:nvPicPr>
          <p:cNvPr id="11" name="Picture 4" descr="C:\Users\scrodriguezr\Downloads\IMG-20191029-WA0071.jpg">
            <a:extLst>
              <a:ext uri="{FF2B5EF4-FFF2-40B4-BE49-F238E27FC236}">
                <a16:creationId xmlns:a16="http://schemas.microsoft.com/office/drawing/2014/main" xmlns="" id="{FEE03C28-31C5-4087-817F-115FAE50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483" y="1048540"/>
            <a:ext cx="4580699" cy="4482000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24">
            <a:extLst>
              <a:ext uri="{FF2B5EF4-FFF2-40B4-BE49-F238E27FC236}">
                <a16:creationId xmlns:a16="http://schemas.microsoft.com/office/drawing/2014/main" xmlns="" id="{6DE732F9-4017-439F-B1CC-DB42A47C0E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xmlns="" id="{583AB867-7F7B-4A0F-A16B-2C19E0084E1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xmlns="" id="{A16B8BD1-177E-4E4F-80F3-DF3D96F42F55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xmlns="" id="{53326FE8-709E-475A-935E-24EF4A2EA5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712875AC-4A1C-4EE4-8FF7-BA2B4C14D9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en el período 2018 -2019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A4BD57-3C14-FB46-BDAD-24783403F5A3}"/>
              </a:ext>
            </a:extLst>
          </p:cNvPr>
          <p:cNvSpPr/>
          <p:nvPr/>
        </p:nvSpPr>
        <p:spPr>
          <a:xfrm>
            <a:off x="1498940" y="100628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5280C7D-0D63-5749-929B-7663C8096914}"/>
              </a:ext>
            </a:extLst>
          </p:cNvPr>
          <p:cNvSpPr/>
          <p:nvPr/>
        </p:nvSpPr>
        <p:spPr>
          <a:xfrm>
            <a:off x="3454397" y="2473625"/>
            <a:ext cx="3860803" cy="401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CC3087A-D559-7748-A37A-40C874436F57}"/>
              </a:ext>
            </a:extLst>
          </p:cNvPr>
          <p:cNvSpPr/>
          <p:nvPr/>
        </p:nvSpPr>
        <p:spPr>
          <a:xfrm>
            <a:off x="4580416" y="3022600"/>
            <a:ext cx="7243283" cy="1506133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C79B06F-BA41-9448-BF25-121B74902931}"/>
              </a:ext>
            </a:extLst>
          </p:cNvPr>
          <p:cNvSpPr/>
          <p:nvPr/>
        </p:nvSpPr>
        <p:spPr>
          <a:xfrm>
            <a:off x="4593115" y="1922832"/>
            <a:ext cx="7243284" cy="40150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B70C46B-9820-894F-91DD-289FC7914D05}"/>
              </a:ext>
            </a:extLst>
          </p:cNvPr>
          <p:cNvSpPr/>
          <p:nvPr/>
        </p:nvSpPr>
        <p:spPr>
          <a:xfrm>
            <a:off x="3454400" y="1110046"/>
            <a:ext cx="8381999" cy="6648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>
            <a:off x="5469334" y="1920309"/>
            <a:ext cx="63670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Tipo de Intervención: 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Dragado de mantenimiento 623.000 m³.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Beneficios: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Garantizar las condiciones de navegabilidad donde se transportan más de 25 millones de t</a:t>
            </a:r>
            <a:r>
              <a:rPr kumimoji="0" lang="es-CO" b="0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oneladas</a:t>
            </a: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 anuales.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Mejorar competitividad el sector pesquero de Buenaventura con destino u origen en el Estero San Antonio.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Mejorar índices de seguridad en el tránsito del Estero San Antonio.</a:t>
            </a:r>
            <a:endParaRPr kumimoji="0" lang="es-CO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5C00B90A-95E0-451B-9A1A-E1FC06874A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848" y="1226527"/>
            <a:ext cx="4197603" cy="4176983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6A0BF090-76D2-4D7E-A7F9-75E906EFFCBA}"/>
              </a:ext>
            </a:extLst>
          </p:cNvPr>
          <p:cNvSpPr/>
          <p:nvPr/>
        </p:nvSpPr>
        <p:spPr>
          <a:xfrm>
            <a:off x="4800601" y="1092429"/>
            <a:ext cx="7023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Dragado de Mantenimiento al Estero de San Antonio - Buenaventura, Valle del Cauca (EJECUCIÓN)</a:t>
            </a:r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xmlns="" id="{9115B890-47F0-41F0-8BBB-DB25110CDBF2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xmlns="" id="{51D84542-B695-4FBC-A730-51531CAE9ADB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14AAA479-9E60-4F20-85F2-C9C98125779A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xmlns="" id="{B426169B-CC37-4DB4-8418-6E1ABB521C14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194198F6-77D6-4798-B74D-2E648809D52D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Proyectos Destacados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AC47921D-C92E-C54B-8BC8-022575925230}"/>
              </a:ext>
            </a:extLst>
          </p:cNvPr>
          <p:cNvSpPr/>
          <p:nvPr/>
        </p:nvSpPr>
        <p:spPr>
          <a:xfrm>
            <a:off x="1109784" y="1144093"/>
            <a:ext cx="4359550" cy="4337506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FD0ED4AE-C4D8-8B41-8091-62FCA56CCD3B}"/>
              </a:ext>
            </a:extLst>
          </p:cNvPr>
          <p:cNvGrpSpPr/>
          <p:nvPr/>
        </p:nvGrpSpPr>
        <p:grpSpPr>
          <a:xfrm>
            <a:off x="5913913" y="4795371"/>
            <a:ext cx="586969" cy="590532"/>
            <a:chOff x="9716613" y="4998390"/>
            <a:chExt cx="586969" cy="59053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26CE84BA-8C95-D149-B329-F43347EA3792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Dollar">
              <a:extLst>
                <a:ext uri="{FF2B5EF4-FFF2-40B4-BE49-F238E27FC236}">
                  <a16:creationId xmlns:a16="http://schemas.microsoft.com/office/drawing/2014/main" xmlns="" id="{F077A7A5-E427-E84A-97B0-F1C387E96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5" name="Marcador de texto 9">
            <a:extLst>
              <a:ext uri="{FF2B5EF4-FFF2-40B4-BE49-F238E27FC236}">
                <a16:creationId xmlns:a16="http://schemas.microsoft.com/office/drawing/2014/main" xmlns="" id="{0FBEB2BA-2F1A-1B49-AB59-3A26DD2F32E6}"/>
              </a:ext>
            </a:extLst>
          </p:cNvPr>
          <p:cNvSpPr txBox="1">
            <a:spLocks/>
          </p:cNvSpPr>
          <p:nvPr/>
        </p:nvSpPr>
        <p:spPr>
          <a:xfrm>
            <a:off x="6606389" y="4813010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96400846-E2A9-9A4F-827D-3555265FE895}"/>
              </a:ext>
            </a:extLst>
          </p:cNvPr>
          <p:cNvSpPr txBox="1">
            <a:spLocks/>
          </p:cNvSpPr>
          <p:nvPr/>
        </p:nvSpPr>
        <p:spPr>
          <a:xfrm>
            <a:off x="6485306" y="5010618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14.692 millones</a:t>
            </a:r>
          </a:p>
        </p:txBody>
      </p:sp>
    </p:spTree>
    <p:extLst>
      <p:ext uri="{BB962C8B-B14F-4D97-AF65-F5344CB8AC3E}">
        <p14:creationId xmlns:p14="http://schemas.microsoft.com/office/powerpoint/2010/main" val="208193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0B4969A9-2010-414D-BD43-3392CF2B5A6F}"/>
              </a:ext>
            </a:extLst>
          </p:cNvPr>
          <p:cNvSpPr/>
          <p:nvPr/>
        </p:nvSpPr>
        <p:spPr>
          <a:xfrm>
            <a:off x="2298700" y="4887434"/>
            <a:ext cx="9774116" cy="624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8A44FB-6EE4-9045-BBA5-5B10D8BCAD88}"/>
              </a:ext>
            </a:extLst>
          </p:cNvPr>
          <p:cNvSpPr/>
          <p:nvPr/>
        </p:nvSpPr>
        <p:spPr>
          <a:xfrm>
            <a:off x="3100630" y="3794866"/>
            <a:ext cx="8964370" cy="964036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B5D5216-CD5D-0B4C-878D-2AE58F2A176D}"/>
              </a:ext>
            </a:extLst>
          </p:cNvPr>
          <p:cNvSpPr/>
          <p:nvPr/>
        </p:nvSpPr>
        <p:spPr>
          <a:xfrm>
            <a:off x="3454397" y="3273725"/>
            <a:ext cx="3860803" cy="401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29925A5-D410-D944-89C8-2A5F57FE6F85}"/>
              </a:ext>
            </a:extLst>
          </p:cNvPr>
          <p:cNvSpPr/>
          <p:nvPr/>
        </p:nvSpPr>
        <p:spPr>
          <a:xfrm>
            <a:off x="3704114" y="1940015"/>
            <a:ext cx="8360885" cy="1120685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525AE591-9173-5B4B-A243-2E5E50392DE6}"/>
              </a:ext>
            </a:extLst>
          </p:cNvPr>
          <p:cNvSpPr/>
          <p:nvPr/>
        </p:nvSpPr>
        <p:spPr>
          <a:xfrm>
            <a:off x="2565400" y="1109207"/>
            <a:ext cx="9499600" cy="6984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00" y="1216351"/>
            <a:ext cx="4144634" cy="4201747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</p:spPr>
      </p:pic>
      <p:sp>
        <p:nvSpPr>
          <p:cNvPr id="3" name="CuadroTexto 2"/>
          <p:cNvSpPr txBox="1"/>
          <p:nvPr/>
        </p:nvSpPr>
        <p:spPr>
          <a:xfrm>
            <a:off x="4633100" y="1896579"/>
            <a:ext cx="7558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Tipo de Intervención: </a:t>
            </a: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Dragado Hidráulico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1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Dragado Total: 	  </a:t>
            </a: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2,6 millones de m³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1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Buenaventura: 	  </a:t>
            </a: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2,3 millones de m³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kumimoji="0" lang="es-CO" b="1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Tumaco: 	  </a:t>
            </a:r>
            <a:r>
              <a:rPr kumimoji="0" lang="es-MX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350.000 m³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b="0" i="0" u="none" strike="noStrike" kern="1200" cap="none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b="1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Beneficios: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b="1" i="0" u="none" strike="noStrike" kern="1200" cap="none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Aumento de la capacidad y operatividad portuaria.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Crecimiento en las actividades de importación y exportación de productos del país.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kumimoji="0" lang="es-CO" b="0" i="0" u="none" strike="noStrike" kern="1200" cap="none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Garantizar las condiciones de navegabilidad y seguridad de los canales de acceso.</a:t>
            </a:r>
            <a:endParaRPr kumimoji="0" lang="es-CO" b="0" i="0" u="none" strike="noStrike" kern="1200" cap="none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47AFC9FD-6472-468B-BE35-67E9E5094846}"/>
              </a:ext>
            </a:extLst>
          </p:cNvPr>
          <p:cNvSpPr/>
          <p:nvPr/>
        </p:nvSpPr>
        <p:spPr>
          <a:xfrm>
            <a:off x="4592050" y="4878537"/>
            <a:ext cx="6727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Ejecución de los estudios y diseños e interventoría para la profundización del canal de acceso al Puerto de Tumaco, con una inversión de $ 3.269 millones. </a:t>
            </a:r>
            <a:endParaRPr kumimoji="0" lang="es-CO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A3AE871A-E8CA-4930-9CE2-B3CFC0C6A0B1}"/>
              </a:ext>
            </a:extLst>
          </p:cNvPr>
          <p:cNvSpPr/>
          <p:nvPr/>
        </p:nvSpPr>
        <p:spPr>
          <a:xfrm>
            <a:off x="4033601" y="1104100"/>
            <a:ext cx="80313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</a:rPr>
              <a:t>Dragado </a:t>
            </a:r>
            <a:r>
              <a:rPr lang="es-CO" sz="20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 Bold Condensed"/>
              </a:rPr>
              <a:t>d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  <a:sym typeface="Helvetica Neue Bold Condensed"/>
              </a:rPr>
              <a:t>e Mantenimiento de Canales de Acceso a Puertos de Buenaventura y Tumaco, en Valle de Cauca y Nariño (EN LICITACIÓN)</a:t>
            </a:r>
            <a:endParaRPr kumimoji="0" lang="es-CO" sz="2000" b="1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pSp>
        <p:nvGrpSpPr>
          <p:cNvPr id="12" name="Group 24">
            <a:extLst>
              <a:ext uri="{FF2B5EF4-FFF2-40B4-BE49-F238E27FC236}">
                <a16:creationId xmlns:a16="http://schemas.microsoft.com/office/drawing/2014/main" xmlns="" id="{1720ECA6-192D-47B2-B164-B5CCE058C335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xmlns="" id="{AF10EC46-E39C-4BC1-97C6-F7B067EEAEE5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8">
              <a:extLst>
                <a:ext uri="{FF2B5EF4-FFF2-40B4-BE49-F238E27FC236}">
                  <a16:creationId xmlns:a16="http://schemas.microsoft.com/office/drawing/2014/main" xmlns="" id="{BD734861-8F37-4937-ADC1-660A9B1F0690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xmlns="" id="{F70D58DC-73FB-457E-A119-4243C7D5EA25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ítulo 1">
            <a:extLst>
              <a:ext uri="{FF2B5EF4-FFF2-40B4-BE49-F238E27FC236}">
                <a16:creationId xmlns:a16="http://schemas.microsoft.com/office/drawing/2014/main" xmlns="" id="{C2DA0DBC-4903-4245-BB5F-883DE6D6B3DD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Proyectos Destacados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AB55F666-3058-6A4E-8786-CDD6D8AEC4D8}"/>
              </a:ext>
            </a:extLst>
          </p:cNvPr>
          <p:cNvSpPr/>
          <p:nvPr/>
        </p:nvSpPr>
        <p:spPr>
          <a:xfrm>
            <a:off x="220784" y="1144093"/>
            <a:ext cx="4359550" cy="4337506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9E1D24F-B55E-7D4F-84F4-C4C053EA5867}"/>
              </a:ext>
            </a:extLst>
          </p:cNvPr>
          <p:cNvGrpSpPr/>
          <p:nvPr/>
        </p:nvGrpSpPr>
        <p:grpSpPr>
          <a:xfrm>
            <a:off x="9054273" y="2216413"/>
            <a:ext cx="586969" cy="590532"/>
            <a:chOff x="9716613" y="4998390"/>
            <a:chExt cx="586969" cy="59053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A01DA17F-36B5-F047-A752-D23F87B01E4D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 descr="Dollar">
              <a:extLst>
                <a:ext uri="{FF2B5EF4-FFF2-40B4-BE49-F238E27FC236}">
                  <a16:creationId xmlns:a16="http://schemas.microsoft.com/office/drawing/2014/main" xmlns="" id="{EB26ABE0-D564-494B-807D-2399BF6C2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27" name="Marcador de texto 9">
            <a:extLst>
              <a:ext uri="{FF2B5EF4-FFF2-40B4-BE49-F238E27FC236}">
                <a16:creationId xmlns:a16="http://schemas.microsoft.com/office/drawing/2014/main" xmlns="" id="{9D3A3DFA-6A19-3246-A784-FE1BB940EC91}"/>
              </a:ext>
            </a:extLst>
          </p:cNvPr>
          <p:cNvSpPr txBox="1">
            <a:spLocks/>
          </p:cNvSpPr>
          <p:nvPr/>
        </p:nvSpPr>
        <p:spPr>
          <a:xfrm>
            <a:off x="9746749" y="2234052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FF9300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8" name="Marcador de texto 9">
            <a:extLst>
              <a:ext uri="{FF2B5EF4-FFF2-40B4-BE49-F238E27FC236}">
                <a16:creationId xmlns:a16="http://schemas.microsoft.com/office/drawing/2014/main" xmlns="" id="{EFFDCD43-8893-3A45-93C8-4BA44B1D543C}"/>
              </a:ext>
            </a:extLst>
          </p:cNvPr>
          <p:cNvSpPr txBox="1">
            <a:spLocks/>
          </p:cNvSpPr>
          <p:nvPr/>
        </p:nvSpPr>
        <p:spPr>
          <a:xfrm>
            <a:off x="9625666" y="2431660"/>
            <a:ext cx="261909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003366"/>
                </a:solidFill>
                <a:latin typeface="Arial Narrow" panose="020B0606020202030204" pitchFamily="34" charset="0"/>
              </a:rPr>
              <a:t>35.910 millones</a:t>
            </a:r>
          </a:p>
        </p:txBody>
      </p:sp>
    </p:spTree>
    <p:extLst>
      <p:ext uri="{BB962C8B-B14F-4D97-AF65-F5344CB8AC3E}">
        <p14:creationId xmlns:p14="http://schemas.microsoft.com/office/powerpoint/2010/main" val="288687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7EC30BB-12C6-CB46-B893-1449F78177C2}"/>
              </a:ext>
            </a:extLst>
          </p:cNvPr>
          <p:cNvSpPr/>
          <p:nvPr/>
        </p:nvSpPr>
        <p:spPr>
          <a:xfrm>
            <a:off x="3240003" y="2882899"/>
            <a:ext cx="8859754" cy="921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D9B9F5D-A6D3-234F-BE4A-6A81973C0B10}"/>
              </a:ext>
            </a:extLst>
          </p:cNvPr>
          <p:cNvSpPr/>
          <p:nvPr/>
        </p:nvSpPr>
        <p:spPr>
          <a:xfrm>
            <a:off x="3240003" y="1539932"/>
            <a:ext cx="8859754" cy="12032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009118C-BD05-4B4A-BB7E-9503C917B85F}"/>
              </a:ext>
            </a:extLst>
          </p:cNvPr>
          <p:cNvSpPr/>
          <p:nvPr/>
        </p:nvSpPr>
        <p:spPr>
          <a:xfrm>
            <a:off x="3240002" y="951272"/>
            <a:ext cx="8859754" cy="4076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45A10AD2-7B83-443F-B8AB-043C7B50E9AA}"/>
              </a:ext>
            </a:extLst>
          </p:cNvPr>
          <p:cNvSpPr txBox="1"/>
          <p:nvPr/>
        </p:nvSpPr>
        <p:spPr>
          <a:xfrm>
            <a:off x="4508499" y="954703"/>
            <a:ext cx="73572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En Estructuración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Programa Colombia Fluvial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, para conectar las zonas más apartadas del país, a través del mantenimiento de los corredores fluviales y la construcción de infraestructura fluvial para desarrollar en la primera fase del programa la ejecución de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50 proyectos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Profundización del Canal de Acceso </a:t>
            </a:r>
            <a:r>
              <a:rPr lang="es-ES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l Puerto de Buenaventura 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en trabajo articulado con el Ministerio de Transporte y otras entidades para lograr una profundidad de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16 m 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en la bahía interna y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 17 m 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en la bahía externa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4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9" t="1836" r="319" b="1836"/>
          <a:stretch/>
        </p:blipFill>
        <p:spPr bwMode="auto">
          <a:xfrm>
            <a:off x="1407707" y="952101"/>
            <a:ext cx="3147759" cy="2982347"/>
          </a:xfrm>
          <a:prstGeom prst="ellipse">
            <a:avLst/>
          </a:prstGeom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24">
            <a:extLst>
              <a:ext uri="{FF2B5EF4-FFF2-40B4-BE49-F238E27FC236}">
                <a16:creationId xmlns:a16="http://schemas.microsoft.com/office/drawing/2014/main" xmlns="" id="{E1F4B461-69D8-6441-B428-03C30A969305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04AA6AEF-DEBD-F74D-A520-02971B82707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E2444E22-EB27-424E-AFF3-B806A8A637B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68961090-EF44-0741-B089-7E2F60A664B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4DD6A5E9-9A20-4640-8A91-B9134D84D82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Colombia Fluvial – Canales Marítimos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602CAF5A-11EF-B54F-9873-F76B8E9CF7D0}"/>
              </a:ext>
            </a:extLst>
          </p:cNvPr>
          <p:cNvSpPr/>
          <p:nvPr/>
        </p:nvSpPr>
        <p:spPr>
          <a:xfrm>
            <a:off x="1338384" y="887970"/>
            <a:ext cx="3290562" cy="3104785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Imagen que contiene cielo, barco, agua, exterior&#10;&#10;Descripción generada automáticamente">
            <a:extLst>
              <a:ext uri="{FF2B5EF4-FFF2-40B4-BE49-F238E27FC236}">
                <a16:creationId xmlns:a16="http://schemas.microsoft.com/office/drawing/2014/main" xmlns="" id="{6A4AAC93-35B6-4499-8BAD-AA4FDAD23C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592" y="3085146"/>
            <a:ext cx="2543249" cy="2539530"/>
          </a:xfrm>
          <a:prstGeom prst="ellipse">
            <a:avLst/>
          </a:prstGeom>
          <a:ln w="76200" cap="rnd">
            <a:solidFill>
              <a:srgbClr val="003366"/>
            </a:solidFill>
            <a:prstDash val="solid"/>
          </a:ln>
          <a:effectLst/>
        </p:spPr>
      </p:pic>
      <p:pic>
        <p:nvPicPr>
          <p:cNvPr id="13" name="20 Imagen" descr="C:\Users\Zromero\Documents\Zayra _08Feb\ferrys\PIAMONTE\1047_2017\fotos visita 28 feb\100_87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9603" y="3468018"/>
            <a:ext cx="2260625" cy="2156657"/>
          </a:xfrm>
          <a:prstGeom prst="ellipse">
            <a:avLst/>
          </a:prstGeom>
          <a:ln w="76200">
            <a:solidFill>
              <a:srgbClr val="0033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8654" y="3934447"/>
            <a:ext cx="1692717" cy="1648689"/>
          </a:xfrm>
          <a:prstGeom prst="ellipse">
            <a:avLst/>
          </a:prstGeom>
          <a:ln w="76200" cap="rnd">
            <a:solidFill>
              <a:srgbClr val="003366"/>
            </a:solidFill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206161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D9B9F5D-A6D3-234F-BE4A-6A81973C0B10}"/>
              </a:ext>
            </a:extLst>
          </p:cNvPr>
          <p:cNvSpPr/>
          <p:nvPr/>
        </p:nvSpPr>
        <p:spPr>
          <a:xfrm>
            <a:off x="3759198" y="2332892"/>
            <a:ext cx="8210064" cy="17836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" name="Group 24">
            <a:extLst>
              <a:ext uri="{FF2B5EF4-FFF2-40B4-BE49-F238E27FC236}">
                <a16:creationId xmlns:a16="http://schemas.microsoft.com/office/drawing/2014/main" xmlns="" id="{E1F4B461-69D8-6441-B428-03C30A969305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04AA6AEF-DEBD-F74D-A520-02971B827078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E2444E22-EB27-424E-AFF3-B806A8A637BD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68961090-EF44-0741-B089-7E2F60A664B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4DD6A5E9-9A20-4640-8A91-B9134D84D82B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634587" y="2432429"/>
            <a:ext cx="60650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dirty="0">
                <a:solidFill>
                  <a:schemeClr val="bg1"/>
                </a:solidFill>
              </a:rPr>
              <a:t>Mediante la infraestructura intermodal construimos País con Rentabilidad Social, modernizándola a partir de la transformación técnica y el fortalecimiento institucional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8" y="1359973"/>
            <a:ext cx="3903530" cy="3886200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xmlns="" id="{F31D4DBE-B4DC-B84A-A807-866E25187FE1}"/>
              </a:ext>
            </a:extLst>
          </p:cNvPr>
          <p:cNvSpPr/>
          <p:nvPr/>
        </p:nvSpPr>
        <p:spPr>
          <a:xfrm>
            <a:off x="1476978" y="1307065"/>
            <a:ext cx="4009165" cy="3989905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20481" y="4068652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51318008-0083-4F4E-AA92-179020E10294}"/>
              </a:ext>
            </a:extLst>
          </p:cNvPr>
          <p:cNvSpPr txBox="1">
            <a:spLocks/>
          </p:cNvSpPr>
          <p:nvPr/>
        </p:nvSpPr>
        <p:spPr>
          <a:xfrm>
            <a:off x="6951642" y="5348176"/>
            <a:ext cx="5240357" cy="11266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Direcciones Territoriales</a:t>
            </a:r>
            <a:endParaRPr lang="es-CO" sz="2200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09AFD5D4-84B2-4645-8441-11523074A83B}"/>
              </a:ext>
            </a:extLst>
          </p:cNvPr>
          <p:cNvSpPr/>
          <p:nvPr/>
        </p:nvSpPr>
        <p:spPr>
          <a:xfrm>
            <a:off x="4921367" y="1538892"/>
            <a:ext cx="6677684" cy="399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99F16B63-2484-0A4D-BCF7-C5480DF646BD}"/>
              </a:ext>
            </a:extLst>
          </p:cNvPr>
          <p:cNvSpPr/>
          <p:nvPr/>
        </p:nvSpPr>
        <p:spPr>
          <a:xfrm>
            <a:off x="4921367" y="2073434"/>
            <a:ext cx="6677684" cy="399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8EDE337-7472-8C45-97A3-2AA76B87E06E}"/>
              </a:ext>
            </a:extLst>
          </p:cNvPr>
          <p:cNvSpPr/>
          <p:nvPr/>
        </p:nvSpPr>
        <p:spPr>
          <a:xfrm>
            <a:off x="4932675" y="2623006"/>
            <a:ext cx="6677684" cy="399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FA9A8B8C-821D-FB4C-866C-B38E5898885A}"/>
              </a:ext>
            </a:extLst>
          </p:cNvPr>
          <p:cNvSpPr/>
          <p:nvPr/>
        </p:nvSpPr>
        <p:spPr>
          <a:xfrm>
            <a:off x="6015834" y="3172578"/>
            <a:ext cx="5583216" cy="2294307"/>
          </a:xfrm>
          <a:prstGeom prst="rect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0D7B92B9-1813-5640-81CD-C17B7D9810BF}"/>
              </a:ext>
            </a:extLst>
          </p:cNvPr>
          <p:cNvSpPr/>
          <p:nvPr/>
        </p:nvSpPr>
        <p:spPr>
          <a:xfrm>
            <a:off x="5031393" y="1060991"/>
            <a:ext cx="6567658" cy="399060"/>
          </a:xfrm>
          <a:custGeom>
            <a:avLst/>
            <a:gdLst>
              <a:gd name="connsiteX0" fmla="*/ 0 w 6427958"/>
              <a:gd name="connsiteY0" fmla="*/ 0 h 399060"/>
              <a:gd name="connsiteX1" fmla="*/ 6427958 w 6427958"/>
              <a:gd name="connsiteY1" fmla="*/ 0 h 399060"/>
              <a:gd name="connsiteX2" fmla="*/ 6427958 w 6427958"/>
              <a:gd name="connsiteY2" fmla="*/ 399060 h 399060"/>
              <a:gd name="connsiteX3" fmla="*/ 0 w 6427958"/>
              <a:gd name="connsiteY3" fmla="*/ 399060 h 399060"/>
              <a:gd name="connsiteX4" fmla="*/ 0 w 6427958"/>
              <a:gd name="connsiteY4" fmla="*/ 0 h 399060"/>
              <a:gd name="connsiteX0" fmla="*/ 139700 w 6567658"/>
              <a:gd name="connsiteY0" fmla="*/ 0 h 399060"/>
              <a:gd name="connsiteX1" fmla="*/ 6567658 w 6567658"/>
              <a:gd name="connsiteY1" fmla="*/ 0 h 399060"/>
              <a:gd name="connsiteX2" fmla="*/ 6567658 w 6567658"/>
              <a:gd name="connsiteY2" fmla="*/ 399060 h 399060"/>
              <a:gd name="connsiteX3" fmla="*/ 0 w 6567658"/>
              <a:gd name="connsiteY3" fmla="*/ 399060 h 399060"/>
              <a:gd name="connsiteX4" fmla="*/ 139700 w 6567658"/>
              <a:gd name="connsiteY4" fmla="*/ 0 h 399060"/>
              <a:gd name="connsiteX0" fmla="*/ 279400 w 6567658"/>
              <a:gd name="connsiteY0" fmla="*/ 12700 h 399060"/>
              <a:gd name="connsiteX1" fmla="*/ 6567658 w 6567658"/>
              <a:gd name="connsiteY1" fmla="*/ 0 h 399060"/>
              <a:gd name="connsiteX2" fmla="*/ 6567658 w 6567658"/>
              <a:gd name="connsiteY2" fmla="*/ 399060 h 399060"/>
              <a:gd name="connsiteX3" fmla="*/ 0 w 6567658"/>
              <a:gd name="connsiteY3" fmla="*/ 399060 h 399060"/>
              <a:gd name="connsiteX4" fmla="*/ 279400 w 6567658"/>
              <a:gd name="connsiteY4" fmla="*/ 12700 h 399060"/>
              <a:gd name="connsiteX0" fmla="*/ 304800 w 6567658"/>
              <a:gd name="connsiteY0" fmla="*/ 0 h 399060"/>
              <a:gd name="connsiteX1" fmla="*/ 6567658 w 6567658"/>
              <a:gd name="connsiteY1" fmla="*/ 0 h 399060"/>
              <a:gd name="connsiteX2" fmla="*/ 6567658 w 6567658"/>
              <a:gd name="connsiteY2" fmla="*/ 399060 h 399060"/>
              <a:gd name="connsiteX3" fmla="*/ 0 w 6567658"/>
              <a:gd name="connsiteY3" fmla="*/ 399060 h 399060"/>
              <a:gd name="connsiteX4" fmla="*/ 304800 w 6567658"/>
              <a:gd name="connsiteY4" fmla="*/ 0 h 3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7658" h="399060">
                <a:moveTo>
                  <a:pt x="304800" y="0"/>
                </a:moveTo>
                <a:lnTo>
                  <a:pt x="6567658" y="0"/>
                </a:lnTo>
                <a:lnTo>
                  <a:pt x="6567658" y="399060"/>
                </a:lnTo>
                <a:lnTo>
                  <a:pt x="0" y="399060"/>
                </a:lnTo>
                <a:lnTo>
                  <a:pt x="30480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xmlns="" id="{8A6C7DC1-58A7-6E40-9B6F-1FD6238C6CFD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12BDF895-0707-EE4D-803A-957F0803FD54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13BA4245-B362-E049-9D22-D9F255A248A2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xmlns="" id="{D6EBB511-5BA6-4044-ABC4-7D99584E333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70211098-86CB-2942-8B62-8B67C9EC9254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Direcciones Territoriales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23" name="Marcador de contenido 3">
            <a:extLst>
              <a:ext uri="{FF2B5EF4-FFF2-40B4-BE49-F238E27FC236}">
                <a16:creationId xmlns:a16="http://schemas.microsoft.com/office/drawing/2014/main" xmlns="" id="{BAB98C22-BC48-E346-9A78-0DE1EB9138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2"/>
          <a:stretch/>
        </p:blipFill>
        <p:spPr>
          <a:xfrm>
            <a:off x="0" y="5758542"/>
            <a:ext cx="12192000" cy="110078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F0A2A004-D93E-428B-A16E-6EB8E416B523}"/>
              </a:ext>
            </a:extLst>
          </p:cNvPr>
          <p:cNvSpPr txBox="1">
            <a:spLocks/>
          </p:cNvSpPr>
          <p:nvPr/>
        </p:nvSpPr>
        <p:spPr>
          <a:xfrm>
            <a:off x="7020908" y="1031837"/>
            <a:ext cx="4578143" cy="4490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CO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Direcciones Territoriales:	</a:t>
            </a: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26</a:t>
            </a:r>
            <a:b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</a:b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/>
            </a:r>
            <a:b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</a:br>
            <a:r>
              <a:rPr lang="es-CO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Servidores:	</a:t>
            </a: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	465</a:t>
            </a:r>
          </a:p>
          <a:p>
            <a:pPr fontAlgn="auto">
              <a:spcAft>
                <a:spcPts val="0"/>
              </a:spcAft>
            </a:pPr>
            <a:endParaRPr lang="es-CO" sz="18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Emergencias Atendidas: 	</a:t>
            </a: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835</a:t>
            </a:r>
          </a:p>
          <a:p>
            <a:pPr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CO" sz="18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CO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Obras Intangibles:		</a:t>
            </a: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537 contrataciones</a:t>
            </a:r>
          </a:p>
          <a:p>
            <a:pPr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CO" sz="1800" dirty="0">
              <a:solidFill>
                <a:srgbClr val="003366"/>
              </a:solidFill>
              <a:latin typeface="Arial Narrow" panose="020B0606020202030204" pitchFamily="34" charset="0"/>
            </a:endParaRP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Estabilización de puntos críticos.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Obras de señalización.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Mantenimiento.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Mejoramiento.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Rehabilitación.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Programa de Administración Vial y Mantenimiento Rutinario.</a:t>
            </a:r>
          </a:p>
          <a:p>
            <a:pPr marL="342900" lvl="0" indent="-3429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CO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Suministro de mezcla asfáltica.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722B4A2-00EA-6F4C-954A-90D18517520B}"/>
              </a:ext>
            </a:extLst>
          </p:cNvPr>
          <p:cNvGrpSpPr/>
          <p:nvPr/>
        </p:nvGrpSpPr>
        <p:grpSpPr>
          <a:xfrm>
            <a:off x="890325" y="4866689"/>
            <a:ext cx="3319430" cy="739447"/>
            <a:chOff x="1490664" y="1011675"/>
            <a:chExt cx="3319430" cy="73944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22D65FDA-CFE1-824D-AB5B-FE2BDF696B58}"/>
                </a:ext>
              </a:extLst>
            </p:cNvPr>
            <p:cNvGrpSpPr/>
            <p:nvPr/>
          </p:nvGrpSpPr>
          <p:grpSpPr>
            <a:xfrm>
              <a:off x="1490664" y="1097630"/>
              <a:ext cx="586969" cy="590532"/>
              <a:chOff x="9716613" y="4998390"/>
              <a:chExt cx="586969" cy="59053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xmlns="" id="{85EE22A9-08EC-124F-98CD-20178921CD0D}"/>
                  </a:ext>
                </a:extLst>
              </p:cNvPr>
              <p:cNvSpPr/>
              <p:nvPr/>
            </p:nvSpPr>
            <p:spPr>
              <a:xfrm>
                <a:off x="9716613" y="4998390"/>
                <a:ext cx="586969" cy="58696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6" name="Graphic 25" descr="Dollar">
                <a:extLst>
                  <a:ext uri="{FF2B5EF4-FFF2-40B4-BE49-F238E27FC236}">
                    <a16:creationId xmlns:a16="http://schemas.microsoft.com/office/drawing/2014/main" xmlns="" id="{FBF2FF9F-CD27-114C-A71E-F083B3DA1C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p:blipFill>
            <p:spPr>
              <a:xfrm>
                <a:off x="9721404" y="5006744"/>
                <a:ext cx="582178" cy="582178"/>
              </a:xfrm>
              <a:prstGeom prst="rect">
                <a:avLst/>
              </a:prstGeom>
            </p:spPr>
          </p:pic>
        </p:grpSp>
        <p:sp>
          <p:nvSpPr>
            <p:cNvPr id="27" name="Marcador de texto 9">
              <a:extLst>
                <a:ext uri="{FF2B5EF4-FFF2-40B4-BE49-F238E27FC236}">
                  <a16:creationId xmlns:a16="http://schemas.microsoft.com/office/drawing/2014/main" xmlns="" id="{4DFDEC6A-19CE-1D41-889C-28B977269BB2}"/>
                </a:ext>
              </a:extLst>
            </p:cNvPr>
            <p:cNvSpPr txBox="1">
              <a:spLocks/>
            </p:cNvSpPr>
            <p:nvPr/>
          </p:nvSpPr>
          <p:spPr>
            <a:xfrm>
              <a:off x="2122002" y="1011675"/>
              <a:ext cx="2688092" cy="425533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ts val="1000"/>
                </a:lnSpc>
                <a:spcAft>
                  <a:spcPts val="0"/>
                </a:spcAft>
              </a:pPr>
              <a:r>
                <a:rPr lang="es-ES" sz="2300" b="1" dirty="0">
                  <a:solidFill>
                    <a:srgbClr val="003366"/>
                  </a:solidFill>
                  <a:latin typeface="Arial Narrow" panose="020B0606020202030204" pitchFamily="34" charset="0"/>
                </a:rPr>
                <a:t>Inversión (2018-2019)</a:t>
              </a:r>
            </a:p>
          </p:txBody>
        </p:sp>
        <p:sp>
          <p:nvSpPr>
            <p:cNvPr id="28" name="Marcador de texto 9">
              <a:extLst>
                <a:ext uri="{FF2B5EF4-FFF2-40B4-BE49-F238E27FC236}">
                  <a16:creationId xmlns:a16="http://schemas.microsoft.com/office/drawing/2014/main" xmlns="" id="{ABA1CC98-4325-C644-BBBC-0DF6650FB3C3}"/>
                </a:ext>
              </a:extLst>
            </p:cNvPr>
            <p:cNvSpPr txBox="1">
              <a:spLocks/>
            </p:cNvSpPr>
            <p:nvPr/>
          </p:nvSpPr>
          <p:spPr>
            <a:xfrm>
              <a:off x="2122002" y="1310982"/>
              <a:ext cx="2566492" cy="440140"/>
            </a:xfrm>
            <a:prstGeom prst="rect">
              <a:avLst/>
            </a:prstGeom>
          </p:spPr>
          <p:txBody>
            <a:bodyPr anchor="ctr">
              <a:normAutofit fontScale="77500" lnSpcReduction="2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00000"/>
                </a:lnSpc>
                <a:spcAft>
                  <a:spcPts val="0"/>
                </a:spcAft>
              </a:pPr>
              <a:r>
                <a:rPr lang="es-ES" sz="3600" b="1" dirty="0">
                  <a:solidFill>
                    <a:srgbClr val="FF9300"/>
                  </a:solidFill>
                  <a:latin typeface="Arial Narrow" panose="020B0606020202030204" pitchFamily="34" charset="0"/>
                </a:rPr>
                <a:t>175.700 millones</a:t>
              </a:r>
            </a:p>
          </p:txBody>
        </p:sp>
      </p:grp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xmlns="" id="{C876C88A-9E1C-4E29-978E-570E2DDA25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0011616"/>
              </p:ext>
            </p:extLst>
          </p:nvPr>
        </p:nvGraphicFramePr>
        <p:xfrm>
          <a:off x="303233" y="1398829"/>
          <a:ext cx="3947887" cy="279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961674" y="1047674"/>
            <a:ext cx="2631006" cy="37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ES" b="1" dirty="0">
                <a:solidFill>
                  <a:srgbClr val="003366"/>
                </a:solidFill>
                <a:latin typeface="Arial Narrow" panose="020B0606020202030204" pitchFamily="34" charset="0"/>
              </a:rPr>
              <a:t>Presupuesto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E21A59A-4F93-5D40-B045-3AE8077358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629" y="773670"/>
            <a:ext cx="3946862" cy="511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1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0">
            <a:extLst>
              <a:ext uri="{FF2B5EF4-FFF2-40B4-BE49-F238E27FC236}">
                <a16:creationId xmlns:a16="http://schemas.microsoft.com/office/drawing/2014/main" xmlns="" id="{900C1C1F-1BF0-2140-A554-7171D94C5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616" y="-70338"/>
            <a:ext cx="12274062" cy="693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1A210B4-8878-D449-8CC9-B91A22FFA789}"/>
              </a:ext>
            </a:extLst>
          </p:cNvPr>
          <p:cNvSpPr/>
          <p:nvPr/>
        </p:nvSpPr>
        <p:spPr>
          <a:xfrm rot="10800000" flipH="1">
            <a:off x="6120481" y="4079285"/>
            <a:ext cx="6093291" cy="2810434"/>
          </a:xfrm>
          <a:custGeom>
            <a:avLst/>
            <a:gdLst>
              <a:gd name="connsiteX0" fmla="*/ 0 w 5508165"/>
              <a:gd name="connsiteY0" fmla="*/ 0 h 2192215"/>
              <a:gd name="connsiteX1" fmla="*/ 5508165 w 5508165"/>
              <a:gd name="connsiteY1" fmla="*/ 0 h 2192215"/>
              <a:gd name="connsiteX2" fmla="*/ 5508165 w 5508165"/>
              <a:gd name="connsiteY2" fmla="*/ 2192215 h 2192215"/>
              <a:gd name="connsiteX3" fmla="*/ 0 w 5508165"/>
              <a:gd name="connsiteY3" fmla="*/ 2192215 h 2192215"/>
              <a:gd name="connsiteX4" fmla="*/ 0 w 5508165"/>
              <a:gd name="connsiteY4" fmla="*/ 0 h 2192215"/>
              <a:gd name="connsiteX0" fmla="*/ 0 w 5508165"/>
              <a:gd name="connsiteY0" fmla="*/ 0 h 3810000"/>
              <a:gd name="connsiteX1" fmla="*/ 5508165 w 5508165"/>
              <a:gd name="connsiteY1" fmla="*/ 0 h 3810000"/>
              <a:gd name="connsiteX2" fmla="*/ 5508165 w 5508165"/>
              <a:gd name="connsiteY2" fmla="*/ 2192215 h 3810000"/>
              <a:gd name="connsiteX3" fmla="*/ 1418492 w 5508165"/>
              <a:gd name="connsiteY3" fmla="*/ 3810000 h 3810000"/>
              <a:gd name="connsiteX4" fmla="*/ 0 w 5508165"/>
              <a:gd name="connsiteY4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8165" h="3810000">
                <a:moveTo>
                  <a:pt x="0" y="0"/>
                </a:moveTo>
                <a:lnTo>
                  <a:pt x="5508165" y="0"/>
                </a:lnTo>
                <a:lnTo>
                  <a:pt x="5508165" y="2192215"/>
                </a:lnTo>
                <a:lnTo>
                  <a:pt x="1418492" y="3810000"/>
                </a:lnTo>
                <a:lnTo>
                  <a:pt x="0" y="0"/>
                </a:lnTo>
                <a:close/>
              </a:path>
            </a:pathLst>
          </a:cu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Arial Narrow" panose="020B0606020202030204" pitchFamily="34" charset="0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7FC04663-9708-452B-A006-DDB72D4A3AEA}"/>
              </a:ext>
            </a:extLst>
          </p:cNvPr>
          <p:cNvSpPr txBox="1">
            <a:spLocks/>
          </p:cNvSpPr>
          <p:nvPr/>
        </p:nvSpPr>
        <p:spPr>
          <a:xfrm>
            <a:off x="7015389" y="5348176"/>
            <a:ext cx="4933506" cy="11266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000"/>
              </a:lnSpc>
              <a:buNone/>
            </a:pPr>
            <a:r>
              <a:rPr lang="es-CO" b="1" dirty="0">
                <a:solidFill>
                  <a:srgbClr val="003366"/>
                </a:solidFill>
                <a:latin typeface="Myriad Pro" panose="020B0503030403020204" pitchFamily="34" charset="0"/>
              </a:rPr>
              <a:t>Dirección Operativa</a:t>
            </a:r>
          </a:p>
          <a:p>
            <a:pPr marL="0" indent="0" algn="ctr">
              <a:lnSpc>
                <a:spcPts val="2000"/>
              </a:lnSpc>
              <a:buNone/>
            </a:pPr>
            <a:r>
              <a:rPr lang="es-CO" sz="2400" dirty="0">
                <a:solidFill>
                  <a:srgbClr val="003366"/>
                </a:solidFill>
                <a:latin typeface="Myriad Pro" panose="020B0503030403020204" pitchFamily="34" charset="0"/>
              </a:rPr>
              <a:t>Gerencia Proyectos Estratégicos</a:t>
            </a:r>
            <a:endParaRPr lang="es-CO" sz="2200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6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entagon 21">
            <a:extLst>
              <a:ext uri="{FF2B5EF4-FFF2-40B4-BE49-F238E27FC236}">
                <a16:creationId xmlns:a16="http://schemas.microsoft.com/office/drawing/2014/main" xmlns="" id="{F89923BC-77C8-46B9-81C9-D1E3E000D20F}"/>
              </a:ext>
            </a:extLst>
          </p:cNvPr>
          <p:cNvSpPr/>
          <p:nvPr/>
        </p:nvSpPr>
        <p:spPr>
          <a:xfrm rot="10800000">
            <a:off x="4583723" y="5009538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entagon 21">
            <a:extLst>
              <a:ext uri="{FF2B5EF4-FFF2-40B4-BE49-F238E27FC236}">
                <a16:creationId xmlns:a16="http://schemas.microsoft.com/office/drawing/2014/main" xmlns="" id="{8402103D-3703-4324-AA05-9781F229E86C}"/>
              </a:ext>
            </a:extLst>
          </p:cNvPr>
          <p:cNvSpPr/>
          <p:nvPr/>
        </p:nvSpPr>
        <p:spPr>
          <a:xfrm rot="10800000">
            <a:off x="4583723" y="462643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entagon 21">
            <a:extLst>
              <a:ext uri="{FF2B5EF4-FFF2-40B4-BE49-F238E27FC236}">
                <a16:creationId xmlns:a16="http://schemas.microsoft.com/office/drawing/2014/main" xmlns="" id="{288C4D93-DB8F-424D-AC68-ABD8767231CE}"/>
              </a:ext>
            </a:extLst>
          </p:cNvPr>
          <p:cNvSpPr/>
          <p:nvPr/>
        </p:nvSpPr>
        <p:spPr>
          <a:xfrm rot="10800000">
            <a:off x="4583723" y="1647197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1">
            <a:extLst>
              <a:ext uri="{FF2B5EF4-FFF2-40B4-BE49-F238E27FC236}">
                <a16:creationId xmlns:a16="http://schemas.microsoft.com/office/drawing/2014/main" xmlns="" id="{9D76C068-D077-49A0-925E-EB6C716E4EE2}"/>
              </a:ext>
            </a:extLst>
          </p:cNvPr>
          <p:cNvSpPr/>
          <p:nvPr/>
        </p:nvSpPr>
        <p:spPr>
          <a:xfrm rot="10800000">
            <a:off x="4583723" y="128610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>
            <a:extLst>
              <a:ext uri="{FF2B5EF4-FFF2-40B4-BE49-F238E27FC236}">
                <a16:creationId xmlns:a16="http://schemas.microsoft.com/office/drawing/2014/main" xmlns="" id="{A37F7595-BC6D-AB44-AE35-3BDD20300E66}"/>
              </a:ext>
            </a:extLst>
          </p:cNvPr>
          <p:cNvSpPr/>
          <p:nvPr/>
        </p:nvSpPr>
        <p:spPr>
          <a:xfrm rot="10800000">
            <a:off x="4583723" y="202159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>
            <a:extLst>
              <a:ext uri="{FF2B5EF4-FFF2-40B4-BE49-F238E27FC236}">
                <a16:creationId xmlns:a16="http://schemas.microsoft.com/office/drawing/2014/main" xmlns="" id="{C6AA3F99-4181-A640-805E-9A01E88939E9}"/>
              </a:ext>
            </a:extLst>
          </p:cNvPr>
          <p:cNvSpPr/>
          <p:nvPr/>
        </p:nvSpPr>
        <p:spPr>
          <a:xfrm rot="10800000">
            <a:off x="4583723" y="2386274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xmlns="" id="{2F7E5777-D6DB-DA48-9C16-AD86839F632E}"/>
              </a:ext>
            </a:extLst>
          </p:cNvPr>
          <p:cNvSpPr/>
          <p:nvPr/>
        </p:nvSpPr>
        <p:spPr>
          <a:xfrm rot="10800000">
            <a:off x="4583723" y="2751313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xmlns="" id="{63377871-F7A7-6144-A53A-D8B5C71DBF35}"/>
              </a:ext>
            </a:extLst>
          </p:cNvPr>
          <p:cNvSpPr/>
          <p:nvPr/>
        </p:nvSpPr>
        <p:spPr>
          <a:xfrm rot="10800000">
            <a:off x="4583723" y="3123181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xmlns="" id="{D9C3BCE8-79A2-584D-822D-19F77D63AC44}"/>
              </a:ext>
            </a:extLst>
          </p:cNvPr>
          <p:cNvSpPr/>
          <p:nvPr/>
        </p:nvSpPr>
        <p:spPr>
          <a:xfrm rot="10800000">
            <a:off x="4583723" y="3490745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xmlns="" id="{F16A9093-314B-3C4E-AC02-2238F8465EFD}"/>
              </a:ext>
            </a:extLst>
          </p:cNvPr>
          <p:cNvSpPr/>
          <p:nvPr/>
        </p:nvSpPr>
        <p:spPr>
          <a:xfrm rot="10800000">
            <a:off x="4583723" y="3865142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xmlns="" id="{ADAE9970-DB32-594F-A802-186BC599BD28}"/>
              </a:ext>
            </a:extLst>
          </p:cNvPr>
          <p:cNvSpPr/>
          <p:nvPr/>
        </p:nvSpPr>
        <p:spPr>
          <a:xfrm rot="10800000">
            <a:off x="4583723" y="4222366"/>
            <a:ext cx="6588370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6096096" y="1232942"/>
            <a:ext cx="51691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INVERSIÓN: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$ 1,25 billones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Mantenimiento:	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600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Mejoramiento Vial:	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376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Construcción de Doble calzada: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23 km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Puentes Terminados: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1 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Obras en Ejecución: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Túneles en Ejecución: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Puentes en Construcción: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Doble Calzada en Construcción: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66 km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Procesos en Licitación: 		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Empleos Generados: </a:t>
            </a:r>
            <a:r>
              <a:rPr lang="es-ES" sz="1600" dirty="0">
                <a:solidFill>
                  <a:srgbClr val="003366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	4.106</a:t>
            </a:r>
          </a:p>
        </p:txBody>
      </p:sp>
      <p:grpSp>
        <p:nvGrpSpPr>
          <p:cNvPr id="9" name="Group 24">
            <a:extLst>
              <a:ext uri="{FF2B5EF4-FFF2-40B4-BE49-F238E27FC236}">
                <a16:creationId xmlns:a16="http://schemas.microsoft.com/office/drawing/2014/main" xmlns="" id="{6DE732F9-4017-439F-B1CC-DB42A47C0EBC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xmlns="" id="{583AB867-7F7B-4A0F-A16B-2C19E0084E12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xmlns="" id="{A16B8BD1-177E-4E4F-80F3-DF3D96F42F55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xmlns="" id="{53326FE8-709E-475A-935E-24EF4A2EA5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712875AC-4A1C-4EE4-8FF7-BA2B4C14D96E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Ejecución en el período 2018 -2019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2" y="1082841"/>
            <a:ext cx="4528412" cy="4475747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1A4BD57-3C14-FB46-BDAD-24783403F5A3}"/>
              </a:ext>
            </a:extLst>
          </p:cNvPr>
          <p:cNvSpPr/>
          <p:nvPr/>
        </p:nvSpPr>
        <p:spPr>
          <a:xfrm>
            <a:off x="1498940" y="1044388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5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entagon 28">
            <a:extLst>
              <a:ext uri="{FF2B5EF4-FFF2-40B4-BE49-F238E27FC236}">
                <a16:creationId xmlns:a16="http://schemas.microsoft.com/office/drawing/2014/main" xmlns="" id="{307EE998-2E3B-FE48-8EBA-95F382BFD689}"/>
              </a:ext>
            </a:extLst>
          </p:cNvPr>
          <p:cNvSpPr/>
          <p:nvPr/>
        </p:nvSpPr>
        <p:spPr>
          <a:xfrm rot="10800000">
            <a:off x="4443046" y="1121334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entagon 29">
            <a:extLst>
              <a:ext uri="{FF2B5EF4-FFF2-40B4-BE49-F238E27FC236}">
                <a16:creationId xmlns:a16="http://schemas.microsoft.com/office/drawing/2014/main" xmlns="" id="{8DDC1E50-4A58-C445-AAA0-16D183305B20}"/>
              </a:ext>
            </a:extLst>
          </p:cNvPr>
          <p:cNvSpPr/>
          <p:nvPr/>
        </p:nvSpPr>
        <p:spPr>
          <a:xfrm rot="10800000">
            <a:off x="4443046" y="1498096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30">
            <a:extLst>
              <a:ext uri="{FF2B5EF4-FFF2-40B4-BE49-F238E27FC236}">
                <a16:creationId xmlns:a16="http://schemas.microsoft.com/office/drawing/2014/main" xmlns="" id="{5B71D6B7-B9C6-C041-9E2B-123EF5032A7F}"/>
              </a:ext>
            </a:extLst>
          </p:cNvPr>
          <p:cNvSpPr/>
          <p:nvPr/>
        </p:nvSpPr>
        <p:spPr>
          <a:xfrm rot="10800000">
            <a:off x="4443046" y="1869964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entagon 31">
            <a:extLst>
              <a:ext uri="{FF2B5EF4-FFF2-40B4-BE49-F238E27FC236}">
                <a16:creationId xmlns:a16="http://schemas.microsoft.com/office/drawing/2014/main" xmlns="" id="{82D39E85-7ABC-8144-9904-1E438830CF6C}"/>
              </a:ext>
            </a:extLst>
          </p:cNvPr>
          <p:cNvSpPr/>
          <p:nvPr/>
        </p:nvSpPr>
        <p:spPr>
          <a:xfrm rot="10800000">
            <a:off x="4443046" y="2237528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entagon 32">
            <a:extLst>
              <a:ext uri="{FF2B5EF4-FFF2-40B4-BE49-F238E27FC236}">
                <a16:creationId xmlns:a16="http://schemas.microsoft.com/office/drawing/2014/main" xmlns="" id="{9CA8ED15-798D-DC4C-A01B-9A50FA70D82A}"/>
              </a:ext>
            </a:extLst>
          </p:cNvPr>
          <p:cNvSpPr/>
          <p:nvPr/>
        </p:nvSpPr>
        <p:spPr>
          <a:xfrm rot="10800000">
            <a:off x="4443046" y="2624625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Pentagon 33">
            <a:extLst>
              <a:ext uri="{FF2B5EF4-FFF2-40B4-BE49-F238E27FC236}">
                <a16:creationId xmlns:a16="http://schemas.microsoft.com/office/drawing/2014/main" xmlns="" id="{5BE5623E-469F-7844-BD71-7592B5C127A5}"/>
              </a:ext>
            </a:extLst>
          </p:cNvPr>
          <p:cNvSpPr/>
          <p:nvPr/>
        </p:nvSpPr>
        <p:spPr>
          <a:xfrm rot="10800000">
            <a:off x="4443046" y="2993572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entagon 34">
            <a:extLst>
              <a:ext uri="{FF2B5EF4-FFF2-40B4-BE49-F238E27FC236}">
                <a16:creationId xmlns:a16="http://schemas.microsoft.com/office/drawing/2014/main" xmlns="" id="{B7E4D441-EFC5-A545-B79A-BB8F4F64F53C}"/>
              </a:ext>
            </a:extLst>
          </p:cNvPr>
          <p:cNvSpPr/>
          <p:nvPr/>
        </p:nvSpPr>
        <p:spPr>
          <a:xfrm rot="10800000">
            <a:off x="4443046" y="3368138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entagon 35">
            <a:extLst>
              <a:ext uri="{FF2B5EF4-FFF2-40B4-BE49-F238E27FC236}">
                <a16:creationId xmlns:a16="http://schemas.microsoft.com/office/drawing/2014/main" xmlns="" id="{31EC80C8-6C58-3845-9270-FF81A53BFB37}"/>
              </a:ext>
            </a:extLst>
          </p:cNvPr>
          <p:cNvSpPr/>
          <p:nvPr/>
        </p:nvSpPr>
        <p:spPr>
          <a:xfrm rot="10800000">
            <a:off x="4443046" y="3738489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entagon 36">
            <a:extLst>
              <a:ext uri="{FF2B5EF4-FFF2-40B4-BE49-F238E27FC236}">
                <a16:creationId xmlns:a16="http://schemas.microsoft.com/office/drawing/2014/main" xmlns="" id="{33A73EE7-397A-8846-8FB4-555E3848B00E}"/>
              </a:ext>
            </a:extLst>
          </p:cNvPr>
          <p:cNvSpPr/>
          <p:nvPr/>
        </p:nvSpPr>
        <p:spPr>
          <a:xfrm rot="10800000">
            <a:off x="4455338" y="4115505"/>
            <a:ext cx="7438608" cy="327247"/>
          </a:xfrm>
          <a:prstGeom prst="homePlate">
            <a:avLst/>
          </a:prstGeom>
          <a:solidFill>
            <a:srgbClr val="CCD5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xmlns="" id="{425255CF-FC9B-AC4E-BD8B-386498A21F2A}"/>
              </a:ext>
            </a:extLst>
          </p:cNvPr>
          <p:cNvSpPr/>
          <p:nvPr/>
        </p:nvSpPr>
        <p:spPr>
          <a:xfrm>
            <a:off x="5401379" y="4604144"/>
            <a:ext cx="1825122" cy="1825122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Marcador de contenido 14" descr="Imagen que contiene edificio, interior, sala, suelo&#10;&#10;Descripción generada automáticamente">
            <a:extLst>
              <a:ext uri="{FF2B5EF4-FFF2-40B4-BE49-F238E27FC236}">
                <a16:creationId xmlns:a16="http://schemas.microsoft.com/office/drawing/2014/main" xmlns="" id="{E1CCA8F9-A176-444A-926E-8D645ECD96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384" y="991508"/>
            <a:ext cx="4574675" cy="4485447"/>
          </a:xfrm>
          <a:prstGeom prst="ellipse">
            <a:avLst/>
          </a:prstGeom>
          <a:ln w="127000" cap="rnd">
            <a:solidFill>
              <a:schemeClr val="bg1"/>
            </a:solidFill>
            <a:prstDash val="solid"/>
          </a:ln>
          <a:effectLst/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10" name="Marcador de texto 9">
            <a:extLst>
              <a:ext uri="{FF2B5EF4-FFF2-40B4-BE49-F238E27FC236}">
                <a16:creationId xmlns:a16="http://schemas.microsoft.com/office/drawing/2014/main" xmlns="" id="{4F03A6C2-0DF3-4F4F-B691-A58FFE9AB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2751" y="5531838"/>
            <a:ext cx="2862378" cy="264995"/>
          </a:xfrm>
        </p:spPr>
        <p:txBody>
          <a:bodyPr>
            <a:normAutofit fontScale="92500" lnSpcReduction="20000"/>
          </a:bodyPr>
          <a:lstStyle/>
          <a:p>
            <a:r>
              <a:rPr lang="es-ES" sz="1600" dirty="0">
                <a:solidFill>
                  <a:srgbClr val="FF9300"/>
                </a:solidFill>
                <a:latin typeface="Arial Narrow" panose="020B0606020202030204" pitchFamily="34" charset="0"/>
              </a:rPr>
              <a:t>Avance obra civil Túnel de La Línea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8522C80A-80B7-4D55-813B-C6E310BC9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84277" y="1127476"/>
            <a:ext cx="5781710" cy="3421527"/>
          </a:xfrm>
        </p:spPr>
        <p:txBody>
          <a:bodyPr>
            <a:normAutofit/>
          </a:bodyPr>
          <a:lstStyle/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30 km doble calzada entre Cajamarca y Calarcá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Túnel de La Línea: 8,65 km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Túnel de rescate: 8,5 km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23 túneles cortos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31 viaductos y 3 intercambiadores viales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40 km de mantenimiento y gestión vial integral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Reducirá los tiempos de recorrido y aumentará la seguridad vial.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Conectará el centro del país con el puerto de Buenaventura.</a:t>
            </a:r>
          </a:p>
          <a:p>
            <a:r>
              <a:rPr lang="es-ES" sz="1800" dirty="0">
                <a:solidFill>
                  <a:srgbClr val="003366"/>
                </a:solidFill>
                <a:latin typeface="Arial Narrow" panose="020B0606020202030204" pitchFamily="34" charset="0"/>
              </a:rPr>
              <a:t>Aumentará la competitividad del país.</a:t>
            </a:r>
          </a:p>
        </p:txBody>
      </p:sp>
      <p:grpSp>
        <p:nvGrpSpPr>
          <p:cNvPr id="12" name="Group 24">
            <a:extLst>
              <a:ext uri="{FF2B5EF4-FFF2-40B4-BE49-F238E27FC236}">
                <a16:creationId xmlns:a16="http://schemas.microsoft.com/office/drawing/2014/main" xmlns="" id="{EDE89E3D-901A-4A5F-AD17-9EA4C12BDF8F}"/>
              </a:ext>
            </a:extLst>
          </p:cNvPr>
          <p:cNvGrpSpPr/>
          <p:nvPr/>
        </p:nvGrpSpPr>
        <p:grpSpPr>
          <a:xfrm>
            <a:off x="0" y="-5709"/>
            <a:ext cx="12191999" cy="830181"/>
            <a:chOff x="0" y="421103"/>
            <a:chExt cx="12191999" cy="830181"/>
          </a:xfrm>
        </p:grpSpPr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xmlns="" id="{91B24FE1-7562-4AC3-A125-2771BCCCAB4B}"/>
                </a:ext>
              </a:extLst>
            </p:cNvPr>
            <p:cNvSpPr/>
            <p:nvPr/>
          </p:nvSpPr>
          <p:spPr>
            <a:xfrm>
              <a:off x="1465384" y="421105"/>
              <a:ext cx="10726615" cy="83017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8">
              <a:extLst>
                <a:ext uri="{FF2B5EF4-FFF2-40B4-BE49-F238E27FC236}">
                  <a16:creationId xmlns:a16="http://schemas.microsoft.com/office/drawing/2014/main" xmlns="" id="{90E5BE74-FE3B-43B6-A43D-4ADF192DD222}"/>
                </a:ext>
              </a:extLst>
            </p:cNvPr>
            <p:cNvSpPr/>
            <p:nvPr/>
          </p:nvSpPr>
          <p:spPr>
            <a:xfrm>
              <a:off x="0" y="421104"/>
              <a:ext cx="1078523" cy="830179"/>
            </a:xfrm>
            <a:prstGeom prst="rect">
              <a:avLst/>
            </a:prstGeom>
            <a:solidFill>
              <a:srgbClr val="E1AC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xmlns="" id="{0111E2C6-F832-453F-9248-EAEDF73FE190}"/>
                </a:ext>
              </a:extLst>
            </p:cNvPr>
            <p:cNvSpPr/>
            <p:nvPr/>
          </p:nvSpPr>
          <p:spPr>
            <a:xfrm>
              <a:off x="1078523" y="421103"/>
              <a:ext cx="386862" cy="830179"/>
            </a:xfrm>
            <a:prstGeom prst="rect">
              <a:avLst/>
            </a:prstGeom>
            <a:solidFill>
              <a:srgbClr val="F6BA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8944A18D-D1EC-4B08-AC7F-F8489D4C9651}"/>
              </a:ext>
            </a:extLst>
          </p:cNvPr>
          <p:cNvSpPr txBox="1">
            <a:spLocks/>
          </p:cNvSpPr>
          <p:nvPr/>
        </p:nvSpPr>
        <p:spPr>
          <a:xfrm>
            <a:off x="1465384" y="23446"/>
            <a:ext cx="10144975" cy="830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3366"/>
                </a:solidFill>
                <a:latin typeface="Myriad Pro" panose="020B0503030403020204" pitchFamily="34" charset="0"/>
              </a:rPr>
              <a:t>Proyecto Cruce de la Cordillera Central</a:t>
            </a:r>
            <a:endParaRPr lang="es-CO" sz="4000" b="1" dirty="0">
              <a:solidFill>
                <a:srgbClr val="003366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xmlns="" id="{3A3C6914-E2CD-BF4C-938C-7E8FE65DCAD5}"/>
              </a:ext>
            </a:extLst>
          </p:cNvPr>
          <p:cNvSpPr/>
          <p:nvPr/>
        </p:nvSpPr>
        <p:spPr>
          <a:xfrm>
            <a:off x="5401354" y="4597794"/>
            <a:ext cx="1820513" cy="918911"/>
          </a:xfrm>
          <a:custGeom>
            <a:avLst/>
            <a:gdLst>
              <a:gd name="connsiteX0" fmla="*/ 0 w 1825122"/>
              <a:gd name="connsiteY0" fmla="*/ 912561 h 1825122"/>
              <a:gd name="connsiteX1" fmla="*/ 912561 w 1825122"/>
              <a:gd name="connsiteY1" fmla="*/ 0 h 1825122"/>
              <a:gd name="connsiteX2" fmla="*/ 1825122 w 1825122"/>
              <a:gd name="connsiteY2" fmla="*/ 912561 h 1825122"/>
              <a:gd name="connsiteX3" fmla="*/ 1368842 w 1825122"/>
              <a:gd name="connsiteY3" fmla="*/ 912561 h 1825122"/>
              <a:gd name="connsiteX4" fmla="*/ 912561 w 1825122"/>
              <a:gd name="connsiteY4" fmla="*/ 456280 h 1825122"/>
              <a:gd name="connsiteX5" fmla="*/ 456280 w 1825122"/>
              <a:gd name="connsiteY5" fmla="*/ 912561 h 1825122"/>
              <a:gd name="connsiteX6" fmla="*/ 0 w 1825122"/>
              <a:gd name="connsiteY6" fmla="*/ 912561 h 1825122"/>
              <a:gd name="connsiteX0" fmla="*/ 0 w 1825122"/>
              <a:gd name="connsiteY0" fmla="*/ 912561 h 912561"/>
              <a:gd name="connsiteX1" fmla="*/ 912561 w 1825122"/>
              <a:gd name="connsiteY1" fmla="*/ 0 h 912561"/>
              <a:gd name="connsiteX2" fmla="*/ 1825122 w 1825122"/>
              <a:gd name="connsiteY2" fmla="*/ 912561 h 912561"/>
              <a:gd name="connsiteX3" fmla="*/ 1360891 w 1825122"/>
              <a:gd name="connsiteY3" fmla="*/ 848950 h 912561"/>
              <a:gd name="connsiteX4" fmla="*/ 912561 w 1825122"/>
              <a:gd name="connsiteY4" fmla="*/ 456280 h 912561"/>
              <a:gd name="connsiteX5" fmla="*/ 456280 w 1825122"/>
              <a:gd name="connsiteY5" fmla="*/ 912561 h 912561"/>
              <a:gd name="connsiteX6" fmla="*/ 0 w 1825122"/>
              <a:gd name="connsiteY6" fmla="*/ 912561 h 912561"/>
              <a:gd name="connsiteX0" fmla="*/ 0 w 1809219"/>
              <a:gd name="connsiteY0" fmla="*/ 912857 h 912857"/>
              <a:gd name="connsiteX1" fmla="*/ 912561 w 1809219"/>
              <a:gd name="connsiteY1" fmla="*/ 296 h 912857"/>
              <a:gd name="connsiteX2" fmla="*/ 1809219 w 1809219"/>
              <a:gd name="connsiteY2" fmla="*/ 841295 h 912857"/>
              <a:gd name="connsiteX3" fmla="*/ 1360891 w 1809219"/>
              <a:gd name="connsiteY3" fmla="*/ 849246 h 912857"/>
              <a:gd name="connsiteX4" fmla="*/ 912561 w 1809219"/>
              <a:gd name="connsiteY4" fmla="*/ 456576 h 912857"/>
              <a:gd name="connsiteX5" fmla="*/ 456280 w 1809219"/>
              <a:gd name="connsiteY5" fmla="*/ 912857 h 912857"/>
              <a:gd name="connsiteX6" fmla="*/ 0 w 1809219"/>
              <a:gd name="connsiteY6" fmla="*/ 912857 h 912857"/>
              <a:gd name="connsiteX0" fmla="*/ 0 w 1818011"/>
              <a:gd name="connsiteY0" fmla="*/ 912754 h 912754"/>
              <a:gd name="connsiteX1" fmla="*/ 912561 w 1818011"/>
              <a:gd name="connsiteY1" fmla="*/ 193 h 912754"/>
              <a:gd name="connsiteX2" fmla="*/ 1818011 w 1818011"/>
              <a:gd name="connsiteY2" fmla="*/ 854380 h 912754"/>
              <a:gd name="connsiteX3" fmla="*/ 1360891 w 1818011"/>
              <a:gd name="connsiteY3" fmla="*/ 849143 h 912754"/>
              <a:gd name="connsiteX4" fmla="*/ 912561 w 1818011"/>
              <a:gd name="connsiteY4" fmla="*/ 456473 h 912754"/>
              <a:gd name="connsiteX5" fmla="*/ 456280 w 1818011"/>
              <a:gd name="connsiteY5" fmla="*/ 912754 h 912754"/>
              <a:gd name="connsiteX6" fmla="*/ 0 w 1818011"/>
              <a:gd name="connsiteY6" fmla="*/ 912754 h 912754"/>
              <a:gd name="connsiteX0" fmla="*/ 0 w 1813614"/>
              <a:gd name="connsiteY0" fmla="*/ 912785 h 912785"/>
              <a:gd name="connsiteX1" fmla="*/ 912561 w 1813614"/>
              <a:gd name="connsiteY1" fmla="*/ 224 h 912785"/>
              <a:gd name="connsiteX2" fmla="*/ 1813614 w 1813614"/>
              <a:gd name="connsiteY2" fmla="*/ 850015 h 912785"/>
              <a:gd name="connsiteX3" fmla="*/ 1360891 w 1813614"/>
              <a:gd name="connsiteY3" fmla="*/ 849174 h 912785"/>
              <a:gd name="connsiteX4" fmla="*/ 912561 w 1813614"/>
              <a:gd name="connsiteY4" fmla="*/ 456504 h 912785"/>
              <a:gd name="connsiteX5" fmla="*/ 456280 w 1813614"/>
              <a:gd name="connsiteY5" fmla="*/ 912785 h 912785"/>
              <a:gd name="connsiteX6" fmla="*/ 0 w 1813614"/>
              <a:gd name="connsiteY6" fmla="*/ 912785 h 912785"/>
              <a:gd name="connsiteX0" fmla="*/ 0 w 1813614"/>
              <a:gd name="connsiteY0" fmla="*/ 912785 h 912785"/>
              <a:gd name="connsiteX1" fmla="*/ 912561 w 1813614"/>
              <a:gd name="connsiteY1" fmla="*/ 224 h 912785"/>
              <a:gd name="connsiteX2" fmla="*/ 1813614 w 1813614"/>
              <a:gd name="connsiteY2" fmla="*/ 850015 h 912785"/>
              <a:gd name="connsiteX3" fmla="*/ 1360891 w 1813614"/>
              <a:gd name="connsiteY3" fmla="*/ 849174 h 912785"/>
              <a:gd name="connsiteX4" fmla="*/ 912561 w 1813614"/>
              <a:gd name="connsiteY4" fmla="*/ 456504 h 912785"/>
              <a:gd name="connsiteX5" fmla="*/ 456280 w 1813614"/>
              <a:gd name="connsiteY5" fmla="*/ 912785 h 912785"/>
              <a:gd name="connsiteX6" fmla="*/ 0 w 1813614"/>
              <a:gd name="connsiteY6" fmla="*/ 912785 h 912785"/>
              <a:gd name="connsiteX0" fmla="*/ 0 w 1813614"/>
              <a:gd name="connsiteY0" fmla="*/ 912855 h 912855"/>
              <a:gd name="connsiteX1" fmla="*/ 912561 w 1813614"/>
              <a:gd name="connsiteY1" fmla="*/ 294 h 912855"/>
              <a:gd name="connsiteX2" fmla="*/ 1813614 w 1813614"/>
              <a:gd name="connsiteY2" fmla="*/ 850085 h 912855"/>
              <a:gd name="connsiteX3" fmla="*/ 1360891 w 1813614"/>
              <a:gd name="connsiteY3" fmla="*/ 849244 h 912855"/>
              <a:gd name="connsiteX4" fmla="*/ 912561 w 1813614"/>
              <a:gd name="connsiteY4" fmla="*/ 456574 h 912855"/>
              <a:gd name="connsiteX5" fmla="*/ 456280 w 1813614"/>
              <a:gd name="connsiteY5" fmla="*/ 912855 h 912855"/>
              <a:gd name="connsiteX6" fmla="*/ 0 w 1813614"/>
              <a:gd name="connsiteY6" fmla="*/ 912855 h 912855"/>
              <a:gd name="connsiteX0" fmla="*/ 0 w 1813614"/>
              <a:gd name="connsiteY0" fmla="*/ 912869 h 912869"/>
              <a:gd name="connsiteX1" fmla="*/ 912561 w 1813614"/>
              <a:gd name="connsiteY1" fmla="*/ 308 h 912869"/>
              <a:gd name="connsiteX2" fmla="*/ 1813614 w 1813614"/>
              <a:gd name="connsiteY2" fmla="*/ 850099 h 912869"/>
              <a:gd name="connsiteX3" fmla="*/ 1360891 w 1813614"/>
              <a:gd name="connsiteY3" fmla="*/ 849258 h 912869"/>
              <a:gd name="connsiteX4" fmla="*/ 912561 w 1813614"/>
              <a:gd name="connsiteY4" fmla="*/ 456588 h 912869"/>
              <a:gd name="connsiteX5" fmla="*/ 456280 w 1813614"/>
              <a:gd name="connsiteY5" fmla="*/ 912869 h 912869"/>
              <a:gd name="connsiteX6" fmla="*/ 0 w 1813614"/>
              <a:gd name="connsiteY6" fmla="*/ 912869 h 912869"/>
              <a:gd name="connsiteX0" fmla="*/ 23 w 1813637"/>
              <a:gd name="connsiteY0" fmla="*/ 912869 h 912869"/>
              <a:gd name="connsiteX1" fmla="*/ 912584 w 1813637"/>
              <a:gd name="connsiteY1" fmla="*/ 308 h 912869"/>
              <a:gd name="connsiteX2" fmla="*/ 1813637 w 1813637"/>
              <a:gd name="connsiteY2" fmla="*/ 850099 h 912869"/>
              <a:gd name="connsiteX3" fmla="*/ 1360914 w 1813637"/>
              <a:gd name="connsiteY3" fmla="*/ 849258 h 912869"/>
              <a:gd name="connsiteX4" fmla="*/ 912584 w 1813637"/>
              <a:gd name="connsiteY4" fmla="*/ 456588 h 912869"/>
              <a:gd name="connsiteX5" fmla="*/ 456303 w 1813637"/>
              <a:gd name="connsiteY5" fmla="*/ 912869 h 912869"/>
              <a:gd name="connsiteX6" fmla="*/ 23 w 1813637"/>
              <a:gd name="connsiteY6" fmla="*/ 912869 h 912869"/>
              <a:gd name="connsiteX0" fmla="*/ 25 w 1813639"/>
              <a:gd name="connsiteY0" fmla="*/ 912570 h 912570"/>
              <a:gd name="connsiteX1" fmla="*/ 912586 w 1813639"/>
              <a:gd name="connsiteY1" fmla="*/ 9 h 912570"/>
              <a:gd name="connsiteX2" fmla="*/ 1813639 w 1813639"/>
              <a:gd name="connsiteY2" fmla="*/ 849800 h 912570"/>
              <a:gd name="connsiteX3" fmla="*/ 1360916 w 1813639"/>
              <a:gd name="connsiteY3" fmla="*/ 848959 h 912570"/>
              <a:gd name="connsiteX4" fmla="*/ 912586 w 1813639"/>
              <a:gd name="connsiteY4" fmla="*/ 456289 h 912570"/>
              <a:gd name="connsiteX5" fmla="*/ 456305 w 1813639"/>
              <a:gd name="connsiteY5" fmla="*/ 912570 h 912570"/>
              <a:gd name="connsiteX6" fmla="*/ 25 w 1813639"/>
              <a:gd name="connsiteY6" fmla="*/ 912570 h 912570"/>
              <a:gd name="connsiteX0" fmla="*/ 24 w 1820513"/>
              <a:gd name="connsiteY0" fmla="*/ 912869 h 912869"/>
              <a:gd name="connsiteX1" fmla="*/ 912585 w 1820513"/>
              <a:gd name="connsiteY1" fmla="*/ 308 h 912869"/>
              <a:gd name="connsiteX2" fmla="*/ 1820513 w 1820513"/>
              <a:gd name="connsiteY2" fmla="*/ 850099 h 912869"/>
              <a:gd name="connsiteX3" fmla="*/ 1360915 w 1820513"/>
              <a:gd name="connsiteY3" fmla="*/ 849258 h 912869"/>
              <a:gd name="connsiteX4" fmla="*/ 912585 w 1820513"/>
              <a:gd name="connsiteY4" fmla="*/ 456588 h 912869"/>
              <a:gd name="connsiteX5" fmla="*/ 456304 w 1820513"/>
              <a:gd name="connsiteY5" fmla="*/ 912869 h 912869"/>
              <a:gd name="connsiteX6" fmla="*/ 24 w 1820513"/>
              <a:gd name="connsiteY6" fmla="*/ 912869 h 912869"/>
              <a:gd name="connsiteX0" fmla="*/ 24 w 1820618"/>
              <a:gd name="connsiteY0" fmla="*/ 912803 h 912803"/>
              <a:gd name="connsiteX1" fmla="*/ 912585 w 1820618"/>
              <a:gd name="connsiteY1" fmla="*/ 242 h 912803"/>
              <a:gd name="connsiteX2" fmla="*/ 1820513 w 1820618"/>
              <a:gd name="connsiteY2" fmla="*/ 850033 h 912803"/>
              <a:gd name="connsiteX3" fmla="*/ 1360915 w 1820618"/>
              <a:gd name="connsiteY3" fmla="*/ 849192 h 912803"/>
              <a:gd name="connsiteX4" fmla="*/ 912585 w 1820618"/>
              <a:gd name="connsiteY4" fmla="*/ 456522 h 912803"/>
              <a:gd name="connsiteX5" fmla="*/ 456304 w 1820618"/>
              <a:gd name="connsiteY5" fmla="*/ 912803 h 912803"/>
              <a:gd name="connsiteX6" fmla="*/ 24 w 1820618"/>
              <a:gd name="connsiteY6" fmla="*/ 912803 h 912803"/>
              <a:gd name="connsiteX0" fmla="*/ 24 w 1820513"/>
              <a:gd name="connsiteY0" fmla="*/ 912861 h 912861"/>
              <a:gd name="connsiteX1" fmla="*/ 912585 w 1820513"/>
              <a:gd name="connsiteY1" fmla="*/ 300 h 912861"/>
              <a:gd name="connsiteX2" fmla="*/ 1820513 w 1820513"/>
              <a:gd name="connsiteY2" fmla="*/ 850091 h 912861"/>
              <a:gd name="connsiteX3" fmla="*/ 1360915 w 1820513"/>
              <a:gd name="connsiteY3" fmla="*/ 849250 h 912861"/>
              <a:gd name="connsiteX4" fmla="*/ 912585 w 1820513"/>
              <a:gd name="connsiteY4" fmla="*/ 456580 h 912861"/>
              <a:gd name="connsiteX5" fmla="*/ 456304 w 1820513"/>
              <a:gd name="connsiteY5" fmla="*/ 912861 h 912861"/>
              <a:gd name="connsiteX6" fmla="*/ 24 w 1820513"/>
              <a:gd name="connsiteY6" fmla="*/ 912861 h 912861"/>
              <a:gd name="connsiteX0" fmla="*/ 24 w 1820513"/>
              <a:gd name="connsiteY0" fmla="*/ 912593 h 912593"/>
              <a:gd name="connsiteX1" fmla="*/ 912585 w 1820513"/>
              <a:gd name="connsiteY1" fmla="*/ 32 h 912593"/>
              <a:gd name="connsiteX2" fmla="*/ 1820513 w 1820513"/>
              <a:gd name="connsiteY2" fmla="*/ 849823 h 912593"/>
              <a:gd name="connsiteX3" fmla="*/ 1360915 w 1820513"/>
              <a:gd name="connsiteY3" fmla="*/ 848982 h 912593"/>
              <a:gd name="connsiteX4" fmla="*/ 912585 w 1820513"/>
              <a:gd name="connsiteY4" fmla="*/ 456312 h 912593"/>
              <a:gd name="connsiteX5" fmla="*/ 456304 w 1820513"/>
              <a:gd name="connsiteY5" fmla="*/ 912593 h 912593"/>
              <a:gd name="connsiteX6" fmla="*/ 24 w 1820513"/>
              <a:gd name="connsiteY6" fmla="*/ 912593 h 912593"/>
              <a:gd name="connsiteX0" fmla="*/ 24 w 1820513"/>
              <a:gd name="connsiteY0" fmla="*/ 912969 h 912969"/>
              <a:gd name="connsiteX1" fmla="*/ 912585 w 1820513"/>
              <a:gd name="connsiteY1" fmla="*/ 408 h 912969"/>
              <a:gd name="connsiteX2" fmla="*/ 1820513 w 1820513"/>
              <a:gd name="connsiteY2" fmla="*/ 840674 h 912969"/>
              <a:gd name="connsiteX3" fmla="*/ 1360915 w 1820513"/>
              <a:gd name="connsiteY3" fmla="*/ 849358 h 912969"/>
              <a:gd name="connsiteX4" fmla="*/ 912585 w 1820513"/>
              <a:gd name="connsiteY4" fmla="*/ 456688 h 912969"/>
              <a:gd name="connsiteX5" fmla="*/ 456304 w 1820513"/>
              <a:gd name="connsiteY5" fmla="*/ 912969 h 912969"/>
              <a:gd name="connsiteX6" fmla="*/ 24 w 1820513"/>
              <a:gd name="connsiteY6" fmla="*/ 912969 h 912969"/>
              <a:gd name="connsiteX0" fmla="*/ 24 w 1817338"/>
              <a:gd name="connsiteY0" fmla="*/ 912932 h 912932"/>
              <a:gd name="connsiteX1" fmla="*/ 912585 w 1817338"/>
              <a:gd name="connsiteY1" fmla="*/ 371 h 912932"/>
              <a:gd name="connsiteX2" fmla="*/ 1817338 w 1817338"/>
              <a:gd name="connsiteY2" fmla="*/ 843812 h 912932"/>
              <a:gd name="connsiteX3" fmla="*/ 1360915 w 1817338"/>
              <a:gd name="connsiteY3" fmla="*/ 849321 h 912932"/>
              <a:gd name="connsiteX4" fmla="*/ 912585 w 1817338"/>
              <a:gd name="connsiteY4" fmla="*/ 456651 h 912932"/>
              <a:gd name="connsiteX5" fmla="*/ 456304 w 1817338"/>
              <a:gd name="connsiteY5" fmla="*/ 912932 h 912932"/>
              <a:gd name="connsiteX6" fmla="*/ 24 w 1817338"/>
              <a:gd name="connsiteY6" fmla="*/ 912932 h 912932"/>
              <a:gd name="connsiteX0" fmla="*/ 24 w 1814163"/>
              <a:gd name="connsiteY0" fmla="*/ 912969 h 912969"/>
              <a:gd name="connsiteX1" fmla="*/ 912585 w 1814163"/>
              <a:gd name="connsiteY1" fmla="*/ 408 h 912969"/>
              <a:gd name="connsiteX2" fmla="*/ 1814163 w 1814163"/>
              <a:gd name="connsiteY2" fmla="*/ 840674 h 912969"/>
              <a:gd name="connsiteX3" fmla="*/ 1360915 w 1814163"/>
              <a:gd name="connsiteY3" fmla="*/ 849358 h 912969"/>
              <a:gd name="connsiteX4" fmla="*/ 912585 w 1814163"/>
              <a:gd name="connsiteY4" fmla="*/ 456688 h 912969"/>
              <a:gd name="connsiteX5" fmla="*/ 456304 w 1814163"/>
              <a:gd name="connsiteY5" fmla="*/ 912969 h 912969"/>
              <a:gd name="connsiteX6" fmla="*/ 24 w 1814163"/>
              <a:gd name="connsiteY6" fmla="*/ 912969 h 912969"/>
              <a:gd name="connsiteX0" fmla="*/ 24 w 1817338"/>
              <a:gd name="connsiteY0" fmla="*/ 912862 h 912862"/>
              <a:gd name="connsiteX1" fmla="*/ 912585 w 1817338"/>
              <a:gd name="connsiteY1" fmla="*/ 301 h 912862"/>
              <a:gd name="connsiteX2" fmla="*/ 1817338 w 1817338"/>
              <a:gd name="connsiteY2" fmla="*/ 850092 h 912862"/>
              <a:gd name="connsiteX3" fmla="*/ 1360915 w 1817338"/>
              <a:gd name="connsiteY3" fmla="*/ 849251 h 912862"/>
              <a:gd name="connsiteX4" fmla="*/ 912585 w 1817338"/>
              <a:gd name="connsiteY4" fmla="*/ 456581 h 912862"/>
              <a:gd name="connsiteX5" fmla="*/ 456304 w 1817338"/>
              <a:gd name="connsiteY5" fmla="*/ 912862 h 912862"/>
              <a:gd name="connsiteX6" fmla="*/ 24 w 1817338"/>
              <a:gd name="connsiteY6" fmla="*/ 912862 h 912862"/>
              <a:gd name="connsiteX0" fmla="*/ 24 w 1820513"/>
              <a:gd name="connsiteY0" fmla="*/ 912831 h 912831"/>
              <a:gd name="connsiteX1" fmla="*/ 912585 w 1820513"/>
              <a:gd name="connsiteY1" fmla="*/ 270 h 912831"/>
              <a:gd name="connsiteX2" fmla="*/ 1820513 w 1820513"/>
              <a:gd name="connsiteY2" fmla="*/ 853236 h 912831"/>
              <a:gd name="connsiteX3" fmla="*/ 1360915 w 1820513"/>
              <a:gd name="connsiteY3" fmla="*/ 849220 h 912831"/>
              <a:gd name="connsiteX4" fmla="*/ 912585 w 1820513"/>
              <a:gd name="connsiteY4" fmla="*/ 456550 h 912831"/>
              <a:gd name="connsiteX5" fmla="*/ 456304 w 1820513"/>
              <a:gd name="connsiteY5" fmla="*/ 912831 h 912831"/>
              <a:gd name="connsiteX6" fmla="*/ 24 w 1820513"/>
              <a:gd name="connsiteY6" fmla="*/ 912831 h 912831"/>
              <a:gd name="connsiteX0" fmla="*/ 24 w 1820513"/>
              <a:gd name="connsiteY0" fmla="*/ 912562 h 912562"/>
              <a:gd name="connsiteX1" fmla="*/ 912585 w 1820513"/>
              <a:gd name="connsiteY1" fmla="*/ 1 h 912562"/>
              <a:gd name="connsiteX2" fmla="*/ 1820513 w 1820513"/>
              <a:gd name="connsiteY2" fmla="*/ 852967 h 912562"/>
              <a:gd name="connsiteX3" fmla="*/ 1360915 w 1820513"/>
              <a:gd name="connsiteY3" fmla="*/ 848951 h 912562"/>
              <a:gd name="connsiteX4" fmla="*/ 912585 w 1820513"/>
              <a:gd name="connsiteY4" fmla="*/ 456281 h 912562"/>
              <a:gd name="connsiteX5" fmla="*/ 456304 w 1820513"/>
              <a:gd name="connsiteY5" fmla="*/ 912562 h 912562"/>
              <a:gd name="connsiteX6" fmla="*/ 24 w 1820513"/>
              <a:gd name="connsiteY6" fmla="*/ 912562 h 912562"/>
              <a:gd name="connsiteX0" fmla="*/ 24 w 1820513"/>
              <a:gd name="connsiteY0" fmla="*/ 918911 h 918911"/>
              <a:gd name="connsiteX1" fmla="*/ 912585 w 1820513"/>
              <a:gd name="connsiteY1" fmla="*/ 0 h 918911"/>
              <a:gd name="connsiteX2" fmla="*/ 1820513 w 1820513"/>
              <a:gd name="connsiteY2" fmla="*/ 859316 h 918911"/>
              <a:gd name="connsiteX3" fmla="*/ 1360915 w 1820513"/>
              <a:gd name="connsiteY3" fmla="*/ 855300 h 918911"/>
              <a:gd name="connsiteX4" fmla="*/ 912585 w 1820513"/>
              <a:gd name="connsiteY4" fmla="*/ 462630 h 918911"/>
              <a:gd name="connsiteX5" fmla="*/ 456304 w 1820513"/>
              <a:gd name="connsiteY5" fmla="*/ 918911 h 918911"/>
              <a:gd name="connsiteX6" fmla="*/ 24 w 1820513"/>
              <a:gd name="connsiteY6" fmla="*/ 918911 h 918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513" h="918911">
                <a:moveTo>
                  <a:pt x="24" y="918911"/>
                </a:moveTo>
                <a:cubicBezTo>
                  <a:pt x="-4372" y="256656"/>
                  <a:pt x="574245" y="408"/>
                  <a:pt x="912585" y="0"/>
                </a:cubicBezTo>
                <a:cubicBezTo>
                  <a:pt x="1250925" y="-408"/>
                  <a:pt x="1812678" y="261087"/>
                  <a:pt x="1820513" y="859316"/>
                </a:cubicBezTo>
                <a:lnTo>
                  <a:pt x="1360915" y="855300"/>
                </a:lnTo>
                <a:cubicBezTo>
                  <a:pt x="1356518" y="673642"/>
                  <a:pt x="1164582" y="462630"/>
                  <a:pt x="912585" y="462630"/>
                </a:cubicBezTo>
                <a:cubicBezTo>
                  <a:pt x="660588" y="462630"/>
                  <a:pt x="456304" y="666914"/>
                  <a:pt x="456304" y="918911"/>
                </a:cubicBezTo>
                <a:lnTo>
                  <a:pt x="24" y="918911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69C7709-A654-854F-9CB7-23BCA66CD1F7}"/>
              </a:ext>
            </a:extLst>
          </p:cNvPr>
          <p:cNvGrpSpPr/>
          <p:nvPr/>
        </p:nvGrpSpPr>
        <p:grpSpPr>
          <a:xfrm>
            <a:off x="9716613" y="4882394"/>
            <a:ext cx="586969" cy="590532"/>
            <a:chOff x="9716613" y="4998390"/>
            <a:chExt cx="586969" cy="59053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FC59ACB5-FABA-E446-B01D-A993886C09D0}"/>
                </a:ext>
              </a:extLst>
            </p:cNvPr>
            <p:cNvSpPr/>
            <p:nvPr/>
          </p:nvSpPr>
          <p:spPr>
            <a:xfrm>
              <a:off x="9716613" y="4998390"/>
              <a:ext cx="586969" cy="58696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Graphic 5" descr="Dollar">
              <a:extLst>
                <a:ext uri="{FF2B5EF4-FFF2-40B4-BE49-F238E27FC236}">
                  <a16:creationId xmlns:a16="http://schemas.microsoft.com/office/drawing/2014/main" xmlns="" id="{5B4EB868-BDAD-1043-810D-5ED4AFBA4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9721404" y="5006744"/>
              <a:ext cx="582178" cy="582178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6D48A96-A068-0B43-A7E4-E900482E7640}"/>
              </a:ext>
            </a:extLst>
          </p:cNvPr>
          <p:cNvSpPr txBox="1"/>
          <p:nvPr/>
        </p:nvSpPr>
        <p:spPr>
          <a:xfrm>
            <a:off x="5929732" y="5155527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94%</a:t>
            </a:r>
          </a:p>
        </p:txBody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xmlns="" id="{60950FC1-A4EB-0847-9421-1E6C6BD4E60F}"/>
              </a:ext>
            </a:extLst>
          </p:cNvPr>
          <p:cNvSpPr/>
          <p:nvPr/>
        </p:nvSpPr>
        <p:spPr>
          <a:xfrm>
            <a:off x="7735401" y="4604144"/>
            <a:ext cx="1825123" cy="1825123"/>
          </a:xfrm>
          <a:prstGeom prst="blockArc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xmlns="" id="{46174BA7-833A-9D44-AFE4-09AC5000F165}"/>
              </a:ext>
            </a:extLst>
          </p:cNvPr>
          <p:cNvSpPr/>
          <p:nvPr/>
        </p:nvSpPr>
        <p:spPr>
          <a:xfrm>
            <a:off x="7735399" y="4604066"/>
            <a:ext cx="1671230" cy="912641"/>
          </a:xfrm>
          <a:custGeom>
            <a:avLst/>
            <a:gdLst>
              <a:gd name="connsiteX0" fmla="*/ 0 w 1825123"/>
              <a:gd name="connsiteY0" fmla="*/ 912562 h 1825123"/>
              <a:gd name="connsiteX1" fmla="*/ 912562 w 1825123"/>
              <a:gd name="connsiteY1" fmla="*/ 0 h 1825123"/>
              <a:gd name="connsiteX2" fmla="*/ 1825124 w 1825123"/>
              <a:gd name="connsiteY2" fmla="*/ 912562 h 1825123"/>
              <a:gd name="connsiteX3" fmla="*/ 1368842 w 1825123"/>
              <a:gd name="connsiteY3" fmla="*/ 912562 h 1825123"/>
              <a:gd name="connsiteX4" fmla="*/ 912561 w 1825123"/>
              <a:gd name="connsiteY4" fmla="*/ 456281 h 1825123"/>
              <a:gd name="connsiteX5" fmla="*/ 456280 w 1825123"/>
              <a:gd name="connsiteY5" fmla="*/ 912562 h 1825123"/>
              <a:gd name="connsiteX6" fmla="*/ 0 w 1825123"/>
              <a:gd name="connsiteY6" fmla="*/ 912562 h 1825123"/>
              <a:gd name="connsiteX0" fmla="*/ 0 w 1825124"/>
              <a:gd name="connsiteY0" fmla="*/ 912562 h 912562"/>
              <a:gd name="connsiteX1" fmla="*/ 912562 w 1825124"/>
              <a:gd name="connsiteY1" fmla="*/ 0 h 912562"/>
              <a:gd name="connsiteX2" fmla="*/ 1825124 w 1825124"/>
              <a:gd name="connsiteY2" fmla="*/ 912562 h 912562"/>
              <a:gd name="connsiteX3" fmla="*/ 1368842 w 1825124"/>
              <a:gd name="connsiteY3" fmla="*/ 912562 h 912562"/>
              <a:gd name="connsiteX4" fmla="*/ 1308909 w 1825124"/>
              <a:gd name="connsiteY4" fmla="*/ 700063 h 912562"/>
              <a:gd name="connsiteX5" fmla="*/ 912561 w 1825124"/>
              <a:gd name="connsiteY5" fmla="*/ 456281 h 912562"/>
              <a:gd name="connsiteX6" fmla="*/ 456280 w 1825124"/>
              <a:gd name="connsiteY6" fmla="*/ 912562 h 912562"/>
              <a:gd name="connsiteX7" fmla="*/ 0 w 1825124"/>
              <a:gd name="connsiteY7" fmla="*/ 912562 h 912562"/>
              <a:gd name="connsiteX0" fmla="*/ 0 w 1850418"/>
              <a:gd name="connsiteY0" fmla="*/ 922523 h 922523"/>
              <a:gd name="connsiteX1" fmla="*/ 912562 w 1850418"/>
              <a:gd name="connsiteY1" fmla="*/ 9961 h 922523"/>
              <a:gd name="connsiteX2" fmla="*/ 1697356 w 1850418"/>
              <a:gd name="connsiteY2" fmla="*/ 465955 h 922523"/>
              <a:gd name="connsiteX3" fmla="*/ 1825124 w 1850418"/>
              <a:gd name="connsiteY3" fmla="*/ 922523 h 922523"/>
              <a:gd name="connsiteX4" fmla="*/ 1368842 w 1850418"/>
              <a:gd name="connsiteY4" fmla="*/ 922523 h 922523"/>
              <a:gd name="connsiteX5" fmla="*/ 1308909 w 1850418"/>
              <a:gd name="connsiteY5" fmla="*/ 710024 h 922523"/>
              <a:gd name="connsiteX6" fmla="*/ 912561 w 1850418"/>
              <a:gd name="connsiteY6" fmla="*/ 466242 h 922523"/>
              <a:gd name="connsiteX7" fmla="*/ 456280 w 1850418"/>
              <a:gd name="connsiteY7" fmla="*/ 922523 h 922523"/>
              <a:gd name="connsiteX8" fmla="*/ 0 w 1850418"/>
              <a:gd name="connsiteY8" fmla="*/ 922523 h 922523"/>
              <a:gd name="connsiteX0" fmla="*/ 0 w 1708385"/>
              <a:gd name="connsiteY0" fmla="*/ 922523 h 928511"/>
              <a:gd name="connsiteX1" fmla="*/ 912562 w 1708385"/>
              <a:gd name="connsiteY1" fmla="*/ 9961 h 928511"/>
              <a:gd name="connsiteX2" fmla="*/ 1697356 w 1708385"/>
              <a:gd name="connsiteY2" fmla="*/ 465955 h 928511"/>
              <a:gd name="connsiteX3" fmla="*/ 1368842 w 1708385"/>
              <a:gd name="connsiteY3" fmla="*/ 922523 h 928511"/>
              <a:gd name="connsiteX4" fmla="*/ 1308909 w 1708385"/>
              <a:gd name="connsiteY4" fmla="*/ 710024 h 928511"/>
              <a:gd name="connsiteX5" fmla="*/ 912561 w 1708385"/>
              <a:gd name="connsiteY5" fmla="*/ 466242 h 928511"/>
              <a:gd name="connsiteX6" fmla="*/ 456280 w 1708385"/>
              <a:gd name="connsiteY6" fmla="*/ 922523 h 928511"/>
              <a:gd name="connsiteX7" fmla="*/ 0 w 1708385"/>
              <a:gd name="connsiteY7" fmla="*/ 922523 h 928511"/>
              <a:gd name="connsiteX0" fmla="*/ 0 w 1706146"/>
              <a:gd name="connsiteY0" fmla="*/ 921804 h 921804"/>
              <a:gd name="connsiteX1" fmla="*/ 912562 w 1706146"/>
              <a:gd name="connsiteY1" fmla="*/ 9242 h 921804"/>
              <a:gd name="connsiteX2" fmla="*/ 1697356 w 1706146"/>
              <a:gd name="connsiteY2" fmla="*/ 465236 h 921804"/>
              <a:gd name="connsiteX3" fmla="*/ 1308909 w 1706146"/>
              <a:gd name="connsiteY3" fmla="*/ 709305 h 921804"/>
              <a:gd name="connsiteX4" fmla="*/ 912561 w 1706146"/>
              <a:gd name="connsiteY4" fmla="*/ 465523 h 921804"/>
              <a:gd name="connsiteX5" fmla="*/ 456280 w 1706146"/>
              <a:gd name="connsiteY5" fmla="*/ 921804 h 921804"/>
              <a:gd name="connsiteX6" fmla="*/ 0 w 1706146"/>
              <a:gd name="connsiteY6" fmla="*/ 921804 h 921804"/>
              <a:gd name="connsiteX0" fmla="*/ 0 w 1706146"/>
              <a:gd name="connsiteY0" fmla="*/ 921804 h 921804"/>
              <a:gd name="connsiteX1" fmla="*/ 912562 w 1706146"/>
              <a:gd name="connsiteY1" fmla="*/ 9242 h 921804"/>
              <a:gd name="connsiteX2" fmla="*/ 1697356 w 1706146"/>
              <a:gd name="connsiteY2" fmla="*/ 465236 h 921804"/>
              <a:gd name="connsiteX3" fmla="*/ 1308909 w 1706146"/>
              <a:gd name="connsiteY3" fmla="*/ 709305 h 921804"/>
              <a:gd name="connsiteX4" fmla="*/ 912561 w 1706146"/>
              <a:gd name="connsiteY4" fmla="*/ 465523 h 921804"/>
              <a:gd name="connsiteX5" fmla="*/ 456280 w 1706146"/>
              <a:gd name="connsiteY5" fmla="*/ 921804 h 921804"/>
              <a:gd name="connsiteX6" fmla="*/ 0 w 1706146"/>
              <a:gd name="connsiteY6" fmla="*/ 921804 h 921804"/>
              <a:gd name="connsiteX0" fmla="*/ 0 w 1706146"/>
              <a:gd name="connsiteY0" fmla="*/ 921804 h 921804"/>
              <a:gd name="connsiteX1" fmla="*/ 912562 w 1706146"/>
              <a:gd name="connsiteY1" fmla="*/ 9242 h 921804"/>
              <a:gd name="connsiteX2" fmla="*/ 1697356 w 1706146"/>
              <a:gd name="connsiteY2" fmla="*/ 465236 h 921804"/>
              <a:gd name="connsiteX3" fmla="*/ 1308909 w 1706146"/>
              <a:gd name="connsiteY3" fmla="*/ 709305 h 921804"/>
              <a:gd name="connsiteX4" fmla="*/ 912561 w 1706146"/>
              <a:gd name="connsiteY4" fmla="*/ 465523 h 921804"/>
              <a:gd name="connsiteX5" fmla="*/ 456280 w 1706146"/>
              <a:gd name="connsiteY5" fmla="*/ 921804 h 921804"/>
              <a:gd name="connsiteX6" fmla="*/ 0 w 1706146"/>
              <a:gd name="connsiteY6" fmla="*/ 921804 h 921804"/>
              <a:gd name="connsiteX0" fmla="*/ 0 w 1705919"/>
              <a:gd name="connsiteY0" fmla="*/ 921804 h 921804"/>
              <a:gd name="connsiteX1" fmla="*/ 912562 w 1705919"/>
              <a:gd name="connsiteY1" fmla="*/ 9242 h 921804"/>
              <a:gd name="connsiteX2" fmla="*/ 1697356 w 1705919"/>
              <a:gd name="connsiteY2" fmla="*/ 465236 h 921804"/>
              <a:gd name="connsiteX3" fmla="*/ 1308909 w 1705919"/>
              <a:gd name="connsiteY3" fmla="*/ 709305 h 921804"/>
              <a:gd name="connsiteX4" fmla="*/ 912561 w 1705919"/>
              <a:gd name="connsiteY4" fmla="*/ 465523 h 921804"/>
              <a:gd name="connsiteX5" fmla="*/ 456280 w 1705919"/>
              <a:gd name="connsiteY5" fmla="*/ 921804 h 921804"/>
              <a:gd name="connsiteX6" fmla="*/ 0 w 1705919"/>
              <a:gd name="connsiteY6" fmla="*/ 921804 h 921804"/>
              <a:gd name="connsiteX0" fmla="*/ 0 w 1697356"/>
              <a:gd name="connsiteY0" fmla="*/ 921804 h 921804"/>
              <a:gd name="connsiteX1" fmla="*/ 912562 w 1697356"/>
              <a:gd name="connsiteY1" fmla="*/ 9242 h 921804"/>
              <a:gd name="connsiteX2" fmla="*/ 1697356 w 1697356"/>
              <a:gd name="connsiteY2" fmla="*/ 465236 h 921804"/>
              <a:gd name="connsiteX3" fmla="*/ 1308909 w 1697356"/>
              <a:gd name="connsiteY3" fmla="*/ 709305 h 921804"/>
              <a:gd name="connsiteX4" fmla="*/ 912561 w 1697356"/>
              <a:gd name="connsiteY4" fmla="*/ 465523 h 921804"/>
              <a:gd name="connsiteX5" fmla="*/ 456280 w 1697356"/>
              <a:gd name="connsiteY5" fmla="*/ 921804 h 921804"/>
              <a:gd name="connsiteX6" fmla="*/ 0 w 1697356"/>
              <a:gd name="connsiteY6" fmla="*/ 921804 h 921804"/>
              <a:gd name="connsiteX0" fmla="*/ 0 w 1697356"/>
              <a:gd name="connsiteY0" fmla="*/ 921804 h 921804"/>
              <a:gd name="connsiteX1" fmla="*/ 912562 w 1697356"/>
              <a:gd name="connsiteY1" fmla="*/ 9242 h 921804"/>
              <a:gd name="connsiteX2" fmla="*/ 1697356 w 1697356"/>
              <a:gd name="connsiteY2" fmla="*/ 465236 h 921804"/>
              <a:gd name="connsiteX3" fmla="*/ 1308909 w 1697356"/>
              <a:gd name="connsiteY3" fmla="*/ 709305 h 921804"/>
              <a:gd name="connsiteX4" fmla="*/ 912561 w 1697356"/>
              <a:gd name="connsiteY4" fmla="*/ 465523 h 921804"/>
              <a:gd name="connsiteX5" fmla="*/ 456280 w 1697356"/>
              <a:gd name="connsiteY5" fmla="*/ 921804 h 921804"/>
              <a:gd name="connsiteX6" fmla="*/ 0 w 1697356"/>
              <a:gd name="connsiteY6" fmla="*/ 921804 h 921804"/>
              <a:gd name="connsiteX0" fmla="*/ 0 w 1697356"/>
              <a:gd name="connsiteY0" fmla="*/ 921804 h 921804"/>
              <a:gd name="connsiteX1" fmla="*/ 912562 w 1697356"/>
              <a:gd name="connsiteY1" fmla="*/ 9242 h 921804"/>
              <a:gd name="connsiteX2" fmla="*/ 1697356 w 1697356"/>
              <a:gd name="connsiteY2" fmla="*/ 465236 h 921804"/>
              <a:gd name="connsiteX3" fmla="*/ 1308909 w 1697356"/>
              <a:gd name="connsiteY3" fmla="*/ 709305 h 921804"/>
              <a:gd name="connsiteX4" fmla="*/ 912561 w 1697356"/>
              <a:gd name="connsiteY4" fmla="*/ 465523 h 921804"/>
              <a:gd name="connsiteX5" fmla="*/ 456280 w 1697356"/>
              <a:gd name="connsiteY5" fmla="*/ 921804 h 921804"/>
              <a:gd name="connsiteX6" fmla="*/ 0 w 1697356"/>
              <a:gd name="connsiteY6" fmla="*/ 921804 h 921804"/>
              <a:gd name="connsiteX0" fmla="*/ 0 w 1697356"/>
              <a:gd name="connsiteY0" fmla="*/ 921804 h 921804"/>
              <a:gd name="connsiteX1" fmla="*/ 912562 w 1697356"/>
              <a:gd name="connsiteY1" fmla="*/ 9242 h 921804"/>
              <a:gd name="connsiteX2" fmla="*/ 1697356 w 1697356"/>
              <a:gd name="connsiteY2" fmla="*/ 465236 h 921804"/>
              <a:gd name="connsiteX3" fmla="*/ 1308909 w 1697356"/>
              <a:gd name="connsiteY3" fmla="*/ 709305 h 921804"/>
              <a:gd name="connsiteX4" fmla="*/ 912561 w 1697356"/>
              <a:gd name="connsiteY4" fmla="*/ 465523 h 921804"/>
              <a:gd name="connsiteX5" fmla="*/ 456280 w 1697356"/>
              <a:gd name="connsiteY5" fmla="*/ 921804 h 921804"/>
              <a:gd name="connsiteX6" fmla="*/ 0 w 1697356"/>
              <a:gd name="connsiteY6" fmla="*/ 921804 h 921804"/>
              <a:gd name="connsiteX0" fmla="*/ 0 w 1697356"/>
              <a:gd name="connsiteY0" fmla="*/ 912578 h 912578"/>
              <a:gd name="connsiteX1" fmla="*/ 912562 w 1697356"/>
              <a:gd name="connsiteY1" fmla="*/ 16 h 912578"/>
              <a:gd name="connsiteX2" fmla="*/ 1697356 w 1697356"/>
              <a:gd name="connsiteY2" fmla="*/ 456010 h 912578"/>
              <a:gd name="connsiteX3" fmla="*/ 1308909 w 1697356"/>
              <a:gd name="connsiteY3" fmla="*/ 700079 h 912578"/>
              <a:gd name="connsiteX4" fmla="*/ 912561 w 1697356"/>
              <a:gd name="connsiteY4" fmla="*/ 456297 h 912578"/>
              <a:gd name="connsiteX5" fmla="*/ 456280 w 1697356"/>
              <a:gd name="connsiteY5" fmla="*/ 912578 h 912578"/>
              <a:gd name="connsiteX6" fmla="*/ 0 w 1697356"/>
              <a:gd name="connsiteY6" fmla="*/ 912578 h 912578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08909 w 1697356"/>
              <a:gd name="connsiteY3" fmla="*/ 700064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08909 w 1697356"/>
              <a:gd name="connsiteY3" fmla="*/ 700064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08909 w 1697356"/>
              <a:gd name="connsiteY3" fmla="*/ 700064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15785 w 1697356"/>
              <a:gd name="connsiteY3" fmla="*/ 693188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15785 w 1697356"/>
              <a:gd name="connsiteY3" fmla="*/ 693188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15785 w 1697356"/>
              <a:gd name="connsiteY3" fmla="*/ 693188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315785 w 1697356"/>
              <a:gd name="connsiteY3" fmla="*/ 693188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97356"/>
              <a:gd name="connsiteY0" fmla="*/ 912563 h 912563"/>
              <a:gd name="connsiteX1" fmla="*/ 912562 w 1697356"/>
              <a:gd name="connsiteY1" fmla="*/ 1 h 912563"/>
              <a:gd name="connsiteX2" fmla="*/ 1697356 w 1697356"/>
              <a:gd name="connsiteY2" fmla="*/ 455995 h 912563"/>
              <a:gd name="connsiteX3" fmla="*/ 1296191 w 1697356"/>
              <a:gd name="connsiteY3" fmla="*/ 667062 h 912563"/>
              <a:gd name="connsiteX4" fmla="*/ 912561 w 1697356"/>
              <a:gd name="connsiteY4" fmla="*/ 456282 h 912563"/>
              <a:gd name="connsiteX5" fmla="*/ 456280 w 1697356"/>
              <a:gd name="connsiteY5" fmla="*/ 912563 h 912563"/>
              <a:gd name="connsiteX6" fmla="*/ 0 w 1697356"/>
              <a:gd name="connsiteY6" fmla="*/ 912563 h 912563"/>
              <a:gd name="connsiteX0" fmla="*/ 0 w 1681027"/>
              <a:gd name="connsiteY0" fmla="*/ 923637 h 923637"/>
              <a:gd name="connsiteX1" fmla="*/ 912562 w 1681027"/>
              <a:gd name="connsiteY1" fmla="*/ 11075 h 923637"/>
              <a:gd name="connsiteX2" fmla="*/ 1681027 w 1681027"/>
              <a:gd name="connsiteY2" fmla="*/ 434412 h 923637"/>
              <a:gd name="connsiteX3" fmla="*/ 1296191 w 1681027"/>
              <a:gd name="connsiteY3" fmla="*/ 678136 h 923637"/>
              <a:gd name="connsiteX4" fmla="*/ 912561 w 1681027"/>
              <a:gd name="connsiteY4" fmla="*/ 467356 h 923637"/>
              <a:gd name="connsiteX5" fmla="*/ 456280 w 1681027"/>
              <a:gd name="connsiteY5" fmla="*/ 923637 h 923637"/>
              <a:gd name="connsiteX6" fmla="*/ 0 w 1681027"/>
              <a:gd name="connsiteY6" fmla="*/ 923637 h 923637"/>
              <a:gd name="connsiteX0" fmla="*/ 0 w 1681027"/>
              <a:gd name="connsiteY0" fmla="*/ 923637 h 923637"/>
              <a:gd name="connsiteX1" fmla="*/ 912562 w 1681027"/>
              <a:gd name="connsiteY1" fmla="*/ 11075 h 923637"/>
              <a:gd name="connsiteX2" fmla="*/ 1681027 w 1681027"/>
              <a:gd name="connsiteY2" fmla="*/ 434412 h 923637"/>
              <a:gd name="connsiteX3" fmla="*/ 1289660 w 1681027"/>
              <a:gd name="connsiteY3" fmla="*/ 668339 h 923637"/>
              <a:gd name="connsiteX4" fmla="*/ 912561 w 1681027"/>
              <a:gd name="connsiteY4" fmla="*/ 467356 h 923637"/>
              <a:gd name="connsiteX5" fmla="*/ 456280 w 1681027"/>
              <a:gd name="connsiteY5" fmla="*/ 923637 h 923637"/>
              <a:gd name="connsiteX6" fmla="*/ 0 w 1681027"/>
              <a:gd name="connsiteY6" fmla="*/ 923637 h 923637"/>
              <a:gd name="connsiteX0" fmla="*/ 0 w 1671230"/>
              <a:gd name="connsiteY0" fmla="*/ 924265 h 924265"/>
              <a:gd name="connsiteX1" fmla="*/ 912562 w 1671230"/>
              <a:gd name="connsiteY1" fmla="*/ 11703 h 924265"/>
              <a:gd name="connsiteX2" fmla="*/ 1671230 w 1671230"/>
              <a:gd name="connsiteY2" fmla="*/ 425243 h 924265"/>
              <a:gd name="connsiteX3" fmla="*/ 1289660 w 1671230"/>
              <a:gd name="connsiteY3" fmla="*/ 668967 h 924265"/>
              <a:gd name="connsiteX4" fmla="*/ 912561 w 1671230"/>
              <a:gd name="connsiteY4" fmla="*/ 467984 h 924265"/>
              <a:gd name="connsiteX5" fmla="*/ 456280 w 1671230"/>
              <a:gd name="connsiteY5" fmla="*/ 924265 h 924265"/>
              <a:gd name="connsiteX6" fmla="*/ 0 w 1671230"/>
              <a:gd name="connsiteY6" fmla="*/ 924265 h 924265"/>
              <a:gd name="connsiteX0" fmla="*/ 0 w 1671230"/>
              <a:gd name="connsiteY0" fmla="*/ 912568 h 912568"/>
              <a:gd name="connsiteX1" fmla="*/ 912562 w 1671230"/>
              <a:gd name="connsiteY1" fmla="*/ 6 h 912568"/>
              <a:gd name="connsiteX2" fmla="*/ 1671230 w 1671230"/>
              <a:gd name="connsiteY2" fmla="*/ 413546 h 912568"/>
              <a:gd name="connsiteX3" fmla="*/ 1289660 w 1671230"/>
              <a:gd name="connsiteY3" fmla="*/ 657270 h 912568"/>
              <a:gd name="connsiteX4" fmla="*/ 912561 w 1671230"/>
              <a:gd name="connsiteY4" fmla="*/ 456287 h 912568"/>
              <a:gd name="connsiteX5" fmla="*/ 456280 w 1671230"/>
              <a:gd name="connsiteY5" fmla="*/ 912568 h 912568"/>
              <a:gd name="connsiteX6" fmla="*/ 0 w 1671230"/>
              <a:gd name="connsiteY6" fmla="*/ 912568 h 912568"/>
              <a:gd name="connsiteX0" fmla="*/ 0 w 1671230"/>
              <a:gd name="connsiteY0" fmla="*/ 912568 h 912568"/>
              <a:gd name="connsiteX1" fmla="*/ 912562 w 1671230"/>
              <a:gd name="connsiteY1" fmla="*/ 6 h 912568"/>
              <a:gd name="connsiteX2" fmla="*/ 1671230 w 1671230"/>
              <a:gd name="connsiteY2" fmla="*/ 413546 h 912568"/>
              <a:gd name="connsiteX3" fmla="*/ 1289660 w 1671230"/>
              <a:gd name="connsiteY3" fmla="*/ 657270 h 912568"/>
              <a:gd name="connsiteX4" fmla="*/ 912561 w 1671230"/>
              <a:gd name="connsiteY4" fmla="*/ 456287 h 912568"/>
              <a:gd name="connsiteX5" fmla="*/ 456280 w 1671230"/>
              <a:gd name="connsiteY5" fmla="*/ 912568 h 912568"/>
              <a:gd name="connsiteX6" fmla="*/ 0 w 1671230"/>
              <a:gd name="connsiteY6" fmla="*/ 912568 h 912568"/>
              <a:gd name="connsiteX0" fmla="*/ 0 w 1671230"/>
              <a:gd name="connsiteY0" fmla="*/ 912568 h 912568"/>
              <a:gd name="connsiteX1" fmla="*/ 912562 w 1671230"/>
              <a:gd name="connsiteY1" fmla="*/ 6 h 912568"/>
              <a:gd name="connsiteX2" fmla="*/ 1671230 w 1671230"/>
              <a:gd name="connsiteY2" fmla="*/ 413546 h 912568"/>
              <a:gd name="connsiteX3" fmla="*/ 1289660 w 1671230"/>
              <a:gd name="connsiteY3" fmla="*/ 657270 h 912568"/>
              <a:gd name="connsiteX4" fmla="*/ 912561 w 1671230"/>
              <a:gd name="connsiteY4" fmla="*/ 456287 h 912568"/>
              <a:gd name="connsiteX5" fmla="*/ 456280 w 1671230"/>
              <a:gd name="connsiteY5" fmla="*/ 912568 h 912568"/>
              <a:gd name="connsiteX6" fmla="*/ 0 w 1671230"/>
              <a:gd name="connsiteY6" fmla="*/ 912568 h 912568"/>
              <a:gd name="connsiteX0" fmla="*/ 0 w 1671230"/>
              <a:gd name="connsiteY0" fmla="*/ 924834 h 924834"/>
              <a:gd name="connsiteX1" fmla="*/ 912562 w 1671230"/>
              <a:gd name="connsiteY1" fmla="*/ 12272 h 924834"/>
              <a:gd name="connsiteX2" fmla="*/ 1671230 w 1671230"/>
              <a:gd name="connsiteY2" fmla="*/ 416015 h 924834"/>
              <a:gd name="connsiteX3" fmla="*/ 1289660 w 1671230"/>
              <a:gd name="connsiteY3" fmla="*/ 669536 h 924834"/>
              <a:gd name="connsiteX4" fmla="*/ 912561 w 1671230"/>
              <a:gd name="connsiteY4" fmla="*/ 468553 h 924834"/>
              <a:gd name="connsiteX5" fmla="*/ 456280 w 1671230"/>
              <a:gd name="connsiteY5" fmla="*/ 924834 h 924834"/>
              <a:gd name="connsiteX6" fmla="*/ 0 w 1671230"/>
              <a:gd name="connsiteY6" fmla="*/ 924834 h 924834"/>
              <a:gd name="connsiteX0" fmla="*/ 0 w 1671230"/>
              <a:gd name="connsiteY0" fmla="*/ 924834 h 924834"/>
              <a:gd name="connsiteX1" fmla="*/ 912562 w 1671230"/>
              <a:gd name="connsiteY1" fmla="*/ 12272 h 924834"/>
              <a:gd name="connsiteX2" fmla="*/ 1671230 w 1671230"/>
              <a:gd name="connsiteY2" fmla="*/ 416015 h 924834"/>
              <a:gd name="connsiteX3" fmla="*/ 1289660 w 1671230"/>
              <a:gd name="connsiteY3" fmla="*/ 669536 h 924834"/>
              <a:gd name="connsiteX4" fmla="*/ 912561 w 1671230"/>
              <a:gd name="connsiteY4" fmla="*/ 468553 h 924834"/>
              <a:gd name="connsiteX5" fmla="*/ 456280 w 1671230"/>
              <a:gd name="connsiteY5" fmla="*/ 924834 h 924834"/>
              <a:gd name="connsiteX6" fmla="*/ 0 w 1671230"/>
              <a:gd name="connsiteY6" fmla="*/ 924834 h 924834"/>
              <a:gd name="connsiteX0" fmla="*/ 0 w 1671230"/>
              <a:gd name="connsiteY0" fmla="*/ 912735 h 912735"/>
              <a:gd name="connsiteX1" fmla="*/ 912562 w 1671230"/>
              <a:gd name="connsiteY1" fmla="*/ 173 h 912735"/>
              <a:gd name="connsiteX2" fmla="*/ 1671230 w 1671230"/>
              <a:gd name="connsiteY2" fmla="*/ 403916 h 912735"/>
              <a:gd name="connsiteX3" fmla="*/ 1289660 w 1671230"/>
              <a:gd name="connsiteY3" fmla="*/ 657437 h 912735"/>
              <a:gd name="connsiteX4" fmla="*/ 912561 w 1671230"/>
              <a:gd name="connsiteY4" fmla="*/ 456454 h 912735"/>
              <a:gd name="connsiteX5" fmla="*/ 456280 w 1671230"/>
              <a:gd name="connsiteY5" fmla="*/ 912735 h 912735"/>
              <a:gd name="connsiteX6" fmla="*/ 0 w 1671230"/>
              <a:gd name="connsiteY6" fmla="*/ 912735 h 912735"/>
              <a:gd name="connsiteX0" fmla="*/ 0 w 1671230"/>
              <a:gd name="connsiteY0" fmla="*/ 912641 h 912641"/>
              <a:gd name="connsiteX1" fmla="*/ 912562 w 1671230"/>
              <a:gd name="connsiteY1" fmla="*/ 79 h 912641"/>
              <a:gd name="connsiteX2" fmla="*/ 1671230 w 1671230"/>
              <a:gd name="connsiteY2" fmla="*/ 403822 h 912641"/>
              <a:gd name="connsiteX3" fmla="*/ 1289660 w 1671230"/>
              <a:gd name="connsiteY3" fmla="*/ 657343 h 912641"/>
              <a:gd name="connsiteX4" fmla="*/ 912561 w 1671230"/>
              <a:gd name="connsiteY4" fmla="*/ 456360 h 912641"/>
              <a:gd name="connsiteX5" fmla="*/ 456280 w 1671230"/>
              <a:gd name="connsiteY5" fmla="*/ 912641 h 912641"/>
              <a:gd name="connsiteX6" fmla="*/ 0 w 1671230"/>
              <a:gd name="connsiteY6" fmla="*/ 912641 h 912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1230" h="912641">
                <a:moveTo>
                  <a:pt x="0" y="912641"/>
                </a:moveTo>
                <a:cubicBezTo>
                  <a:pt x="0" y="408647"/>
                  <a:pt x="418488" y="-6558"/>
                  <a:pt x="912562" y="79"/>
                </a:cubicBezTo>
                <a:cubicBezTo>
                  <a:pt x="1406636" y="6716"/>
                  <a:pt x="1595889" y="293848"/>
                  <a:pt x="1671230" y="403822"/>
                </a:cubicBezTo>
                <a:cubicBezTo>
                  <a:pt x="1546330" y="482170"/>
                  <a:pt x="1430944" y="564995"/>
                  <a:pt x="1289660" y="657343"/>
                </a:cubicBezTo>
                <a:cubicBezTo>
                  <a:pt x="1223753" y="552763"/>
                  <a:pt x="1102792" y="451881"/>
                  <a:pt x="912561" y="456360"/>
                </a:cubicBezTo>
                <a:cubicBezTo>
                  <a:pt x="712017" y="467714"/>
                  <a:pt x="456280" y="660644"/>
                  <a:pt x="456280" y="912641"/>
                </a:cubicBezTo>
                <a:lnTo>
                  <a:pt x="0" y="912641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AC29C7C-8E63-754F-BB8E-036BB997BC4D}"/>
              </a:ext>
            </a:extLst>
          </p:cNvPr>
          <p:cNvSpPr txBox="1"/>
          <p:nvPr/>
        </p:nvSpPr>
        <p:spPr>
          <a:xfrm>
            <a:off x="8287201" y="5167250"/>
            <a:ext cx="81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78%</a:t>
            </a:r>
          </a:p>
        </p:txBody>
      </p:sp>
      <p:sp>
        <p:nvSpPr>
          <p:cNvPr id="24" name="Marcador de texto 9">
            <a:extLst>
              <a:ext uri="{FF2B5EF4-FFF2-40B4-BE49-F238E27FC236}">
                <a16:creationId xmlns:a16="http://schemas.microsoft.com/office/drawing/2014/main" xmlns="" id="{F0EBC5EB-19E4-1B47-8CC7-7A658619B4C3}"/>
              </a:ext>
            </a:extLst>
          </p:cNvPr>
          <p:cNvSpPr txBox="1">
            <a:spLocks/>
          </p:cNvSpPr>
          <p:nvPr/>
        </p:nvSpPr>
        <p:spPr>
          <a:xfrm>
            <a:off x="10409089" y="4900033"/>
            <a:ext cx="1565691" cy="2870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ts val="1000"/>
              </a:lnSpc>
              <a:spcAft>
                <a:spcPts val="0"/>
              </a:spcAft>
            </a:pPr>
            <a:r>
              <a:rPr lang="es-ES" sz="1800" b="1" dirty="0">
                <a:solidFill>
                  <a:srgbClr val="003366"/>
                </a:solidFill>
                <a:latin typeface="Arial Narrow" panose="020B0606020202030204" pitchFamily="34" charset="0"/>
              </a:rPr>
              <a:t>Inversión total</a:t>
            </a:r>
          </a:p>
        </p:txBody>
      </p:sp>
      <p:sp>
        <p:nvSpPr>
          <p:cNvPr id="25" name="Marcador de texto 9">
            <a:extLst>
              <a:ext uri="{FF2B5EF4-FFF2-40B4-BE49-F238E27FC236}">
                <a16:creationId xmlns:a16="http://schemas.microsoft.com/office/drawing/2014/main" xmlns="" id="{0B939CC4-F75D-7A4C-B736-604914DCED56}"/>
              </a:ext>
            </a:extLst>
          </p:cNvPr>
          <p:cNvSpPr txBox="1">
            <a:spLocks/>
          </p:cNvSpPr>
          <p:nvPr/>
        </p:nvSpPr>
        <p:spPr>
          <a:xfrm>
            <a:off x="10288006" y="5084941"/>
            <a:ext cx="1815979" cy="440140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</a:pPr>
            <a:r>
              <a:rPr lang="es-ES" sz="3600" b="1" dirty="0">
                <a:solidFill>
                  <a:srgbClr val="FF9300"/>
                </a:solidFill>
                <a:latin typeface="Arial Narrow" panose="020B0606020202030204" pitchFamily="34" charset="0"/>
              </a:rPr>
              <a:t>2,8 billones</a:t>
            </a:r>
          </a:p>
        </p:txBody>
      </p:sp>
      <p:sp>
        <p:nvSpPr>
          <p:cNvPr id="26" name="Marcador de texto 9">
            <a:extLst>
              <a:ext uri="{FF2B5EF4-FFF2-40B4-BE49-F238E27FC236}">
                <a16:creationId xmlns:a16="http://schemas.microsoft.com/office/drawing/2014/main" xmlns="" id="{95CF6F3C-2FC9-7F44-9C75-9E0012A81BB3}"/>
              </a:ext>
            </a:extLst>
          </p:cNvPr>
          <p:cNvSpPr txBox="1">
            <a:spLocks/>
          </p:cNvSpPr>
          <p:nvPr/>
        </p:nvSpPr>
        <p:spPr>
          <a:xfrm>
            <a:off x="7688509" y="5492378"/>
            <a:ext cx="1947859" cy="2862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" sz="1500" dirty="0">
                <a:solidFill>
                  <a:srgbClr val="FF9300"/>
                </a:solidFill>
                <a:latin typeface="Arial Narrow" panose="020B0606020202030204" pitchFamily="34" charset="0"/>
              </a:rPr>
              <a:t>Avance total del proyecto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101BB9AF-DB73-7E40-BB02-5B2D55DD8DF9}"/>
              </a:ext>
            </a:extLst>
          </p:cNvPr>
          <p:cNvSpPr/>
          <p:nvPr/>
        </p:nvSpPr>
        <p:spPr>
          <a:xfrm>
            <a:off x="1448140" y="947229"/>
            <a:ext cx="4595120" cy="4570059"/>
          </a:xfrm>
          <a:prstGeom prst="ellipse">
            <a:avLst/>
          </a:prstGeom>
          <a:noFill/>
          <a:ln w="38100">
            <a:solidFill>
              <a:srgbClr val="0033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ORME RENDICION DE CUENTAS FINAL" id="{1BDF9960-0170-6E47-A3A5-ED40DC4D788A}" vid="{4701A2DC-788B-9C4C-B738-68F37668F89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ORME RENDICION DE CUENTAS FINAL" id="{1BDF9960-0170-6E47-A3A5-ED40DC4D788A}" vid="{4701A2DC-788B-9C4C-B738-68F37668F89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INFORME RENDICION DE CUENTAS FINAL</Template>
  <TotalTime>2832</TotalTime>
  <Words>1891</Words>
  <Application>Microsoft Office PowerPoint</Application>
  <PresentationFormat>Panorámica</PresentationFormat>
  <Paragraphs>566</Paragraphs>
  <Slides>43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43</vt:i4>
      </vt:variant>
    </vt:vector>
  </HeadingPairs>
  <TitlesOfParts>
    <vt:vector size="56" baseType="lpstr">
      <vt:lpstr>Times New Roman</vt:lpstr>
      <vt:lpstr>Wingdings</vt:lpstr>
      <vt:lpstr>Myriad Pro</vt:lpstr>
      <vt:lpstr>Work Sans Light</vt:lpstr>
      <vt:lpstr>Arial</vt:lpstr>
      <vt:lpstr>Arial Narrow</vt:lpstr>
      <vt:lpstr>Calibri Light</vt:lpstr>
      <vt:lpstr>Helvetica Neue Bold Condensed</vt:lpstr>
      <vt:lpstr>Calibri</vt:lpstr>
      <vt:lpstr>Verdana</vt:lpstr>
      <vt:lpstr>Custom Design</vt:lpstr>
      <vt:lpstr>Tema de Office</vt:lpstr>
      <vt:lpstr>1_Custom Design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Ejecuta políticas, planes, programas y proyectos, así como administra integralmente los procesos de construcción, conservación, rehabilitación de la infraestructura de la red terciaria.</vt:lpstr>
      <vt:lpstr>Presentación de PowerPoint</vt:lpstr>
      <vt:lpstr>Programa para el mejoramiento y mantenimiento de las vías rurales, actualización de cartillas de obras tipo, implementación de tecnologías alternativas, inventario de 142.000 km de la red terciaria.</vt:lpstr>
      <vt:lpstr>Presentación de PowerPoint</vt:lpstr>
      <vt:lpstr>INVIAS realiza la supervisión de 21 proyectos.</vt:lpstr>
      <vt:lpstr>INVIAS acompaña la ejecución con 83 contratos de interventoría.</vt:lpstr>
      <vt:lpstr>Inversión del Gobierno Nacional y departamental en el mejoramiento y pavimentación de vías secundarias. Actualmente se realizan inversiones en 4 departamentos.</vt:lpstr>
      <vt:lpstr>Inversión del gobierno nacional y departamental en el mejoramiento y pavimentación de vías secundarias en 5 zonas del departamento de Boyacá, en el marco de la celebración del Bicentenario de la República.</vt:lpstr>
      <vt:lpstr>Mantenimiento de estaciones y red férrea nacional no concesionada.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Presentacion Invias</cp:lastModifiedBy>
  <cp:revision>594</cp:revision>
  <cp:lastPrinted>2019-11-13T05:01:12Z</cp:lastPrinted>
  <dcterms:created xsi:type="dcterms:W3CDTF">2019-10-28T11:01:39Z</dcterms:created>
  <dcterms:modified xsi:type="dcterms:W3CDTF">2019-11-13T18:27:57Z</dcterms:modified>
</cp:coreProperties>
</file>