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873" r:id="rId3"/>
    <p:sldId id="257" r:id="rId4"/>
    <p:sldId id="260" r:id="rId5"/>
    <p:sldId id="259" r:id="rId6"/>
    <p:sldId id="869" r:id="rId7"/>
    <p:sldId id="262" r:id="rId8"/>
    <p:sldId id="263" r:id="rId9"/>
    <p:sldId id="264" r:id="rId10"/>
    <p:sldId id="265" r:id="rId11"/>
    <p:sldId id="266" r:id="rId12"/>
    <p:sldId id="267" r:id="rId13"/>
    <p:sldId id="870" r:id="rId14"/>
    <p:sldId id="269" r:id="rId15"/>
    <p:sldId id="258" r:id="rId16"/>
    <p:sldId id="270" r:id="rId17"/>
    <p:sldId id="868" r:id="rId18"/>
    <p:sldId id="271" r:id="rId19"/>
    <p:sldId id="272" r:id="rId20"/>
    <p:sldId id="273" r:id="rId21"/>
    <p:sldId id="871" r:id="rId22"/>
    <p:sldId id="275" r:id="rId23"/>
    <p:sldId id="276" r:id="rId24"/>
    <p:sldId id="277" r:id="rId25"/>
    <p:sldId id="874" r:id="rId26"/>
    <p:sldId id="872" r:id="rId27"/>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5582"/>
    <a:srgbClr val="CCD5EA"/>
    <a:srgbClr val="0B825A"/>
    <a:srgbClr val="F4C613"/>
    <a:srgbClr val="EA7C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71" autoAdjust="0"/>
    <p:restoredTop sz="94660"/>
  </p:normalViewPr>
  <p:slideViewPr>
    <p:cSldViewPr snapToGrid="0">
      <p:cViewPr varScale="1">
        <p:scale>
          <a:sx n="74" d="100"/>
          <a:sy n="74" d="100"/>
        </p:scale>
        <p:origin x="50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18E49A83-9BE7-4005-BB63-7648DF880B9B}" type="datetimeFigureOut">
              <a:rPr lang="es-CO" smtClean="0"/>
              <a:t>13/11/2019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C58BB0D-9E4A-4DB3-AEED-ADC07915345E}" type="slidenum">
              <a:rPr lang="es-CO" smtClean="0"/>
              <a:t>‹Nº›</a:t>
            </a:fld>
            <a:endParaRPr lang="es-CO"/>
          </a:p>
        </p:txBody>
      </p:sp>
    </p:spTree>
    <p:extLst>
      <p:ext uri="{BB962C8B-B14F-4D97-AF65-F5344CB8AC3E}">
        <p14:creationId xmlns:p14="http://schemas.microsoft.com/office/powerpoint/2010/main" val="784946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8E49A83-9BE7-4005-BB63-7648DF880B9B}" type="datetimeFigureOut">
              <a:rPr lang="es-CO" smtClean="0"/>
              <a:t>13/11/2019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C58BB0D-9E4A-4DB3-AEED-ADC07915345E}" type="slidenum">
              <a:rPr lang="es-CO" smtClean="0"/>
              <a:t>‹Nº›</a:t>
            </a:fld>
            <a:endParaRPr lang="es-CO"/>
          </a:p>
        </p:txBody>
      </p:sp>
    </p:spTree>
    <p:extLst>
      <p:ext uri="{BB962C8B-B14F-4D97-AF65-F5344CB8AC3E}">
        <p14:creationId xmlns:p14="http://schemas.microsoft.com/office/powerpoint/2010/main" val="2464872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8E49A83-9BE7-4005-BB63-7648DF880B9B}" type="datetimeFigureOut">
              <a:rPr lang="es-CO" smtClean="0"/>
              <a:t>13/11/2019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C58BB0D-9E4A-4DB3-AEED-ADC07915345E}" type="slidenum">
              <a:rPr lang="es-CO" smtClean="0"/>
              <a:t>‹Nº›</a:t>
            </a:fld>
            <a:endParaRPr lang="es-CO"/>
          </a:p>
        </p:txBody>
      </p:sp>
    </p:spTree>
    <p:extLst>
      <p:ext uri="{BB962C8B-B14F-4D97-AF65-F5344CB8AC3E}">
        <p14:creationId xmlns:p14="http://schemas.microsoft.com/office/powerpoint/2010/main" val="420266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6B947D9-9CA7-40FA-8840-A4881746CD00}"/>
              </a:ext>
            </a:extLst>
          </p:cNvPr>
          <p:cNvSpPr>
            <a:spLocks noGrp="1"/>
          </p:cNvSpPr>
          <p:nvPr>
            <p:ph type="title" hasCustomPrompt="1"/>
          </p:nvPr>
        </p:nvSpPr>
        <p:spPr>
          <a:xfrm>
            <a:off x="6768981" y="0"/>
            <a:ext cx="5423019" cy="684000"/>
          </a:xfrm>
          <a:prstGeom prst="rect">
            <a:avLst/>
          </a:prstGeom>
          <a:solidFill>
            <a:srgbClr val="FFC000"/>
          </a:solidFill>
        </p:spPr>
        <p:txBody>
          <a:bodyPr anchor="ctr"/>
          <a:lstStyle>
            <a:lvl1pPr algn="ctr">
              <a:defRPr sz="3000">
                <a:solidFill>
                  <a:srgbClr val="1F4E79"/>
                </a:solidFill>
                <a:latin typeface="Arial" panose="020B0604020202020204" pitchFamily="34" charset="0"/>
                <a:cs typeface="Arial" panose="020B0604020202020204" pitchFamily="34" charset="0"/>
              </a:defRPr>
            </a:lvl1pPr>
          </a:lstStyle>
          <a:p>
            <a:r>
              <a:rPr lang="es-ES" dirty="0"/>
              <a:t>título</a:t>
            </a:r>
            <a:endParaRPr lang="es-CO" dirty="0"/>
          </a:p>
        </p:txBody>
      </p:sp>
    </p:spTree>
    <p:extLst>
      <p:ext uri="{BB962C8B-B14F-4D97-AF65-F5344CB8AC3E}">
        <p14:creationId xmlns:p14="http://schemas.microsoft.com/office/powerpoint/2010/main" val="1967557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8E49A83-9BE7-4005-BB63-7648DF880B9B}" type="datetimeFigureOut">
              <a:rPr lang="es-CO" smtClean="0"/>
              <a:t>13/11/2019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C58BB0D-9E4A-4DB3-AEED-ADC07915345E}" type="slidenum">
              <a:rPr lang="es-CO" smtClean="0"/>
              <a:t>‹Nº›</a:t>
            </a:fld>
            <a:endParaRPr lang="es-CO"/>
          </a:p>
        </p:txBody>
      </p:sp>
    </p:spTree>
    <p:extLst>
      <p:ext uri="{BB962C8B-B14F-4D97-AF65-F5344CB8AC3E}">
        <p14:creationId xmlns:p14="http://schemas.microsoft.com/office/powerpoint/2010/main" val="3971162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18E49A83-9BE7-4005-BB63-7648DF880B9B}" type="datetimeFigureOut">
              <a:rPr lang="es-CO" smtClean="0"/>
              <a:t>13/11/2019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C58BB0D-9E4A-4DB3-AEED-ADC07915345E}" type="slidenum">
              <a:rPr lang="es-CO" smtClean="0"/>
              <a:t>‹Nº›</a:t>
            </a:fld>
            <a:endParaRPr lang="es-CO"/>
          </a:p>
        </p:txBody>
      </p:sp>
    </p:spTree>
    <p:extLst>
      <p:ext uri="{BB962C8B-B14F-4D97-AF65-F5344CB8AC3E}">
        <p14:creationId xmlns:p14="http://schemas.microsoft.com/office/powerpoint/2010/main" val="3309888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18E49A83-9BE7-4005-BB63-7648DF880B9B}" type="datetimeFigureOut">
              <a:rPr lang="es-CO" smtClean="0"/>
              <a:t>13/11/2019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DC58BB0D-9E4A-4DB3-AEED-ADC07915345E}" type="slidenum">
              <a:rPr lang="es-CO" smtClean="0"/>
              <a:t>‹Nº›</a:t>
            </a:fld>
            <a:endParaRPr lang="es-CO"/>
          </a:p>
        </p:txBody>
      </p:sp>
    </p:spTree>
    <p:extLst>
      <p:ext uri="{BB962C8B-B14F-4D97-AF65-F5344CB8AC3E}">
        <p14:creationId xmlns:p14="http://schemas.microsoft.com/office/powerpoint/2010/main" val="3994944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18E49A83-9BE7-4005-BB63-7648DF880B9B}" type="datetimeFigureOut">
              <a:rPr lang="es-CO" smtClean="0"/>
              <a:t>13/11/2019</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DC58BB0D-9E4A-4DB3-AEED-ADC07915345E}" type="slidenum">
              <a:rPr lang="es-CO" smtClean="0"/>
              <a:t>‹Nº›</a:t>
            </a:fld>
            <a:endParaRPr lang="es-CO"/>
          </a:p>
        </p:txBody>
      </p:sp>
    </p:spTree>
    <p:extLst>
      <p:ext uri="{BB962C8B-B14F-4D97-AF65-F5344CB8AC3E}">
        <p14:creationId xmlns:p14="http://schemas.microsoft.com/office/powerpoint/2010/main" val="3381138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18E49A83-9BE7-4005-BB63-7648DF880B9B}" type="datetimeFigureOut">
              <a:rPr lang="es-CO" smtClean="0"/>
              <a:t>13/11/2019</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DC58BB0D-9E4A-4DB3-AEED-ADC07915345E}" type="slidenum">
              <a:rPr lang="es-CO" smtClean="0"/>
              <a:t>‹Nº›</a:t>
            </a:fld>
            <a:endParaRPr lang="es-CO"/>
          </a:p>
        </p:txBody>
      </p:sp>
    </p:spTree>
    <p:extLst>
      <p:ext uri="{BB962C8B-B14F-4D97-AF65-F5344CB8AC3E}">
        <p14:creationId xmlns:p14="http://schemas.microsoft.com/office/powerpoint/2010/main" val="3280546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8E49A83-9BE7-4005-BB63-7648DF880B9B}" type="datetimeFigureOut">
              <a:rPr lang="es-CO" smtClean="0"/>
              <a:t>13/11/2019</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DC58BB0D-9E4A-4DB3-AEED-ADC07915345E}" type="slidenum">
              <a:rPr lang="es-CO" smtClean="0"/>
              <a:t>‹Nº›</a:t>
            </a:fld>
            <a:endParaRPr lang="es-CO"/>
          </a:p>
        </p:txBody>
      </p:sp>
    </p:spTree>
    <p:extLst>
      <p:ext uri="{BB962C8B-B14F-4D97-AF65-F5344CB8AC3E}">
        <p14:creationId xmlns:p14="http://schemas.microsoft.com/office/powerpoint/2010/main" val="898617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8E49A83-9BE7-4005-BB63-7648DF880B9B}" type="datetimeFigureOut">
              <a:rPr lang="es-CO" smtClean="0"/>
              <a:t>13/11/2019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DC58BB0D-9E4A-4DB3-AEED-ADC07915345E}" type="slidenum">
              <a:rPr lang="es-CO" smtClean="0"/>
              <a:t>‹Nº›</a:t>
            </a:fld>
            <a:endParaRPr lang="es-CO"/>
          </a:p>
        </p:txBody>
      </p:sp>
    </p:spTree>
    <p:extLst>
      <p:ext uri="{BB962C8B-B14F-4D97-AF65-F5344CB8AC3E}">
        <p14:creationId xmlns:p14="http://schemas.microsoft.com/office/powerpoint/2010/main" val="2557983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8E49A83-9BE7-4005-BB63-7648DF880B9B}" type="datetimeFigureOut">
              <a:rPr lang="es-CO" smtClean="0"/>
              <a:t>13/11/2019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DC58BB0D-9E4A-4DB3-AEED-ADC07915345E}" type="slidenum">
              <a:rPr lang="es-CO" smtClean="0"/>
              <a:t>‹Nº›</a:t>
            </a:fld>
            <a:endParaRPr lang="es-CO"/>
          </a:p>
        </p:txBody>
      </p:sp>
    </p:spTree>
    <p:extLst>
      <p:ext uri="{BB962C8B-B14F-4D97-AF65-F5344CB8AC3E}">
        <p14:creationId xmlns:p14="http://schemas.microsoft.com/office/powerpoint/2010/main" val="1637007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E49A83-9BE7-4005-BB63-7648DF880B9B}" type="datetimeFigureOut">
              <a:rPr lang="es-CO" smtClean="0"/>
              <a:t>13/11/2019</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58BB0D-9E4A-4DB3-AEED-ADC07915345E}" type="slidenum">
              <a:rPr lang="es-CO" smtClean="0"/>
              <a:t>‹Nº›</a:t>
            </a:fld>
            <a:endParaRPr lang="es-CO"/>
          </a:p>
        </p:txBody>
      </p:sp>
      <p:pic>
        <p:nvPicPr>
          <p:cNvPr id="7" name="Marcador de contenido 3"/>
          <p:cNvPicPr>
            <a:picLocks noChangeAspect="1"/>
          </p:cNvPicPr>
          <p:nvPr userDrawn="1"/>
        </p:nvPicPr>
        <p:blipFill rotWithShape="1">
          <a:blip r:embed="rId14" cstate="print">
            <a:extLst>
              <a:ext uri="{28A0092B-C50C-407E-A947-70E740481C1C}">
                <a14:useLocalDpi xmlns:a14="http://schemas.microsoft.com/office/drawing/2010/main" val="0"/>
              </a:ext>
            </a:extLst>
          </a:blip>
          <a:srcRect t="83952"/>
          <a:stretch/>
        </p:blipFill>
        <p:spPr>
          <a:xfrm>
            <a:off x="0" y="5758542"/>
            <a:ext cx="12192000" cy="1100789"/>
          </a:xfrm>
          <a:prstGeom prst="rect">
            <a:avLst/>
          </a:prstGeom>
          <a:noFill/>
          <a:ln>
            <a:noFill/>
          </a:ln>
        </p:spPr>
      </p:pic>
      <p:grpSp>
        <p:nvGrpSpPr>
          <p:cNvPr id="9" name="Group 24">
            <a:extLst>
              <a:ext uri="{FF2B5EF4-FFF2-40B4-BE49-F238E27FC236}">
                <a16:creationId xmlns:a16="http://schemas.microsoft.com/office/drawing/2014/main" xmlns="" id="{119468E0-A4FF-D046-B89F-9FFA245A4F4E}"/>
              </a:ext>
            </a:extLst>
          </p:cNvPr>
          <p:cNvGrpSpPr/>
          <p:nvPr userDrawn="1"/>
        </p:nvGrpSpPr>
        <p:grpSpPr>
          <a:xfrm>
            <a:off x="0" y="-5709"/>
            <a:ext cx="12191999" cy="830181"/>
            <a:chOff x="0" y="421103"/>
            <a:chExt cx="12191999" cy="830181"/>
          </a:xfrm>
        </p:grpSpPr>
        <p:sp>
          <p:nvSpPr>
            <p:cNvPr id="10" name="Rectangle 27">
              <a:extLst>
                <a:ext uri="{FF2B5EF4-FFF2-40B4-BE49-F238E27FC236}">
                  <a16:creationId xmlns:a16="http://schemas.microsoft.com/office/drawing/2014/main" xmlns="" id="{2715A1BC-A5A6-3844-974C-18EC88A9F778}"/>
                </a:ext>
              </a:extLst>
            </p:cNvPr>
            <p:cNvSpPr/>
            <p:nvPr/>
          </p:nvSpPr>
          <p:spPr>
            <a:xfrm>
              <a:off x="1465384" y="421105"/>
              <a:ext cx="10726615"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28">
              <a:extLst>
                <a:ext uri="{FF2B5EF4-FFF2-40B4-BE49-F238E27FC236}">
                  <a16:creationId xmlns:a16="http://schemas.microsoft.com/office/drawing/2014/main" xmlns="" id="{BB4713E1-C830-5643-BE21-FA2243B6D9B5}"/>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29">
              <a:extLst>
                <a:ext uri="{FF2B5EF4-FFF2-40B4-BE49-F238E27FC236}">
                  <a16:creationId xmlns:a16="http://schemas.microsoft.com/office/drawing/2014/main" xmlns="" id="{9BF57E3D-B1D8-2145-BC2E-AF434AFC3A1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2213028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6.svg"/><Relationship Id="rId5" Type="http://schemas.openxmlformats.org/officeDocument/2006/relationships/image" Target="../media/image16.png"/><Relationship Id="rId4" Type="http://schemas.openxmlformats.org/officeDocument/2006/relationships/image" Target="../media/image24.sv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0.svg"/><Relationship Id="rId5" Type="http://schemas.openxmlformats.org/officeDocument/2006/relationships/image" Target="../media/image18.png"/><Relationship Id="rId4" Type="http://schemas.openxmlformats.org/officeDocument/2006/relationships/image" Target="../media/image28.svg"/></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45.svg"/><Relationship Id="rId3" Type="http://schemas.openxmlformats.org/officeDocument/2006/relationships/image" Target="../media/image28.png"/><Relationship Id="rId7" Type="http://schemas.openxmlformats.org/officeDocument/2006/relationships/image" Target="../media/image3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3.svg"/><Relationship Id="rId5" Type="http://schemas.openxmlformats.org/officeDocument/2006/relationships/image" Target="../media/image29.png"/><Relationship Id="rId10" Type="http://schemas.openxmlformats.org/officeDocument/2006/relationships/image" Target="../media/image47.svg"/><Relationship Id="rId4" Type="http://schemas.openxmlformats.org/officeDocument/2006/relationships/image" Target="../media/image41.svg"/><Relationship Id="rId9" Type="http://schemas.openxmlformats.org/officeDocument/2006/relationships/image" Target="../media/image31.png"/></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55.svg"/><Relationship Id="rId3" Type="http://schemas.openxmlformats.org/officeDocument/2006/relationships/image" Target="../media/image34.png"/><Relationship Id="rId7" Type="http://schemas.openxmlformats.org/officeDocument/2006/relationships/image" Target="../media/image36.png"/><Relationship Id="rId12" Type="http://schemas.openxmlformats.org/officeDocument/2006/relationships/image" Target="../media/image59.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3.svg"/><Relationship Id="rId11" Type="http://schemas.openxmlformats.org/officeDocument/2006/relationships/image" Target="../media/image38.png"/><Relationship Id="rId5" Type="http://schemas.openxmlformats.org/officeDocument/2006/relationships/image" Target="../media/image35.png"/><Relationship Id="rId10" Type="http://schemas.openxmlformats.org/officeDocument/2006/relationships/image" Target="../media/image57.svg"/><Relationship Id="rId4" Type="http://schemas.openxmlformats.org/officeDocument/2006/relationships/image" Target="../media/image51.svg"/><Relationship Id="rId9" Type="http://schemas.openxmlformats.org/officeDocument/2006/relationships/image" Target="../media/image37.png"/></Relationships>
</file>

<file path=ppt/slides/_rels/slide25.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62.svg"/><Relationship Id="rId7" Type="http://schemas.openxmlformats.org/officeDocument/2006/relationships/image" Target="../media/image66.svg"/><Relationship Id="rId2" Type="http://schemas.openxmlformats.org/officeDocument/2006/relationships/image" Target="../media/image40.png"/><Relationship Id="rId1" Type="http://schemas.openxmlformats.org/officeDocument/2006/relationships/slideLayout" Target="../slideLayouts/slideLayout12.xml"/><Relationship Id="rId6" Type="http://schemas.openxmlformats.org/officeDocument/2006/relationships/image" Target="../media/image42.png"/><Relationship Id="rId5" Type="http://schemas.openxmlformats.org/officeDocument/2006/relationships/image" Target="../media/image64.svg"/><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2.xml"/><Relationship Id="rId5" Type="http://schemas.openxmlformats.org/officeDocument/2006/relationships/image" Target="../media/image6.sv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8.png"/><Relationship Id="rId12" Type="http://schemas.openxmlformats.org/officeDocument/2006/relationships/image" Target="../media/image17.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1.svg"/><Relationship Id="rId11" Type="http://schemas.openxmlformats.org/officeDocument/2006/relationships/image" Target="../media/image10.png"/><Relationship Id="rId5" Type="http://schemas.openxmlformats.org/officeDocument/2006/relationships/image" Target="../media/image7.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9.png"/><Relationship Id="rId14" Type="http://schemas.openxmlformats.org/officeDocument/2006/relationships/image" Target="../media/image19.svg"/></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9" y="-1"/>
            <a:ext cx="12189290" cy="6859522"/>
          </a:xfrm>
          <a:prstGeom prst="rect">
            <a:avLst/>
          </a:prstGeom>
        </p:spPr>
      </p:pic>
      <p:sp>
        <p:nvSpPr>
          <p:cNvPr id="5" name="Rectángulo 4">
            <a:extLst>
              <a:ext uri="{FF2B5EF4-FFF2-40B4-BE49-F238E27FC236}">
                <a16:creationId xmlns:a16="http://schemas.microsoft.com/office/drawing/2014/main" xmlns="" id="{96EB5F26-F78D-4D40-80C4-BA27AF30F9FE}"/>
              </a:ext>
            </a:extLst>
          </p:cNvPr>
          <p:cNvSpPr/>
          <p:nvPr/>
        </p:nvSpPr>
        <p:spPr>
          <a:xfrm rot="10800000" flipH="1">
            <a:off x="6108758" y="4067562"/>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200">
              <a:latin typeface="Arial Narrow" panose="020B0606020202030204" pitchFamily="34" charset="0"/>
            </a:endParaRPr>
          </a:p>
        </p:txBody>
      </p:sp>
      <p:sp>
        <p:nvSpPr>
          <p:cNvPr id="7" name="Subtítulo 2">
            <a:extLst>
              <a:ext uri="{FF2B5EF4-FFF2-40B4-BE49-F238E27FC236}">
                <a16:creationId xmlns:a16="http://schemas.microsoft.com/office/drawing/2014/main" xmlns="" id="{6C07D711-2812-624F-8308-A845BBD34ECE}"/>
              </a:ext>
            </a:extLst>
          </p:cNvPr>
          <p:cNvSpPr txBox="1">
            <a:spLocks/>
          </p:cNvSpPr>
          <p:nvPr/>
        </p:nvSpPr>
        <p:spPr>
          <a:xfrm>
            <a:off x="7000876" y="5322277"/>
            <a:ext cx="5013914" cy="153572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500"/>
              </a:lnSpc>
              <a:buNone/>
            </a:pPr>
            <a:r>
              <a:rPr lang="es-CO" b="1" dirty="0" smtClean="0">
                <a:solidFill>
                  <a:srgbClr val="003366"/>
                </a:solidFill>
                <a:latin typeface="Myriad Pro" panose="020B0503030403020204" pitchFamily="34" charset="0"/>
              </a:rPr>
              <a:t>Fortalecimiento Institucional</a:t>
            </a:r>
            <a:endParaRPr lang="es-CO" b="1" dirty="0">
              <a:solidFill>
                <a:srgbClr val="003366"/>
              </a:solidFill>
              <a:latin typeface="Myriad Pro" panose="020B0503030403020204" pitchFamily="34" charset="0"/>
            </a:endParaRPr>
          </a:p>
          <a:p>
            <a:pPr marL="0" indent="0" algn="ctr">
              <a:lnSpc>
                <a:spcPts val="2000"/>
              </a:lnSpc>
              <a:buNone/>
            </a:pPr>
            <a:r>
              <a:rPr lang="es-CO" sz="2400" dirty="0">
                <a:solidFill>
                  <a:srgbClr val="003366"/>
                </a:solidFill>
                <a:latin typeface="Myriad Pro" panose="020B0503030403020204" pitchFamily="34" charset="0"/>
              </a:rPr>
              <a:t>Dra. Margarita Montilla Herrea</a:t>
            </a:r>
          </a:p>
          <a:p>
            <a:pPr marL="0" indent="0" algn="ctr">
              <a:lnSpc>
                <a:spcPts val="2000"/>
              </a:lnSpc>
              <a:buNone/>
            </a:pPr>
            <a:r>
              <a:rPr lang="es-CO" sz="2200" dirty="0">
                <a:solidFill>
                  <a:srgbClr val="003366"/>
                </a:solidFill>
                <a:latin typeface="Myriad Pro" panose="020B0503030403020204" pitchFamily="34" charset="0"/>
              </a:rPr>
              <a:t>Secretaría General</a:t>
            </a:r>
          </a:p>
        </p:txBody>
      </p:sp>
    </p:spTree>
    <p:extLst>
      <p:ext uri="{BB962C8B-B14F-4D97-AF65-F5344CB8AC3E}">
        <p14:creationId xmlns:p14="http://schemas.microsoft.com/office/powerpoint/2010/main" val="3449723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esquinas redondeadas 3">
            <a:extLst>
              <a:ext uri="{FF2B5EF4-FFF2-40B4-BE49-F238E27FC236}">
                <a16:creationId xmlns:a16="http://schemas.microsoft.com/office/drawing/2014/main" xmlns="" id="{F3758720-DCF0-47B2-A174-CED63D8C7095}"/>
              </a:ext>
            </a:extLst>
          </p:cNvPr>
          <p:cNvSpPr/>
          <p:nvPr/>
        </p:nvSpPr>
        <p:spPr>
          <a:xfrm>
            <a:off x="1928323" y="1565311"/>
            <a:ext cx="9420175" cy="2755726"/>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28900" lvl="5" indent="-342900">
              <a:buFont typeface="Courier New" panose="02070309020205020404" pitchFamily="49" charset="0"/>
              <a:buChar char="o"/>
            </a:pPr>
            <a:r>
              <a:rPr lang="es-ES" sz="2000" dirty="0">
                <a:solidFill>
                  <a:srgbClr val="1B5582"/>
                </a:solidFill>
                <a:latin typeface="Arial Narrow" panose="020B0606020202030204" pitchFamily="34" charset="0"/>
              </a:rPr>
              <a:t>Se crea la Escuela Corporativa de Conocimiento en INVIAS Guillermo Gaviria.</a:t>
            </a:r>
          </a:p>
          <a:p>
            <a:pPr marL="2628900" lvl="5" indent="-342900">
              <a:buFont typeface="Courier New" panose="02070309020205020404" pitchFamily="49" charset="0"/>
              <a:buChar char="o"/>
            </a:pPr>
            <a:r>
              <a:rPr lang="es-ES" sz="2000" dirty="0">
                <a:solidFill>
                  <a:srgbClr val="1B5582"/>
                </a:solidFill>
                <a:latin typeface="Arial Narrow" panose="020B0606020202030204" pitchFamily="34" charset="0"/>
              </a:rPr>
              <a:t>Se </a:t>
            </a:r>
            <a:r>
              <a:rPr lang="es-ES" sz="2000" dirty="0" smtClean="0">
                <a:solidFill>
                  <a:srgbClr val="1B5582"/>
                </a:solidFill>
                <a:latin typeface="Arial Narrow" panose="020B0606020202030204" pitchFamily="34" charset="0"/>
              </a:rPr>
              <a:t>identifica </a:t>
            </a:r>
            <a:r>
              <a:rPr lang="es-ES" sz="2000" dirty="0">
                <a:solidFill>
                  <a:srgbClr val="1B5582"/>
                </a:solidFill>
                <a:latin typeface="Arial Narrow" panose="020B0606020202030204" pitchFamily="34" charset="0"/>
              </a:rPr>
              <a:t>y </a:t>
            </a:r>
            <a:r>
              <a:rPr lang="es-ES" sz="2000" dirty="0" smtClean="0">
                <a:solidFill>
                  <a:srgbClr val="1B5582"/>
                </a:solidFill>
                <a:latin typeface="Arial Narrow" panose="020B0606020202030204" pitchFamily="34" charset="0"/>
              </a:rPr>
              <a:t>selecciona </a:t>
            </a:r>
            <a:r>
              <a:rPr lang="es-ES" sz="2000" dirty="0">
                <a:solidFill>
                  <a:srgbClr val="1B5582"/>
                </a:solidFill>
                <a:latin typeface="Arial Narrow" panose="020B0606020202030204" pitchFamily="34" charset="0"/>
              </a:rPr>
              <a:t>gestores de conocimiento en  INVIAS para 5 temáticas.</a:t>
            </a:r>
          </a:p>
          <a:p>
            <a:pPr marL="2628900" lvl="5" indent="-342900">
              <a:buFont typeface="Courier New" panose="02070309020205020404" pitchFamily="49" charset="0"/>
              <a:buChar char="o"/>
            </a:pPr>
            <a:r>
              <a:rPr lang="es-ES" sz="2000" dirty="0">
                <a:solidFill>
                  <a:srgbClr val="1B5582"/>
                </a:solidFill>
                <a:latin typeface="Arial Narrow" panose="020B0606020202030204" pitchFamily="34" charset="0"/>
              </a:rPr>
              <a:t>Se definir contenidos para 5 temáticas.</a:t>
            </a:r>
          </a:p>
          <a:p>
            <a:pPr marL="2628900" lvl="5" indent="-342900">
              <a:buFont typeface="Courier New" panose="02070309020205020404" pitchFamily="49" charset="0"/>
              <a:buChar char="o"/>
            </a:pPr>
            <a:r>
              <a:rPr lang="es-ES" sz="2000" dirty="0">
                <a:solidFill>
                  <a:srgbClr val="1B5582"/>
                </a:solidFill>
                <a:latin typeface="Arial Narrow" panose="020B0606020202030204" pitchFamily="34" charset="0"/>
              </a:rPr>
              <a:t>Se conforma el Comité y equipo para la operación de la Escuela Corporativa.</a:t>
            </a:r>
            <a:endParaRPr lang="es-CO" sz="2000" dirty="0">
              <a:solidFill>
                <a:srgbClr val="1B5582"/>
              </a:solidFill>
              <a:latin typeface="Arial Narrow" panose="020B0606020202030204" pitchFamily="34" charset="0"/>
            </a:endParaRPr>
          </a:p>
        </p:txBody>
      </p:sp>
      <p:sp>
        <p:nvSpPr>
          <p:cNvPr id="7" name="Título 1">
            <a:extLst>
              <a:ext uri="{FF2B5EF4-FFF2-40B4-BE49-F238E27FC236}">
                <a16:creationId xmlns:a16="http://schemas.microsoft.com/office/drawing/2014/main" xmlns="" id="{2D4BDE0B-4CC6-0C47-BDB2-82429BB7B349}"/>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Logros Primer Año de Gobierno</a:t>
            </a:r>
            <a:endParaRPr lang="es-CO" sz="4000" b="1" dirty="0">
              <a:solidFill>
                <a:srgbClr val="003366"/>
              </a:solidFill>
              <a:latin typeface="Myriad Pro" panose="020B0503030403020204" pitchFamily="34" charset="0"/>
            </a:endParaRPr>
          </a:p>
        </p:txBody>
      </p:sp>
      <p:sp>
        <p:nvSpPr>
          <p:cNvPr id="3" name="Oval 2">
            <a:extLst>
              <a:ext uri="{FF2B5EF4-FFF2-40B4-BE49-F238E27FC236}">
                <a16:creationId xmlns:a16="http://schemas.microsoft.com/office/drawing/2014/main" xmlns="" id="{52192037-C7CA-EE40-A046-8A5D828EA238}"/>
              </a:ext>
            </a:extLst>
          </p:cNvPr>
          <p:cNvSpPr/>
          <p:nvPr/>
        </p:nvSpPr>
        <p:spPr>
          <a:xfrm>
            <a:off x="1172874" y="1500835"/>
            <a:ext cx="3034893" cy="28997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C:\Users\lmesa\AppData\Local\Microsoft\Windows\Temporary Internet Files\Content.Outlook\0J5VY1GF\ESCUELA_LOGO_FINAL-01 (002).tif">
            <a:extLst>
              <a:ext uri="{FF2B5EF4-FFF2-40B4-BE49-F238E27FC236}">
                <a16:creationId xmlns:a16="http://schemas.microsoft.com/office/drawing/2014/main" xmlns="" id="{A5A598C9-87D4-421D-86F0-5CD6D0E6AF09}"/>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8356" y="1862576"/>
            <a:ext cx="2089599" cy="2089599"/>
          </a:xfrm>
          <a:prstGeom prst="rect">
            <a:avLst/>
          </a:prstGeom>
          <a:noFill/>
          <a:ln>
            <a:noFill/>
          </a:ln>
        </p:spPr>
      </p:pic>
    </p:spTree>
    <p:extLst>
      <p:ext uri="{BB962C8B-B14F-4D97-AF65-F5344CB8AC3E}">
        <p14:creationId xmlns:p14="http://schemas.microsoft.com/office/powerpoint/2010/main" val="40967594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xmlns="" id="{70938201-0850-484B-9A4F-093BBC6C83CA}"/>
              </a:ext>
            </a:extLst>
          </p:cNvPr>
          <p:cNvSpPr/>
          <p:nvPr/>
        </p:nvSpPr>
        <p:spPr>
          <a:xfrm>
            <a:off x="1320800" y="3375213"/>
            <a:ext cx="10432651" cy="1757923"/>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xmlns="" id="{183C5F21-65EF-5D40-BA02-4F7C6703A23F}"/>
              </a:ext>
            </a:extLst>
          </p:cNvPr>
          <p:cNvSpPr/>
          <p:nvPr/>
        </p:nvSpPr>
        <p:spPr>
          <a:xfrm>
            <a:off x="1320800" y="1504552"/>
            <a:ext cx="10432651" cy="1555626"/>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xmlns="" id="{82F72B05-FCE0-1243-A57A-EC28B3072EC4}"/>
              </a:ext>
            </a:extLst>
          </p:cNvPr>
          <p:cNvSpPr/>
          <p:nvPr/>
        </p:nvSpPr>
        <p:spPr>
          <a:xfrm>
            <a:off x="754745" y="1394253"/>
            <a:ext cx="1848118" cy="17658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Marcador de contenido 3"/>
          <p:cNvPicPr>
            <a:picLocks noChangeAspect="1"/>
          </p:cNvPicPr>
          <p:nvPr/>
        </p:nvPicPr>
        <p:blipFill rotWithShape="1">
          <a:blip r:embed="rId2" cstate="print">
            <a:extLst>
              <a:ext uri="{28A0092B-C50C-407E-A947-70E740481C1C}">
                <a14:useLocalDpi xmlns:a14="http://schemas.microsoft.com/office/drawing/2010/main" val="0"/>
              </a:ext>
            </a:extLst>
          </a:blip>
          <a:srcRect t="83952"/>
          <a:stretch/>
        </p:blipFill>
        <p:spPr>
          <a:xfrm>
            <a:off x="0" y="5758542"/>
            <a:ext cx="12192000" cy="1100789"/>
          </a:xfrm>
          <a:prstGeom prst="rect">
            <a:avLst/>
          </a:prstGeom>
          <a:noFill/>
          <a:ln>
            <a:noFill/>
          </a:ln>
        </p:spPr>
      </p:pic>
      <p:sp>
        <p:nvSpPr>
          <p:cNvPr id="3" name="CuadroTexto 2">
            <a:extLst>
              <a:ext uri="{FF2B5EF4-FFF2-40B4-BE49-F238E27FC236}">
                <a16:creationId xmlns:a16="http://schemas.microsoft.com/office/drawing/2014/main" xmlns="" id="{BD1B1B13-12DA-491F-82F4-32D1B7CF8B2A}"/>
              </a:ext>
            </a:extLst>
          </p:cNvPr>
          <p:cNvSpPr txBox="1"/>
          <p:nvPr/>
        </p:nvSpPr>
        <p:spPr>
          <a:xfrm>
            <a:off x="2525486" y="1640748"/>
            <a:ext cx="9084873" cy="2554545"/>
          </a:xfrm>
          <a:prstGeom prst="rect">
            <a:avLst/>
          </a:prstGeom>
          <a:noFill/>
        </p:spPr>
        <p:txBody>
          <a:bodyPr wrap="square" rtlCol="0">
            <a:spAutoFit/>
          </a:bodyPr>
          <a:lstStyle/>
          <a:p>
            <a:pPr marL="342900" indent="-342900" algn="just">
              <a:buFont typeface="Courier New" panose="02070309020205020404" pitchFamily="49" charset="0"/>
              <a:buChar char="o"/>
            </a:pPr>
            <a:r>
              <a:rPr lang="es-CO" sz="2000" dirty="0" smtClean="0">
                <a:solidFill>
                  <a:srgbClr val="1B5582"/>
                </a:solidFill>
                <a:latin typeface="Arial Narrow" panose="020B0606020202030204" pitchFamily="34" charset="0"/>
              </a:rPr>
              <a:t>Para </a:t>
            </a:r>
            <a:r>
              <a:rPr lang="es-CO" sz="2000" dirty="0">
                <a:solidFill>
                  <a:srgbClr val="1B5582"/>
                </a:solidFill>
                <a:latin typeface="Arial Narrow" panose="020B0606020202030204" pitchFamily="34" charset="0"/>
              </a:rPr>
              <a:t>el cumplimiento de los anteriores propósitos se hace necesario contar con una institucionalidad fuerte y con amplias capacidades de funcionamiento y operación, </a:t>
            </a:r>
            <a:r>
              <a:rPr lang="es-CO" sz="2000" dirty="0" smtClean="0">
                <a:solidFill>
                  <a:srgbClr val="1B5582"/>
                </a:solidFill>
                <a:latin typeface="Arial Narrow" panose="020B0606020202030204" pitchFamily="34" charset="0"/>
              </a:rPr>
              <a:t>para </a:t>
            </a:r>
            <a:r>
              <a:rPr lang="es-CO" sz="2000" dirty="0">
                <a:solidFill>
                  <a:srgbClr val="1B5582"/>
                </a:solidFill>
                <a:latin typeface="Arial Narrow" panose="020B0606020202030204" pitchFamily="34" charset="0"/>
              </a:rPr>
              <a:t>lo cual </a:t>
            </a:r>
            <a:r>
              <a:rPr lang="es-CO" sz="2000" dirty="0" smtClean="0">
                <a:solidFill>
                  <a:srgbClr val="1B5582"/>
                </a:solidFill>
                <a:latin typeface="Arial Narrow" panose="020B0606020202030204" pitchFamily="34" charset="0"/>
              </a:rPr>
              <a:t>nos proponemos en </a:t>
            </a:r>
            <a:r>
              <a:rPr lang="es-CO" sz="2000" dirty="0">
                <a:solidFill>
                  <a:srgbClr val="1B5582"/>
                </a:solidFill>
                <a:latin typeface="Arial Narrow" panose="020B0606020202030204" pitchFamily="34" charset="0"/>
              </a:rPr>
              <a:t>el corto plazo </a:t>
            </a:r>
            <a:r>
              <a:rPr lang="es-CO" sz="2000" dirty="0" smtClean="0">
                <a:solidFill>
                  <a:srgbClr val="1B5582"/>
                </a:solidFill>
                <a:latin typeface="Arial Narrow" panose="020B0606020202030204" pitchFamily="34" charset="0"/>
              </a:rPr>
              <a:t>– durante</a:t>
            </a:r>
            <a:r>
              <a:rPr lang="es-CO" sz="2000" dirty="0" smtClean="0">
                <a:solidFill>
                  <a:srgbClr val="1B5582"/>
                </a:solidFill>
                <a:latin typeface="Arial Narrow" panose="020B0606020202030204" pitchFamily="34" charset="0"/>
              </a:rPr>
              <a:t> </a:t>
            </a:r>
            <a:r>
              <a:rPr lang="es-CO" sz="2000" dirty="0">
                <a:solidFill>
                  <a:srgbClr val="1B5582"/>
                </a:solidFill>
                <a:latin typeface="Arial Narrow" panose="020B0606020202030204" pitchFamily="34" charset="0"/>
              </a:rPr>
              <a:t>el </a:t>
            </a:r>
            <a:r>
              <a:rPr lang="es-CO" sz="2000" dirty="0" smtClean="0">
                <a:solidFill>
                  <a:srgbClr val="1B5582"/>
                </a:solidFill>
                <a:latin typeface="Arial Narrow" panose="020B0606020202030204" pitchFamily="34" charset="0"/>
              </a:rPr>
              <a:t>2020 – avanzar en la estructuración de esa </a:t>
            </a:r>
            <a:r>
              <a:rPr lang="es-CO" sz="2000" dirty="0" smtClean="0">
                <a:solidFill>
                  <a:srgbClr val="1B5582"/>
                </a:solidFill>
                <a:latin typeface="Arial Narrow" panose="020B0606020202030204" pitchFamily="34" charset="0"/>
              </a:rPr>
              <a:t>Renovación y fortalecimiento institucional, para identificar la estructura y el esquema del funcionamiento adecuado que facilite el cumplimiento de objetivos misionales. “Revisión de todos los procesos y procedimientos”</a:t>
            </a:r>
          </a:p>
          <a:p>
            <a:pPr marL="342900" indent="-342900">
              <a:buFont typeface="Courier New" panose="02070309020205020404" pitchFamily="49" charset="0"/>
              <a:buChar char="o"/>
            </a:pPr>
            <a:endParaRPr lang="es-ES" sz="2000" dirty="0">
              <a:solidFill>
                <a:srgbClr val="1B5582"/>
              </a:solidFill>
              <a:latin typeface="Arial Narrow" panose="020B0606020202030204" pitchFamily="34" charset="0"/>
            </a:endParaRPr>
          </a:p>
          <a:p>
            <a:pPr marL="342900" indent="-342900">
              <a:buFont typeface="Courier New" panose="02070309020205020404" pitchFamily="49" charset="0"/>
              <a:buChar char="o"/>
            </a:pPr>
            <a:endParaRPr lang="es-CO" sz="2000" dirty="0">
              <a:solidFill>
                <a:srgbClr val="1B5582"/>
              </a:solidFill>
              <a:latin typeface="Arial Narrow" panose="020B0606020202030204" pitchFamily="34" charset="0"/>
            </a:endParaRPr>
          </a:p>
        </p:txBody>
      </p:sp>
      <p:sp>
        <p:nvSpPr>
          <p:cNvPr id="8" name="Título 1">
            <a:extLst>
              <a:ext uri="{FF2B5EF4-FFF2-40B4-BE49-F238E27FC236}">
                <a16:creationId xmlns:a16="http://schemas.microsoft.com/office/drawing/2014/main" xmlns="" id="{677DD103-5806-094A-8034-69D549A90D93}"/>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Hacia dónde vamos</a:t>
            </a:r>
            <a:endParaRPr lang="es-CO" sz="4000" b="1" dirty="0">
              <a:solidFill>
                <a:srgbClr val="003366"/>
              </a:solidFill>
              <a:latin typeface="Myriad Pro" panose="020B0503030403020204" pitchFamily="34" charset="0"/>
            </a:endParaRPr>
          </a:p>
        </p:txBody>
      </p:sp>
      <p:sp>
        <p:nvSpPr>
          <p:cNvPr id="14" name="Oval 13">
            <a:extLst>
              <a:ext uri="{FF2B5EF4-FFF2-40B4-BE49-F238E27FC236}">
                <a16:creationId xmlns:a16="http://schemas.microsoft.com/office/drawing/2014/main" xmlns="" id="{52DDF359-CD6E-084A-80CA-01E22537CA66}"/>
              </a:ext>
            </a:extLst>
          </p:cNvPr>
          <p:cNvSpPr/>
          <p:nvPr/>
        </p:nvSpPr>
        <p:spPr>
          <a:xfrm>
            <a:off x="754745" y="3375213"/>
            <a:ext cx="1848118" cy="17658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3" descr="Bar graph with upward trend">
            <a:extLst>
              <a:ext uri="{FF2B5EF4-FFF2-40B4-BE49-F238E27FC236}">
                <a16:creationId xmlns:a16="http://schemas.microsoft.com/office/drawing/2014/main" xmlns="" id="{E33B2473-CD36-3E43-8473-C65B19E6729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1029115" y="1635259"/>
            <a:ext cx="1307127" cy="1307127"/>
          </a:xfrm>
          <a:prstGeom prst="rect">
            <a:avLst/>
          </a:prstGeom>
        </p:spPr>
      </p:pic>
      <p:pic>
        <p:nvPicPr>
          <p:cNvPr id="15" name="Graphic 14" descr="Connections">
            <a:extLst>
              <a:ext uri="{FF2B5EF4-FFF2-40B4-BE49-F238E27FC236}">
                <a16:creationId xmlns:a16="http://schemas.microsoft.com/office/drawing/2014/main" xmlns="" id="{27247418-D87C-1040-842F-CA4AD6C8038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898484" y="3527057"/>
            <a:ext cx="1515771" cy="1515771"/>
          </a:xfrm>
          <a:prstGeom prst="rect">
            <a:avLst/>
          </a:prstGeom>
        </p:spPr>
      </p:pic>
    </p:spTree>
    <p:extLst>
      <p:ext uri="{BB962C8B-B14F-4D97-AF65-F5344CB8AC3E}">
        <p14:creationId xmlns:p14="http://schemas.microsoft.com/office/powerpoint/2010/main" val="1026382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xmlns="" id="{FCB5672D-01AC-9F46-BABD-67507B976B3D}"/>
              </a:ext>
            </a:extLst>
          </p:cNvPr>
          <p:cNvSpPr/>
          <p:nvPr/>
        </p:nvSpPr>
        <p:spPr>
          <a:xfrm>
            <a:off x="1425519" y="4073089"/>
            <a:ext cx="10432651" cy="1211971"/>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xmlns="" id="{E539FBA1-059E-0A43-9C95-18397B7E085D}"/>
              </a:ext>
            </a:extLst>
          </p:cNvPr>
          <p:cNvSpPr/>
          <p:nvPr/>
        </p:nvSpPr>
        <p:spPr>
          <a:xfrm>
            <a:off x="1465940" y="1620669"/>
            <a:ext cx="10432651" cy="2094989"/>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xmlns="" id="{98E195A0-A39F-BB4F-9251-1121C457496E}"/>
              </a:ext>
            </a:extLst>
          </p:cNvPr>
          <p:cNvSpPr/>
          <p:nvPr/>
        </p:nvSpPr>
        <p:spPr>
          <a:xfrm>
            <a:off x="242055" y="1600286"/>
            <a:ext cx="2257523" cy="21570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Marcador de contenido 3"/>
          <p:cNvPicPr>
            <a:picLocks noChangeAspect="1"/>
          </p:cNvPicPr>
          <p:nvPr/>
        </p:nvPicPr>
        <p:blipFill rotWithShape="1">
          <a:blip r:embed="rId2" cstate="print">
            <a:extLst>
              <a:ext uri="{28A0092B-C50C-407E-A947-70E740481C1C}">
                <a14:useLocalDpi xmlns:a14="http://schemas.microsoft.com/office/drawing/2010/main" val="0"/>
              </a:ext>
            </a:extLst>
          </a:blip>
          <a:srcRect t="83952"/>
          <a:stretch/>
        </p:blipFill>
        <p:spPr>
          <a:xfrm>
            <a:off x="0" y="5758542"/>
            <a:ext cx="12192000" cy="1100789"/>
          </a:xfrm>
          <a:prstGeom prst="rect">
            <a:avLst/>
          </a:prstGeom>
          <a:noFill/>
          <a:ln>
            <a:noFill/>
          </a:ln>
        </p:spPr>
      </p:pic>
      <p:sp>
        <p:nvSpPr>
          <p:cNvPr id="3" name="CuadroTexto 2">
            <a:extLst>
              <a:ext uri="{FF2B5EF4-FFF2-40B4-BE49-F238E27FC236}">
                <a16:creationId xmlns:a16="http://schemas.microsoft.com/office/drawing/2014/main" xmlns="" id="{BD1B1B13-12DA-491F-82F4-32D1B7CF8B2A}"/>
              </a:ext>
            </a:extLst>
          </p:cNvPr>
          <p:cNvSpPr txBox="1"/>
          <p:nvPr/>
        </p:nvSpPr>
        <p:spPr>
          <a:xfrm>
            <a:off x="2539999" y="1742352"/>
            <a:ext cx="9318171" cy="3477875"/>
          </a:xfrm>
          <a:prstGeom prst="rect">
            <a:avLst/>
          </a:prstGeom>
          <a:noFill/>
        </p:spPr>
        <p:txBody>
          <a:bodyPr wrap="square" rtlCol="0">
            <a:spAutoFit/>
          </a:bodyPr>
          <a:lstStyle/>
          <a:p>
            <a:pPr marL="342900" indent="-342900">
              <a:buFont typeface="Courier New" panose="02070309020205020404" pitchFamily="49" charset="0"/>
              <a:buChar char="o"/>
            </a:pPr>
            <a:r>
              <a:rPr lang="es-CO" sz="2000" dirty="0">
                <a:solidFill>
                  <a:srgbClr val="1B5582"/>
                </a:solidFill>
                <a:latin typeface="Arial Narrow" panose="020B0606020202030204" pitchFamily="34" charset="0"/>
              </a:rPr>
              <a:t>El INVIAS cuenta con personal especializado que a lo largo de sus 25 años de funcionamiento, han venido creando conocimiento sobre los asuntos de la infraestructura que ha sido y es referente para funcionarios del sector, académicos y empresarios de la infraestructura, el cual debe continuar y darse a conocer, a efectos de ser aprovechado por todos los actores con los que interactúa el INVIAS, crea valor y coadyuvar en la solución efectiva y eficiente de las necesidades de infraestructura vial, férrea, fluvial y marítima del país.</a:t>
            </a:r>
          </a:p>
          <a:p>
            <a:pPr marL="342900" indent="-342900">
              <a:buFont typeface="Courier New" panose="02070309020205020404" pitchFamily="49" charset="0"/>
              <a:buChar char="o"/>
            </a:pPr>
            <a:endParaRPr lang="es-CO" sz="2000" dirty="0">
              <a:solidFill>
                <a:srgbClr val="1B5582"/>
              </a:solidFill>
              <a:latin typeface="Arial Narrow" panose="020B0606020202030204" pitchFamily="34" charset="0"/>
            </a:endParaRPr>
          </a:p>
          <a:p>
            <a:pPr marL="342900" indent="-342900">
              <a:buFont typeface="Courier New" panose="02070309020205020404" pitchFamily="49" charset="0"/>
              <a:buChar char="o"/>
            </a:pPr>
            <a:endParaRPr lang="es-CO" sz="2000" dirty="0">
              <a:solidFill>
                <a:srgbClr val="1B5582"/>
              </a:solidFill>
              <a:latin typeface="Arial Narrow" panose="020B0606020202030204" pitchFamily="34" charset="0"/>
            </a:endParaRPr>
          </a:p>
          <a:p>
            <a:pPr marL="342900" indent="-342900">
              <a:buFont typeface="Courier New" panose="02070309020205020404" pitchFamily="49" charset="0"/>
              <a:buChar char="o"/>
            </a:pPr>
            <a:r>
              <a:rPr lang="es-CO" sz="2000" dirty="0">
                <a:solidFill>
                  <a:srgbClr val="1B5582"/>
                </a:solidFill>
                <a:latin typeface="Arial Narrow" panose="020B0606020202030204" pitchFamily="34" charset="0"/>
              </a:rPr>
              <a:t>En este orden, consideramos procedente e importante el que INVIAS cuente con una Escuela Corporativa de Conocimiento permanente e institucionalizada para que este conocimiento que se crea en el INVIAS permanezca y sea aprovechado por todos.  </a:t>
            </a:r>
          </a:p>
        </p:txBody>
      </p:sp>
      <p:sp>
        <p:nvSpPr>
          <p:cNvPr id="7" name="Título 1">
            <a:extLst>
              <a:ext uri="{FF2B5EF4-FFF2-40B4-BE49-F238E27FC236}">
                <a16:creationId xmlns:a16="http://schemas.microsoft.com/office/drawing/2014/main" xmlns="" id="{DE7A3190-49B4-8C43-B72D-075AD8B83907}"/>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Hacia dónde vamos</a:t>
            </a:r>
            <a:endParaRPr lang="es-CO" sz="4000" b="1" dirty="0">
              <a:solidFill>
                <a:srgbClr val="003366"/>
              </a:solidFill>
              <a:latin typeface="Myriad Pro" panose="020B0503030403020204" pitchFamily="34" charset="0"/>
            </a:endParaRPr>
          </a:p>
        </p:txBody>
      </p:sp>
      <p:sp>
        <p:nvSpPr>
          <p:cNvPr id="14" name="Oval 13">
            <a:extLst>
              <a:ext uri="{FF2B5EF4-FFF2-40B4-BE49-F238E27FC236}">
                <a16:creationId xmlns:a16="http://schemas.microsoft.com/office/drawing/2014/main" xmlns="" id="{46D5C94F-1CD7-5844-B84D-508B0286E84C}"/>
              </a:ext>
            </a:extLst>
          </p:cNvPr>
          <p:cNvSpPr/>
          <p:nvPr/>
        </p:nvSpPr>
        <p:spPr>
          <a:xfrm>
            <a:off x="1099286" y="4005269"/>
            <a:ext cx="1440713" cy="13765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3" descr="Classroom">
            <a:extLst>
              <a:ext uri="{FF2B5EF4-FFF2-40B4-BE49-F238E27FC236}">
                <a16:creationId xmlns:a16="http://schemas.microsoft.com/office/drawing/2014/main" xmlns="" id="{51D62C3C-6A0F-EA4D-99F6-202F74EE40C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1058865" y="4081829"/>
            <a:ext cx="1176335" cy="1176335"/>
          </a:xfrm>
          <a:prstGeom prst="rect">
            <a:avLst/>
          </a:prstGeom>
        </p:spPr>
      </p:pic>
      <p:pic>
        <p:nvPicPr>
          <p:cNvPr id="15" name="Graphic 14" descr="Group">
            <a:extLst>
              <a:ext uri="{FF2B5EF4-FFF2-40B4-BE49-F238E27FC236}">
                <a16:creationId xmlns:a16="http://schemas.microsoft.com/office/drawing/2014/main" xmlns="" id="{D7EA7C63-EAEF-A649-B972-9B2855E9A95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492754" y="1789576"/>
            <a:ext cx="1865530" cy="1865530"/>
          </a:xfrm>
          <a:prstGeom prst="rect">
            <a:avLst/>
          </a:prstGeom>
        </p:spPr>
      </p:pic>
    </p:spTree>
    <p:extLst>
      <p:ext uri="{BB962C8B-B14F-4D97-AF65-F5344CB8AC3E}">
        <p14:creationId xmlns:p14="http://schemas.microsoft.com/office/powerpoint/2010/main" val="3739177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9" y="-1"/>
            <a:ext cx="12189290" cy="6859522"/>
          </a:xfrm>
          <a:prstGeom prst="rect">
            <a:avLst/>
          </a:prstGeom>
        </p:spPr>
      </p:pic>
      <p:sp>
        <p:nvSpPr>
          <p:cNvPr id="5" name="Rectángulo 4">
            <a:extLst>
              <a:ext uri="{FF2B5EF4-FFF2-40B4-BE49-F238E27FC236}">
                <a16:creationId xmlns:a16="http://schemas.microsoft.com/office/drawing/2014/main" xmlns="" id="{96EB5F26-F78D-4D40-80C4-BA27AF30F9FE}"/>
              </a:ext>
            </a:extLst>
          </p:cNvPr>
          <p:cNvSpPr/>
          <p:nvPr/>
        </p:nvSpPr>
        <p:spPr>
          <a:xfrm rot="10800000" flipH="1">
            <a:off x="6108758" y="4067562"/>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200">
              <a:latin typeface="Arial Narrow" panose="020B0606020202030204" pitchFamily="34" charset="0"/>
            </a:endParaRPr>
          </a:p>
        </p:txBody>
      </p:sp>
      <p:sp>
        <p:nvSpPr>
          <p:cNvPr id="7" name="Subtítulo 2">
            <a:extLst>
              <a:ext uri="{FF2B5EF4-FFF2-40B4-BE49-F238E27FC236}">
                <a16:creationId xmlns:a16="http://schemas.microsoft.com/office/drawing/2014/main" xmlns="" id="{6C07D711-2812-624F-8308-A845BBD34ECE}"/>
              </a:ext>
            </a:extLst>
          </p:cNvPr>
          <p:cNvSpPr txBox="1">
            <a:spLocks/>
          </p:cNvSpPr>
          <p:nvPr/>
        </p:nvSpPr>
        <p:spPr>
          <a:xfrm>
            <a:off x="7015389" y="5205046"/>
            <a:ext cx="4508954" cy="77372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200"/>
              </a:lnSpc>
              <a:buNone/>
            </a:pPr>
            <a:r>
              <a:rPr lang="es-CO" b="1" dirty="0">
                <a:solidFill>
                  <a:srgbClr val="003366"/>
                </a:solidFill>
                <a:latin typeface="Myriad Pro" panose="020B0503030403020204" pitchFamily="34" charset="0"/>
              </a:rPr>
              <a:t>Programa de Seguridad</a:t>
            </a:r>
          </a:p>
          <a:p>
            <a:pPr marL="0" indent="0" algn="ctr">
              <a:lnSpc>
                <a:spcPts val="2200"/>
              </a:lnSpc>
              <a:buNone/>
            </a:pPr>
            <a:r>
              <a:rPr lang="es-CO" b="1" dirty="0">
                <a:solidFill>
                  <a:srgbClr val="003366"/>
                </a:solidFill>
                <a:latin typeface="Myriad Pro" panose="020B0503030403020204" pitchFamily="34" charset="0"/>
              </a:rPr>
              <a:t>en Carreteras Nacionales</a:t>
            </a:r>
            <a:endParaRPr lang="es-CO" sz="2200"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3039740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79814" y="2374018"/>
            <a:ext cx="8632372" cy="1325563"/>
          </a:xfrm>
        </p:spPr>
        <p:txBody>
          <a:bodyPr>
            <a:normAutofit/>
          </a:bodyPr>
          <a:lstStyle/>
          <a:p>
            <a:pPr algn="ctr"/>
            <a:r>
              <a:rPr lang="es-CO" sz="6000" b="1" dirty="0">
                <a:solidFill>
                  <a:schemeClr val="bg1"/>
                </a:solidFill>
                <a:latin typeface="Myriad Pro" panose="020B0503030403020204" pitchFamily="34" charset="0"/>
              </a:rPr>
              <a:t>Título</a:t>
            </a:r>
          </a:p>
        </p:txBody>
      </p:sp>
      <p:sp>
        <p:nvSpPr>
          <p:cNvPr id="4" name="Rectángulo: esquinas redondeadas 3">
            <a:extLst>
              <a:ext uri="{FF2B5EF4-FFF2-40B4-BE49-F238E27FC236}">
                <a16:creationId xmlns:a16="http://schemas.microsoft.com/office/drawing/2014/main" xmlns="" id="{7429F292-55EA-472D-99FD-8A037D80A2FA}"/>
              </a:ext>
            </a:extLst>
          </p:cNvPr>
          <p:cNvSpPr/>
          <p:nvPr/>
        </p:nvSpPr>
        <p:spPr>
          <a:xfrm>
            <a:off x="1788929" y="1760142"/>
            <a:ext cx="3992305" cy="2632104"/>
          </a:xfrm>
          <a:prstGeom prst="roundRect">
            <a:avLst/>
          </a:prstGeom>
          <a:solidFill>
            <a:srgbClr val="CCD5E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s-ES" dirty="0">
                <a:solidFill>
                  <a:srgbClr val="1B5582"/>
                </a:solidFill>
                <a:latin typeface="Arial Narrow" panose="020B0606020202030204" pitchFamily="34" charset="0"/>
              </a:rPr>
              <a:t>Garantizar las condiciones de seguridad que permitan la </a:t>
            </a:r>
            <a:r>
              <a:rPr lang="es-ES" b="1" dirty="0">
                <a:solidFill>
                  <a:srgbClr val="1B5582"/>
                </a:solidFill>
                <a:latin typeface="Arial Narrow" panose="020B0606020202030204" pitchFamily="34" charset="0"/>
              </a:rPr>
              <a:t>libre circulación </a:t>
            </a:r>
            <a:r>
              <a:rPr lang="es-ES" dirty="0">
                <a:solidFill>
                  <a:srgbClr val="1B5582"/>
                </a:solidFill>
                <a:latin typeface="Arial Narrow" panose="020B0606020202030204" pitchFamily="34" charset="0"/>
              </a:rPr>
              <a:t>y</a:t>
            </a:r>
            <a:r>
              <a:rPr lang="es-ES" b="1" dirty="0">
                <a:solidFill>
                  <a:srgbClr val="1B5582"/>
                </a:solidFill>
                <a:latin typeface="Arial Narrow" panose="020B0606020202030204" pitchFamily="34" charset="0"/>
              </a:rPr>
              <a:t> transitabilidad </a:t>
            </a:r>
            <a:r>
              <a:rPr lang="es-ES" dirty="0">
                <a:solidFill>
                  <a:srgbClr val="1B5582"/>
                </a:solidFill>
                <a:latin typeface="Arial Narrow" panose="020B0606020202030204" pitchFamily="34" charset="0"/>
              </a:rPr>
              <a:t>de los usuarios de las carreteras primarias de la Red Vial Nacional.</a:t>
            </a:r>
            <a:endParaRPr lang="es-CO" dirty="0">
              <a:solidFill>
                <a:srgbClr val="1B5582"/>
              </a:solidFill>
              <a:latin typeface="Arial Narrow" panose="020B0606020202030204" pitchFamily="34" charset="0"/>
            </a:endParaRPr>
          </a:p>
        </p:txBody>
      </p:sp>
      <p:sp>
        <p:nvSpPr>
          <p:cNvPr id="12" name="Rectángulo: esquinas redondeadas 11">
            <a:extLst>
              <a:ext uri="{FF2B5EF4-FFF2-40B4-BE49-F238E27FC236}">
                <a16:creationId xmlns:a16="http://schemas.microsoft.com/office/drawing/2014/main" xmlns="" id="{E6BCB75A-07B9-43C6-9F98-E189A0A9CB53}"/>
              </a:ext>
            </a:extLst>
          </p:cNvPr>
          <p:cNvSpPr/>
          <p:nvPr/>
        </p:nvSpPr>
        <p:spPr>
          <a:xfrm>
            <a:off x="6862154" y="1760142"/>
            <a:ext cx="4080752" cy="2632104"/>
          </a:xfrm>
          <a:prstGeom prst="roundRect">
            <a:avLst/>
          </a:prstGeom>
          <a:solidFill>
            <a:srgbClr val="CCD5E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171450" lvl="0" indent="-171450">
              <a:buFont typeface="Arial" panose="020B0604020202020204" pitchFamily="34" charset="0"/>
              <a:buChar char="•"/>
            </a:pPr>
            <a:r>
              <a:rPr lang="es-ES" dirty="0">
                <a:solidFill>
                  <a:srgbClr val="1B5582"/>
                </a:solidFill>
                <a:latin typeface="Arial Narrow" panose="020B0606020202030204" pitchFamily="34" charset="0"/>
              </a:rPr>
              <a:t>Adquisición de vehículos </a:t>
            </a:r>
          </a:p>
          <a:p>
            <a:pPr marL="171450" lvl="0" indent="-171450">
              <a:buFont typeface="Arial" panose="020B0604020202020204" pitchFamily="34" charset="0"/>
              <a:buChar char="•"/>
            </a:pPr>
            <a:r>
              <a:rPr lang="es-ES" dirty="0">
                <a:solidFill>
                  <a:srgbClr val="1B5582"/>
                </a:solidFill>
                <a:latin typeface="Arial Narrow" panose="020B0606020202030204" pitchFamily="34" charset="0"/>
              </a:rPr>
              <a:t>Nuevas tecnologías para la Fuerza Pública </a:t>
            </a:r>
          </a:p>
          <a:p>
            <a:pPr marL="171450" lvl="0" indent="-171450">
              <a:buFont typeface="Arial" panose="020B0604020202020204" pitchFamily="34" charset="0"/>
              <a:buChar char="•"/>
            </a:pPr>
            <a:r>
              <a:rPr lang="es-ES" dirty="0">
                <a:solidFill>
                  <a:srgbClr val="1B5582"/>
                </a:solidFill>
                <a:latin typeface="Arial Narrow" panose="020B0606020202030204" pitchFamily="34" charset="0"/>
              </a:rPr>
              <a:t>Sistema de monitoreo integral </a:t>
            </a:r>
          </a:p>
          <a:p>
            <a:pPr marL="171450" lvl="0" indent="-171450">
              <a:buFont typeface="Arial" panose="020B0604020202020204" pitchFamily="34" charset="0"/>
              <a:buChar char="•"/>
            </a:pPr>
            <a:r>
              <a:rPr lang="es-ES" dirty="0">
                <a:solidFill>
                  <a:srgbClr val="1B5582"/>
                </a:solidFill>
                <a:latin typeface="Arial Narrow" panose="020B0606020202030204" pitchFamily="34" charset="0"/>
              </a:rPr>
              <a:t>Estrategia de gestión de flota </a:t>
            </a:r>
          </a:p>
          <a:p>
            <a:pPr marL="171450" lvl="0" indent="-171450">
              <a:buFont typeface="Arial" panose="020B0604020202020204" pitchFamily="34" charset="0"/>
              <a:buChar char="•"/>
            </a:pPr>
            <a:r>
              <a:rPr lang="es-ES" dirty="0">
                <a:solidFill>
                  <a:srgbClr val="1B5582"/>
                </a:solidFill>
                <a:latin typeface="Arial Narrow" panose="020B0606020202030204" pitchFamily="34" charset="0"/>
              </a:rPr>
              <a:t>Servicio de comunicación para el usuario - #767.</a:t>
            </a:r>
          </a:p>
        </p:txBody>
      </p:sp>
      <p:sp>
        <p:nvSpPr>
          <p:cNvPr id="9" name="Título 1">
            <a:extLst>
              <a:ext uri="{FF2B5EF4-FFF2-40B4-BE49-F238E27FC236}">
                <a16:creationId xmlns:a16="http://schemas.microsoft.com/office/drawing/2014/main" xmlns="" id="{238C0708-D608-1F4E-A043-613A5ECD6F9D}"/>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Necesidades y Estrategias</a:t>
            </a:r>
            <a:endParaRPr lang="es-CO" sz="4000" b="1" dirty="0">
              <a:solidFill>
                <a:srgbClr val="003366"/>
              </a:solidFill>
              <a:latin typeface="Myriad Pro" panose="020B0503030403020204" pitchFamily="34" charset="0"/>
            </a:endParaRPr>
          </a:p>
        </p:txBody>
      </p:sp>
      <p:grpSp>
        <p:nvGrpSpPr>
          <p:cNvPr id="15" name="Group 14">
            <a:extLst>
              <a:ext uri="{FF2B5EF4-FFF2-40B4-BE49-F238E27FC236}">
                <a16:creationId xmlns:a16="http://schemas.microsoft.com/office/drawing/2014/main" xmlns="" id="{46890FCC-0372-5A42-BD31-1E7A1773211C}"/>
              </a:ext>
            </a:extLst>
          </p:cNvPr>
          <p:cNvGrpSpPr/>
          <p:nvPr/>
        </p:nvGrpSpPr>
        <p:grpSpPr>
          <a:xfrm>
            <a:off x="6862155" y="1093659"/>
            <a:ext cx="4080751" cy="914400"/>
            <a:chOff x="6862155" y="1601659"/>
            <a:chExt cx="4080751" cy="914400"/>
          </a:xfrm>
        </p:grpSpPr>
        <p:sp>
          <p:nvSpPr>
            <p:cNvPr id="16" name="Rectángulo redondeado 8">
              <a:extLst>
                <a:ext uri="{FF2B5EF4-FFF2-40B4-BE49-F238E27FC236}">
                  <a16:creationId xmlns:a16="http://schemas.microsoft.com/office/drawing/2014/main" xmlns="" id="{32BA38ED-F72C-7541-BB7A-951BC4ECAED2}"/>
                </a:ext>
              </a:extLst>
            </p:cNvPr>
            <p:cNvSpPr/>
            <p:nvPr/>
          </p:nvSpPr>
          <p:spPr>
            <a:xfrm>
              <a:off x="7590970" y="1861742"/>
              <a:ext cx="3351936" cy="406400"/>
            </a:xfrm>
            <a:prstGeom prst="roundRect">
              <a:avLst/>
            </a:prstGeom>
            <a:solidFill>
              <a:srgbClr val="1B5582"/>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b="1" dirty="0">
                  <a:solidFill>
                    <a:schemeClr val="bg1"/>
                  </a:solidFill>
                  <a:latin typeface="Arial Narrow" panose="020B0606020202030204" pitchFamily="34" charset="0"/>
                  <a:ea typeface="+mj-ea"/>
                  <a:cs typeface="+mj-cs"/>
                </a:rPr>
                <a:t>Estrategias</a:t>
              </a:r>
              <a:endParaRPr lang="es-CO" sz="2000" b="1" dirty="0">
                <a:solidFill>
                  <a:schemeClr val="bg1"/>
                </a:solidFill>
                <a:latin typeface="Arial Narrow" panose="020B0606020202030204" pitchFamily="34" charset="0"/>
                <a:ea typeface="+mj-ea"/>
                <a:cs typeface="+mj-cs"/>
              </a:endParaRPr>
            </a:p>
          </p:txBody>
        </p:sp>
        <p:sp>
          <p:nvSpPr>
            <p:cNvPr id="17" name="Oval 16">
              <a:extLst>
                <a:ext uri="{FF2B5EF4-FFF2-40B4-BE49-F238E27FC236}">
                  <a16:creationId xmlns:a16="http://schemas.microsoft.com/office/drawing/2014/main" xmlns="" id="{D3B129FE-B725-2E40-AAC2-2CB00F1BD304}"/>
                </a:ext>
              </a:extLst>
            </p:cNvPr>
            <p:cNvSpPr/>
            <p:nvPr/>
          </p:nvSpPr>
          <p:spPr>
            <a:xfrm>
              <a:off x="6862155" y="1601659"/>
              <a:ext cx="914400" cy="914400"/>
            </a:xfrm>
            <a:prstGeom prst="ellipse">
              <a:avLst/>
            </a:prstGeom>
            <a:solidFill>
              <a:srgbClr val="1B55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Graphic 17" descr="Head with gears">
              <a:extLst>
                <a:ext uri="{FF2B5EF4-FFF2-40B4-BE49-F238E27FC236}">
                  <a16:creationId xmlns:a16="http://schemas.microsoft.com/office/drawing/2014/main" xmlns="" id="{01684DAC-C840-CD45-BFA3-2951C1BA6FC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949239" y="1668506"/>
              <a:ext cx="801388" cy="801388"/>
            </a:xfrm>
            <a:prstGeom prst="rect">
              <a:avLst/>
            </a:prstGeom>
          </p:spPr>
        </p:pic>
      </p:grpSp>
      <p:grpSp>
        <p:nvGrpSpPr>
          <p:cNvPr id="19" name="Group 18">
            <a:extLst>
              <a:ext uri="{FF2B5EF4-FFF2-40B4-BE49-F238E27FC236}">
                <a16:creationId xmlns:a16="http://schemas.microsoft.com/office/drawing/2014/main" xmlns="" id="{47DF49FB-1BB7-C54A-B61A-8CE42075AA2A}"/>
              </a:ext>
            </a:extLst>
          </p:cNvPr>
          <p:cNvGrpSpPr/>
          <p:nvPr/>
        </p:nvGrpSpPr>
        <p:grpSpPr>
          <a:xfrm>
            <a:off x="1807766" y="1104000"/>
            <a:ext cx="3973467" cy="914400"/>
            <a:chOff x="2163453" y="1593228"/>
            <a:chExt cx="3973467" cy="914400"/>
          </a:xfrm>
        </p:grpSpPr>
        <p:sp>
          <p:nvSpPr>
            <p:cNvPr id="20" name="Rectángulo redondeado 9">
              <a:extLst>
                <a:ext uri="{FF2B5EF4-FFF2-40B4-BE49-F238E27FC236}">
                  <a16:creationId xmlns:a16="http://schemas.microsoft.com/office/drawing/2014/main" xmlns="" id="{C1EE4F25-F486-A949-B9B8-4ABD369E1CF9}"/>
                </a:ext>
              </a:extLst>
            </p:cNvPr>
            <p:cNvSpPr/>
            <p:nvPr/>
          </p:nvSpPr>
          <p:spPr>
            <a:xfrm>
              <a:off x="2859313" y="1861742"/>
              <a:ext cx="3277607" cy="406400"/>
            </a:xfrm>
            <a:prstGeom prst="roundRect">
              <a:avLst/>
            </a:prstGeom>
            <a:solidFill>
              <a:srgbClr val="1B5582"/>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b="1" dirty="0">
                  <a:solidFill>
                    <a:schemeClr val="bg1"/>
                  </a:solidFill>
                  <a:latin typeface="Arial Narrow" panose="020B0606020202030204" pitchFamily="34" charset="0"/>
                  <a:ea typeface="+mj-ea"/>
                  <a:cs typeface="+mj-cs"/>
                </a:rPr>
                <a:t>Necesidades</a:t>
              </a:r>
              <a:endParaRPr lang="es-CO" sz="2000" b="1" dirty="0">
                <a:solidFill>
                  <a:schemeClr val="bg1"/>
                </a:solidFill>
                <a:latin typeface="Arial Narrow" panose="020B0606020202030204" pitchFamily="34" charset="0"/>
                <a:ea typeface="+mj-ea"/>
                <a:cs typeface="+mj-cs"/>
              </a:endParaRPr>
            </a:p>
          </p:txBody>
        </p:sp>
        <p:sp>
          <p:nvSpPr>
            <p:cNvPr id="21" name="Oval 20">
              <a:extLst>
                <a:ext uri="{FF2B5EF4-FFF2-40B4-BE49-F238E27FC236}">
                  <a16:creationId xmlns:a16="http://schemas.microsoft.com/office/drawing/2014/main" xmlns="" id="{4E777B8F-547B-674C-81FE-6853CD938EB4}"/>
                </a:ext>
              </a:extLst>
            </p:cNvPr>
            <p:cNvSpPr/>
            <p:nvPr/>
          </p:nvSpPr>
          <p:spPr>
            <a:xfrm>
              <a:off x="2163453" y="1593228"/>
              <a:ext cx="914400" cy="914400"/>
            </a:xfrm>
            <a:prstGeom prst="ellipse">
              <a:avLst/>
            </a:prstGeom>
            <a:solidFill>
              <a:srgbClr val="1B55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Graphic 21" descr="Bullseye">
              <a:extLst>
                <a:ext uri="{FF2B5EF4-FFF2-40B4-BE49-F238E27FC236}">
                  <a16:creationId xmlns:a16="http://schemas.microsoft.com/office/drawing/2014/main" xmlns="" id="{BB18DB85-7C88-8D4D-8A9A-A18F4E8487F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2211348" y="1641123"/>
              <a:ext cx="818610" cy="818610"/>
            </a:xfrm>
            <a:prstGeom prst="rect">
              <a:avLst/>
            </a:prstGeom>
          </p:spPr>
        </p:pic>
      </p:grpSp>
    </p:spTree>
    <p:extLst>
      <p:ext uri="{BB962C8B-B14F-4D97-AF65-F5344CB8AC3E}">
        <p14:creationId xmlns:p14="http://schemas.microsoft.com/office/powerpoint/2010/main" val="7343832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esquinas redondeadas 4">
            <a:extLst>
              <a:ext uri="{FF2B5EF4-FFF2-40B4-BE49-F238E27FC236}">
                <a16:creationId xmlns:a16="http://schemas.microsoft.com/office/drawing/2014/main" xmlns="" id="{C7E3D326-21B5-4D09-A822-BCD7D20C1EC1}"/>
              </a:ext>
            </a:extLst>
          </p:cNvPr>
          <p:cNvSpPr/>
          <p:nvPr/>
        </p:nvSpPr>
        <p:spPr>
          <a:xfrm>
            <a:off x="885370" y="3643258"/>
            <a:ext cx="10797237" cy="1963455"/>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4"/>
            <a:r>
              <a:rPr lang="es-ES" sz="2000" b="1" dirty="0">
                <a:solidFill>
                  <a:srgbClr val="1B5582"/>
                </a:solidFill>
                <a:latin typeface="Arial Narrow" panose="020B0606020202030204" pitchFamily="34" charset="0"/>
              </a:rPr>
              <a:t>Creación Grupo Interno de Trabajo </a:t>
            </a:r>
            <a:r>
              <a:rPr lang="es-ES" sz="2000" b="1" dirty="0" err="1">
                <a:solidFill>
                  <a:srgbClr val="1B5582"/>
                </a:solidFill>
                <a:latin typeface="Arial Narrow" panose="020B0606020202030204" pitchFamily="34" charset="0"/>
              </a:rPr>
              <a:t>Pscn</a:t>
            </a:r>
            <a:endParaRPr lang="es-CO" sz="2000" b="1" dirty="0">
              <a:solidFill>
                <a:srgbClr val="1B5582"/>
              </a:solidFill>
              <a:latin typeface="Arial Narrow" panose="020B0606020202030204" pitchFamily="34" charset="0"/>
            </a:endParaRPr>
          </a:p>
          <a:p>
            <a:pPr lvl="4"/>
            <a:r>
              <a:rPr lang="es-ES" b="1" dirty="0">
                <a:solidFill>
                  <a:srgbClr val="1B5582"/>
                </a:solidFill>
                <a:latin typeface="Arial Narrow" panose="020B0606020202030204" pitchFamily="34" charset="0"/>
              </a:rPr>
              <a:t>Resolución 4609 del 29 de agosto de 2019</a:t>
            </a:r>
            <a:endParaRPr lang="es-CO" b="1" dirty="0">
              <a:solidFill>
                <a:srgbClr val="1B5582"/>
              </a:solidFill>
              <a:latin typeface="Arial Narrow" panose="020B0606020202030204" pitchFamily="34" charset="0"/>
            </a:endParaRPr>
          </a:p>
          <a:p>
            <a:pPr lvl="4" algn="just"/>
            <a:r>
              <a:rPr lang="es-CO" dirty="0">
                <a:solidFill>
                  <a:srgbClr val="1B5582"/>
                </a:solidFill>
                <a:latin typeface="Arial Narrow" panose="020B0606020202030204" pitchFamily="34" charset="0"/>
              </a:rPr>
              <a:t>Se conforma en la Secretaría General del INVIAS el Grupo Interno de Trabajo denominado PROGRAMA DE SEGURIDAD EN CARRETERAS NACIONALES. Realizar seguimiento al cumplimiento de la gestión jurídica, administrativa, financiera y de calidad requerida para el Programa en cumplimiento de las decisiones y recomendaciones adoptadas por la Comisión Intersectorial.</a:t>
            </a:r>
          </a:p>
        </p:txBody>
      </p:sp>
      <p:sp>
        <p:nvSpPr>
          <p:cNvPr id="9" name="Oval 8">
            <a:extLst>
              <a:ext uri="{FF2B5EF4-FFF2-40B4-BE49-F238E27FC236}">
                <a16:creationId xmlns:a16="http://schemas.microsoft.com/office/drawing/2014/main" xmlns="" id="{30C9C767-CBD6-724C-9E66-356579DB211E}"/>
              </a:ext>
            </a:extLst>
          </p:cNvPr>
          <p:cNvSpPr/>
          <p:nvPr/>
        </p:nvSpPr>
        <p:spPr>
          <a:xfrm>
            <a:off x="521984" y="3522381"/>
            <a:ext cx="2307952" cy="2205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ángulo: esquinas redondeadas 1">
            <a:extLst>
              <a:ext uri="{FF2B5EF4-FFF2-40B4-BE49-F238E27FC236}">
                <a16:creationId xmlns:a16="http://schemas.microsoft.com/office/drawing/2014/main" xmlns="" id="{D57FFF6C-0CE8-47EA-98D0-44EB212964D1}"/>
              </a:ext>
            </a:extLst>
          </p:cNvPr>
          <p:cNvSpPr/>
          <p:nvPr/>
        </p:nvSpPr>
        <p:spPr>
          <a:xfrm>
            <a:off x="885371" y="1465544"/>
            <a:ext cx="10776361" cy="1963455"/>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4"/>
            <a:r>
              <a:rPr lang="es-ES" sz="2000" b="1" dirty="0">
                <a:solidFill>
                  <a:srgbClr val="1B5582"/>
                </a:solidFill>
                <a:latin typeface="Arial Narrow" panose="020B0606020202030204" pitchFamily="34" charset="0"/>
              </a:rPr>
              <a:t>Nuevo Convenio Ministerio de Defensa </a:t>
            </a:r>
          </a:p>
          <a:p>
            <a:pPr lvl="4"/>
            <a:r>
              <a:rPr lang="es-ES" b="1" dirty="0">
                <a:solidFill>
                  <a:srgbClr val="1B5582"/>
                </a:solidFill>
                <a:latin typeface="Arial Narrow" panose="020B0606020202030204" pitchFamily="34" charset="0"/>
              </a:rPr>
              <a:t>Convenio Interadministrativo 08 de 2019</a:t>
            </a:r>
          </a:p>
          <a:p>
            <a:pPr lvl="4"/>
            <a:r>
              <a:rPr lang="es-ES" dirty="0">
                <a:solidFill>
                  <a:srgbClr val="1B5582"/>
                </a:solidFill>
                <a:latin typeface="Arial Narrow" panose="020B0606020202030204" pitchFamily="34" charset="0"/>
              </a:rPr>
              <a:t>“Aunar esfuerzos para la implementación, operación, ejecución y control del programa de seguridad en carreteras nacionales, que busca coadyuvar en la defensa y garantía del derecho a la libre movilización y segura circulación de los ciudadanos por las carreteras que integran la red vial nacional”.</a:t>
            </a:r>
            <a:endParaRPr lang="es-CO" dirty="0">
              <a:solidFill>
                <a:srgbClr val="1B5582"/>
              </a:solidFill>
              <a:latin typeface="Arial Narrow" panose="020B0606020202030204" pitchFamily="34" charset="0"/>
            </a:endParaRPr>
          </a:p>
        </p:txBody>
      </p:sp>
      <p:sp>
        <p:nvSpPr>
          <p:cNvPr id="8" name="Oval 7">
            <a:extLst>
              <a:ext uri="{FF2B5EF4-FFF2-40B4-BE49-F238E27FC236}">
                <a16:creationId xmlns:a16="http://schemas.microsoft.com/office/drawing/2014/main" xmlns="" id="{92A88000-B5F1-F04F-AC88-214F4A6EA14E}"/>
              </a:ext>
            </a:extLst>
          </p:cNvPr>
          <p:cNvSpPr/>
          <p:nvPr/>
        </p:nvSpPr>
        <p:spPr>
          <a:xfrm>
            <a:off x="369584" y="1335642"/>
            <a:ext cx="2307952" cy="2205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descr="Imagen que contiene plato, camiseta, reloj, señal&#10;&#10;Descripción generada automáticamente">
            <a:extLst>
              <a:ext uri="{FF2B5EF4-FFF2-40B4-BE49-F238E27FC236}">
                <a16:creationId xmlns:a16="http://schemas.microsoft.com/office/drawing/2014/main" xmlns="" id="{BF34EB4F-FF08-4921-8366-4CB32ED824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752" y="1587657"/>
            <a:ext cx="1719227" cy="1719227"/>
          </a:xfrm>
          <a:prstGeom prst="rect">
            <a:avLst/>
          </a:prstGeom>
        </p:spPr>
      </p:pic>
      <p:pic>
        <p:nvPicPr>
          <p:cNvPr id="10" name="Imagen 9" descr="Imagen que contiene cuarto&#10;&#10;Descripción generada automáticamente">
            <a:extLst>
              <a:ext uri="{FF2B5EF4-FFF2-40B4-BE49-F238E27FC236}">
                <a16:creationId xmlns:a16="http://schemas.microsoft.com/office/drawing/2014/main" xmlns="" id="{C7F4D370-D6FE-40E7-BF5A-BADCCE45F90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2071" y="3672286"/>
            <a:ext cx="1904588" cy="1904588"/>
          </a:xfrm>
          <a:prstGeom prst="rect">
            <a:avLst/>
          </a:prstGeom>
        </p:spPr>
      </p:pic>
      <p:sp>
        <p:nvSpPr>
          <p:cNvPr id="7" name="Título 1">
            <a:extLst>
              <a:ext uri="{FF2B5EF4-FFF2-40B4-BE49-F238E27FC236}">
                <a16:creationId xmlns:a16="http://schemas.microsoft.com/office/drawing/2014/main" xmlns="" id="{E1EE68B1-BDAC-3142-A7FC-BDEAF12953D0}"/>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Logros Primer Año de Gobierno</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36739207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esquinas redondeadas 1">
            <a:extLst>
              <a:ext uri="{FF2B5EF4-FFF2-40B4-BE49-F238E27FC236}">
                <a16:creationId xmlns:a16="http://schemas.microsoft.com/office/drawing/2014/main" xmlns="" id="{D57FFF6C-0CE8-47EA-98D0-44EB212964D1}"/>
              </a:ext>
            </a:extLst>
          </p:cNvPr>
          <p:cNvSpPr/>
          <p:nvPr/>
        </p:nvSpPr>
        <p:spPr>
          <a:xfrm>
            <a:off x="1169295" y="1465544"/>
            <a:ext cx="10492437" cy="1963455"/>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4"/>
            <a:r>
              <a:rPr lang="es-ES" sz="2000" b="1" dirty="0">
                <a:solidFill>
                  <a:srgbClr val="1B5582"/>
                </a:solidFill>
                <a:latin typeface="Arial Narrow" panose="020B0606020202030204" pitchFamily="34" charset="0"/>
              </a:rPr>
              <a:t>Acuerdo de Niveles de Servicio en los Contratos de Mantenimiento de Flota</a:t>
            </a:r>
            <a:endParaRPr lang="es-CO" sz="2000" dirty="0">
              <a:solidFill>
                <a:srgbClr val="1B5582"/>
              </a:solidFill>
            </a:endParaRPr>
          </a:p>
          <a:p>
            <a:pPr lvl="4" algn="just"/>
            <a:r>
              <a:rPr lang="es-ES" dirty="0">
                <a:solidFill>
                  <a:srgbClr val="1B5582"/>
                </a:solidFill>
                <a:latin typeface="Arial Narrow" panose="020B0606020202030204" pitchFamily="34" charset="0"/>
              </a:rPr>
              <a:t>Con el propósito de garantizar un servicio con altos estándares de oportunidad y calidad en los contratos de mantenimiento, suministro de combustible y protección con pólizas de la Flota Vehicular del Programa de Seguridad en Carreteras Nacionales -PSCN- , el INVÍAS implementó por primera vez el Pacto de Acuerdos de Niveles de Servicio (ANS).</a:t>
            </a:r>
            <a:endParaRPr lang="es-CO" dirty="0">
              <a:solidFill>
                <a:srgbClr val="1B5582"/>
              </a:solidFill>
              <a:latin typeface="Arial Narrow" panose="020B0606020202030204" pitchFamily="34" charset="0"/>
            </a:endParaRPr>
          </a:p>
        </p:txBody>
      </p:sp>
      <p:sp>
        <p:nvSpPr>
          <p:cNvPr id="5" name="Rectángulo: esquinas redondeadas 4">
            <a:extLst>
              <a:ext uri="{FF2B5EF4-FFF2-40B4-BE49-F238E27FC236}">
                <a16:creationId xmlns:a16="http://schemas.microsoft.com/office/drawing/2014/main" xmlns="" id="{C7E3D326-21B5-4D09-A822-BCD7D20C1EC1}"/>
              </a:ext>
            </a:extLst>
          </p:cNvPr>
          <p:cNvSpPr/>
          <p:nvPr/>
        </p:nvSpPr>
        <p:spPr>
          <a:xfrm>
            <a:off x="1059543" y="3643258"/>
            <a:ext cx="10623065" cy="1963454"/>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4"/>
            <a:r>
              <a:rPr lang="es-ES" sz="2000" b="1" dirty="0">
                <a:solidFill>
                  <a:srgbClr val="1B5582"/>
                </a:solidFill>
                <a:latin typeface="Arial Narrow" panose="020B0606020202030204" pitchFamily="34" charset="0"/>
              </a:rPr>
              <a:t>Control de Combustible</a:t>
            </a:r>
            <a:endParaRPr lang="es-CO" sz="2000" dirty="0">
              <a:solidFill>
                <a:srgbClr val="1B5582"/>
              </a:solidFill>
            </a:endParaRPr>
          </a:p>
          <a:p>
            <a:pPr lvl="4" algn="just"/>
            <a:r>
              <a:rPr lang="es-ES" dirty="0">
                <a:solidFill>
                  <a:srgbClr val="1B5582"/>
                </a:solidFill>
                <a:latin typeface="Arial Narrow" panose="020B0606020202030204" pitchFamily="34" charset="0"/>
              </a:rPr>
              <a:t>Con la adopción del mecanismo de control de </a:t>
            </a:r>
            <a:r>
              <a:rPr lang="es-ES" dirty="0" err="1">
                <a:solidFill>
                  <a:srgbClr val="1B5582"/>
                </a:solidFill>
                <a:latin typeface="Arial Narrow" panose="020B0606020202030204" pitchFamily="34" charset="0"/>
              </a:rPr>
              <a:t>sticker</a:t>
            </a:r>
            <a:r>
              <a:rPr lang="es-ES" dirty="0">
                <a:solidFill>
                  <a:srgbClr val="1B5582"/>
                </a:solidFill>
                <a:latin typeface="Arial Narrow" panose="020B0606020202030204" pitchFamily="34" charset="0"/>
              </a:rPr>
              <a:t> se obtiene un control detallado por Fuerza, vehículo, zona geográfica, número de galones y frecuencias de tanqueo lo que permite una mejor adopción de decisiones informadas sobre la distribución del recurso</a:t>
            </a:r>
            <a:endParaRPr lang="es-CO" dirty="0">
              <a:solidFill>
                <a:srgbClr val="1B5582"/>
              </a:solidFill>
              <a:latin typeface="Arial Narrow" panose="020B0606020202030204" pitchFamily="34" charset="0"/>
            </a:endParaRPr>
          </a:p>
        </p:txBody>
      </p:sp>
      <p:sp>
        <p:nvSpPr>
          <p:cNvPr id="9" name="Oval 8">
            <a:extLst>
              <a:ext uri="{FF2B5EF4-FFF2-40B4-BE49-F238E27FC236}">
                <a16:creationId xmlns:a16="http://schemas.microsoft.com/office/drawing/2014/main" xmlns="" id="{B0A8B5AD-B65A-E04A-BE64-136B8BE8EA59}"/>
              </a:ext>
            </a:extLst>
          </p:cNvPr>
          <p:cNvSpPr/>
          <p:nvPr/>
        </p:nvSpPr>
        <p:spPr>
          <a:xfrm>
            <a:off x="587294" y="1335642"/>
            <a:ext cx="2307952" cy="2205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xmlns="" id="{A7D9FB41-5058-6D48-93C8-57B41EA1E73C}"/>
              </a:ext>
            </a:extLst>
          </p:cNvPr>
          <p:cNvSpPr/>
          <p:nvPr/>
        </p:nvSpPr>
        <p:spPr>
          <a:xfrm>
            <a:off x="581962" y="3512451"/>
            <a:ext cx="2307952" cy="2205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descr="Imagen que contiene texto, señal, dibujo, cuarto&#10;&#10;Descripción generada automáticamente">
            <a:extLst>
              <a:ext uri="{FF2B5EF4-FFF2-40B4-BE49-F238E27FC236}">
                <a16:creationId xmlns:a16="http://schemas.microsoft.com/office/drawing/2014/main" xmlns="" id="{BC8E6E13-146E-4465-BE1A-CB3E78A5C0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024" y="1693002"/>
            <a:ext cx="2442686" cy="1491117"/>
          </a:xfrm>
          <a:prstGeom prst="rect">
            <a:avLst/>
          </a:prstGeom>
        </p:spPr>
      </p:pic>
      <p:pic>
        <p:nvPicPr>
          <p:cNvPr id="8" name="Imagen 7" descr="Imagen que contiene celular, teléfono, tabla, negro&#10;&#10;Descripción generada automáticamente">
            <a:extLst>
              <a:ext uri="{FF2B5EF4-FFF2-40B4-BE49-F238E27FC236}">
                <a16:creationId xmlns:a16="http://schemas.microsoft.com/office/drawing/2014/main" xmlns="" id="{4B797C6A-AAFD-44A9-A042-6091BB5C70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8104" y="3958294"/>
            <a:ext cx="1689572" cy="1301498"/>
          </a:xfrm>
          <a:prstGeom prst="rect">
            <a:avLst/>
          </a:prstGeom>
        </p:spPr>
      </p:pic>
      <p:sp>
        <p:nvSpPr>
          <p:cNvPr id="7" name="Título 1">
            <a:extLst>
              <a:ext uri="{FF2B5EF4-FFF2-40B4-BE49-F238E27FC236}">
                <a16:creationId xmlns:a16="http://schemas.microsoft.com/office/drawing/2014/main" xmlns="" id="{98ACD070-9835-A44E-9B71-818CF81122E1}"/>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Logros Primer Año de Gobierno</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17377803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xmlns="" id="{2A05B843-E9C8-421F-803B-B482E3E0E536}"/>
              </a:ext>
            </a:extLst>
          </p:cNvPr>
          <p:cNvGraphicFramePr>
            <a:graphicFrameLocks noGrp="1"/>
          </p:cNvGraphicFramePr>
          <p:nvPr>
            <p:extLst>
              <p:ext uri="{D42A27DB-BD31-4B8C-83A1-F6EECF244321}">
                <p14:modId xmlns:p14="http://schemas.microsoft.com/office/powerpoint/2010/main" val="546016883"/>
              </p:ext>
            </p:extLst>
          </p:nvPr>
        </p:nvGraphicFramePr>
        <p:xfrm>
          <a:off x="1465384" y="1376903"/>
          <a:ext cx="9985318" cy="4104194"/>
        </p:xfrm>
        <a:graphic>
          <a:graphicData uri="http://schemas.openxmlformats.org/drawingml/2006/table">
            <a:tbl>
              <a:tblPr firstRow="1" firstCol="1" bandRow="1">
                <a:tableStyleId>{5C22544A-7EE6-4342-B048-85BDC9FD1C3A}</a:tableStyleId>
              </a:tblPr>
              <a:tblGrid>
                <a:gridCol w="3745245">
                  <a:extLst>
                    <a:ext uri="{9D8B030D-6E8A-4147-A177-3AD203B41FA5}">
                      <a16:colId xmlns:a16="http://schemas.microsoft.com/office/drawing/2014/main" xmlns="" val="1213457749"/>
                    </a:ext>
                  </a:extLst>
                </a:gridCol>
                <a:gridCol w="2380342">
                  <a:extLst>
                    <a:ext uri="{9D8B030D-6E8A-4147-A177-3AD203B41FA5}">
                      <a16:colId xmlns:a16="http://schemas.microsoft.com/office/drawing/2014/main" xmlns="" val="3476195141"/>
                    </a:ext>
                  </a:extLst>
                </a:gridCol>
                <a:gridCol w="2090058">
                  <a:extLst>
                    <a:ext uri="{9D8B030D-6E8A-4147-A177-3AD203B41FA5}">
                      <a16:colId xmlns:a16="http://schemas.microsoft.com/office/drawing/2014/main" xmlns="" val="3030755547"/>
                    </a:ext>
                  </a:extLst>
                </a:gridCol>
                <a:gridCol w="1769673">
                  <a:extLst>
                    <a:ext uri="{9D8B030D-6E8A-4147-A177-3AD203B41FA5}">
                      <a16:colId xmlns:a16="http://schemas.microsoft.com/office/drawing/2014/main" xmlns="" val="1829800655"/>
                    </a:ext>
                  </a:extLst>
                </a:gridCol>
              </a:tblGrid>
              <a:tr h="397987">
                <a:tc rowSpan="2">
                  <a:txBody>
                    <a:bodyPr/>
                    <a:lstStyle/>
                    <a:p>
                      <a:pPr algn="ctr">
                        <a:spcAft>
                          <a:spcPts val="0"/>
                        </a:spcAft>
                      </a:pPr>
                      <a:r>
                        <a:rPr lang="es-CO" sz="2000" dirty="0">
                          <a:solidFill>
                            <a:srgbClr val="0B825A"/>
                          </a:solidFill>
                          <a:effectLst/>
                          <a:latin typeface="Arial Narrow" panose="020B0606020202030204" pitchFamily="34" charset="0"/>
                        </a:rPr>
                        <a:t> CONTROL DE COMBUSTIBLE</a:t>
                      </a:r>
                      <a:endParaRPr lang="es-CO" sz="2000" dirty="0">
                        <a:solidFill>
                          <a:srgbClr val="0B825A"/>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s-CO" sz="1800" dirty="0">
                          <a:solidFill>
                            <a:srgbClr val="1B5582"/>
                          </a:solidFill>
                          <a:effectLst/>
                          <a:latin typeface="Arial Narrow" panose="020B0606020202030204" pitchFamily="34" charset="0"/>
                        </a:rPr>
                        <a:t>COMBUSTIBLE</a:t>
                      </a:r>
                      <a:endParaRPr lang="es-CO" sz="1800"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5EA"/>
                    </a:solidFill>
                  </a:tcPr>
                </a:tc>
                <a:tc>
                  <a:txBody>
                    <a:bodyPr/>
                    <a:lstStyle/>
                    <a:p>
                      <a:pPr algn="ctr">
                        <a:spcAft>
                          <a:spcPts val="0"/>
                        </a:spcAft>
                      </a:pPr>
                      <a:r>
                        <a:rPr lang="es-CO" sz="1800" dirty="0">
                          <a:solidFill>
                            <a:srgbClr val="1B5582"/>
                          </a:solidFill>
                          <a:effectLst/>
                          <a:latin typeface="Arial Narrow" panose="020B0606020202030204" pitchFamily="34" charset="0"/>
                        </a:rPr>
                        <a:t>COMBUSTIBLE</a:t>
                      </a:r>
                      <a:endParaRPr lang="es-CO" sz="1800"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5EA"/>
                    </a:solidFill>
                  </a:tcPr>
                </a:tc>
                <a:tc>
                  <a:txBody>
                    <a:bodyPr/>
                    <a:lstStyle/>
                    <a:p>
                      <a:pPr algn="ctr">
                        <a:spcAft>
                          <a:spcPts val="0"/>
                        </a:spcAft>
                      </a:pPr>
                      <a:r>
                        <a:rPr lang="es-ES" sz="1800" dirty="0">
                          <a:solidFill>
                            <a:srgbClr val="1B5582"/>
                          </a:solidFill>
                          <a:effectLst/>
                          <a:latin typeface="Arial Narrow" panose="020B0606020202030204" pitchFamily="34" charset="0"/>
                          <a:ea typeface="Calibri" panose="020F0502020204030204" pitchFamily="34" charset="0"/>
                        </a:rPr>
                        <a:t>% DE MEJORA</a:t>
                      </a:r>
                      <a:endParaRPr lang="es-CO" sz="1800"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5EA"/>
                    </a:solidFill>
                  </a:tcPr>
                </a:tc>
                <a:extLst>
                  <a:ext uri="{0D108BD9-81ED-4DB2-BD59-A6C34878D82A}">
                    <a16:rowId xmlns:a16="http://schemas.microsoft.com/office/drawing/2014/main" xmlns="" val="1181114578"/>
                  </a:ext>
                </a:extLst>
              </a:tr>
              <a:tr h="357916">
                <a:tc vMerge="1">
                  <a:txBody>
                    <a:bodyPr/>
                    <a:lstStyle/>
                    <a:p>
                      <a:pPr>
                        <a:spcAft>
                          <a:spcPts val="0"/>
                        </a:spcAft>
                      </a:pPr>
                      <a:endParaRPr lang="es-CO" sz="1400" dirty="0">
                        <a:effectLst/>
                        <a:latin typeface="Arial Narrow" panose="020B0606020202030204" pitchFamily="34" charset="0"/>
                        <a:ea typeface="Calibri" panose="020F0502020204030204" pitchFamily="34" charset="0"/>
                      </a:endParaRPr>
                    </a:p>
                  </a:txBody>
                  <a:tcPr marL="9525" marR="9525" marT="9525" marB="9525" anchor="ctr"/>
                </a:tc>
                <a:tc>
                  <a:txBody>
                    <a:bodyPr/>
                    <a:lstStyle/>
                    <a:p>
                      <a:pPr algn="ctr">
                        <a:spcAft>
                          <a:spcPts val="0"/>
                        </a:spcAft>
                      </a:pPr>
                      <a:r>
                        <a:rPr lang="es-CO" sz="1800" b="1" dirty="0">
                          <a:solidFill>
                            <a:schemeClr val="accent2">
                              <a:lumMod val="50000"/>
                            </a:schemeClr>
                          </a:solidFill>
                          <a:effectLst/>
                          <a:latin typeface="Arial Narrow" panose="020B0606020202030204" pitchFamily="34" charset="0"/>
                        </a:rPr>
                        <a:t>2018</a:t>
                      </a:r>
                      <a:endParaRPr lang="es-CO" sz="1800" b="1" dirty="0">
                        <a:solidFill>
                          <a:schemeClr val="accent2">
                            <a:lumMod val="50000"/>
                          </a:schemeClr>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es-CO" sz="1800" b="1" dirty="0">
                          <a:solidFill>
                            <a:schemeClr val="accent6">
                              <a:lumMod val="50000"/>
                            </a:schemeClr>
                          </a:solidFill>
                          <a:effectLst/>
                          <a:latin typeface="Arial Narrow" panose="020B0606020202030204" pitchFamily="34" charset="0"/>
                        </a:rPr>
                        <a:t>2019</a:t>
                      </a:r>
                      <a:endParaRPr lang="es-CO" sz="1800" b="1" dirty="0">
                        <a:solidFill>
                          <a:schemeClr val="accent6">
                            <a:lumMod val="50000"/>
                          </a:schemeClr>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rowSpan="12">
                  <a:txBody>
                    <a:bodyPr/>
                    <a:lstStyle/>
                    <a:p>
                      <a:pPr algn="ctr">
                        <a:spcAft>
                          <a:spcPts val="0"/>
                        </a:spcAft>
                      </a:pPr>
                      <a:r>
                        <a:rPr lang="es-ES" sz="2800" b="1" dirty="0">
                          <a:solidFill>
                            <a:srgbClr val="C00000"/>
                          </a:solidFill>
                          <a:effectLst/>
                          <a:latin typeface="Arial Narrow" panose="020B0606020202030204" pitchFamily="34" charset="0"/>
                          <a:ea typeface="Calibri" panose="020F0502020204030204" pitchFamily="34" charset="0"/>
                        </a:rPr>
                        <a:t>17%</a:t>
                      </a:r>
                      <a:endParaRPr lang="es-CO" sz="2800" b="1" dirty="0">
                        <a:solidFill>
                          <a:srgbClr val="C00000"/>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444961152"/>
                  </a:ext>
                </a:extLst>
              </a:tr>
              <a:tr h="274836">
                <a:tc rowSpan="3">
                  <a:txBody>
                    <a:bodyPr/>
                    <a:lstStyle/>
                    <a:p>
                      <a:pPr lvl="1" algn="l">
                        <a:spcAft>
                          <a:spcPts val="0"/>
                        </a:spcAft>
                      </a:pPr>
                      <a:r>
                        <a:rPr lang="es-CO" sz="1800" dirty="0">
                          <a:solidFill>
                            <a:schemeClr val="bg1"/>
                          </a:solidFill>
                          <a:effectLst/>
                          <a:latin typeface="Arial Narrow" panose="020B0606020202030204" pitchFamily="34" charset="0"/>
                        </a:rPr>
                        <a:t>PROVEEDORES DE SERVICIOS</a:t>
                      </a:r>
                      <a:endParaRPr lang="es-CO" sz="1800" dirty="0">
                        <a:solidFill>
                          <a:schemeClr val="bg1"/>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B5582"/>
                    </a:solidFill>
                  </a:tcPr>
                </a:tc>
                <a:tc>
                  <a:txBody>
                    <a:bodyPr/>
                    <a:lstStyle/>
                    <a:p>
                      <a:pPr algn="ctr">
                        <a:spcAft>
                          <a:spcPts val="0"/>
                        </a:spcAft>
                      </a:pPr>
                      <a:r>
                        <a:rPr lang="es-CO" sz="1800" dirty="0">
                          <a:solidFill>
                            <a:srgbClr val="1B5582"/>
                          </a:solidFill>
                          <a:effectLst/>
                          <a:latin typeface="Arial Narrow" panose="020B0606020202030204" pitchFamily="34" charset="0"/>
                        </a:rPr>
                        <a:t> BigPass </a:t>
                      </a:r>
                      <a:endParaRPr lang="es-CO" sz="1800"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ctr">
                        <a:spcAft>
                          <a:spcPts val="0"/>
                        </a:spcAft>
                      </a:pPr>
                      <a:r>
                        <a:rPr lang="es-CO" sz="1800" dirty="0">
                          <a:solidFill>
                            <a:srgbClr val="1B5582"/>
                          </a:solidFill>
                          <a:effectLst/>
                          <a:latin typeface="Arial Narrow" panose="020B0606020202030204" pitchFamily="34" charset="0"/>
                        </a:rPr>
                        <a:t> BigPass </a:t>
                      </a:r>
                      <a:endParaRPr lang="es-CO" sz="1800"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vMerge="1">
                  <a:txBody>
                    <a:bodyPr/>
                    <a:lstStyle/>
                    <a:p>
                      <a:pPr algn="ctr">
                        <a:spcAft>
                          <a:spcPts val="0"/>
                        </a:spcAft>
                      </a:pPr>
                      <a:endParaRPr lang="es-CO" sz="1100" dirty="0">
                        <a:effectLst/>
                        <a:latin typeface="Calibri" panose="020F0502020204030204" pitchFamily="34" charset="0"/>
                        <a:ea typeface="Calibri" panose="020F0502020204030204" pitchFamily="34" charset="0"/>
                      </a:endParaRPr>
                    </a:p>
                  </a:txBody>
                  <a:tcPr marL="9525" marR="9525" marT="9525" marB="9525" anchor="b"/>
                </a:tc>
                <a:extLst>
                  <a:ext uri="{0D108BD9-81ED-4DB2-BD59-A6C34878D82A}">
                    <a16:rowId xmlns:a16="http://schemas.microsoft.com/office/drawing/2014/main" xmlns="" val="4113077432"/>
                  </a:ext>
                </a:extLst>
              </a:tr>
              <a:tr h="274836">
                <a:tc vMerge="1">
                  <a:txBody>
                    <a:bodyPr/>
                    <a:lstStyle/>
                    <a:p>
                      <a:endParaRPr lang="es-CO"/>
                    </a:p>
                  </a:txBody>
                  <a:tcPr/>
                </a:tc>
                <a:tc>
                  <a:txBody>
                    <a:bodyPr/>
                    <a:lstStyle/>
                    <a:p>
                      <a:pPr algn="ctr">
                        <a:spcAft>
                          <a:spcPts val="0"/>
                        </a:spcAft>
                      </a:pPr>
                      <a:r>
                        <a:rPr lang="es-CO" sz="1800" dirty="0">
                          <a:solidFill>
                            <a:srgbClr val="1B5582"/>
                          </a:solidFill>
                          <a:effectLst/>
                          <a:latin typeface="Arial Narrow" panose="020B0606020202030204" pitchFamily="34" charset="0"/>
                        </a:rPr>
                        <a:t> Terpel </a:t>
                      </a:r>
                      <a:endParaRPr lang="es-CO" sz="1800"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pPr algn="ctr">
                        <a:spcAft>
                          <a:spcPts val="0"/>
                        </a:spcAft>
                      </a:pPr>
                      <a:endParaRPr lang="es-CO" sz="1400" dirty="0">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spcAft>
                          <a:spcPts val="0"/>
                        </a:spcAft>
                      </a:pPr>
                      <a:endParaRPr lang="es-CO" sz="1100" dirty="0">
                        <a:effectLst/>
                        <a:latin typeface="Calibri" panose="020F0502020204030204" pitchFamily="34" charset="0"/>
                        <a:ea typeface="Calibri" panose="020F0502020204030204" pitchFamily="34" charset="0"/>
                      </a:endParaRPr>
                    </a:p>
                  </a:txBody>
                  <a:tcPr marL="9525" marR="9525" marT="9525" marB="9525" anchor="b"/>
                </a:tc>
                <a:extLst>
                  <a:ext uri="{0D108BD9-81ED-4DB2-BD59-A6C34878D82A}">
                    <a16:rowId xmlns:a16="http://schemas.microsoft.com/office/drawing/2014/main" xmlns="" val="481316699"/>
                  </a:ext>
                </a:extLst>
              </a:tr>
              <a:tr h="274836">
                <a:tc vMerge="1">
                  <a:txBody>
                    <a:bodyPr/>
                    <a:lstStyle/>
                    <a:p>
                      <a:endParaRPr lang="es-CO"/>
                    </a:p>
                  </a:txBody>
                  <a:tcPr/>
                </a:tc>
                <a:tc>
                  <a:txBody>
                    <a:bodyPr/>
                    <a:lstStyle/>
                    <a:p>
                      <a:pPr algn="ctr">
                        <a:spcAft>
                          <a:spcPts val="0"/>
                        </a:spcAft>
                      </a:pPr>
                      <a:r>
                        <a:rPr lang="es-CO" sz="1800" dirty="0">
                          <a:solidFill>
                            <a:srgbClr val="1B5582"/>
                          </a:solidFill>
                          <a:effectLst/>
                          <a:latin typeface="Arial Narrow" panose="020B0606020202030204" pitchFamily="34" charset="0"/>
                        </a:rPr>
                        <a:t>Sodexo</a:t>
                      </a:r>
                      <a:endParaRPr lang="es-CO" sz="1800"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pPr algn="ctr">
                        <a:spcAft>
                          <a:spcPts val="0"/>
                        </a:spcAft>
                      </a:pPr>
                      <a:endParaRPr lang="es-CO" sz="1400" dirty="0">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spcAft>
                          <a:spcPts val="0"/>
                        </a:spcAft>
                      </a:pPr>
                      <a:endParaRPr lang="es-CO" sz="1100" dirty="0">
                        <a:effectLst/>
                        <a:latin typeface="Calibri" panose="020F0502020204030204" pitchFamily="34" charset="0"/>
                        <a:ea typeface="Calibri" panose="020F0502020204030204" pitchFamily="34" charset="0"/>
                      </a:endParaRPr>
                    </a:p>
                  </a:txBody>
                  <a:tcPr marL="9525" marR="9525" marT="9525" marB="9525" anchor="b"/>
                </a:tc>
                <a:extLst>
                  <a:ext uri="{0D108BD9-81ED-4DB2-BD59-A6C34878D82A}">
                    <a16:rowId xmlns:a16="http://schemas.microsoft.com/office/drawing/2014/main" xmlns="" val="517883188"/>
                  </a:ext>
                </a:extLst>
              </a:tr>
              <a:tr h="274836">
                <a:tc rowSpan="3">
                  <a:txBody>
                    <a:bodyPr/>
                    <a:lstStyle/>
                    <a:p>
                      <a:pPr lvl="1" algn="l">
                        <a:spcAft>
                          <a:spcPts val="0"/>
                        </a:spcAft>
                      </a:pPr>
                      <a:r>
                        <a:rPr lang="es-CO" sz="1800" dirty="0">
                          <a:solidFill>
                            <a:schemeClr val="bg1"/>
                          </a:solidFill>
                          <a:effectLst/>
                          <a:latin typeface="Arial Narrow" panose="020B0606020202030204" pitchFamily="34" charset="0"/>
                        </a:rPr>
                        <a:t>TIPOS DE CONTRATOS</a:t>
                      </a:r>
                      <a:endParaRPr lang="es-CO" sz="1800" dirty="0">
                        <a:solidFill>
                          <a:schemeClr val="bg1"/>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B5582"/>
                    </a:solidFill>
                  </a:tcPr>
                </a:tc>
                <a:tc>
                  <a:txBody>
                    <a:bodyPr/>
                    <a:lstStyle/>
                    <a:p>
                      <a:pPr algn="ctr">
                        <a:spcAft>
                          <a:spcPts val="0"/>
                        </a:spcAft>
                      </a:pPr>
                      <a:r>
                        <a:rPr lang="es-CO" sz="1800" dirty="0">
                          <a:solidFill>
                            <a:srgbClr val="1B5582"/>
                          </a:solidFill>
                          <a:effectLst/>
                          <a:latin typeface="Arial Narrow" panose="020B0606020202030204" pitchFamily="34" charset="0"/>
                        </a:rPr>
                        <a:t>Acuerdo Marco</a:t>
                      </a:r>
                      <a:endParaRPr lang="es-CO" sz="1800"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ctr">
                        <a:spcAft>
                          <a:spcPts val="0"/>
                        </a:spcAft>
                      </a:pPr>
                      <a:r>
                        <a:rPr lang="es-CO" sz="1800" dirty="0">
                          <a:solidFill>
                            <a:srgbClr val="1B5582"/>
                          </a:solidFill>
                          <a:effectLst/>
                          <a:latin typeface="Arial Narrow" panose="020B0606020202030204" pitchFamily="34" charset="0"/>
                        </a:rPr>
                        <a:t>Acuerdo Marco </a:t>
                      </a:r>
                      <a:endParaRPr lang="es-CO" sz="1800"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vMerge="1">
                  <a:txBody>
                    <a:bodyPr/>
                    <a:lstStyle/>
                    <a:p>
                      <a:pPr algn="ctr">
                        <a:spcAft>
                          <a:spcPts val="0"/>
                        </a:spcAft>
                      </a:pPr>
                      <a:endParaRPr lang="es-CO" sz="1100" dirty="0">
                        <a:effectLst/>
                        <a:latin typeface="Calibri" panose="020F0502020204030204" pitchFamily="34" charset="0"/>
                        <a:ea typeface="Calibri" panose="020F0502020204030204" pitchFamily="34" charset="0"/>
                      </a:endParaRPr>
                    </a:p>
                  </a:txBody>
                  <a:tcPr marL="9525" marR="9525" marT="9525" marB="9525" anchor="b"/>
                </a:tc>
                <a:extLst>
                  <a:ext uri="{0D108BD9-81ED-4DB2-BD59-A6C34878D82A}">
                    <a16:rowId xmlns:a16="http://schemas.microsoft.com/office/drawing/2014/main" xmlns="" val="1982213384"/>
                  </a:ext>
                </a:extLst>
              </a:tr>
              <a:tr h="274836">
                <a:tc vMerge="1">
                  <a:txBody>
                    <a:bodyPr/>
                    <a:lstStyle/>
                    <a:p>
                      <a:endParaRPr lang="es-CO"/>
                    </a:p>
                  </a:txBody>
                  <a:tcPr/>
                </a:tc>
                <a:tc>
                  <a:txBody>
                    <a:bodyPr/>
                    <a:lstStyle/>
                    <a:p>
                      <a:pPr algn="ctr">
                        <a:spcAft>
                          <a:spcPts val="0"/>
                        </a:spcAft>
                      </a:pPr>
                      <a:r>
                        <a:rPr lang="es-CO" sz="1800" dirty="0">
                          <a:solidFill>
                            <a:srgbClr val="1B5582"/>
                          </a:solidFill>
                          <a:effectLst/>
                          <a:latin typeface="Arial Narrow" panose="020B0606020202030204" pitchFamily="34" charset="0"/>
                        </a:rPr>
                        <a:t>Directo</a:t>
                      </a:r>
                      <a:endParaRPr lang="es-CO" sz="1800"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pPr algn="ctr">
                        <a:spcAft>
                          <a:spcPts val="0"/>
                        </a:spcAft>
                      </a:pPr>
                      <a:endParaRPr lang="es-CO" sz="1400" dirty="0">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spcAft>
                          <a:spcPts val="0"/>
                        </a:spcAft>
                      </a:pPr>
                      <a:endParaRPr lang="es-CO" sz="1100" dirty="0">
                        <a:effectLst/>
                        <a:latin typeface="Calibri" panose="020F0502020204030204" pitchFamily="34" charset="0"/>
                        <a:ea typeface="Calibri" panose="020F0502020204030204" pitchFamily="34" charset="0"/>
                      </a:endParaRPr>
                    </a:p>
                  </a:txBody>
                  <a:tcPr marL="9525" marR="9525" marT="9525" marB="9525" anchor="b"/>
                </a:tc>
                <a:extLst>
                  <a:ext uri="{0D108BD9-81ED-4DB2-BD59-A6C34878D82A}">
                    <a16:rowId xmlns:a16="http://schemas.microsoft.com/office/drawing/2014/main" xmlns="" val="4076344028"/>
                  </a:ext>
                </a:extLst>
              </a:tr>
              <a:tr h="274836">
                <a:tc vMerge="1">
                  <a:txBody>
                    <a:bodyPr/>
                    <a:lstStyle/>
                    <a:p>
                      <a:endParaRPr lang="es-CO"/>
                    </a:p>
                  </a:txBody>
                  <a:tcPr/>
                </a:tc>
                <a:tc>
                  <a:txBody>
                    <a:bodyPr/>
                    <a:lstStyle/>
                    <a:p>
                      <a:pPr algn="ctr">
                        <a:spcAft>
                          <a:spcPts val="0"/>
                        </a:spcAft>
                      </a:pPr>
                      <a:r>
                        <a:rPr lang="es-CO" sz="1800" dirty="0">
                          <a:solidFill>
                            <a:srgbClr val="1B5582"/>
                          </a:solidFill>
                          <a:effectLst/>
                          <a:latin typeface="Arial Narrow" panose="020B0606020202030204" pitchFamily="34" charset="0"/>
                        </a:rPr>
                        <a:t>Subasta</a:t>
                      </a:r>
                      <a:endParaRPr lang="es-CO" sz="1800"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pPr algn="ctr">
                        <a:spcAft>
                          <a:spcPts val="0"/>
                        </a:spcAft>
                      </a:pPr>
                      <a:endParaRPr lang="es-CO" sz="1400" dirty="0">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spcAft>
                          <a:spcPts val="0"/>
                        </a:spcAft>
                      </a:pPr>
                      <a:endParaRPr lang="es-CO" sz="1100" dirty="0">
                        <a:effectLst/>
                        <a:latin typeface="Calibri" panose="020F0502020204030204" pitchFamily="34" charset="0"/>
                        <a:ea typeface="Calibri" panose="020F0502020204030204" pitchFamily="34" charset="0"/>
                      </a:endParaRPr>
                    </a:p>
                  </a:txBody>
                  <a:tcPr marL="9525" marR="9525" marT="9525" marB="9525" anchor="b"/>
                </a:tc>
                <a:extLst>
                  <a:ext uri="{0D108BD9-81ED-4DB2-BD59-A6C34878D82A}">
                    <a16:rowId xmlns:a16="http://schemas.microsoft.com/office/drawing/2014/main" xmlns="" val="4253917935"/>
                  </a:ext>
                </a:extLst>
              </a:tr>
              <a:tr h="274836">
                <a:tc rowSpan="4">
                  <a:txBody>
                    <a:bodyPr/>
                    <a:lstStyle/>
                    <a:p>
                      <a:pPr lvl="1" algn="l">
                        <a:spcAft>
                          <a:spcPts val="0"/>
                        </a:spcAft>
                      </a:pPr>
                      <a:r>
                        <a:rPr lang="es-CO" sz="1800" dirty="0">
                          <a:solidFill>
                            <a:schemeClr val="bg1"/>
                          </a:solidFill>
                          <a:effectLst/>
                          <a:latin typeface="Arial Narrow" panose="020B0606020202030204" pitchFamily="34" charset="0"/>
                        </a:rPr>
                        <a:t>TECNOLOGÍAS DE CONTROL</a:t>
                      </a:r>
                      <a:endParaRPr lang="es-CO" sz="1800" dirty="0">
                        <a:solidFill>
                          <a:schemeClr val="bg1"/>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B5582"/>
                    </a:solidFill>
                  </a:tcPr>
                </a:tc>
                <a:tc>
                  <a:txBody>
                    <a:bodyPr/>
                    <a:lstStyle/>
                    <a:p>
                      <a:pPr algn="ctr">
                        <a:spcAft>
                          <a:spcPts val="0"/>
                        </a:spcAft>
                      </a:pPr>
                      <a:r>
                        <a:rPr lang="es-CO" sz="1800" dirty="0">
                          <a:solidFill>
                            <a:srgbClr val="1B5582"/>
                          </a:solidFill>
                          <a:effectLst/>
                          <a:latin typeface="Arial Narrow" panose="020B0606020202030204" pitchFamily="34" charset="0"/>
                        </a:rPr>
                        <a:t>E-</a:t>
                      </a:r>
                      <a:r>
                        <a:rPr lang="es-CO" sz="1800" dirty="0" err="1">
                          <a:solidFill>
                            <a:srgbClr val="1B5582"/>
                          </a:solidFill>
                          <a:effectLst/>
                          <a:latin typeface="Arial Narrow" panose="020B0606020202030204" pitchFamily="34" charset="0"/>
                        </a:rPr>
                        <a:t>button</a:t>
                      </a:r>
                      <a:endParaRPr lang="es-CO" sz="1800"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rowSpan="4">
                  <a:txBody>
                    <a:bodyPr/>
                    <a:lstStyle/>
                    <a:p>
                      <a:pPr algn="ctr">
                        <a:spcAft>
                          <a:spcPts val="0"/>
                        </a:spcAft>
                      </a:pPr>
                      <a:r>
                        <a:rPr lang="es-CO" sz="1800" dirty="0">
                          <a:solidFill>
                            <a:srgbClr val="1B5582"/>
                          </a:solidFill>
                          <a:effectLst/>
                          <a:latin typeface="Arial Narrow" panose="020B0606020202030204" pitchFamily="34" charset="0"/>
                        </a:rPr>
                        <a:t>Stickers </a:t>
                      </a:r>
                      <a:endParaRPr lang="es-CO" sz="1800"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vMerge="1">
                  <a:txBody>
                    <a:bodyPr/>
                    <a:lstStyle/>
                    <a:p>
                      <a:pPr algn="ctr">
                        <a:spcAft>
                          <a:spcPts val="0"/>
                        </a:spcAft>
                      </a:pPr>
                      <a:endParaRPr lang="es-CO" sz="1100" dirty="0">
                        <a:effectLst/>
                        <a:latin typeface="Calibri" panose="020F0502020204030204" pitchFamily="34" charset="0"/>
                        <a:ea typeface="Calibri" panose="020F0502020204030204" pitchFamily="34" charset="0"/>
                      </a:endParaRPr>
                    </a:p>
                  </a:txBody>
                  <a:tcPr marL="9525" marR="9525" marT="9525" marB="9525" anchor="b"/>
                </a:tc>
                <a:extLst>
                  <a:ext uri="{0D108BD9-81ED-4DB2-BD59-A6C34878D82A}">
                    <a16:rowId xmlns:a16="http://schemas.microsoft.com/office/drawing/2014/main" xmlns="" val="1570539337"/>
                  </a:ext>
                </a:extLst>
              </a:tr>
              <a:tr h="274836">
                <a:tc vMerge="1">
                  <a:txBody>
                    <a:bodyPr/>
                    <a:lstStyle/>
                    <a:p>
                      <a:endParaRPr lang="es-CO"/>
                    </a:p>
                  </a:txBody>
                  <a:tcPr/>
                </a:tc>
                <a:tc>
                  <a:txBody>
                    <a:bodyPr/>
                    <a:lstStyle/>
                    <a:p>
                      <a:pPr algn="ctr">
                        <a:spcAft>
                          <a:spcPts val="0"/>
                        </a:spcAft>
                      </a:pPr>
                      <a:r>
                        <a:rPr lang="es-CO" sz="1800" dirty="0">
                          <a:solidFill>
                            <a:srgbClr val="1B5582"/>
                          </a:solidFill>
                          <a:effectLst/>
                          <a:latin typeface="Arial Narrow" panose="020B0606020202030204" pitchFamily="34" charset="0"/>
                        </a:rPr>
                        <a:t>Tarjetas</a:t>
                      </a:r>
                      <a:endParaRPr lang="es-CO" sz="1800"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pPr algn="ctr">
                        <a:spcAft>
                          <a:spcPts val="0"/>
                        </a:spcAft>
                      </a:pPr>
                      <a:endParaRPr lang="es-CO" sz="1400" dirty="0">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spcAft>
                          <a:spcPts val="0"/>
                        </a:spcAft>
                      </a:pPr>
                      <a:endParaRPr lang="es-CO" sz="1100" dirty="0">
                        <a:effectLst/>
                        <a:latin typeface="Calibri" panose="020F0502020204030204" pitchFamily="34" charset="0"/>
                        <a:ea typeface="Calibri" panose="020F0502020204030204" pitchFamily="34" charset="0"/>
                      </a:endParaRPr>
                    </a:p>
                  </a:txBody>
                  <a:tcPr marL="9525" marR="9525" marT="9525" marB="9525" anchor="b"/>
                </a:tc>
                <a:extLst>
                  <a:ext uri="{0D108BD9-81ED-4DB2-BD59-A6C34878D82A}">
                    <a16:rowId xmlns:a16="http://schemas.microsoft.com/office/drawing/2014/main" xmlns="" val="1559072336"/>
                  </a:ext>
                </a:extLst>
              </a:tr>
              <a:tr h="274836">
                <a:tc vMerge="1">
                  <a:txBody>
                    <a:bodyPr/>
                    <a:lstStyle/>
                    <a:p>
                      <a:endParaRPr lang="es-CO"/>
                    </a:p>
                  </a:txBody>
                  <a:tcPr/>
                </a:tc>
                <a:tc>
                  <a:txBody>
                    <a:bodyPr/>
                    <a:lstStyle/>
                    <a:p>
                      <a:pPr algn="ctr">
                        <a:spcAft>
                          <a:spcPts val="0"/>
                        </a:spcAft>
                      </a:pPr>
                      <a:r>
                        <a:rPr lang="es-CO" sz="1800" dirty="0">
                          <a:solidFill>
                            <a:srgbClr val="1B5582"/>
                          </a:solidFill>
                          <a:effectLst/>
                          <a:latin typeface="Arial Narrow" panose="020B0606020202030204" pitchFamily="34" charset="0"/>
                        </a:rPr>
                        <a:t>Stickers</a:t>
                      </a:r>
                      <a:endParaRPr lang="es-CO" sz="1800"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pPr algn="ctr">
                        <a:spcAft>
                          <a:spcPts val="0"/>
                        </a:spcAft>
                      </a:pPr>
                      <a:endParaRPr lang="es-CO" sz="1400" dirty="0">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spcAft>
                          <a:spcPts val="0"/>
                        </a:spcAft>
                      </a:pPr>
                      <a:endParaRPr lang="es-CO" sz="1100" dirty="0">
                        <a:effectLst/>
                        <a:latin typeface="Calibri" panose="020F0502020204030204" pitchFamily="34" charset="0"/>
                        <a:ea typeface="Calibri" panose="020F0502020204030204" pitchFamily="34" charset="0"/>
                      </a:endParaRPr>
                    </a:p>
                  </a:txBody>
                  <a:tcPr marL="9525" marR="9525" marT="9525" marB="9525" anchor="b"/>
                </a:tc>
                <a:extLst>
                  <a:ext uri="{0D108BD9-81ED-4DB2-BD59-A6C34878D82A}">
                    <a16:rowId xmlns:a16="http://schemas.microsoft.com/office/drawing/2014/main" xmlns="" val="2313716119"/>
                  </a:ext>
                </a:extLst>
              </a:tr>
              <a:tr h="274836">
                <a:tc vMerge="1">
                  <a:txBody>
                    <a:bodyPr/>
                    <a:lstStyle/>
                    <a:p>
                      <a:endParaRPr lang="es-CO"/>
                    </a:p>
                  </a:txBody>
                  <a:tcPr/>
                </a:tc>
                <a:tc>
                  <a:txBody>
                    <a:bodyPr/>
                    <a:lstStyle/>
                    <a:p>
                      <a:pPr algn="ctr">
                        <a:spcAft>
                          <a:spcPts val="0"/>
                        </a:spcAft>
                      </a:pPr>
                      <a:r>
                        <a:rPr lang="es-CO" sz="1800" dirty="0">
                          <a:solidFill>
                            <a:srgbClr val="1B5582"/>
                          </a:solidFill>
                          <a:effectLst/>
                          <a:latin typeface="Arial Narrow" panose="020B0606020202030204" pitchFamily="34" charset="0"/>
                        </a:rPr>
                        <a:t>Bonos</a:t>
                      </a:r>
                      <a:endParaRPr lang="es-CO" sz="1800"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pPr algn="ctr">
                        <a:spcAft>
                          <a:spcPts val="0"/>
                        </a:spcAft>
                      </a:pPr>
                      <a:endParaRPr lang="es-CO" sz="1400" dirty="0">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spcAft>
                          <a:spcPts val="0"/>
                        </a:spcAft>
                      </a:pPr>
                      <a:endParaRPr lang="es-CO" sz="1100" dirty="0">
                        <a:effectLst/>
                        <a:latin typeface="Calibri" panose="020F0502020204030204" pitchFamily="34" charset="0"/>
                        <a:ea typeface="Calibri" panose="020F0502020204030204" pitchFamily="34" charset="0"/>
                      </a:endParaRPr>
                    </a:p>
                  </a:txBody>
                  <a:tcPr marL="9525" marR="9525" marT="9525" marB="9525" anchor="b"/>
                </a:tc>
                <a:extLst>
                  <a:ext uri="{0D108BD9-81ED-4DB2-BD59-A6C34878D82A}">
                    <a16:rowId xmlns:a16="http://schemas.microsoft.com/office/drawing/2014/main" xmlns="" val="1907679284"/>
                  </a:ext>
                </a:extLst>
              </a:tr>
              <a:tr h="414591">
                <a:tc>
                  <a:txBody>
                    <a:bodyPr/>
                    <a:lstStyle/>
                    <a:p>
                      <a:pPr lvl="1" algn="l">
                        <a:spcAft>
                          <a:spcPts val="0"/>
                        </a:spcAft>
                      </a:pPr>
                      <a:r>
                        <a:rPr lang="es-ES" sz="1800" dirty="0">
                          <a:solidFill>
                            <a:schemeClr val="bg1"/>
                          </a:solidFill>
                          <a:effectLst/>
                          <a:latin typeface="Arial Narrow" panose="020B0606020202030204" pitchFamily="34" charset="0"/>
                          <a:ea typeface="Calibri" panose="020F0502020204030204" pitchFamily="34" charset="0"/>
                        </a:rPr>
                        <a:t>PROMEDIO CONSUMO MENSUAL</a:t>
                      </a:r>
                      <a:endParaRPr lang="es-CO" sz="1800" dirty="0">
                        <a:solidFill>
                          <a:schemeClr val="bg1"/>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B5582"/>
                    </a:solidFill>
                  </a:tcPr>
                </a:tc>
                <a:tc>
                  <a:txBody>
                    <a:bodyPr/>
                    <a:lstStyle/>
                    <a:p>
                      <a:pPr algn="ctr">
                        <a:spcAft>
                          <a:spcPts val="0"/>
                        </a:spcAft>
                      </a:pPr>
                      <a:r>
                        <a:rPr lang="es-CO" sz="2000" b="1" dirty="0">
                          <a:solidFill>
                            <a:schemeClr val="accent2">
                              <a:lumMod val="50000"/>
                            </a:schemeClr>
                          </a:solidFill>
                          <a:effectLst/>
                          <a:latin typeface="Arial Narrow" panose="020B0606020202030204" pitchFamily="34" charset="0"/>
                        </a:rPr>
                        <a:t> $   750.000.000 </a:t>
                      </a:r>
                      <a:endParaRPr lang="es-CO" sz="2000" b="1" dirty="0">
                        <a:solidFill>
                          <a:schemeClr val="accent2">
                            <a:lumMod val="50000"/>
                          </a:schemeClr>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es-CO" sz="2000" b="1" dirty="0">
                          <a:effectLst/>
                          <a:latin typeface="Arial Narrow" panose="020B0606020202030204" pitchFamily="34" charset="0"/>
                        </a:rPr>
                        <a:t> </a:t>
                      </a:r>
                      <a:r>
                        <a:rPr lang="es-CO" sz="2000" b="1" dirty="0">
                          <a:solidFill>
                            <a:srgbClr val="1B5582"/>
                          </a:solidFill>
                          <a:effectLst/>
                          <a:latin typeface="Arial Narrow" panose="020B0606020202030204" pitchFamily="34" charset="0"/>
                        </a:rPr>
                        <a:t>$   620.000.000 </a:t>
                      </a:r>
                      <a:endParaRPr lang="es-CO" sz="2000" b="1" dirty="0">
                        <a:solidFill>
                          <a:srgbClr val="1B5582"/>
                        </a:solidFill>
                        <a:effectLst/>
                        <a:latin typeface="Arial Narrow" panose="020B0606020202030204" pitchFamily="34" charset="0"/>
                        <a:ea typeface="Calibri" panose="020F0502020204030204" pitchFamily="34"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vMerge="1">
                  <a:txBody>
                    <a:bodyPr/>
                    <a:lstStyle/>
                    <a:p>
                      <a:pPr>
                        <a:spcAft>
                          <a:spcPts val="0"/>
                        </a:spcAft>
                      </a:pPr>
                      <a:endParaRPr lang="es-CO" sz="1100" dirty="0">
                        <a:effectLst/>
                        <a:latin typeface="Calibri" panose="020F0502020204030204" pitchFamily="34" charset="0"/>
                        <a:ea typeface="Calibri" panose="020F0502020204030204" pitchFamily="34" charset="0"/>
                      </a:endParaRPr>
                    </a:p>
                  </a:txBody>
                  <a:tcPr marL="9525" marR="9525" marT="9525" marB="9525" anchor="b"/>
                </a:tc>
                <a:extLst>
                  <a:ext uri="{0D108BD9-81ED-4DB2-BD59-A6C34878D82A}">
                    <a16:rowId xmlns:a16="http://schemas.microsoft.com/office/drawing/2014/main" xmlns="" val="1545891654"/>
                  </a:ext>
                </a:extLst>
              </a:tr>
            </a:tbl>
          </a:graphicData>
        </a:graphic>
      </p:graphicFrame>
      <p:sp>
        <p:nvSpPr>
          <p:cNvPr id="4" name="Título 1">
            <a:extLst>
              <a:ext uri="{FF2B5EF4-FFF2-40B4-BE49-F238E27FC236}">
                <a16:creationId xmlns:a16="http://schemas.microsoft.com/office/drawing/2014/main" xmlns="" id="{9E726944-C95C-5B4D-AA7E-EFE8A10F85AE}"/>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Logros Primer Año de Gobierno</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24062623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esquinas redondeadas 6">
            <a:extLst>
              <a:ext uri="{FF2B5EF4-FFF2-40B4-BE49-F238E27FC236}">
                <a16:creationId xmlns:a16="http://schemas.microsoft.com/office/drawing/2014/main" xmlns="" id="{2693B713-C4DE-4DE5-9408-56B476041791}"/>
              </a:ext>
            </a:extLst>
          </p:cNvPr>
          <p:cNvSpPr/>
          <p:nvPr/>
        </p:nvSpPr>
        <p:spPr>
          <a:xfrm>
            <a:off x="986971" y="3502146"/>
            <a:ext cx="10695637" cy="1963454"/>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4"/>
            <a:r>
              <a:rPr lang="es-ES" sz="2000" b="1" dirty="0">
                <a:solidFill>
                  <a:srgbClr val="1B5582"/>
                </a:solidFill>
                <a:latin typeface="Arial Narrow" panose="020B0606020202030204" pitchFamily="34" charset="0"/>
              </a:rPr>
              <a:t>Primer Proceso de Inventario IN SITU</a:t>
            </a:r>
            <a:endParaRPr lang="es-CO" sz="2000" b="1" dirty="0">
              <a:solidFill>
                <a:srgbClr val="1B5582"/>
              </a:solidFill>
              <a:latin typeface="Arial Narrow" panose="020B0606020202030204" pitchFamily="34" charset="0"/>
            </a:endParaRPr>
          </a:p>
          <a:p>
            <a:pPr lvl="4" algn="just"/>
            <a:r>
              <a:rPr lang="es-ES" dirty="0">
                <a:solidFill>
                  <a:srgbClr val="1B5582"/>
                </a:solidFill>
                <a:latin typeface="Arial Narrow" panose="020B0606020202030204" pitchFamily="34" charset="0"/>
              </a:rPr>
              <a:t>Actualmente se adelanta por primera vez el proceso de inventario físico de la Flota del PSCN, que se adelanta en todo el territorio nacional para verificar el estado real de los vehículos.</a:t>
            </a:r>
          </a:p>
        </p:txBody>
      </p:sp>
      <p:sp>
        <p:nvSpPr>
          <p:cNvPr id="10" name="Oval 9">
            <a:extLst>
              <a:ext uri="{FF2B5EF4-FFF2-40B4-BE49-F238E27FC236}">
                <a16:creationId xmlns:a16="http://schemas.microsoft.com/office/drawing/2014/main" xmlns="" id="{5140A09A-AD2D-AE4E-9656-C151157C5E42}"/>
              </a:ext>
            </a:extLst>
          </p:cNvPr>
          <p:cNvSpPr/>
          <p:nvPr/>
        </p:nvSpPr>
        <p:spPr>
          <a:xfrm>
            <a:off x="500210" y="3385458"/>
            <a:ext cx="2307952" cy="2205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ángulo: esquinas redondeadas 1">
            <a:extLst>
              <a:ext uri="{FF2B5EF4-FFF2-40B4-BE49-F238E27FC236}">
                <a16:creationId xmlns:a16="http://schemas.microsoft.com/office/drawing/2014/main" xmlns="" id="{D57FFF6C-0CE8-47EA-98D0-44EB212964D1}"/>
              </a:ext>
            </a:extLst>
          </p:cNvPr>
          <p:cNvSpPr/>
          <p:nvPr/>
        </p:nvSpPr>
        <p:spPr>
          <a:xfrm>
            <a:off x="951262" y="1432012"/>
            <a:ext cx="10731346" cy="1963455"/>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4"/>
            <a:r>
              <a:rPr lang="es-ES" sz="2000" b="1" dirty="0">
                <a:solidFill>
                  <a:srgbClr val="1B5582"/>
                </a:solidFill>
                <a:latin typeface="Arial Narrow" panose="020B0606020202030204" pitchFamily="34" charset="0"/>
              </a:rPr>
              <a:t>Ahorro en Arriendo y Servicios Públicos</a:t>
            </a:r>
            <a:endParaRPr lang="es-CO" sz="2000" dirty="0">
              <a:solidFill>
                <a:srgbClr val="1B5582"/>
              </a:solidFill>
            </a:endParaRPr>
          </a:p>
          <a:p>
            <a:pPr lvl="4"/>
            <a:r>
              <a:rPr lang="es-ES" dirty="0">
                <a:solidFill>
                  <a:srgbClr val="1B5582"/>
                </a:solidFill>
                <a:latin typeface="Arial Narrow" panose="020B0606020202030204" pitchFamily="34" charset="0"/>
              </a:rPr>
              <a:t>A partir del proceso de traslado del Invias a su nueva sede, la administración identificó, comparó y analizó el costo de continuar en la anterior sede del PSCN y trasladarla para que funcionara conjuntamente  en sus instalaciones, con lo que se genera un importante ahorro no solo económico sino en la eficiencia en el uso del recurso humano con el ahorro de desplazamientos y capacidad de respuesta institucional a las necesidades del Programa.</a:t>
            </a:r>
            <a:endParaRPr lang="es-CO" dirty="0">
              <a:solidFill>
                <a:srgbClr val="1B5582"/>
              </a:solidFill>
              <a:latin typeface="Arial Narrow" panose="020B0606020202030204" pitchFamily="34" charset="0"/>
            </a:endParaRPr>
          </a:p>
        </p:txBody>
      </p:sp>
      <p:sp>
        <p:nvSpPr>
          <p:cNvPr id="9" name="Oval 8">
            <a:extLst>
              <a:ext uri="{FF2B5EF4-FFF2-40B4-BE49-F238E27FC236}">
                <a16:creationId xmlns:a16="http://schemas.microsoft.com/office/drawing/2014/main" xmlns="" id="{79BEEC21-D341-D541-AF2A-6508E1BFBBAF}"/>
              </a:ext>
            </a:extLst>
          </p:cNvPr>
          <p:cNvSpPr/>
          <p:nvPr/>
        </p:nvSpPr>
        <p:spPr>
          <a:xfrm>
            <a:off x="500210" y="1277586"/>
            <a:ext cx="2307952" cy="2205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Imagen que contiene computadora, iluminado, tabla, laptop&#10;&#10;Descripción generada automáticamente">
            <a:extLst>
              <a:ext uri="{FF2B5EF4-FFF2-40B4-BE49-F238E27FC236}">
                <a16:creationId xmlns:a16="http://schemas.microsoft.com/office/drawing/2014/main" xmlns="" id="{193A6BE9-0298-4073-ADB4-D7E8F7E67A6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0860" y="1535847"/>
            <a:ext cx="2034573" cy="1706736"/>
          </a:xfrm>
          <a:prstGeom prst="rect">
            <a:avLst/>
          </a:prstGeom>
        </p:spPr>
      </p:pic>
      <p:pic>
        <p:nvPicPr>
          <p:cNvPr id="4" name="Imagen 3">
            <a:extLst>
              <a:ext uri="{FF2B5EF4-FFF2-40B4-BE49-F238E27FC236}">
                <a16:creationId xmlns:a16="http://schemas.microsoft.com/office/drawing/2014/main" xmlns="" id="{3F2A3CAE-30DD-48F9-A1A4-C2A1092C45F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2592" y="3431027"/>
            <a:ext cx="2034573" cy="2034573"/>
          </a:xfrm>
          <a:prstGeom prst="rect">
            <a:avLst/>
          </a:prstGeom>
        </p:spPr>
      </p:pic>
      <p:sp>
        <p:nvSpPr>
          <p:cNvPr id="8" name="Título 1">
            <a:extLst>
              <a:ext uri="{FF2B5EF4-FFF2-40B4-BE49-F238E27FC236}">
                <a16:creationId xmlns:a16="http://schemas.microsoft.com/office/drawing/2014/main" xmlns="" id="{73145254-C0B6-114E-B18C-B88DB6A57F6A}"/>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Logros Primer Año de Gobierno</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30568024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esquinas redondeadas 7">
            <a:extLst>
              <a:ext uri="{FF2B5EF4-FFF2-40B4-BE49-F238E27FC236}">
                <a16:creationId xmlns:a16="http://schemas.microsoft.com/office/drawing/2014/main" xmlns="" id="{4F466CE5-FEC1-443B-9D65-2D410706017C}"/>
              </a:ext>
            </a:extLst>
          </p:cNvPr>
          <p:cNvSpPr/>
          <p:nvPr/>
        </p:nvSpPr>
        <p:spPr>
          <a:xfrm>
            <a:off x="1315933" y="4197613"/>
            <a:ext cx="10332779" cy="1196736"/>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4"/>
            <a:r>
              <a:rPr lang="es-ES" sz="2000" b="1" dirty="0">
                <a:solidFill>
                  <a:srgbClr val="1B5582"/>
                </a:solidFill>
                <a:latin typeface="Arial Narrow" panose="020B0606020202030204" pitchFamily="34" charset="0"/>
              </a:rPr>
              <a:t>Acuerdo con la Secretaria de Seguridad de Bogotá</a:t>
            </a:r>
            <a:endParaRPr lang="es-CO" sz="2000" b="1" dirty="0">
              <a:solidFill>
                <a:srgbClr val="1B5582"/>
              </a:solidFill>
              <a:latin typeface="Arial Narrow" panose="020B0606020202030204" pitchFamily="34" charset="0"/>
            </a:endParaRPr>
          </a:p>
          <a:p>
            <a:pPr lvl="4"/>
            <a:r>
              <a:rPr lang="es-ES" dirty="0">
                <a:solidFill>
                  <a:srgbClr val="1B5582"/>
                </a:solidFill>
                <a:latin typeface="Arial Narrow" panose="020B0606020202030204" pitchFamily="34" charset="0"/>
              </a:rPr>
              <a:t>Nos compartirá 14 VISUALES que cubren todas las entradas y salidas de Bogotá.</a:t>
            </a:r>
          </a:p>
        </p:txBody>
      </p:sp>
      <p:sp>
        <p:nvSpPr>
          <p:cNvPr id="15" name="Oval 14">
            <a:extLst>
              <a:ext uri="{FF2B5EF4-FFF2-40B4-BE49-F238E27FC236}">
                <a16:creationId xmlns:a16="http://schemas.microsoft.com/office/drawing/2014/main" xmlns="" id="{30459FB4-9156-6742-A600-F973455FC957}"/>
              </a:ext>
            </a:extLst>
          </p:cNvPr>
          <p:cNvSpPr/>
          <p:nvPr/>
        </p:nvSpPr>
        <p:spPr>
          <a:xfrm>
            <a:off x="1094830" y="3946010"/>
            <a:ext cx="1731263" cy="165419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ángulo: esquinas redondeadas 6">
            <a:extLst>
              <a:ext uri="{FF2B5EF4-FFF2-40B4-BE49-F238E27FC236}">
                <a16:creationId xmlns:a16="http://schemas.microsoft.com/office/drawing/2014/main" xmlns="" id="{116F5050-889E-44FF-8526-B8BDA5CC7A40}"/>
              </a:ext>
            </a:extLst>
          </p:cNvPr>
          <p:cNvSpPr/>
          <p:nvPr/>
        </p:nvSpPr>
        <p:spPr>
          <a:xfrm>
            <a:off x="1315934" y="2824134"/>
            <a:ext cx="10332779" cy="1196736"/>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4"/>
            <a:r>
              <a:rPr lang="es-ES" sz="2000" b="1" dirty="0">
                <a:solidFill>
                  <a:srgbClr val="1B5582"/>
                </a:solidFill>
                <a:latin typeface="Arial Narrow" panose="020B0606020202030204" pitchFamily="34" charset="0"/>
              </a:rPr>
              <a:t>Convenio con </a:t>
            </a:r>
            <a:r>
              <a:rPr lang="es-ES" b="1" dirty="0">
                <a:solidFill>
                  <a:srgbClr val="1B5582"/>
                </a:solidFill>
                <a:latin typeface="Arial Narrow" panose="020B0606020202030204" pitchFamily="34" charset="0"/>
              </a:rPr>
              <a:t>ANI</a:t>
            </a:r>
            <a:endParaRPr lang="es-CO" b="1" dirty="0">
              <a:solidFill>
                <a:srgbClr val="1B5582"/>
              </a:solidFill>
              <a:latin typeface="Arial Narrow" panose="020B0606020202030204" pitchFamily="34" charset="0"/>
            </a:endParaRPr>
          </a:p>
          <a:p>
            <a:pPr lvl="4"/>
            <a:r>
              <a:rPr lang="es-ES" dirty="0">
                <a:solidFill>
                  <a:srgbClr val="1B5582"/>
                </a:solidFill>
                <a:latin typeface="Arial Narrow" panose="020B0606020202030204" pitchFamily="34" charset="0"/>
              </a:rPr>
              <a:t>Para compartir visuales con las Concesiones.</a:t>
            </a:r>
          </a:p>
        </p:txBody>
      </p:sp>
      <p:sp>
        <p:nvSpPr>
          <p:cNvPr id="13" name="Oval 12">
            <a:extLst>
              <a:ext uri="{FF2B5EF4-FFF2-40B4-BE49-F238E27FC236}">
                <a16:creationId xmlns:a16="http://schemas.microsoft.com/office/drawing/2014/main" xmlns="" id="{D7032C04-B7CF-5347-A3BE-1E5120B42348}"/>
              </a:ext>
            </a:extLst>
          </p:cNvPr>
          <p:cNvSpPr/>
          <p:nvPr/>
        </p:nvSpPr>
        <p:spPr>
          <a:xfrm>
            <a:off x="1094830" y="2563323"/>
            <a:ext cx="1731263" cy="165419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ángulo: esquinas redondeadas 4">
            <a:extLst>
              <a:ext uri="{FF2B5EF4-FFF2-40B4-BE49-F238E27FC236}">
                <a16:creationId xmlns:a16="http://schemas.microsoft.com/office/drawing/2014/main" xmlns="" id="{C7E3D326-21B5-4D09-A822-BCD7D20C1EC1}"/>
              </a:ext>
            </a:extLst>
          </p:cNvPr>
          <p:cNvSpPr/>
          <p:nvPr/>
        </p:nvSpPr>
        <p:spPr>
          <a:xfrm>
            <a:off x="1315936" y="1363571"/>
            <a:ext cx="10332779" cy="1296622"/>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4"/>
            <a:r>
              <a:rPr lang="es-ES" sz="2000" b="1" dirty="0">
                <a:solidFill>
                  <a:srgbClr val="1B5582"/>
                </a:solidFill>
                <a:latin typeface="Arial Narrow" panose="020B0606020202030204" pitchFamily="34" charset="0"/>
              </a:rPr>
              <a:t>Convenio Marco Interadministrativo </a:t>
            </a:r>
            <a:endParaRPr lang="es-CO" sz="2000" b="1" dirty="0">
              <a:solidFill>
                <a:srgbClr val="1B5582"/>
              </a:solidFill>
              <a:latin typeface="Arial Narrow" panose="020B0606020202030204" pitchFamily="34" charset="0"/>
            </a:endParaRPr>
          </a:p>
          <a:p>
            <a:pPr lvl="4"/>
            <a:r>
              <a:rPr lang="es-ES" b="1" dirty="0">
                <a:solidFill>
                  <a:srgbClr val="1B5582"/>
                </a:solidFill>
                <a:latin typeface="Arial Narrow" panose="020B0606020202030204" pitchFamily="34" charset="0"/>
              </a:rPr>
              <a:t>Celebrado con INTERNEXA. </a:t>
            </a:r>
            <a:r>
              <a:rPr lang="es-ES" dirty="0">
                <a:solidFill>
                  <a:srgbClr val="1B5582"/>
                </a:solidFill>
                <a:latin typeface="Arial Narrow" panose="020B0606020202030204" pitchFamily="34" charset="0"/>
              </a:rPr>
              <a:t>Conectividad de las cámaras de la Ruta del Sol II (16) y de las Concesiones así como la Implementación de los 30 Puntos Estratégicos en la vía, identificados por la FUERZA PUBLICA.</a:t>
            </a:r>
          </a:p>
        </p:txBody>
      </p:sp>
      <p:sp>
        <p:nvSpPr>
          <p:cNvPr id="12" name="Oval 11">
            <a:extLst>
              <a:ext uri="{FF2B5EF4-FFF2-40B4-BE49-F238E27FC236}">
                <a16:creationId xmlns:a16="http://schemas.microsoft.com/office/drawing/2014/main" xmlns="" id="{16BE0F23-54FD-934D-B130-E96677F7CECC}"/>
              </a:ext>
            </a:extLst>
          </p:cNvPr>
          <p:cNvSpPr/>
          <p:nvPr/>
        </p:nvSpPr>
        <p:spPr>
          <a:xfrm>
            <a:off x="1094831" y="1175988"/>
            <a:ext cx="1731263" cy="165419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xmlns="" id="{15F6F2FC-8BC2-4489-8F1E-48F8F2F694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5915" y="1491652"/>
            <a:ext cx="1377408" cy="1056565"/>
          </a:xfrm>
          <a:prstGeom prst="rect">
            <a:avLst/>
          </a:prstGeom>
        </p:spPr>
      </p:pic>
      <p:pic>
        <p:nvPicPr>
          <p:cNvPr id="14" name="Imagen 13" descr="Imagen que contiene objeto, reloj, señal&#10;&#10;Descripción generada automáticamente">
            <a:extLst>
              <a:ext uri="{FF2B5EF4-FFF2-40B4-BE49-F238E27FC236}">
                <a16:creationId xmlns:a16="http://schemas.microsoft.com/office/drawing/2014/main" xmlns="" id="{4A630FCF-265C-46EF-AFBF-B1E78A7E42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765" y="4327381"/>
            <a:ext cx="2040927" cy="932995"/>
          </a:xfrm>
          <a:prstGeom prst="rect">
            <a:avLst/>
          </a:prstGeom>
        </p:spPr>
      </p:pic>
      <p:pic>
        <p:nvPicPr>
          <p:cNvPr id="20" name="Imagen 19" descr="Imagen que contiene dibujo&#10;&#10;Descripción generada automáticamente">
            <a:extLst>
              <a:ext uri="{FF2B5EF4-FFF2-40B4-BE49-F238E27FC236}">
                <a16:creationId xmlns:a16="http://schemas.microsoft.com/office/drawing/2014/main" xmlns="" id="{1ACC5B59-42D3-4359-937A-452AE900CC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3552" y="3145159"/>
            <a:ext cx="1549207" cy="488889"/>
          </a:xfrm>
          <a:prstGeom prst="rect">
            <a:avLst/>
          </a:prstGeom>
        </p:spPr>
      </p:pic>
      <p:sp>
        <p:nvSpPr>
          <p:cNvPr id="11" name="Título 1">
            <a:extLst>
              <a:ext uri="{FF2B5EF4-FFF2-40B4-BE49-F238E27FC236}">
                <a16:creationId xmlns:a16="http://schemas.microsoft.com/office/drawing/2014/main" xmlns="" id="{35F4524E-7A2C-D742-A44A-6EEEBA33ABF7}"/>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Logros Primer Año de Gobierno</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1068390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9" y="-1"/>
            <a:ext cx="12189290" cy="6859522"/>
          </a:xfrm>
          <a:prstGeom prst="rect">
            <a:avLst/>
          </a:prstGeom>
        </p:spPr>
      </p:pic>
      <p:sp>
        <p:nvSpPr>
          <p:cNvPr id="5" name="Rectángulo 4">
            <a:extLst>
              <a:ext uri="{FF2B5EF4-FFF2-40B4-BE49-F238E27FC236}">
                <a16:creationId xmlns:a16="http://schemas.microsoft.com/office/drawing/2014/main" xmlns="" id="{96EB5F26-F78D-4D40-80C4-BA27AF30F9FE}"/>
              </a:ext>
            </a:extLst>
          </p:cNvPr>
          <p:cNvSpPr/>
          <p:nvPr/>
        </p:nvSpPr>
        <p:spPr>
          <a:xfrm rot="10800000" flipH="1">
            <a:off x="6108758" y="4067562"/>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200">
              <a:latin typeface="Arial Narrow" panose="020B0606020202030204" pitchFamily="34" charset="0"/>
            </a:endParaRPr>
          </a:p>
        </p:txBody>
      </p:sp>
      <p:sp>
        <p:nvSpPr>
          <p:cNvPr id="7" name="Subtítulo 2">
            <a:extLst>
              <a:ext uri="{FF2B5EF4-FFF2-40B4-BE49-F238E27FC236}">
                <a16:creationId xmlns:a16="http://schemas.microsoft.com/office/drawing/2014/main" xmlns="" id="{6C07D711-2812-624F-8308-A845BBD34ECE}"/>
              </a:ext>
            </a:extLst>
          </p:cNvPr>
          <p:cNvSpPr txBox="1">
            <a:spLocks/>
          </p:cNvSpPr>
          <p:nvPr/>
        </p:nvSpPr>
        <p:spPr>
          <a:xfrm>
            <a:off x="7032773" y="5273570"/>
            <a:ext cx="4726668" cy="68066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500"/>
              </a:lnSpc>
              <a:buNone/>
            </a:pPr>
            <a:r>
              <a:rPr lang="es-CO" b="1" dirty="0">
                <a:solidFill>
                  <a:srgbClr val="003366"/>
                </a:solidFill>
                <a:latin typeface="Myriad Pro" panose="020B0503030403020204" pitchFamily="34" charset="0"/>
              </a:rPr>
              <a:t>Proyecto Fenecimiento Cuenta Anual</a:t>
            </a:r>
            <a:endParaRPr lang="es-CO" sz="2200"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27788662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a:extLst>
              <a:ext uri="{FF2B5EF4-FFF2-40B4-BE49-F238E27FC236}">
                <a16:creationId xmlns:a16="http://schemas.microsoft.com/office/drawing/2014/main" xmlns="" id="{1C72DDFD-A783-2447-BB0C-C3486598D371}"/>
              </a:ext>
            </a:extLst>
          </p:cNvPr>
          <p:cNvSpPr/>
          <p:nvPr/>
        </p:nvSpPr>
        <p:spPr>
          <a:xfrm>
            <a:off x="1451428" y="4134059"/>
            <a:ext cx="10432651" cy="1147038"/>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xmlns="" id="{4C84D211-9A07-024E-B35B-DF94540B674D}"/>
              </a:ext>
            </a:extLst>
          </p:cNvPr>
          <p:cNvSpPr/>
          <p:nvPr/>
        </p:nvSpPr>
        <p:spPr>
          <a:xfrm>
            <a:off x="1451428" y="2700380"/>
            <a:ext cx="10432651" cy="1265952"/>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a:extLst>
              <a:ext uri="{FF2B5EF4-FFF2-40B4-BE49-F238E27FC236}">
                <a16:creationId xmlns:a16="http://schemas.microsoft.com/office/drawing/2014/main" xmlns="" id="{FA2A3102-48E5-4A47-A040-2C34E3832A3F}"/>
              </a:ext>
            </a:extLst>
          </p:cNvPr>
          <p:cNvSpPr/>
          <p:nvPr/>
        </p:nvSpPr>
        <p:spPr>
          <a:xfrm>
            <a:off x="1451428" y="1383629"/>
            <a:ext cx="10432651" cy="1121638"/>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Marcador de contenido 3"/>
          <p:cNvPicPr>
            <a:picLocks noChangeAspect="1"/>
          </p:cNvPicPr>
          <p:nvPr/>
        </p:nvPicPr>
        <p:blipFill rotWithShape="1">
          <a:blip r:embed="rId2" cstate="print">
            <a:extLst>
              <a:ext uri="{28A0092B-C50C-407E-A947-70E740481C1C}">
                <a14:useLocalDpi xmlns:a14="http://schemas.microsoft.com/office/drawing/2010/main" val="0"/>
              </a:ext>
            </a:extLst>
          </a:blip>
          <a:srcRect t="83952"/>
          <a:stretch/>
        </p:blipFill>
        <p:spPr>
          <a:xfrm>
            <a:off x="0" y="5758542"/>
            <a:ext cx="12192000" cy="1100789"/>
          </a:xfrm>
          <a:prstGeom prst="rect">
            <a:avLst/>
          </a:prstGeom>
          <a:noFill/>
          <a:ln>
            <a:noFill/>
          </a:ln>
        </p:spPr>
      </p:pic>
      <p:sp>
        <p:nvSpPr>
          <p:cNvPr id="3" name="CuadroTexto 2">
            <a:extLst>
              <a:ext uri="{FF2B5EF4-FFF2-40B4-BE49-F238E27FC236}">
                <a16:creationId xmlns:a16="http://schemas.microsoft.com/office/drawing/2014/main" xmlns="" id="{BD1B1B13-12DA-491F-82F4-32D1B7CF8B2A}"/>
              </a:ext>
            </a:extLst>
          </p:cNvPr>
          <p:cNvSpPr txBox="1"/>
          <p:nvPr/>
        </p:nvSpPr>
        <p:spPr>
          <a:xfrm>
            <a:off x="2593867" y="1461100"/>
            <a:ext cx="9290213" cy="3477875"/>
          </a:xfrm>
          <a:prstGeom prst="rect">
            <a:avLst/>
          </a:prstGeom>
          <a:noFill/>
        </p:spPr>
        <p:txBody>
          <a:bodyPr wrap="square" rtlCol="0">
            <a:spAutoFit/>
          </a:bodyPr>
          <a:lstStyle/>
          <a:p>
            <a:pPr marL="342900" indent="-342900">
              <a:buFont typeface="Courier New" panose="02070309020205020404" pitchFamily="49" charset="0"/>
              <a:buChar char="o"/>
            </a:pPr>
            <a:r>
              <a:rPr lang="es-ES" sz="2000" b="1" dirty="0">
                <a:solidFill>
                  <a:srgbClr val="1B5582"/>
                </a:solidFill>
                <a:latin typeface="Arial Narrow" panose="020B0606020202030204" pitchFamily="34" charset="0"/>
              </a:rPr>
              <a:t>ITS Red Vial Nacional Primaria – Estrategia Vías Inteligentes</a:t>
            </a:r>
            <a:endParaRPr lang="es-CO" sz="2000" b="1" dirty="0">
              <a:solidFill>
                <a:srgbClr val="1B5582"/>
              </a:solidFill>
              <a:latin typeface="Arial Narrow" panose="020B0606020202030204" pitchFamily="34" charset="0"/>
            </a:endParaRPr>
          </a:p>
          <a:p>
            <a:pPr lvl="1"/>
            <a:r>
              <a:rPr lang="es-ES" sz="2000" dirty="0">
                <a:solidFill>
                  <a:srgbClr val="1B5582"/>
                </a:solidFill>
                <a:latin typeface="Arial Narrow" panose="020B0606020202030204" pitchFamily="34" charset="0"/>
              </a:rPr>
              <a:t>Modernización de la infraestructura tecnológica del PSCN, para la obtención de datos relevantes de las carreteras nacionales de primer orden, una Solución Predictiva y Escalable.</a:t>
            </a:r>
          </a:p>
          <a:p>
            <a:pPr marL="342900" indent="-342900">
              <a:buFont typeface="Courier New" panose="02070309020205020404" pitchFamily="49" charset="0"/>
              <a:buChar char="o"/>
            </a:pPr>
            <a:endParaRPr lang="es-ES" sz="2000" dirty="0">
              <a:solidFill>
                <a:srgbClr val="1B5582"/>
              </a:solidFill>
              <a:latin typeface="Arial Narrow" panose="020B0606020202030204" pitchFamily="34" charset="0"/>
            </a:endParaRPr>
          </a:p>
          <a:p>
            <a:pPr marL="342900" indent="-342900">
              <a:buFont typeface="Courier New" panose="02070309020205020404" pitchFamily="49" charset="0"/>
              <a:buChar char="o"/>
            </a:pPr>
            <a:r>
              <a:rPr lang="es-ES" sz="2000" b="1" dirty="0">
                <a:solidFill>
                  <a:srgbClr val="1B5582"/>
                </a:solidFill>
                <a:latin typeface="Arial Narrow" panose="020B0606020202030204" pitchFamily="34" charset="0"/>
              </a:rPr>
              <a:t>Optimización Operativa #767</a:t>
            </a:r>
          </a:p>
          <a:p>
            <a:pPr lvl="1"/>
            <a:r>
              <a:rPr lang="es-ES" sz="2000" dirty="0">
                <a:solidFill>
                  <a:srgbClr val="1B5582"/>
                </a:solidFill>
                <a:latin typeface="Arial Narrow" panose="020B0606020202030204" pitchFamily="34" charset="0"/>
              </a:rPr>
              <a:t>Modernización de la operación del #767 por medio de la implementación de plataformas omnicanal e Inteligencia Artificial, que permitirán mejorar la experiencia de usuario gracias a la trazabilidad histórica de sus consultas. </a:t>
            </a:r>
          </a:p>
          <a:p>
            <a:pPr marL="342900" indent="-342900">
              <a:buFont typeface="Courier New" panose="02070309020205020404" pitchFamily="49" charset="0"/>
              <a:buChar char="o"/>
            </a:pPr>
            <a:endParaRPr lang="es-ES" sz="2000" dirty="0">
              <a:solidFill>
                <a:srgbClr val="1B5582"/>
              </a:solidFill>
              <a:latin typeface="Arial Narrow" panose="020B0606020202030204" pitchFamily="34" charset="0"/>
            </a:endParaRPr>
          </a:p>
          <a:p>
            <a:pPr marL="342900" indent="-342900">
              <a:buFont typeface="Courier New" panose="02070309020205020404" pitchFamily="49" charset="0"/>
              <a:buChar char="o"/>
            </a:pPr>
            <a:r>
              <a:rPr lang="es-ES" sz="2000" b="1" dirty="0">
                <a:solidFill>
                  <a:srgbClr val="1B5582"/>
                </a:solidFill>
                <a:latin typeface="Arial Narrow" panose="020B0606020202030204" pitchFamily="34" charset="0"/>
              </a:rPr>
              <a:t>Optimización de los Procesos del PSCN </a:t>
            </a:r>
          </a:p>
          <a:p>
            <a:pPr lvl="1"/>
            <a:r>
              <a:rPr lang="es-ES" sz="2000" dirty="0">
                <a:solidFill>
                  <a:srgbClr val="1B5582"/>
                </a:solidFill>
                <a:latin typeface="Arial Narrow" panose="020B0606020202030204" pitchFamily="34" charset="0"/>
              </a:rPr>
              <a:t>Mejoras en el seguimiento y control de las actividades internas del PSCN. </a:t>
            </a:r>
          </a:p>
        </p:txBody>
      </p:sp>
      <p:sp>
        <p:nvSpPr>
          <p:cNvPr id="7" name="Título 1">
            <a:extLst>
              <a:ext uri="{FF2B5EF4-FFF2-40B4-BE49-F238E27FC236}">
                <a16:creationId xmlns:a16="http://schemas.microsoft.com/office/drawing/2014/main" xmlns="" id="{F28F6011-0F99-494C-B563-BA4E49E1802E}"/>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Hacia dónde vamos</a:t>
            </a:r>
            <a:endParaRPr lang="es-CO" sz="4000" b="1" dirty="0">
              <a:solidFill>
                <a:srgbClr val="003366"/>
              </a:solidFill>
              <a:latin typeface="Myriad Pro" panose="020B0503030403020204" pitchFamily="34" charset="0"/>
            </a:endParaRPr>
          </a:p>
        </p:txBody>
      </p:sp>
      <p:sp>
        <p:nvSpPr>
          <p:cNvPr id="12" name="Oval 11">
            <a:extLst>
              <a:ext uri="{FF2B5EF4-FFF2-40B4-BE49-F238E27FC236}">
                <a16:creationId xmlns:a16="http://schemas.microsoft.com/office/drawing/2014/main" xmlns="" id="{F4BD5DB4-9B48-B443-ADD1-700E6E749C0A}"/>
              </a:ext>
            </a:extLst>
          </p:cNvPr>
          <p:cNvSpPr/>
          <p:nvPr/>
        </p:nvSpPr>
        <p:spPr>
          <a:xfrm>
            <a:off x="1059542" y="1251923"/>
            <a:ext cx="1485563" cy="14194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xmlns="" id="{0F89DA38-4428-304F-B5B5-34CB180642A4}"/>
              </a:ext>
            </a:extLst>
          </p:cNvPr>
          <p:cNvSpPr/>
          <p:nvPr/>
        </p:nvSpPr>
        <p:spPr>
          <a:xfrm>
            <a:off x="1059542" y="2621722"/>
            <a:ext cx="1485563" cy="14194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xmlns="" id="{C0A46F66-E177-7341-B6E9-C95910A3574C}"/>
              </a:ext>
            </a:extLst>
          </p:cNvPr>
          <p:cNvSpPr/>
          <p:nvPr/>
        </p:nvSpPr>
        <p:spPr>
          <a:xfrm>
            <a:off x="1059541" y="3997863"/>
            <a:ext cx="1485563" cy="14194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Speaker Phone">
            <a:extLst>
              <a:ext uri="{FF2B5EF4-FFF2-40B4-BE49-F238E27FC236}">
                <a16:creationId xmlns:a16="http://schemas.microsoft.com/office/drawing/2014/main" xmlns="" id="{80C633ED-D412-914F-91C5-6B7D485C089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1159290" y="2700381"/>
            <a:ext cx="1255186" cy="1255186"/>
          </a:xfrm>
          <a:prstGeom prst="rect">
            <a:avLst/>
          </a:prstGeom>
        </p:spPr>
      </p:pic>
      <p:pic>
        <p:nvPicPr>
          <p:cNvPr id="19" name="Graphic 18" descr="Research">
            <a:extLst>
              <a:ext uri="{FF2B5EF4-FFF2-40B4-BE49-F238E27FC236}">
                <a16:creationId xmlns:a16="http://schemas.microsoft.com/office/drawing/2014/main" xmlns="" id="{A2EC0E3F-5567-6F4F-A6C5-403E6DC0812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1289918" y="4171439"/>
            <a:ext cx="1108006" cy="1108006"/>
          </a:xfrm>
          <a:prstGeom prst="rect">
            <a:avLst/>
          </a:prstGeom>
        </p:spPr>
      </p:pic>
      <p:grpSp>
        <p:nvGrpSpPr>
          <p:cNvPr id="24" name="Group 23">
            <a:extLst>
              <a:ext uri="{FF2B5EF4-FFF2-40B4-BE49-F238E27FC236}">
                <a16:creationId xmlns:a16="http://schemas.microsoft.com/office/drawing/2014/main" xmlns="" id="{2EE8F024-4435-C44A-B5CF-50FA0D18CFCF}"/>
              </a:ext>
            </a:extLst>
          </p:cNvPr>
          <p:cNvGrpSpPr/>
          <p:nvPr/>
        </p:nvGrpSpPr>
        <p:grpSpPr>
          <a:xfrm>
            <a:off x="1307090" y="1124397"/>
            <a:ext cx="1092872" cy="1424412"/>
            <a:chOff x="1307090" y="1124397"/>
            <a:chExt cx="1092872" cy="1424412"/>
          </a:xfrm>
        </p:grpSpPr>
        <p:pic>
          <p:nvPicPr>
            <p:cNvPr id="21" name="Graphic 20" descr="Map with pin">
              <a:extLst>
                <a:ext uri="{FF2B5EF4-FFF2-40B4-BE49-F238E27FC236}">
                  <a16:creationId xmlns:a16="http://schemas.microsoft.com/office/drawing/2014/main" xmlns="" id="{EF9183A5-4547-654B-A9D4-46DA1588E84C}"/>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1485562" y="1634409"/>
              <a:ext cx="914400" cy="914400"/>
            </a:xfrm>
            <a:prstGeom prst="rect">
              <a:avLst/>
            </a:prstGeom>
          </p:spPr>
        </p:pic>
        <p:pic>
          <p:nvPicPr>
            <p:cNvPr id="23" name="Graphic 22" descr="Satellite">
              <a:extLst>
                <a:ext uri="{FF2B5EF4-FFF2-40B4-BE49-F238E27FC236}">
                  <a16:creationId xmlns:a16="http://schemas.microsoft.com/office/drawing/2014/main" xmlns="" id="{17C28893-84BE-D548-8E60-CCB2EA65A327}"/>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flipH="1">
              <a:off x="1307090" y="1124397"/>
              <a:ext cx="783570" cy="759449"/>
            </a:xfrm>
            <a:prstGeom prst="rect">
              <a:avLst/>
            </a:prstGeom>
          </p:spPr>
        </p:pic>
      </p:grpSp>
    </p:spTree>
    <p:extLst>
      <p:ext uri="{BB962C8B-B14F-4D97-AF65-F5344CB8AC3E}">
        <p14:creationId xmlns:p14="http://schemas.microsoft.com/office/powerpoint/2010/main" val="7139377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9" y="-1"/>
            <a:ext cx="12189290" cy="6859522"/>
          </a:xfrm>
          <a:prstGeom prst="rect">
            <a:avLst/>
          </a:prstGeom>
        </p:spPr>
      </p:pic>
      <p:sp>
        <p:nvSpPr>
          <p:cNvPr id="5" name="Rectángulo 4">
            <a:extLst>
              <a:ext uri="{FF2B5EF4-FFF2-40B4-BE49-F238E27FC236}">
                <a16:creationId xmlns:a16="http://schemas.microsoft.com/office/drawing/2014/main" xmlns="" id="{96EB5F26-F78D-4D40-80C4-BA27AF30F9FE}"/>
              </a:ext>
            </a:extLst>
          </p:cNvPr>
          <p:cNvSpPr/>
          <p:nvPr/>
        </p:nvSpPr>
        <p:spPr>
          <a:xfrm rot="10800000" flipH="1">
            <a:off x="6108758" y="4067562"/>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200">
              <a:latin typeface="Arial Narrow" panose="020B0606020202030204" pitchFamily="34" charset="0"/>
            </a:endParaRPr>
          </a:p>
        </p:txBody>
      </p:sp>
      <p:sp>
        <p:nvSpPr>
          <p:cNvPr id="7" name="Subtítulo 2">
            <a:extLst>
              <a:ext uri="{FF2B5EF4-FFF2-40B4-BE49-F238E27FC236}">
                <a16:creationId xmlns:a16="http://schemas.microsoft.com/office/drawing/2014/main" xmlns="" id="{6C07D711-2812-624F-8308-A845BBD34ECE}"/>
              </a:ext>
            </a:extLst>
          </p:cNvPr>
          <p:cNvSpPr txBox="1">
            <a:spLocks/>
          </p:cNvSpPr>
          <p:nvPr/>
        </p:nvSpPr>
        <p:spPr>
          <a:xfrm>
            <a:off x="7015389" y="5205046"/>
            <a:ext cx="4668611" cy="77372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200"/>
              </a:lnSpc>
              <a:buNone/>
            </a:pPr>
            <a:r>
              <a:rPr lang="es-CO" b="1" dirty="0">
                <a:solidFill>
                  <a:srgbClr val="003366"/>
                </a:solidFill>
                <a:latin typeface="Myriad Pro" panose="020B0503030403020204" pitchFamily="34" charset="0"/>
              </a:rPr>
              <a:t>Atención al Ciudadano</a:t>
            </a:r>
            <a:endParaRPr lang="es-CO" sz="2200"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16765928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79814" y="2403046"/>
            <a:ext cx="8632372" cy="1325563"/>
          </a:xfrm>
        </p:spPr>
        <p:txBody>
          <a:bodyPr>
            <a:normAutofit/>
          </a:bodyPr>
          <a:lstStyle/>
          <a:p>
            <a:pPr algn="ctr"/>
            <a:r>
              <a:rPr lang="es-CO" sz="6000" b="1" dirty="0">
                <a:solidFill>
                  <a:schemeClr val="bg1"/>
                </a:solidFill>
                <a:latin typeface="Myriad Pro" panose="020B0503030403020204" pitchFamily="34" charset="0"/>
              </a:rPr>
              <a:t>Título</a:t>
            </a:r>
          </a:p>
        </p:txBody>
      </p:sp>
      <p:sp>
        <p:nvSpPr>
          <p:cNvPr id="4" name="Rectángulo: esquinas redondeadas 3">
            <a:extLst>
              <a:ext uri="{FF2B5EF4-FFF2-40B4-BE49-F238E27FC236}">
                <a16:creationId xmlns:a16="http://schemas.microsoft.com/office/drawing/2014/main" xmlns="" id="{7429F292-55EA-472D-99FD-8A037D80A2FA}"/>
              </a:ext>
            </a:extLst>
          </p:cNvPr>
          <p:cNvSpPr/>
          <p:nvPr/>
        </p:nvSpPr>
        <p:spPr>
          <a:xfrm>
            <a:off x="2163453" y="1789171"/>
            <a:ext cx="3398621" cy="2338024"/>
          </a:xfrm>
          <a:prstGeom prst="roundRect">
            <a:avLst/>
          </a:prstGeom>
          <a:solidFill>
            <a:srgbClr val="CCD5E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342900" lvl="0" indent="-342900">
              <a:buFont typeface="Wingdings" pitchFamily="2" charset="2"/>
              <a:buChar char="§"/>
            </a:pPr>
            <a:r>
              <a:rPr lang="es-ES" sz="2000" dirty="0">
                <a:solidFill>
                  <a:srgbClr val="1B5582"/>
                </a:solidFill>
                <a:latin typeface="Arial Narrow" panose="020B0606020202030204" pitchFamily="34" charset="0"/>
              </a:rPr>
              <a:t>Mejorar los indicadores de efectividad en la respuesta a las PQRD.</a:t>
            </a:r>
            <a:endParaRPr lang="es-CO" sz="2000" dirty="0">
              <a:solidFill>
                <a:srgbClr val="1B5582"/>
              </a:solidFill>
              <a:latin typeface="Arial Narrow" panose="020B0606020202030204" pitchFamily="34" charset="0"/>
            </a:endParaRPr>
          </a:p>
        </p:txBody>
      </p:sp>
      <p:sp>
        <p:nvSpPr>
          <p:cNvPr id="12" name="Rectángulo: esquinas redondeadas 11">
            <a:extLst>
              <a:ext uri="{FF2B5EF4-FFF2-40B4-BE49-F238E27FC236}">
                <a16:creationId xmlns:a16="http://schemas.microsoft.com/office/drawing/2014/main" xmlns="" id="{E6BCB75A-07B9-43C6-9F98-E189A0A9CB53}"/>
              </a:ext>
            </a:extLst>
          </p:cNvPr>
          <p:cNvSpPr/>
          <p:nvPr/>
        </p:nvSpPr>
        <p:spPr>
          <a:xfrm>
            <a:off x="6862155" y="1789171"/>
            <a:ext cx="3457940" cy="2338024"/>
          </a:xfrm>
          <a:prstGeom prst="roundRect">
            <a:avLst/>
          </a:prstGeom>
          <a:solidFill>
            <a:srgbClr val="CCD5E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342900" lvl="0" indent="-342900">
              <a:buFont typeface="Wingdings" pitchFamily="2" charset="2"/>
              <a:buChar char="§"/>
            </a:pPr>
            <a:r>
              <a:rPr lang="es-ES" sz="2000" dirty="0">
                <a:solidFill>
                  <a:srgbClr val="1B5582"/>
                </a:solidFill>
                <a:latin typeface="Arial Narrow" panose="020B0606020202030204" pitchFamily="34" charset="0"/>
              </a:rPr>
              <a:t>En el marco del Plan de Acción se contempló el desarrollo de capacitaciones a los colaboradores del Instituto.</a:t>
            </a:r>
          </a:p>
        </p:txBody>
      </p:sp>
      <p:sp>
        <p:nvSpPr>
          <p:cNvPr id="9" name="Título 1">
            <a:extLst>
              <a:ext uri="{FF2B5EF4-FFF2-40B4-BE49-F238E27FC236}">
                <a16:creationId xmlns:a16="http://schemas.microsoft.com/office/drawing/2014/main" xmlns="" id="{54C8BA63-32C4-494A-9D74-63A6EF9C8F09}"/>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Necesidades y Estrategias</a:t>
            </a:r>
            <a:endParaRPr lang="es-CO" sz="4000" b="1" dirty="0">
              <a:solidFill>
                <a:srgbClr val="003366"/>
              </a:solidFill>
              <a:latin typeface="Myriad Pro" panose="020B0503030403020204" pitchFamily="34" charset="0"/>
            </a:endParaRPr>
          </a:p>
        </p:txBody>
      </p:sp>
      <p:grpSp>
        <p:nvGrpSpPr>
          <p:cNvPr id="15" name="Group 14">
            <a:extLst>
              <a:ext uri="{FF2B5EF4-FFF2-40B4-BE49-F238E27FC236}">
                <a16:creationId xmlns:a16="http://schemas.microsoft.com/office/drawing/2014/main" xmlns="" id="{7C547E8E-F1AD-1141-B287-D324DFDEBBF9}"/>
              </a:ext>
            </a:extLst>
          </p:cNvPr>
          <p:cNvGrpSpPr/>
          <p:nvPr/>
        </p:nvGrpSpPr>
        <p:grpSpPr>
          <a:xfrm>
            <a:off x="6862155" y="1122687"/>
            <a:ext cx="3457940" cy="914400"/>
            <a:chOff x="6862155" y="1601659"/>
            <a:chExt cx="3457940" cy="914400"/>
          </a:xfrm>
        </p:grpSpPr>
        <p:sp>
          <p:nvSpPr>
            <p:cNvPr id="16" name="Rectángulo redondeado 8">
              <a:extLst>
                <a:ext uri="{FF2B5EF4-FFF2-40B4-BE49-F238E27FC236}">
                  <a16:creationId xmlns:a16="http://schemas.microsoft.com/office/drawing/2014/main" xmlns="" id="{EAC3603E-0171-FE41-92E4-35E53D6EE9A0}"/>
                </a:ext>
              </a:extLst>
            </p:cNvPr>
            <p:cNvSpPr/>
            <p:nvPr/>
          </p:nvSpPr>
          <p:spPr>
            <a:xfrm>
              <a:off x="7590970" y="1861742"/>
              <a:ext cx="2729125" cy="406400"/>
            </a:xfrm>
            <a:prstGeom prst="roundRect">
              <a:avLst/>
            </a:prstGeom>
            <a:solidFill>
              <a:srgbClr val="1B5582"/>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b="1" dirty="0">
                  <a:solidFill>
                    <a:schemeClr val="bg1"/>
                  </a:solidFill>
                  <a:latin typeface="Arial Narrow" panose="020B0606020202030204" pitchFamily="34" charset="0"/>
                  <a:ea typeface="+mj-ea"/>
                  <a:cs typeface="+mj-cs"/>
                </a:rPr>
                <a:t>ESTRATEGIAS</a:t>
              </a:r>
              <a:endParaRPr lang="es-CO" sz="2000" b="1" dirty="0">
                <a:solidFill>
                  <a:schemeClr val="bg1"/>
                </a:solidFill>
                <a:latin typeface="Arial Narrow" panose="020B0606020202030204" pitchFamily="34" charset="0"/>
                <a:ea typeface="+mj-ea"/>
                <a:cs typeface="+mj-cs"/>
              </a:endParaRPr>
            </a:p>
          </p:txBody>
        </p:sp>
        <p:sp>
          <p:nvSpPr>
            <p:cNvPr id="17" name="Oval 16">
              <a:extLst>
                <a:ext uri="{FF2B5EF4-FFF2-40B4-BE49-F238E27FC236}">
                  <a16:creationId xmlns:a16="http://schemas.microsoft.com/office/drawing/2014/main" xmlns="" id="{702FC66D-E12F-7648-BF1C-8451114B230E}"/>
                </a:ext>
              </a:extLst>
            </p:cNvPr>
            <p:cNvSpPr/>
            <p:nvPr/>
          </p:nvSpPr>
          <p:spPr>
            <a:xfrm>
              <a:off x="6862155" y="1601659"/>
              <a:ext cx="914400" cy="914400"/>
            </a:xfrm>
            <a:prstGeom prst="ellipse">
              <a:avLst/>
            </a:prstGeom>
            <a:solidFill>
              <a:srgbClr val="1B55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Graphic 17" descr="Head with gears">
              <a:extLst>
                <a:ext uri="{FF2B5EF4-FFF2-40B4-BE49-F238E27FC236}">
                  <a16:creationId xmlns:a16="http://schemas.microsoft.com/office/drawing/2014/main" xmlns="" id="{845D532C-E420-BF40-B704-3F148690A9A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949239" y="1668506"/>
              <a:ext cx="801388" cy="801388"/>
            </a:xfrm>
            <a:prstGeom prst="rect">
              <a:avLst/>
            </a:prstGeom>
          </p:spPr>
        </p:pic>
      </p:grpSp>
      <p:grpSp>
        <p:nvGrpSpPr>
          <p:cNvPr id="19" name="Group 18">
            <a:extLst>
              <a:ext uri="{FF2B5EF4-FFF2-40B4-BE49-F238E27FC236}">
                <a16:creationId xmlns:a16="http://schemas.microsoft.com/office/drawing/2014/main" xmlns="" id="{AC5BEAD4-5FAB-0040-955D-098ECB23C65A}"/>
              </a:ext>
            </a:extLst>
          </p:cNvPr>
          <p:cNvGrpSpPr/>
          <p:nvPr/>
        </p:nvGrpSpPr>
        <p:grpSpPr>
          <a:xfrm>
            <a:off x="2163453" y="1114256"/>
            <a:ext cx="3398621" cy="914400"/>
            <a:chOff x="2163453" y="1593228"/>
            <a:chExt cx="3398621" cy="914400"/>
          </a:xfrm>
        </p:grpSpPr>
        <p:sp>
          <p:nvSpPr>
            <p:cNvPr id="20" name="Rectángulo redondeado 9">
              <a:extLst>
                <a:ext uri="{FF2B5EF4-FFF2-40B4-BE49-F238E27FC236}">
                  <a16:creationId xmlns:a16="http://schemas.microsoft.com/office/drawing/2014/main" xmlns="" id="{0E72DF56-DC6B-2442-818E-DADFD1209616}"/>
                </a:ext>
              </a:extLst>
            </p:cNvPr>
            <p:cNvSpPr/>
            <p:nvPr/>
          </p:nvSpPr>
          <p:spPr>
            <a:xfrm>
              <a:off x="2859314" y="1861742"/>
              <a:ext cx="2702760" cy="406400"/>
            </a:xfrm>
            <a:prstGeom prst="roundRect">
              <a:avLst/>
            </a:prstGeom>
            <a:solidFill>
              <a:srgbClr val="1B5582"/>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b="1" dirty="0">
                  <a:solidFill>
                    <a:schemeClr val="bg1"/>
                  </a:solidFill>
                  <a:latin typeface="Arial Narrow" panose="020B0606020202030204" pitchFamily="34" charset="0"/>
                  <a:ea typeface="+mj-ea"/>
                  <a:cs typeface="+mj-cs"/>
                </a:rPr>
                <a:t>NECESIDADES</a:t>
              </a:r>
              <a:endParaRPr lang="es-CO" sz="2000" b="1" dirty="0">
                <a:solidFill>
                  <a:schemeClr val="bg1"/>
                </a:solidFill>
                <a:latin typeface="Arial Narrow" panose="020B0606020202030204" pitchFamily="34" charset="0"/>
                <a:ea typeface="+mj-ea"/>
                <a:cs typeface="+mj-cs"/>
              </a:endParaRPr>
            </a:p>
          </p:txBody>
        </p:sp>
        <p:sp>
          <p:nvSpPr>
            <p:cNvPr id="21" name="Oval 20">
              <a:extLst>
                <a:ext uri="{FF2B5EF4-FFF2-40B4-BE49-F238E27FC236}">
                  <a16:creationId xmlns:a16="http://schemas.microsoft.com/office/drawing/2014/main" xmlns="" id="{6BA61414-58E3-934E-BE79-E6A55538EC96}"/>
                </a:ext>
              </a:extLst>
            </p:cNvPr>
            <p:cNvSpPr/>
            <p:nvPr/>
          </p:nvSpPr>
          <p:spPr>
            <a:xfrm>
              <a:off x="2163453" y="1593228"/>
              <a:ext cx="914400" cy="914400"/>
            </a:xfrm>
            <a:prstGeom prst="ellipse">
              <a:avLst/>
            </a:prstGeom>
            <a:solidFill>
              <a:srgbClr val="1B55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Graphic 21" descr="Bullseye">
              <a:extLst>
                <a:ext uri="{FF2B5EF4-FFF2-40B4-BE49-F238E27FC236}">
                  <a16:creationId xmlns:a16="http://schemas.microsoft.com/office/drawing/2014/main" xmlns="" id="{D7B211C8-8D0B-AF4C-83E5-C2700203C07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2211348" y="1641123"/>
              <a:ext cx="818610" cy="818610"/>
            </a:xfrm>
            <a:prstGeom prst="rect">
              <a:avLst/>
            </a:prstGeom>
          </p:spPr>
        </p:pic>
      </p:grpSp>
    </p:spTree>
    <p:extLst>
      <p:ext uri="{BB962C8B-B14F-4D97-AF65-F5344CB8AC3E}">
        <p14:creationId xmlns:p14="http://schemas.microsoft.com/office/powerpoint/2010/main" val="39590210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esquinas redondeadas 1">
            <a:extLst>
              <a:ext uri="{FF2B5EF4-FFF2-40B4-BE49-F238E27FC236}">
                <a16:creationId xmlns:a16="http://schemas.microsoft.com/office/drawing/2014/main" xmlns="" id="{8DDFCBA3-E12F-43C9-8189-1121A667B3DA}"/>
              </a:ext>
            </a:extLst>
          </p:cNvPr>
          <p:cNvSpPr/>
          <p:nvPr/>
        </p:nvSpPr>
        <p:spPr>
          <a:xfrm>
            <a:off x="1412372" y="1453019"/>
            <a:ext cx="10144975" cy="1975981"/>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5"/>
            <a:r>
              <a:rPr lang="es-CO" altLang="es-CO"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Se radicaron </a:t>
            </a:r>
            <a:r>
              <a:rPr lang="es-CO" altLang="es-CO" b="1"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66.650 </a:t>
            </a:r>
            <a:r>
              <a:rPr lang="es-CO" altLang="es-CO"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documentos de los cuales </a:t>
            </a:r>
            <a:r>
              <a:rPr lang="es-CO" altLang="es-CO" b="1"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8,147 </a:t>
            </a:r>
            <a:r>
              <a:rPr lang="es-CO" altLang="es-CO"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fueron PQRD, las cuales se pueden</a:t>
            </a:r>
            <a:r>
              <a:rPr lang="es-CO" altLang="es-CO" b="1"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 </a:t>
            </a:r>
            <a:r>
              <a:rPr lang="es-CO" altLang="es-CO"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discriminar así:</a:t>
            </a:r>
          </a:p>
          <a:p>
            <a:endParaRPr lang="es-CO" dirty="0">
              <a:solidFill>
                <a:srgbClr val="1B5582"/>
              </a:solidFill>
            </a:endParaRPr>
          </a:p>
        </p:txBody>
      </p:sp>
      <p:sp>
        <p:nvSpPr>
          <p:cNvPr id="9" name="Rectángulo: esquinas redondeadas 8">
            <a:extLst>
              <a:ext uri="{FF2B5EF4-FFF2-40B4-BE49-F238E27FC236}">
                <a16:creationId xmlns:a16="http://schemas.microsoft.com/office/drawing/2014/main" xmlns="" id="{5878796D-92FD-4557-992F-5863AF1D4517}"/>
              </a:ext>
            </a:extLst>
          </p:cNvPr>
          <p:cNvSpPr/>
          <p:nvPr/>
        </p:nvSpPr>
        <p:spPr>
          <a:xfrm>
            <a:off x="1412372" y="3624380"/>
            <a:ext cx="10144975" cy="1975981"/>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5"/>
            <a:r>
              <a:rPr lang="es-CO" spc="-4"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El </a:t>
            </a:r>
            <a:r>
              <a:rPr lang="es-CO" b="1"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83,02% </a:t>
            </a:r>
            <a:r>
              <a:rPr lang="es-CO"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de las solicitudes radicadas fueron respondidas </a:t>
            </a:r>
            <a:r>
              <a:rPr lang="es-CO" spc="-4"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oportunamente. </a:t>
            </a:r>
          </a:p>
          <a:p>
            <a:pPr lvl="5"/>
            <a:r>
              <a:rPr lang="es-CO" spc="-4"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Se presentaron 64 denuncias, 52 fueron atendidas  oportunamente.</a:t>
            </a:r>
          </a:p>
          <a:p>
            <a:pPr lvl="5"/>
            <a:r>
              <a:rPr lang="es-CO" spc="-4"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Se han realizado campañas de socialización sobre buenas prácticas para la reasignación y/o respuesta oportuna de las PQRD, así como los términos de respuesta.</a:t>
            </a:r>
          </a:p>
          <a:p>
            <a:pPr lvl="5"/>
            <a:r>
              <a:rPr lang="es-ES" spc="-4"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Se </a:t>
            </a:r>
            <a:r>
              <a:rPr lang="es-ES"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han </a:t>
            </a:r>
            <a:r>
              <a:rPr lang="es-ES" spc="-4"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dictado </a:t>
            </a:r>
            <a:r>
              <a:rPr lang="es-ES"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charlas </a:t>
            </a:r>
            <a:r>
              <a:rPr lang="es-ES" spc="-4"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sobre Derecho </a:t>
            </a:r>
            <a:r>
              <a:rPr lang="es-ES"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de </a:t>
            </a:r>
            <a:r>
              <a:rPr lang="es-ES" spc="-8"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Petición y servicio al ciudadano </a:t>
            </a:r>
            <a:r>
              <a:rPr lang="es-ES"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a</a:t>
            </a:r>
            <a:r>
              <a:rPr lang="es-ES" spc="-49"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 </a:t>
            </a:r>
            <a:r>
              <a:rPr lang="es-ES" b="1"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106 </a:t>
            </a:r>
            <a:r>
              <a:rPr lang="es-ES"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colaboradores del instituto.</a:t>
            </a:r>
            <a:endParaRPr lang="es-CO" dirty="0">
              <a:solidFill>
                <a:srgbClr val="1B5582"/>
              </a:solidFill>
              <a:latin typeface="Arial Narrow" panose="020B0606020202030204" pitchFamily="34" charset="0"/>
            </a:endParaRPr>
          </a:p>
        </p:txBody>
      </p:sp>
      <p:sp>
        <p:nvSpPr>
          <p:cNvPr id="12" name="Oval 11">
            <a:extLst>
              <a:ext uri="{FF2B5EF4-FFF2-40B4-BE49-F238E27FC236}">
                <a16:creationId xmlns:a16="http://schemas.microsoft.com/office/drawing/2014/main" xmlns="" id="{815881E3-5ADA-B842-B9DE-1C6DCABDC5B3}"/>
              </a:ext>
            </a:extLst>
          </p:cNvPr>
          <p:cNvSpPr/>
          <p:nvPr/>
        </p:nvSpPr>
        <p:spPr>
          <a:xfrm>
            <a:off x="1008212" y="1335642"/>
            <a:ext cx="2307952" cy="2205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xmlns="" id="{9CB216EF-D9BC-7E43-AAFF-11CE79FDB834}"/>
              </a:ext>
            </a:extLst>
          </p:cNvPr>
          <p:cNvSpPr/>
          <p:nvPr/>
        </p:nvSpPr>
        <p:spPr>
          <a:xfrm>
            <a:off x="1008212" y="3509766"/>
            <a:ext cx="2307952" cy="22052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ángulo 2">
            <a:extLst>
              <a:ext uri="{FF2B5EF4-FFF2-40B4-BE49-F238E27FC236}">
                <a16:creationId xmlns:a16="http://schemas.microsoft.com/office/drawing/2014/main" xmlns="" id="{AEC181AA-7A0E-473C-8BE6-83DD0A1FEC82}"/>
              </a:ext>
            </a:extLst>
          </p:cNvPr>
          <p:cNvSpPr/>
          <p:nvPr/>
        </p:nvSpPr>
        <p:spPr>
          <a:xfrm>
            <a:off x="3816684" y="2185129"/>
            <a:ext cx="2601238" cy="1200329"/>
          </a:xfrm>
          <a:prstGeom prst="rect">
            <a:avLst/>
          </a:prstGeom>
        </p:spPr>
        <p:txBody>
          <a:bodyPr wrap="square">
            <a:spAutoFit/>
          </a:bodyPr>
          <a:lstStyle/>
          <a:p>
            <a:pPr marL="285750" lvl="0" indent="-285750">
              <a:buFont typeface="Wingdings" pitchFamily="2" charset="2"/>
              <a:buChar char="§"/>
            </a:pPr>
            <a:r>
              <a:rPr lang="es-CO" altLang="es-CO"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Interés Particular: </a:t>
            </a:r>
            <a:r>
              <a:rPr lang="es-CO" altLang="es-CO" b="1"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2.367</a:t>
            </a:r>
          </a:p>
          <a:p>
            <a:pPr marL="285750" lvl="0" indent="-285750">
              <a:buFont typeface="Wingdings" pitchFamily="2" charset="2"/>
              <a:buChar char="§"/>
            </a:pPr>
            <a:r>
              <a:rPr lang="es-CO" altLang="es-CO"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Interés General: </a:t>
            </a:r>
            <a:r>
              <a:rPr lang="es-CO" altLang="es-CO" b="1"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1.673</a:t>
            </a:r>
            <a:endParaRPr lang="es-CO" altLang="es-CO"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endParaRPr>
          </a:p>
          <a:p>
            <a:pPr marL="285750" lvl="0" indent="-285750">
              <a:buFont typeface="Wingdings" pitchFamily="2" charset="2"/>
              <a:buChar char="§"/>
            </a:pPr>
            <a:r>
              <a:rPr lang="es-CO" altLang="es-CO"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Quejas: </a:t>
            </a:r>
            <a:r>
              <a:rPr lang="es-CO" altLang="es-CO" b="1"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31</a:t>
            </a:r>
          </a:p>
          <a:p>
            <a:pPr marL="285750" lvl="0" indent="-285750">
              <a:buFont typeface="Wingdings" pitchFamily="2" charset="2"/>
              <a:buChar char="§"/>
            </a:pPr>
            <a:r>
              <a:rPr lang="es-CO" altLang="es-CO"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Reclamos: </a:t>
            </a:r>
            <a:r>
              <a:rPr lang="es-CO" altLang="es-CO" b="1"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843</a:t>
            </a:r>
          </a:p>
        </p:txBody>
      </p:sp>
      <p:sp>
        <p:nvSpPr>
          <p:cNvPr id="4" name="Rectángulo 3">
            <a:extLst>
              <a:ext uri="{FF2B5EF4-FFF2-40B4-BE49-F238E27FC236}">
                <a16:creationId xmlns:a16="http://schemas.microsoft.com/office/drawing/2014/main" xmlns="" id="{4F94FA48-C306-4CAB-AC70-E7A1A49B02D4}"/>
              </a:ext>
            </a:extLst>
          </p:cNvPr>
          <p:cNvSpPr/>
          <p:nvPr/>
        </p:nvSpPr>
        <p:spPr>
          <a:xfrm>
            <a:off x="6679156" y="2154078"/>
            <a:ext cx="3995542" cy="923330"/>
          </a:xfrm>
          <a:prstGeom prst="rect">
            <a:avLst/>
          </a:prstGeom>
        </p:spPr>
        <p:txBody>
          <a:bodyPr wrap="square">
            <a:spAutoFit/>
          </a:bodyPr>
          <a:lstStyle/>
          <a:p>
            <a:pPr marL="285750" lvl="0" indent="-285750">
              <a:buFont typeface="Wingdings" pitchFamily="2" charset="2"/>
              <a:buChar char="§"/>
            </a:pPr>
            <a:r>
              <a:rPr lang="es-CO" altLang="es-CO"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Denuncias: </a:t>
            </a:r>
            <a:r>
              <a:rPr lang="es-CO" altLang="es-CO" b="1"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64</a:t>
            </a:r>
            <a:endParaRPr lang="es-CO" altLang="es-CO"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endParaRPr>
          </a:p>
          <a:p>
            <a:pPr marL="285750" lvl="0" indent="-285750">
              <a:buFont typeface="Wingdings" pitchFamily="2" charset="2"/>
              <a:buChar char="§"/>
            </a:pPr>
            <a:r>
              <a:rPr lang="es-CO" altLang="es-CO"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Consultas: </a:t>
            </a:r>
            <a:r>
              <a:rPr lang="es-CO" altLang="es-CO" b="1"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155</a:t>
            </a:r>
          </a:p>
          <a:p>
            <a:pPr marL="285750" lvl="0" indent="-285750">
              <a:buFont typeface="Wingdings" pitchFamily="2" charset="2"/>
              <a:buChar char="§"/>
            </a:pPr>
            <a:r>
              <a:rPr lang="es-CO" altLang="es-CO"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Petición de información y/o Copias: </a:t>
            </a:r>
            <a:r>
              <a:rPr lang="es-CO" altLang="es-CO" b="1" dirty="0">
                <a:solidFill>
                  <a:srgbClr val="1B5582"/>
                </a:solidFill>
                <a:latin typeface="Arial Narrow" panose="020B0606020202030204" pitchFamily="34" charset="0"/>
                <a:ea typeface="Segoe UI Historic" panose="020B0502040204020203" pitchFamily="34" charset="0"/>
                <a:cs typeface="Segoe UI Historic" panose="020B0502040204020203" pitchFamily="34" charset="0"/>
              </a:rPr>
              <a:t>3.014</a:t>
            </a:r>
            <a:endParaRPr lang="es-CO" dirty="0">
              <a:solidFill>
                <a:srgbClr val="1B5582"/>
              </a:solidFill>
              <a:latin typeface="Arial Narrow" panose="020B0606020202030204" pitchFamily="34" charset="0"/>
            </a:endParaRPr>
          </a:p>
        </p:txBody>
      </p:sp>
      <p:pic>
        <p:nvPicPr>
          <p:cNvPr id="7" name="Imagen 6" descr="Imagen que contiene dibujo&#10;&#10;Descripción generada automáticamente">
            <a:extLst>
              <a:ext uri="{FF2B5EF4-FFF2-40B4-BE49-F238E27FC236}">
                <a16:creationId xmlns:a16="http://schemas.microsoft.com/office/drawing/2014/main" xmlns="" id="{D9350B71-269A-41AB-8601-79353E1655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0271" y="1403122"/>
            <a:ext cx="2099936" cy="2099936"/>
          </a:xfrm>
          <a:prstGeom prst="rect">
            <a:avLst/>
          </a:prstGeom>
        </p:spPr>
      </p:pic>
      <p:pic>
        <p:nvPicPr>
          <p:cNvPr id="10" name="Imagen 9" descr="Imagen que contiene reloj&#10;&#10;Descripción generada automáticamente">
            <a:extLst>
              <a:ext uri="{FF2B5EF4-FFF2-40B4-BE49-F238E27FC236}">
                <a16:creationId xmlns:a16="http://schemas.microsoft.com/office/drawing/2014/main" xmlns="" id="{279ECD58-32BC-4CFF-8A36-864A732C2A7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1222" y="3784047"/>
            <a:ext cx="2149695" cy="1656646"/>
          </a:xfrm>
          <a:prstGeom prst="rect">
            <a:avLst/>
          </a:prstGeom>
        </p:spPr>
      </p:pic>
      <p:sp>
        <p:nvSpPr>
          <p:cNvPr id="11" name="Título 1">
            <a:extLst>
              <a:ext uri="{FF2B5EF4-FFF2-40B4-BE49-F238E27FC236}">
                <a16:creationId xmlns:a16="http://schemas.microsoft.com/office/drawing/2014/main" xmlns="" id="{7B82AE1A-48AF-B341-A982-FE3B572193F1}"/>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Logros Primer Año de Gobierno</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2331991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a:extLst>
              <a:ext uri="{FF2B5EF4-FFF2-40B4-BE49-F238E27FC236}">
                <a16:creationId xmlns:a16="http://schemas.microsoft.com/office/drawing/2014/main" xmlns="" id="{6E08238F-2336-8046-B576-D5E928E4E3AE}"/>
              </a:ext>
            </a:extLst>
          </p:cNvPr>
          <p:cNvSpPr/>
          <p:nvPr/>
        </p:nvSpPr>
        <p:spPr>
          <a:xfrm>
            <a:off x="2012850" y="4817746"/>
            <a:ext cx="9685445" cy="792359"/>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xmlns="" id="{8A77A7B2-D2A3-6741-A4F8-B0D355C1E874}"/>
              </a:ext>
            </a:extLst>
          </p:cNvPr>
          <p:cNvSpPr/>
          <p:nvPr/>
        </p:nvSpPr>
        <p:spPr>
          <a:xfrm>
            <a:off x="1524000" y="4774204"/>
            <a:ext cx="958195" cy="9155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a:extLst>
              <a:ext uri="{FF2B5EF4-FFF2-40B4-BE49-F238E27FC236}">
                <a16:creationId xmlns:a16="http://schemas.microsoft.com/office/drawing/2014/main" xmlns="" id="{28EF3660-0AFD-E245-8D79-75C3ED31420E}"/>
              </a:ext>
            </a:extLst>
          </p:cNvPr>
          <p:cNvSpPr/>
          <p:nvPr/>
        </p:nvSpPr>
        <p:spPr>
          <a:xfrm>
            <a:off x="2012850" y="3902207"/>
            <a:ext cx="9685445" cy="792359"/>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xmlns="" id="{76842CCD-E29D-4B46-ADAB-8B404DD3BE88}"/>
              </a:ext>
            </a:extLst>
          </p:cNvPr>
          <p:cNvSpPr/>
          <p:nvPr/>
        </p:nvSpPr>
        <p:spPr>
          <a:xfrm>
            <a:off x="1524000" y="3858665"/>
            <a:ext cx="958195" cy="9155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a:extLst>
              <a:ext uri="{FF2B5EF4-FFF2-40B4-BE49-F238E27FC236}">
                <a16:creationId xmlns:a16="http://schemas.microsoft.com/office/drawing/2014/main" xmlns="" id="{AC4EE046-0345-DC47-B83A-C66E323015DB}"/>
              </a:ext>
            </a:extLst>
          </p:cNvPr>
          <p:cNvSpPr/>
          <p:nvPr/>
        </p:nvSpPr>
        <p:spPr>
          <a:xfrm>
            <a:off x="2012850" y="2977322"/>
            <a:ext cx="9685445" cy="792359"/>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xmlns="" id="{0DDA413B-6DB7-374B-A4E4-2471B982ED69}"/>
              </a:ext>
            </a:extLst>
          </p:cNvPr>
          <p:cNvSpPr/>
          <p:nvPr/>
        </p:nvSpPr>
        <p:spPr>
          <a:xfrm>
            <a:off x="1524000" y="2933780"/>
            <a:ext cx="958195" cy="9155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xmlns="" id="{F520CBD8-AC5A-464E-88AF-F63AD6B9236B}"/>
              </a:ext>
            </a:extLst>
          </p:cNvPr>
          <p:cNvSpPr/>
          <p:nvPr/>
        </p:nvSpPr>
        <p:spPr>
          <a:xfrm>
            <a:off x="1980361" y="1116732"/>
            <a:ext cx="9685445" cy="792359"/>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xmlns="" id="{831CEE7A-E552-ED4A-BFF4-79227D0E8043}"/>
              </a:ext>
            </a:extLst>
          </p:cNvPr>
          <p:cNvSpPr/>
          <p:nvPr/>
        </p:nvSpPr>
        <p:spPr>
          <a:xfrm>
            <a:off x="1491511" y="1073190"/>
            <a:ext cx="958195" cy="9155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xmlns="" id="{CDF939D0-69CF-4D44-8D96-DA1FE72D29F6}"/>
              </a:ext>
            </a:extLst>
          </p:cNvPr>
          <p:cNvSpPr/>
          <p:nvPr/>
        </p:nvSpPr>
        <p:spPr>
          <a:xfrm>
            <a:off x="1980361" y="2037923"/>
            <a:ext cx="9685445" cy="792359"/>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xmlns="" id="{E1FA3DCA-4D86-F141-8429-F38401956FB5}"/>
              </a:ext>
            </a:extLst>
          </p:cNvPr>
          <p:cNvSpPr/>
          <p:nvPr/>
        </p:nvSpPr>
        <p:spPr>
          <a:xfrm>
            <a:off x="1491511" y="1994381"/>
            <a:ext cx="958195" cy="9155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Marcador de contenido 3"/>
          <p:cNvPicPr>
            <a:picLocks noChangeAspect="1"/>
          </p:cNvPicPr>
          <p:nvPr/>
        </p:nvPicPr>
        <p:blipFill rotWithShape="1">
          <a:blip r:embed="rId2" cstate="print">
            <a:extLst>
              <a:ext uri="{28A0092B-C50C-407E-A947-70E740481C1C}">
                <a14:useLocalDpi xmlns:a14="http://schemas.microsoft.com/office/drawing/2010/main" val="0"/>
              </a:ext>
            </a:extLst>
          </a:blip>
          <a:srcRect t="83952"/>
          <a:stretch/>
        </p:blipFill>
        <p:spPr>
          <a:xfrm>
            <a:off x="0" y="5758542"/>
            <a:ext cx="12192000" cy="1100789"/>
          </a:xfrm>
          <a:prstGeom prst="rect">
            <a:avLst/>
          </a:prstGeom>
          <a:noFill/>
          <a:ln>
            <a:noFill/>
          </a:ln>
        </p:spPr>
      </p:pic>
      <p:sp>
        <p:nvSpPr>
          <p:cNvPr id="3" name="CuadroTexto 2">
            <a:extLst>
              <a:ext uri="{FF2B5EF4-FFF2-40B4-BE49-F238E27FC236}">
                <a16:creationId xmlns:a16="http://schemas.microsoft.com/office/drawing/2014/main" xmlns="" id="{BD1B1B13-12DA-491F-82F4-32D1B7CF8B2A}"/>
              </a:ext>
            </a:extLst>
          </p:cNvPr>
          <p:cNvSpPr txBox="1"/>
          <p:nvPr/>
        </p:nvSpPr>
        <p:spPr>
          <a:xfrm>
            <a:off x="2481942" y="1169135"/>
            <a:ext cx="9041331" cy="4093428"/>
          </a:xfrm>
          <a:prstGeom prst="rect">
            <a:avLst/>
          </a:prstGeom>
          <a:noFill/>
        </p:spPr>
        <p:txBody>
          <a:bodyPr wrap="square" rtlCol="0">
            <a:spAutoFit/>
          </a:bodyPr>
          <a:lstStyle/>
          <a:p>
            <a:pPr marL="342900" indent="-342900">
              <a:buFont typeface="Courier New" panose="02070309020205020404" pitchFamily="49" charset="0"/>
              <a:buChar char="o"/>
            </a:pPr>
            <a:r>
              <a:rPr lang="es-ES" sz="2000" dirty="0">
                <a:solidFill>
                  <a:srgbClr val="1B5582"/>
                </a:solidFill>
                <a:latin typeface="Arial Narrow" panose="020B0606020202030204" pitchFamily="34" charset="0"/>
              </a:rPr>
              <a:t>Continuaremos realizando capacitaciones a los colaboradores del instituto en los temas relacionados con las PQRD y Servicio al Ciudadano.</a:t>
            </a:r>
          </a:p>
          <a:p>
            <a:pPr marL="342900" indent="-342900">
              <a:buFont typeface="Courier New" panose="02070309020205020404" pitchFamily="49" charset="0"/>
              <a:buChar char="o"/>
            </a:pPr>
            <a:endParaRPr lang="es-ES" sz="2000" dirty="0">
              <a:solidFill>
                <a:srgbClr val="1B5582"/>
              </a:solidFill>
              <a:latin typeface="Arial Narrow" panose="020B0606020202030204" pitchFamily="34" charset="0"/>
            </a:endParaRPr>
          </a:p>
          <a:p>
            <a:pPr marL="342900" indent="-342900">
              <a:buFont typeface="Courier New" panose="02070309020205020404" pitchFamily="49" charset="0"/>
              <a:buChar char="o"/>
            </a:pPr>
            <a:r>
              <a:rPr lang="es-ES" sz="2000" dirty="0">
                <a:solidFill>
                  <a:srgbClr val="1B5582"/>
                </a:solidFill>
                <a:latin typeface="Arial Narrow" panose="020B0606020202030204" pitchFamily="34" charset="0"/>
              </a:rPr>
              <a:t>Continuaremos con la realización de mesas de trabajo en todo el Instituto  para mejorar la oportunidad en la atención a las PQRD.</a:t>
            </a:r>
          </a:p>
          <a:p>
            <a:pPr marL="342900" indent="-342900">
              <a:buFont typeface="Courier New" panose="02070309020205020404" pitchFamily="49" charset="0"/>
              <a:buChar char="o"/>
            </a:pPr>
            <a:endParaRPr lang="es-ES" sz="2000" dirty="0">
              <a:solidFill>
                <a:srgbClr val="1B5582"/>
              </a:solidFill>
              <a:latin typeface="Arial Narrow" panose="020B0606020202030204" pitchFamily="34" charset="0"/>
            </a:endParaRPr>
          </a:p>
          <a:p>
            <a:pPr marL="342900" indent="-342900">
              <a:buFont typeface="Courier New" panose="02070309020205020404" pitchFamily="49" charset="0"/>
              <a:buChar char="o"/>
            </a:pPr>
            <a:r>
              <a:rPr lang="es-ES" sz="2000" dirty="0">
                <a:solidFill>
                  <a:srgbClr val="1B5582"/>
                </a:solidFill>
                <a:latin typeface="Arial Narrow" panose="020B0606020202030204" pitchFamily="34" charset="0"/>
              </a:rPr>
              <a:t>Continuaremos con la participación del Instituto en las Ferias de Servicio al ciudadano programadas por el DNP, para hacer mas visible a la entidad.</a:t>
            </a:r>
          </a:p>
          <a:p>
            <a:pPr marL="342900" indent="-342900">
              <a:buFont typeface="Courier New" panose="02070309020205020404" pitchFamily="49" charset="0"/>
              <a:buChar char="o"/>
            </a:pPr>
            <a:endParaRPr lang="es-ES" sz="2000" dirty="0">
              <a:solidFill>
                <a:srgbClr val="1B5582"/>
              </a:solidFill>
              <a:latin typeface="Arial Narrow" panose="020B0606020202030204" pitchFamily="34" charset="0"/>
            </a:endParaRPr>
          </a:p>
          <a:p>
            <a:pPr marL="342900" indent="-342900">
              <a:buFont typeface="Courier New" panose="02070309020205020404" pitchFamily="49" charset="0"/>
              <a:buChar char="o"/>
            </a:pPr>
            <a:r>
              <a:rPr lang="es-ES" sz="2000" dirty="0">
                <a:solidFill>
                  <a:srgbClr val="1B5582"/>
                </a:solidFill>
                <a:latin typeface="Arial Narrow" panose="020B0606020202030204" pitchFamily="34" charset="0"/>
              </a:rPr>
              <a:t>Implementación de respuestas tipo a preguntas frecuentes para reducir la cantidad de peticiones que llegan a las unidades ejecutoras.</a:t>
            </a:r>
          </a:p>
          <a:p>
            <a:pPr marL="342900" indent="-342900">
              <a:buFont typeface="Courier New" panose="02070309020205020404" pitchFamily="49" charset="0"/>
              <a:buChar char="o"/>
            </a:pPr>
            <a:endParaRPr lang="es-ES" sz="2000" dirty="0">
              <a:solidFill>
                <a:srgbClr val="1B5582"/>
              </a:solidFill>
              <a:latin typeface="Arial Narrow" panose="020B0606020202030204" pitchFamily="34" charset="0"/>
            </a:endParaRPr>
          </a:p>
          <a:p>
            <a:pPr marL="342900" indent="-342900">
              <a:buFont typeface="Courier New" panose="02070309020205020404" pitchFamily="49" charset="0"/>
              <a:buChar char="o"/>
            </a:pPr>
            <a:r>
              <a:rPr lang="es-ES" sz="2000" dirty="0">
                <a:solidFill>
                  <a:srgbClr val="1B5582"/>
                </a:solidFill>
                <a:latin typeface="Arial Narrow" panose="020B0606020202030204" pitchFamily="34" charset="0"/>
              </a:rPr>
              <a:t>Fortaleceremos las capacitaciones en las Direcciones Territoriales. </a:t>
            </a:r>
            <a:endParaRPr lang="es-CO" sz="2000" dirty="0">
              <a:solidFill>
                <a:srgbClr val="1B5582"/>
              </a:solidFill>
              <a:latin typeface="Arial Narrow" panose="020B0606020202030204" pitchFamily="34" charset="0"/>
            </a:endParaRPr>
          </a:p>
        </p:txBody>
      </p:sp>
      <p:sp>
        <p:nvSpPr>
          <p:cNvPr id="7" name="Título 1">
            <a:extLst>
              <a:ext uri="{FF2B5EF4-FFF2-40B4-BE49-F238E27FC236}">
                <a16:creationId xmlns:a16="http://schemas.microsoft.com/office/drawing/2014/main" xmlns="" id="{B44F9076-40F7-7F48-8C44-24FB83F8F366}"/>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Hacia dónde vamos</a:t>
            </a:r>
            <a:endParaRPr lang="es-CO" sz="4000" b="1" dirty="0">
              <a:solidFill>
                <a:srgbClr val="003366"/>
              </a:solidFill>
              <a:latin typeface="Myriad Pro" panose="020B0503030403020204" pitchFamily="34" charset="0"/>
            </a:endParaRPr>
          </a:p>
        </p:txBody>
      </p:sp>
      <p:pic>
        <p:nvPicPr>
          <p:cNvPr id="4" name="Graphic 3" descr="Teacher">
            <a:extLst>
              <a:ext uri="{FF2B5EF4-FFF2-40B4-BE49-F238E27FC236}">
                <a16:creationId xmlns:a16="http://schemas.microsoft.com/office/drawing/2014/main" xmlns="" id="{9717F0BD-0CB5-264B-9B4F-5C331E55D96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1396907" y="4817746"/>
            <a:ext cx="871997" cy="871997"/>
          </a:xfrm>
          <a:prstGeom prst="rect">
            <a:avLst/>
          </a:prstGeom>
        </p:spPr>
      </p:pic>
      <p:pic>
        <p:nvPicPr>
          <p:cNvPr id="24" name="Graphic 23" descr="Call center">
            <a:extLst>
              <a:ext uri="{FF2B5EF4-FFF2-40B4-BE49-F238E27FC236}">
                <a16:creationId xmlns:a16="http://schemas.microsoft.com/office/drawing/2014/main" xmlns="" id="{24AA704F-A423-1140-BFE5-12DCA9721C7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1404213" y="3906691"/>
            <a:ext cx="841535" cy="841535"/>
          </a:xfrm>
          <a:prstGeom prst="rect">
            <a:avLst/>
          </a:prstGeom>
        </p:spPr>
      </p:pic>
      <p:pic>
        <p:nvPicPr>
          <p:cNvPr id="26" name="Graphic 25" descr="Boardroom">
            <a:extLst>
              <a:ext uri="{FF2B5EF4-FFF2-40B4-BE49-F238E27FC236}">
                <a16:creationId xmlns:a16="http://schemas.microsoft.com/office/drawing/2014/main" xmlns="" id="{CEEE1AA6-812A-3745-9A52-2EDC31FFF2AA}"/>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1237937" y="1885446"/>
            <a:ext cx="1134723" cy="1134723"/>
          </a:xfrm>
          <a:prstGeom prst="rect">
            <a:avLst/>
          </a:prstGeom>
        </p:spPr>
      </p:pic>
      <p:pic>
        <p:nvPicPr>
          <p:cNvPr id="28" name="Graphic 27" descr="Customer review">
            <a:extLst>
              <a:ext uri="{FF2B5EF4-FFF2-40B4-BE49-F238E27FC236}">
                <a16:creationId xmlns:a16="http://schemas.microsoft.com/office/drawing/2014/main" xmlns="" id="{2759335D-A7F8-2443-BCD9-7EB4C5B403A4}"/>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1404087" y="3002514"/>
            <a:ext cx="833430" cy="833430"/>
          </a:xfrm>
          <a:prstGeom prst="rect">
            <a:avLst/>
          </a:prstGeom>
        </p:spPr>
      </p:pic>
      <p:pic>
        <p:nvPicPr>
          <p:cNvPr id="31" name="Graphic 30" descr="Professor">
            <a:extLst>
              <a:ext uri="{FF2B5EF4-FFF2-40B4-BE49-F238E27FC236}">
                <a16:creationId xmlns:a16="http://schemas.microsoft.com/office/drawing/2014/main" xmlns="" id="{329411A8-D6AF-D148-96F3-62A4DBC4EFB8}"/>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xmlns="" r:embed="rId12"/>
              </a:ext>
            </a:extLst>
          </a:blip>
          <a:stretch>
            <a:fillRect/>
          </a:stretch>
        </p:blipFill>
        <p:spPr>
          <a:xfrm>
            <a:off x="1420960" y="1079497"/>
            <a:ext cx="833430" cy="833430"/>
          </a:xfrm>
          <a:prstGeom prst="rect">
            <a:avLst/>
          </a:prstGeom>
        </p:spPr>
      </p:pic>
    </p:spTree>
    <p:extLst>
      <p:ext uri="{BB962C8B-B14F-4D97-AF65-F5344CB8AC3E}">
        <p14:creationId xmlns:p14="http://schemas.microsoft.com/office/powerpoint/2010/main" val="20009639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ítulo 1">
            <a:extLst>
              <a:ext uri="{FF2B5EF4-FFF2-40B4-BE49-F238E27FC236}">
                <a16:creationId xmlns:a16="http://schemas.microsoft.com/office/drawing/2014/main" xmlns="" id="{08721036-37B4-0740-8854-967E9DC47EA9}"/>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a:solidFill>
                  <a:srgbClr val="003366"/>
                </a:solidFill>
                <a:latin typeface="Myriad Pro" panose="020B0503030403020204" pitchFamily="34" charset="0"/>
              </a:rPr>
              <a:t>Qué realizó la Entidad</a:t>
            </a:r>
            <a:endParaRPr lang="es-CO" sz="4000" b="1" dirty="0">
              <a:solidFill>
                <a:srgbClr val="003366"/>
              </a:solidFill>
              <a:latin typeface="Myriad Pro" panose="020B0503030403020204" pitchFamily="34" charset="0"/>
            </a:endParaRPr>
          </a:p>
        </p:txBody>
      </p:sp>
      <p:pic>
        <p:nvPicPr>
          <p:cNvPr id="3" name="Picture 2">
            <a:extLst>
              <a:ext uri="{FF2B5EF4-FFF2-40B4-BE49-F238E27FC236}">
                <a16:creationId xmlns:a16="http://schemas.microsoft.com/office/drawing/2014/main" xmlns="" id="{4E2F5B74-F259-BB44-B42B-FAA445C426D5}"/>
              </a:ext>
            </a:extLst>
          </p:cNvPr>
          <p:cNvPicPr>
            <a:picLocks noChangeAspect="1"/>
          </p:cNvPicPr>
          <p:nvPr/>
        </p:nvPicPr>
        <p:blipFill rotWithShape="1">
          <a:blip r:embed="rId2">
            <a:extLst>
              <a:ext uri="{28A0092B-C50C-407E-A947-70E740481C1C}">
                <a14:useLocalDpi xmlns:a14="http://schemas.microsoft.com/office/drawing/2010/main" val="0"/>
              </a:ext>
            </a:extLst>
          </a:blip>
          <a:srcRect l="23684" t="15615" b="14484"/>
          <a:stretch/>
        </p:blipFill>
        <p:spPr>
          <a:xfrm>
            <a:off x="1465384" y="945571"/>
            <a:ext cx="9123218" cy="4702451"/>
          </a:xfrm>
          <a:prstGeom prst="rect">
            <a:avLst/>
          </a:prstGeom>
        </p:spPr>
      </p:pic>
    </p:spTree>
    <p:extLst>
      <p:ext uri="{BB962C8B-B14F-4D97-AF65-F5344CB8AC3E}">
        <p14:creationId xmlns:p14="http://schemas.microsoft.com/office/powerpoint/2010/main" val="17335683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a:extLst>
              <a:ext uri="{FF2B5EF4-FFF2-40B4-BE49-F238E27FC236}">
                <a16:creationId xmlns:a16="http://schemas.microsoft.com/office/drawing/2014/main" xmlns="" id="{06564B51-EC38-F949-9078-A293331031E1}"/>
              </a:ext>
            </a:extLst>
          </p:cNvPr>
          <p:cNvSpPr/>
          <p:nvPr/>
        </p:nvSpPr>
        <p:spPr>
          <a:xfrm>
            <a:off x="1074365" y="3410614"/>
            <a:ext cx="10812835" cy="2205208"/>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xmlns="" id="{88FA7455-89A5-EA40-B0B6-26BFCDAF4D92}"/>
              </a:ext>
            </a:extLst>
          </p:cNvPr>
          <p:cNvSpPr/>
          <p:nvPr/>
        </p:nvSpPr>
        <p:spPr>
          <a:xfrm>
            <a:off x="437106" y="3321940"/>
            <a:ext cx="2473847" cy="23637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a:extLst>
              <a:ext uri="{FF2B5EF4-FFF2-40B4-BE49-F238E27FC236}">
                <a16:creationId xmlns:a16="http://schemas.microsoft.com/office/drawing/2014/main" xmlns="" id="{0FEE4F4C-9AF6-FE4C-B7CC-C020719E6F21}"/>
              </a:ext>
            </a:extLst>
          </p:cNvPr>
          <p:cNvSpPr/>
          <p:nvPr/>
        </p:nvSpPr>
        <p:spPr>
          <a:xfrm>
            <a:off x="1008212" y="1116732"/>
            <a:ext cx="10812835" cy="2205208"/>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ángulo 28">
            <a:extLst>
              <a:ext uri="{FF2B5EF4-FFF2-40B4-BE49-F238E27FC236}">
                <a16:creationId xmlns:a16="http://schemas.microsoft.com/office/drawing/2014/main" xmlns="" id="{59295986-3772-4246-81BB-4D8EBD6EDC49}"/>
              </a:ext>
            </a:extLst>
          </p:cNvPr>
          <p:cNvSpPr/>
          <p:nvPr/>
        </p:nvSpPr>
        <p:spPr>
          <a:xfrm>
            <a:off x="2844800" y="1283691"/>
            <a:ext cx="9042400" cy="4216539"/>
          </a:xfrm>
          <a:prstGeom prst="rect">
            <a:avLst/>
          </a:prstGeom>
        </p:spPr>
        <p:txBody>
          <a:bodyPr wrap="square">
            <a:spAutoFit/>
          </a:bodyPr>
          <a:lstStyle/>
          <a:p>
            <a:r>
              <a:rPr lang="es-CO" sz="2000" b="1" dirty="0">
                <a:solidFill>
                  <a:srgbClr val="1B5582"/>
                </a:solidFill>
                <a:latin typeface="Arial Narrow" panose="020B0606020202030204" pitchFamily="34" charset="0"/>
              </a:rPr>
              <a:t>Modalidad de selección CONTRATACIÓN DIRECTA </a:t>
            </a:r>
            <a:r>
              <a:rPr lang="es-CO" sz="2000" dirty="0">
                <a:solidFill>
                  <a:srgbClr val="1B5582"/>
                </a:solidFill>
                <a:latin typeface="Arial Narrow" panose="020B0606020202030204" pitchFamily="34" charset="0"/>
              </a:rPr>
              <a:t>literal i) del numeral 4º del artículo 2º de la Ley 1150 de 2007, la cual establece: </a:t>
            </a:r>
          </a:p>
          <a:p>
            <a:pPr marL="174625" lvl="1"/>
            <a:r>
              <a:rPr lang="es-CO" sz="2000" i="1" dirty="0">
                <a:solidFill>
                  <a:srgbClr val="1B5582"/>
                </a:solidFill>
                <a:latin typeface="Arial Narrow" panose="020B0606020202030204" pitchFamily="34" charset="0"/>
              </a:rPr>
              <a:t>(…)</a:t>
            </a:r>
          </a:p>
          <a:p>
            <a:pPr marL="174625" lvl="1"/>
            <a:r>
              <a:rPr lang="es-CO" sz="2000" b="1" i="1" dirty="0">
                <a:solidFill>
                  <a:srgbClr val="1B5582"/>
                </a:solidFill>
                <a:latin typeface="Arial Narrow" panose="020B0606020202030204" pitchFamily="34" charset="0"/>
              </a:rPr>
              <a:t> 4. Contratación directa</a:t>
            </a:r>
            <a:r>
              <a:rPr lang="es-CO" sz="2000" i="1" dirty="0">
                <a:solidFill>
                  <a:srgbClr val="1B5582"/>
                </a:solidFill>
                <a:latin typeface="Arial Narrow" panose="020B0606020202030204" pitchFamily="34" charset="0"/>
              </a:rPr>
              <a:t>. La modalidad de selección de contratación directa, solamente procederá en los siguientes casos:</a:t>
            </a:r>
          </a:p>
          <a:p>
            <a:pPr marL="174625" lvl="1"/>
            <a:r>
              <a:rPr lang="es-CO" sz="2000" i="1" dirty="0">
                <a:solidFill>
                  <a:srgbClr val="1B5582"/>
                </a:solidFill>
                <a:latin typeface="Arial Narrow" panose="020B0606020202030204" pitchFamily="34" charset="0"/>
              </a:rPr>
              <a:t> (…) </a:t>
            </a:r>
            <a:r>
              <a:rPr lang="es-CO" sz="2000" b="1" i="1" dirty="0">
                <a:solidFill>
                  <a:srgbClr val="1B5582"/>
                </a:solidFill>
                <a:latin typeface="Arial Narrow" panose="020B0606020202030204" pitchFamily="34" charset="0"/>
              </a:rPr>
              <a:t>i) El arrendamiento o adquisición de inmuebles</a:t>
            </a:r>
            <a:r>
              <a:rPr lang="es-CO" sz="2000" i="1" dirty="0">
                <a:solidFill>
                  <a:srgbClr val="1B5582"/>
                </a:solidFill>
                <a:latin typeface="Arial Narrow" panose="020B0606020202030204" pitchFamily="34" charset="0"/>
              </a:rPr>
              <a:t>…”.</a:t>
            </a:r>
          </a:p>
          <a:p>
            <a:pPr marL="174625" lvl="1"/>
            <a:endParaRPr lang="es-CO" sz="2800" i="1" dirty="0">
              <a:solidFill>
                <a:srgbClr val="1B5582"/>
              </a:solidFill>
              <a:latin typeface="Arial Narrow" panose="020B0606020202030204" pitchFamily="34" charset="0"/>
            </a:endParaRPr>
          </a:p>
          <a:p>
            <a:pPr marL="174625" lvl="1"/>
            <a:r>
              <a:rPr lang="es-CO" sz="2000" dirty="0">
                <a:solidFill>
                  <a:srgbClr val="1B5582"/>
                </a:solidFill>
                <a:latin typeface="Arial Narrow" panose="020B0606020202030204" pitchFamily="34" charset="0"/>
              </a:rPr>
              <a:t>Identificados los inmuebles que cumplían con las necesidades de la entidad: </a:t>
            </a:r>
            <a:r>
              <a:rPr lang="es-CO" sz="2000" b="1" dirty="0">
                <a:solidFill>
                  <a:srgbClr val="1B5582"/>
                </a:solidFill>
                <a:latin typeface="Arial Narrow" panose="020B0606020202030204" pitchFamily="34" charset="0"/>
              </a:rPr>
              <a:t>EL ELEMENTO* </a:t>
            </a:r>
            <a:r>
              <a:rPr lang="es-CO" sz="2000" dirty="0">
                <a:solidFill>
                  <a:srgbClr val="1B5582"/>
                </a:solidFill>
                <a:latin typeface="Arial Narrow" panose="020B0606020202030204" pitchFamily="34" charset="0"/>
              </a:rPr>
              <a:t>y</a:t>
            </a:r>
            <a:r>
              <a:rPr lang="es-CO" sz="2000" b="1" dirty="0">
                <a:solidFill>
                  <a:srgbClr val="1B5582"/>
                </a:solidFill>
                <a:latin typeface="Arial Narrow" panose="020B0606020202030204" pitchFamily="34" charset="0"/>
              </a:rPr>
              <a:t> CENTRAL POINT, </a:t>
            </a:r>
            <a:r>
              <a:rPr lang="es-CO" sz="2000" dirty="0">
                <a:solidFill>
                  <a:srgbClr val="1B5582"/>
                </a:solidFill>
                <a:latin typeface="Arial Narrow" panose="020B0606020202030204" pitchFamily="34" charset="0"/>
              </a:rPr>
              <a:t>en procura de mayor transparencia y buscando optimizar el recurso público, se invitó a los 4 posibles arrendadores a una socialización de los requerimientos de la Entidad para la nueva Sede y se les solicito cotización de manera formal para el arrendamiento de un área aproximada de 9.000 M2.</a:t>
            </a:r>
          </a:p>
          <a:p>
            <a:pPr marL="174625" lvl="1"/>
            <a:r>
              <a:rPr lang="es-CO" sz="2000" b="1" dirty="0">
                <a:solidFill>
                  <a:srgbClr val="1B5582"/>
                </a:solidFill>
                <a:latin typeface="Arial Narrow" panose="020B0606020202030204" pitchFamily="34" charset="0"/>
              </a:rPr>
              <a:t>*</a:t>
            </a:r>
            <a:r>
              <a:rPr lang="es-CO" sz="2000" dirty="0">
                <a:solidFill>
                  <a:srgbClr val="1B5582"/>
                </a:solidFill>
                <a:latin typeface="Arial Narrow" panose="020B0606020202030204" pitchFamily="34" charset="0"/>
              </a:rPr>
              <a:t> Los ofrecían 3 </a:t>
            </a:r>
            <a:r>
              <a:rPr lang="es-CO" sz="2000" dirty="0" err="1">
                <a:solidFill>
                  <a:srgbClr val="1B5582"/>
                </a:solidFill>
                <a:latin typeface="Arial Narrow" panose="020B0606020202030204" pitchFamily="34" charset="0"/>
              </a:rPr>
              <a:t>amobladores</a:t>
            </a:r>
            <a:r>
              <a:rPr lang="es-CO" sz="2000" dirty="0">
                <a:solidFill>
                  <a:srgbClr val="1B5582"/>
                </a:solidFill>
                <a:latin typeface="Arial Narrow" panose="020B0606020202030204" pitchFamily="34" charset="0"/>
              </a:rPr>
              <a:t> </a:t>
            </a:r>
          </a:p>
        </p:txBody>
      </p:sp>
      <p:sp>
        <p:nvSpPr>
          <p:cNvPr id="14" name="Título 1">
            <a:extLst>
              <a:ext uri="{FF2B5EF4-FFF2-40B4-BE49-F238E27FC236}">
                <a16:creationId xmlns:a16="http://schemas.microsoft.com/office/drawing/2014/main" xmlns="" id="{08721036-37B4-0740-8854-967E9DC47EA9}"/>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Qué realizó la Entidad</a:t>
            </a:r>
            <a:endParaRPr lang="es-CO" sz="4000" b="1" dirty="0">
              <a:solidFill>
                <a:srgbClr val="003366"/>
              </a:solidFill>
              <a:latin typeface="Myriad Pro" panose="020B0503030403020204" pitchFamily="34" charset="0"/>
            </a:endParaRPr>
          </a:p>
        </p:txBody>
      </p:sp>
      <p:sp>
        <p:nvSpPr>
          <p:cNvPr id="17" name="Oval 16">
            <a:extLst>
              <a:ext uri="{FF2B5EF4-FFF2-40B4-BE49-F238E27FC236}">
                <a16:creationId xmlns:a16="http://schemas.microsoft.com/office/drawing/2014/main" xmlns="" id="{924C84F5-2551-B04F-A30A-AE925B678902}"/>
              </a:ext>
            </a:extLst>
          </p:cNvPr>
          <p:cNvSpPr/>
          <p:nvPr/>
        </p:nvSpPr>
        <p:spPr>
          <a:xfrm>
            <a:off x="370953" y="1028058"/>
            <a:ext cx="2473847" cy="23637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descr="Target Audience">
            <a:extLst>
              <a:ext uri="{FF2B5EF4-FFF2-40B4-BE49-F238E27FC236}">
                <a16:creationId xmlns:a16="http://schemas.microsoft.com/office/drawing/2014/main" xmlns="" id="{77D243B5-A7B6-D140-BC88-C3A2FB42F72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987454" y="1428078"/>
            <a:ext cx="1552470" cy="1552470"/>
          </a:xfrm>
          <a:prstGeom prst="rect">
            <a:avLst/>
          </a:prstGeom>
        </p:spPr>
      </p:pic>
      <p:grpSp>
        <p:nvGrpSpPr>
          <p:cNvPr id="8" name="Group 7">
            <a:extLst>
              <a:ext uri="{FF2B5EF4-FFF2-40B4-BE49-F238E27FC236}">
                <a16:creationId xmlns:a16="http://schemas.microsoft.com/office/drawing/2014/main" xmlns="" id="{7CE208FA-920A-1043-9E20-44F4A572CA1B}"/>
              </a:ext>
            </a:extLst>
          </p:cNvPr>
          <p:cNvGrpSpPr/>
          <p:nvPr/>
        </p:nvGrpSpPr>
        <p:grpSpPr>
          <a:xfrm>
            <a:off x="1177772" y="3590256"/>
            <a:ext cx="1362152" cy="1840071"/>
            <a:chOff x="1177772" y="3430599"/>
            <a:chExt cx="1362152" cy="1840071"/>
          </a:xfrm>
        </p:grpSpPr>
        <p:pic>
          <p:nvPicPr>
            <p:cNvPr id="5" name="Graphic 4" descr="City">
              <a:extLst>
                <a:ext uri="{FF2B5EF4-FFF2-40B4-BE49-F238E27FC236}">
                  <a16:creationId xmlns:a16="http://schemas.microsoft.com/office/drawing/2014/main" xmlns="" id="{4952A67F-9E1C-6142-A60B-2548E861F7F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1177772" y="3908518"/>
              <a:ext cx="1362152" cy="1362152"/>
            </a:xfrm>
            <a:prstGeom prst="rect">
              <a:avLst/>
            </a:prstGeom>
          </p:spPr>
        </p:pic>
        <p:pic>
          <p:nvPicPr>
            <p:cNvPr id="7" name="Graphic 6" descr="Marker">
              <a:extLst>
                <a:ext uri="{FF2B5EF4-FFF2-40B4-BE49-F238E27FC236}">
                  <a16:creationId xmlns:a16="http://schemas.microsoft.com/office/drawing/2014/main" xmlns="" id="{83B421EA-1CF9-9D49-88C8-A7768B20B77E}"/>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1502383" y="3430599"/>
              <a:ext cx="914400" cy="914400"/>
            </a:xfrm>
            <a:prstGeom prst="rect">
              <a:avLst/>
            </a:prstGeom>
          </p:spPr>
        </p:pic>
      </p:grpSp>
    </p:spTree>
    <p:extLst>
      <p:ext uri="{BB962C8B-B14F-4D97-AF65-F5344CB8AC3E}">
        <p14:creationId xmlns:p14="http://schemas.microsoft.com/office/powerpoint/2010/main" val="548674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esquinas redondeadas 3">
            <a:extLst>
              <a:ext uri="{FF2B5EF4-FFF2-40B4-BE49-F238E27FC236}">
                <a16:creationId xmlns:a16="http://schemas.microsoft.com/office/drawing/2014/main" xmlns="" id="{7429F292-55EA-472D-99FD-8A037D80A2FA}"/>
              </a:ext>
            </a:extLst>
          </p:cNvPr>
          <p:cNvSpPr/>
          <p:nvPr/>
        </p:nvSpPr>
        <p:spPr>
          <a:xfrm>
            <a:off x="1777208" y="1789173"/>
            <a:ext cx="4295345" cy="2953090"/>
          </a:xfrm>
          <a:prstGeom prst="roundRect">
            <a:avLst/>
          </a:prstGeom>
          <a:solidFill>
            <a:srgbClr val="CCD5E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285750" indent="-285750">
              <a:buFont typeface="Wingdings" pitchFamily="2" charset="2"/>
              <a:buChar char="§"/>
            </a:pPr>
            <a:r>
              <a:rPr lang="es-ES" dirty="0" smtClean="0">
                <a:solidFill>
                  <a:srgbClr val="1B5582"/>
                </a:solidFill>
                <a:latin typeface="Myriad Pro" panose="020B0503030403020204" pitchFamily="34" charset="0"/>
              </a:rPr>
              <a:t>Articular </a:t>
            </a:r>
            <a:r>
              <a:rPr lang="es-ES" dirty="0">
                <a:solidFill>
                  <a:srgbClr val="1B5582"/>
                </a:solidFill>
                <a:latin typeface="Myriad Pro" panose="020B0503030403020204" pitchFamily="34" charset="0"/>
              </a:rPr>
              <a:t>el proceso financiero del Instituto.</a:t>
            </a:r>
          </a:p>
          <a:p>
            <a:pPr marL="285750" indent="-285750">
              <a:buFont typeface="Wingdings" pitchFamily="2" charset="2"/>
              <a:buChar char="§"/>
            </a:pPr>
            <a:r>
              <a:rPr lang="es-ES" dirty="0">
                <a:solidFill>
                  <a:srgbClr val="1B5582"/>
                </a:solidFill>
                <a:latin typeface="Myriad Pro" panose="020B0503030403020204" pitchFamily="34" charset="0"/>
              </a:rPr>
              <a:t>Depurar la información contable, para garantizar estados financieros confiables.</a:t>
            </a:r>
          </a:p>
          <a:p>
            <a:pPr marL="285750" indent="-285750">
              <a:buFont typeface="Wingdings" pitchFamily="2" charset="2"/>
              <a:buChar char="§"/>
            </a:pPr>
            <a:r>
              <a:rPr lang="es-ES" dirty="0">
                <a:solidFill>
                  <a:srgbClr val="1B5582"/>
                </a:solidFill>
                <a:latin typeface="Myriad Pro" panose="020B0503030403020204" pitchFamily="34" charset="0"/>
              </a:rPr>
              <a:t>Lograr el fenecimiento de la cuenta anual por parte del Órgano de </a:t>
            </a:r>
            <a:r>
              <a:rPr lang="es-ES" dirty="0" smtClean="0">
                <a:solidFill>
                  <a:srgbClr val="1B5582"/>
                </a:solidFill>
                <a:latin typeface="Myriad Pro" panose="020B0503030403020204" pitchFamily="34" charset="0"/>
              </a:rPr>
              <a:t>Control. </a:t>
            </a:r>
            <a:endParaRPr lang="es-CO" sz="1600" dirty="0">
              <a:solidFill>
                <a:srgbClr val="1B5582"/>
              </a:solidFill>
            </a:endParaRPr>
          </a:p>
        </p:txBody>
      </p:sp>
      <p:sp>
        <p:nvSpPr>
          <p:cNvPr id="12" name="Rectángulo: esquinas redondeadas 11">
            <a:extLst>
              <a:ext uri="{FF2B5EF4-FFF2-40B4-BE49-F238E27FC236}">
                <a16:creationId xmlns:a16="http://schemas.microsoft.com/office/drawing/2014/main" xmlns="" id="{E6BCB75A-07B9-43C6-9F98-E189A0A9CB53}"/>
              </a:ext>
            </a:extLst>
          </p:cNvPr>
          <p:cNvSpPr/>
          <p:nvPr/>
        </p:nvSpPr>
        <p:spPr>
          <a:xfrm>
            <a:off x="6611815" y="1789173"/>
            <a:ext cx="4192567" cy="2953090"/>
          </a:xfrm>
          <a:prstGeom prst="roundRect">
            <a:avLst/>
          </a:prstGeom>
          <a:solidFill>
            <a:srgbClr val="CCD5E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285750" indent="-285750">
              <a:buFont typeface="Wingdings" pitchFamily="2" charset="2"/>
              <a:buChar char="§"/>
            </a:pPr>
            <a:r>
              <a:rPr lang="es-CO" dirty="0">
                <a:solidFill>
                  <a:srgbClr val="1B5582"/>
                </a:solidFill>
                <a:latin typeface="Myriad Pro" panose="020B0503030403020204" pitchFamily="34" charset="0"/>
              </a:rPr>
              <a:t>Adoptar Instrumentos para Mejorar el procedimiento y la información contable.</a:t>
            </a:r>
            <a:endParaRPr lang="es-CO" dirty="0">
              <a:solidFill>
                <a:srgbClr val="1B5582"/>
              </a:solidFill>
            </a:endParaRPr>
          </a:p>
          <a:p>
            <a:pPr marL="285750" lvl="0" indent="-285750">
              <a:buFont typeface="Wingdings" pitchFamily="2" charset="2"/>
              <a:buChar char="§"/>
            </a:pPr>
            <a:r>
              <a:rPr lang="es-ES" dirty="0">
                <a:solidFill>
                  <a:srgbClr val="1B5582"/>
                </a:solidFill>
                <a:latin typeface="Myriad Pro" panose="020B0503030403020204" pitchFamily="34" charset="0"/>
              </a:rPr>
              <a:t>Estructurar proyectos de depuración para la información contable relevante. </a:t>
            </a:r>
            <a:endParaRPr lang="es-ES" dirty="0" smtClean="0">
              <a:solidFill>
                <a:srgbClr val="1B5582"/>
              </a:solidFill>
              <a:latin typeface="Myriad Pro" panose="020B0503030403020204" pitchFamily="34" charset="0"/>
            </a:endParaRPr>
          </a:p>
          <a:p>
            <a:pPr marL="285750" lvl="0" indent="-285750">
              <a:buFont typeface="Wingdings" pitchFamily="2" charset="2"/>
              <a:buChar char="§"/>
            </a:pPr>
            <a:r>
              <a:rPr lang="es-ES" dirty="0" smtClean="0">
                <a:solidFill>
                  <a:srgbClr val="1B5582"/>
                </a:solidFill>
                <a:latin typeface="Myriad Pro" panose="020B0503030403020204" pitchFamily="34" charset="0"/>
              </a:rPr>
              <a:t>Involucrar a todas las áreas de la entidad.</a:t>
            </a:r>
            <a:endParaRPr lang="es-ES" dirty="0">
              <a:solidFill>
                <a:srgbClr val="1B5582"/>
              </a:solidFill>
            </a:endParaRPr>
          </a:p>
        </p:txBody>
      </p:sp>
      <p:sp>
        <p:nvSpPr>
          <p:cNvPr id="17" name="Título 1">
            <a:extLst>
              <a:ext uri="{FF2B5EF4-FFF2-40B4-BE49-F238E27FC236}">
                <a16:creationId xmlns:a16="http://schemas.microsoft.com/office/drawing/2014/main" xmlns="" id="{6AF7A52E-D777-B942-9FB5-E3D96CE835EC}"/>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Necesidades y Estrategias</a:t>
            </a:r>
            <a:endParaRPr lang="es-CO" sz="4000" b="1" dirty="0">
              <a:solidFill>
                <a:srgbClr val="003366"/>
              </a:solidFill>
              <a:latin typeface="Myriad Pro" panose="020B0503030403020204" pitchFamily="34" charset="0"/>
            </a:endParaRPr>
          </a:p>
        </p:txBody>
      </p:sp>
      <p:grpSp>
        <p:nvGrpSpPr>
          <p:cNvPr id="35" name="Group 34">
            <a:extLst>
              <a:ext uri="{FF2B5EF4-FFF2-40B4-BE49-F238E27FC236}">
                <a16:creationId xmlns:a16="http://schemas.microsoft.com/office/drawing/2014/main" xmlns="" id="{D0AAB66D-16C2-FD41-91D0-F2F2A75FB595}"/>
              </a:ext>
            </a:extLst>
          </p:cNvPr>
          <p:cNvGrpSpPr/>
          <p:nvPr/>
        </p:nvGrpSpPr>
        <p:grpSpPr>
          <a:xfrm>
            <a:off x="6756188" y="1137203"/>
            <a:ext cx="4048194" cy="914400"/>
            <a:chOff x="6862155" y="1601659"/>
            <a:chExt cx="4048194" cy="914400"/>
          </a:xfrm>
        </p:grpSpPr>
        <p:sp>
          <p:nvSpPr>
            <p:cNvPr id="9" name="Rectángulo redondeado 8"/>
            <p:cNvSpPr/>
            <p:nvPr/>
          </p:nvSpPr>
          <p:spPr>
            <a:xfrm>
              <a:off x="7590970" y="1861742"/>
              <a:ext cx="3319379" cy="406400"/>
            </a:xfrm>
            <a:prstGeom prst="roundRect">
              <a:avLst/>
            </a:prstGeom>
            <a:solidFill>
              <a:srgbClr val="1B5582"/>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b="1" dirty="0">
                  <a:solidFill>
                    <a:schemeClr val="bg1"/>
                  </a:solidFill>
                  <a:latin typeface="Arial Narrow" panose="020B0606020202030204" pitchFamily="34" charset="0"/>
                  <a:ea typeface="+mj-ea"/>
                  <a:cs typeface="+mj-cs"/>
                </a:rPr>
                <a:t>Estrategias</a:t>
              </a:r>
              <a:endParaRPr lang="es-CO" sz="2000" b="1" dirty="0">
                <a:solidFill>
                  <a:schemeClr val="bg1"/>
                </a:solidFill>
                <a:latin typeface="Arial Narrow" panose="020B0606020202030204" pitchFamily="34" charset="0"/>
                <a:ea typeface="+mj-ea"/>
                <a:cs typeface="+mj-cs"/>
              </a:endParaRPr>
            </a:p>
          </p:txBody>
        </p:sp>
        <p:sp>
          <p:nvSpPr>
            <p:cNvPr id="33" name="Oval 32">
              <a:extLst>
                <a:ext uri="{FF2B5EF4-FFF2-40B4-BE49-F238E27FC236}">
                  <a16:creationId xmlns:a16="http://schemas.microsoft.com/office/drawing/2014/main" xmlns="" id="{2A8260E4-C995-3346-910B-47A520CCE60F}"/>
                </a:ext>
              </a:extLst>
            </p:cNvPr>
            <p:cNvSpPr/>
            <p:nvPr/>
          </p:nvSpPr>
          <p:spPr>
            <a:xfrm>
              <a:off x="6862155" y="1601659"/>
              <a:ext cx="914400" cy="914400"/>
            </a:xfrm>
            <a:prstGeom prst="ellipse">
              <a:avLst/>
            </a:prstGeom>
            <a:solidFill>
              <a:srgbClr val="1B55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8" name="Graphic 27" descr="Head with gears">
              <a:extLst>
                <a:ext uri="{FF2B5EF4-FFF2-40B4-BE49-F238E27FC236}">
                  <a16:creationId xmlns:a16="http://schemas.microsoft.com/office/drawing/2014/main" xmlns="" id="{447799D3-F82D-484B-B2FA-A84310C70EB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949239" y="1668506"/>
              <a:ext cx="801388" cy="801388"/>
            </a:xfrm>
            <a:prstGeom prst="rect">
              <a:avLst/>
            </a:prstGeom>
          </p:spPr>
        </p:pic>
      </p:grpSp>
      <p:grpSp>
        <p:nvGrpSpPr>
          <p:cNvPr id="34" name="Group 33">
            <a:extLst>
              <a:ext uri="{FF2B5EF4-FFF2-40B4-BE49-F238E27FC236}">
                <a16:creationId xmlns:a16="http://schemas.microsoft.com/office/drawing/2014/main" xmlns="" id="{52F4E351-8C6E-E240-A7E8-AC5BA62F003F}"/>
              </a:ext>
            </a:extLst>
          </p:cNvPr>
          <p:cNvGrpSpPr/>
          <p:nvPr/>
        </p:nvGrpSpPr>
        <p:grpSpPr>
          <a:xfrm>
            <a:off x="1931225" y="1122689"/>
            <a:ext cx="4090335" cy="914400"/>
            <a:chOff x="2163453" y="1593228"/>
            <a:chExt cx="4090335" cy="914400"/>
          </a:xfrm>
        </p:grpSpPr>
        <p:sp>
          <p:nvSpPr>
            <p:cNvPr id="10" name="Rectángulo redondeado 9"/>
            <p:cNvSpPr/>
            <p:nvPr/>
          </p:nvSpPr>
          <p:spPr>
            <a:xfrm>
              <a:off x="2859313" y="1861742"/>
              <a:ext cx="3394475" cy="406400"/>
            </a:xfrm>
            <a:prstGeom prst="roundRect">
              <a:avLst/>
            </a:prstGeom>
            <a:solidFill>
              <a:srgbClr val="1B5582"/>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b="1" dirty="0">
                  <a:solidFill>
                    <a:schemeClr val="bg1"/>
                  </a:solidFill>
                  <a:latin typeface="Arial Narrow" panose="020B0606020202030204" pitchFamily="34" charset="0"/>
                  <a:ea typeface="+mj-ea"/>
                  <a:cs typeface="+mj-cs"/>
                </a:rPr>
                <a:t>Necesidades</a:t>
              </a:r>
              <a:endParaRPr lang="es-CO" sz="2000" b="1" dirty="0">
                <a:solidFill>
                  <a:schemeClr val="bg1"/>
                </a:solidFill>
                <a:latin typeface="Arial Narrow" panose="020B0606020202030204" pitchFamily="34" charset="0"/>
                <a:ea typeface="+mj-ea"/>
                <a:cs typeface="+mj-cs"/>
              </a:endParaRPr>
            </a:p>
          </p:txBody>
        </p:sp>
        <p:sp>
          <p:nvSpPr>
            <p:cNvPr id="31" name="Oval 30">
              <a:extLst>
                <a:ext uri="{FF2B5EF4-FFF2-40B4-BE49-F238E27FC236}">
                  <a16:creationId xmlns:a16="http://schemas.microsoft.com/office/drawing/2014/main" xmlns="" id="{D471B321-BF3E-BC4D-A4EE-72E36587F995}"/>
                </a:ext>
              </a:extLst>
            </p:cNvPr>
            <p:cNvSpPr/>
            <p:nvPr/>
          </p:nvSpPr>
          <p:spPr>
            <a:xfrm>
              <a:off x="2163453" y="1593228"/>
              <a:ext cx="914400" cy="914400"/>
            </a:xfrm>
            <a:prstGeom prst="ellipse">
              <a:avLst/>
            </a:prstGeom>
            <a:solidFill>
              <a:srgbClr val="1B55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Graphic 29" descr="Bullseye">
              <a:extLst>
                <a:ext uri="{FF2B5EF4-FFF2-40B4-BE49-F238E27FC236}">
                  <a16:creationId xmlns:a16="http://schemas.microsoft.com/office/drawing/2014/main" xmlns="" id="{BD06AFF5-DF7F-AC4B-8C79-74B4BFBC292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2211348" y="1641123"/>
              <a:ext cx="818610" cy="818610"/>
            </a:xfrm>
            <a:prstGeom prst="rect">
              <a:avLst/>
            </a:prstGeom>
          </p:spPr>
        </p:pic>
      </p:grpSp>
    </p:spTree>
    <p:extLst>
      <p:ext uri="{BB962C8B-B14F-4D97-AF65-F5344CB8AC3E}">
        <p14:creationId xmlns:p14="http://schemas.microsoft.com/office/powerpoint/2010/main" val="4476352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a:extLst>
              <a:ext uri="{FF2B5EF4-FFF2-40B4-BE49-F238E27FC236}">
                <a16:creationId xmlns:a16="http://schemas.microsoft.com/office/drawing/2014/main" xmlns="" id="{0150EA78-BD48-1C41-B687-F107B43C9789}"/>
              </a:ext>
            </a:extLst>
          </p:cNvPr>
          <p:cNvSpPr/>
          <p:nvPr/>
        </p:nvSpPr>
        <p:spPr>
          <a:xfrm>
            <a:off x="2917372" y="3342037"/>
            <a:ext cx="8663959" cy="1384050"/>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a:extLst>
              <a:ext uri="{FF2B5EF4-FFF2-40B4-BE49-F238E27FC236}">
                <a16:creationId xmlns:a16="http://schemas.microsoft.com/office/drawing/2014/main" xmlns="" id="{225D9D19-4572-DE4E-8A02-92EDA66F3D53}"/>
              </a:ext>
            </a:extLst>
          </p:cNvPr>
          <p:cNvSpPr/>
          <p:nvPr/>
        </p:nvSpPr>
        <p:spPr>
          <a:xfrm>
            <a:off x="2917372" y="1770744"/>
            <a:ext cx="8803567" cy="1522720"/>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xmlns="" id="{E0E2BED2-E75A-AC4A-9C7B-966BC6CFFCD1}"/>
              </a:ext>
            </a:extLst>
          </p:cNvPr>
          <p:cNvSpPr/>
          <p:nvPr/>
        </p:nvSpPr>
        <p:spPr>
          <a:xfrm>
            <a:off x="923715" y="2032830"/>
            <a:ext cx="2529793" cy="24171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descr="Imagen que contiene computadora, iluminado, tabla, laptop&#10;&#10;Descripción generada automáticamente">
            <a:extLst>
              <a:ext uri="{FF2B5EF4-FFF2-40B4-BE49-F238E27FC236}">
                <a16:creationId xmlns:a16="http://schemas.microsoft.com/office/drawing/2014/main" xmlns="" id="{49DDAA99-77E1-4B7D-9BCB-2BDA1CF4850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3368" y="2221692"/>
            <a:ext cx="2374503" cy="2098467"/>
          </a:xfrm>
          <a:prstGeom prst="rect">
            <a:avLst/>
          </a:prstGeom>
        </p:spPr>
      </p:pic>
      <p:sp>
        <p:nvSpPr>
          <p:cNvPr id="12" name="Título 1">
            <a:extLst>
              <a:ext uri="{FF2B5EF4-FFF2-40B4-BE49-F238E27FC236}">
                <a16:creationId xmlns:a16="http://schemas.microsoft.com/office/drawing/2014/main" xmlns="" id="{8B3F81C7-8996-EA41-B24B-5A61B5DE6337}"/>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Logros Primer Año de Gobierno</a:t>
            </a:r>
            <a:endParaRPr lang="es-CO" sz="4000" b="1" dirty="0">
              <a:solidFill>
                <a:srgbClr val="003366"/>
              </a:solidFill>
              <a:latin typeface="Myriad Pro" panose="020B0503030403020204" pitchFamily="34" charset="0"/>
            </a:endParaRPr>
          </a:p>
        </p:txBody>
      </p:sp>
      <p:sp>
        <p:nvSpPr>
          <p:cNvPr id="5" name="TextBox 4">
            <a:extLst>
              <a:ext uri="{FF2B5EF4-FFF2-40B4-BE49-F238E27FC236}">
                <a16:creationId xmlns:a16="http://schemas.microsoft.com/office/drawing/2014/main" xmlns="" id="{74F6496D-CA3C-724F-A46A-880EC89106A8}"/>
              </a:ext>
            </a:extLst>
          </p:cNvPr>
          <p:cNvSpPr txBox="1"/>
          <p:nvPr/>
        </p:nvSpPr>
        <p:spPr>
          <a:xfrm>
            <a:off x="1575964" y="1645459"/>
            <a:ext cx="9014667" cy="1631216"/>
          </a:xfrm>
          <a:prstGeom prst="rect">
            <a:avLst/>
          </a:prstGeom>
          <a:noFill/>
        </p:spPr>
        <p:txBody>
          <a:bodyPr wrap="square" rtlCol="0" anchor="ctr">
            <a:spAutoFit/>
          </a:bodyPr>
          <a:lstStyle/>
          <a:p>
            <a:pPr lvl="4"/>
            <a:r>
              <a:rPr lang="es-ES" sz="2000" b="1" dirty="0">
                <a:solidFill>
                  <a:srgbClr val="1B5582"/>
                </a:solidFill>
                <a:latin typeface="Arial Narrow" panose="020B0606020202030204" pitchFamily="34" charset="0"/>
              </a:rPr>
              <a:t>Instrumentos financieros estructurados y adoptados </a:t>
            </a:r>
            <a:endParaRPr lang="es-CO" sz="2000" dirty="0">
              <a:solidFill>
                <a:srgbClr val="1B5582"/>
              </a:solidFill>
              <a:latin typeface="Arial Narrow" panose="020B0606020202030204" pitchFamily="34" charset="0"/>
            </a:endParaRPr>
          </a:p>
          <a:p>
            <a:pPr marL="2114550" lvl="4" indent="-285750">
              <a:buFont typeface="Courier New" panose="02070309020205020404" pitchFamily="49" charset="0"/>
              <a:buChar char="o"/>
            </a:pPr>
            <a:r>
              <a:rPr lang="es-CO" sz="2000" dirty="0">
                <a:solidFill>
                  <a:srgbClr val="1B5582"/>
                </a:solidFill>
                <a:latin typeface="Arial Narrow" panose="020B0606020202030204" pitchFamily="34" charset="0"/>
              </a:rPr>
              <a:t>Manual de Políticas Contables bajo NICSP</a:t>
            </a:r>
            <a:r>
              <a:rPr lang="es-CO" sz="2000" dirty="0" smtClean="0">
                <a:solidFill>
                  <a:srgbClr val="1B5582"/>
                </a:solidFill>
                <a:latin typeface="Arial Narrow" panose="020B0606020202030204" pitchFamily="34" charset="0"/>
              </a:rPr>
              <a:t>.</a:t>
            </a:r>
          </a:p>
          <a:p>
            <a:pPr marL="2114550" lvl="4" indent="-285750">
              <a:buFont typeface="Courier New" panose="02070309020205020404" pitchFamily="49" charset="0"/>
              <a:buChar char="o"/>
            </a:pPr>
            <a:r>
              <a:rPr lang="es-ES" sz="2000" dirty="0" smtClean="0">
                <a:solidFill>
                  <a:srgbClr val="1B5582"/>
                </a:solidFill>
                <a:latin typeface="Arial Narrow" panose="020B0606020202030204" pitchFamily="34" charset="0"/>
              </a:rPr>
              <a:t>Política de Depuración Contable: procedimiento/insumos/metodología</a:t>
            </a:r>
            <a:endParaRPr lang="es-CO" sz="2000" dirty="0">
              <a:solidFill>
                <a:srgbClr val="1B5582"/>
              </a:solidFill>
              <a:latin typeface="Arial Narrow" panose="020B0606020202030204" pitchFamily="34" charset="0"/>
            </a:endParaRPr>
          </a:p>
          <a:p>
            <a:pPr marL="2114550" lvl="4" indent="-285750">
              <a:buFont typeface="Courier New" panose="02070309020205020404" pitchFamily="49" charset="0"/>
              <a:buChar char="o"/>
            </a:pPr>
            <a:r>
              <a:rPr lang="es-CO" sz="2000" dirty="0">
                <a:solidFill>
                  <a:srgbClr val="1B5582"/>
                </a:solidFill>
                <a:latin typeface="Arial Narrow" panose="020B0606020202030204" pitchFamily="34" charset="0"/>
              </a:rPr>
              <a:t>Directiva para reporte y conciliación de información desde áreas origen.</a:t>
            </a:r>
          </a:p>
          <a:p>
            <a:pPr marL="2114550" lvl="4" indent="-285750">
              <a:buFont typeface="Courier New" panose="02070309020205020404" pitchFamily="49" charset="0"/>
              <a:buChar char="o"/>
            </a:pPr>
            <a:r>
              <a:rPr lang="es-CO" sz="2000" dirty="0">
                <a:solidFill>
                  <a:srgbClr val="1B5582"/>
                </a:solidFill>
                <a:latin typeface="Arial Narrow" panose="020B0606020202030204" pitchFamily="34" charset="0"/>
              </a:rPr>
              <a:t>Procedimientos contables estratégicos.</a:t>
            </a:r>
          </a:p>
        </p:txBody>
      </p:sp>
      <p:sp>
        <p:nvSpPr>
          <p:cNvPr id="14" name="Rectangle 13">
            <a:extLst>
              <a:ext uri="{FF2B5EF4-FFF2-40B4-BE49-F238E27FC236}">
                <a16:creationId xmlns:a16="http://schemas.microsoft.com/office/drawing/2014/main" xmlns="" id="{4EB16837-520B-9644-869D-E647566950ED}"/>
              </a:ext>
            </a:extLst>
          </p:cNvPr>
          <p:cNvSpPr/>
          <p:nvPr/>
        </p:nvSpPr>
        <p:spPr>
          <a:xfrm>
            <a:off x="1575964" y="3358826"/>
            <a:ext cx="10144975" cy="1323439"/>
          </a:xfrm>
          <a:prstGeom prst="rect">
            <a:avLst/>
          </a:prstGeom>
        </p:spPr>
        <p:txBody>
          <a:bodyPr wrap="square">
            <a:spAutoFit/>
          </a:bodyPr>
          <a:lstStyle/>
          <a:p>
            <a:pPr lvl="4"/>
            <a:r>
              <a:rPr lang="es-ES" sz="2000" b="1" dirty="0">
                <a:solidFill>
                  <a:srgbClr val="1B5582"/>
                </a:solidFill>
                <a:latin typeface="Arial Narrow" panose="020B0606020202030204" pitchFamily="34" charset="0"/>
              </a:rPr>
              <a:t>Depuración información contable</a:t>
            </a:r>
            <a:endParaRPr lang="es-CO" sz="2000" b="1" dirty="0">
              <a:solidFill>
                <a:srgbClr val="1B5582"/>
              </a:solidFill>
              <a:latin typeface="Arial Narrow" panose="020B0606020202030204" pitchFamily="34" charset="0"/>
            </a:endParaRPr>
          </a:p>
          <a:p>
            <a:pPr marL="2114550" lvl="4" indent="-285750">
              <a:buFont typeface="Courier New" panose="02070309020205020404" pitchFamily="49" charset="0"/>
              <a:buChar char="o"/>
            </a:pPr>
            <a:r>
              <a:rPr lang="es-CO" sz="2000" dirty="0">
                <a:solidFill>
                  <a:srgbClr val="1B5582"/>
                </a:solidFill>
                <a:latin typeface="Arial Narrow" panose="020B0606020202030204" pitchFamily="34" charset="0"/>
              </a:rPr>
              <a:t>7.000 predios propiedad de INVIAS, identificados e individualizados contablemente. </a:t>
            </a:r>
          </a:p>
          <a:p>
            <a:pPr marL="2114550" lvl="4" indent="-285750">
              <a:buFont typeface="Courier New" panose="02070309020205020404" pitchFamily="49" charset="0"/>
              <a:buChar char="o"/>
            </a:pPr>
            <a:r>
              <a:rPr lang="es-CO" sz="2000" dirty="0" smtClean="0">
                <a:solidFill>
                  <a:srgbClr val="1B5582"/>
                </a:solidFill>
                <a:latin typeface="Arial Narrow" panose="020B0606020202030204" pitchFamily="34" charset="0"/>
              </a:rPr>
              <a:t>72 </a:t>
            </a:r>
            <a:r>
              <a:rPr lang="es-CO" sz="2000" dirty="0">
                <a:solidFill>
                  <a:srgbClr val="1B5582"/>
                </a:solidFill>
                <a:latin typeface="Arial Narrow" panose="020B0606020202030204" pitchFamily="34" charset="0"/>
              </a:rPr>
              <a:t>contratos terminados con anticipos amortizados.</a:t>
            </a:r>
          </a:p>
          <a:p>
            <a:pPr marL="2114550" lvl="4" indent="-285750">
              <a:buFont typeface="Courier New" panose="02070309020205020404" pitchFamily="49" charset="0"/>
              <a:buChar char="o"/>
            </a:pPr>
            <a:r>
              <a:rPr lang="es-CO" sz="2000" dirty="0">
                <a:solidFill>
                  <a:srgbClr val="1B5582"/>
                </a:solidFill>
                <a:latin typeface="Arial Narrow" panose="020B0606020202030204" pitchFamily="34" charset="0"/>
              </a:rPr>
              <a:t>80 convenios, con saldo de recursos depurados.</a:t>
            </a:r>
          </a:p>
        </p:txBody>
      </p:sp>
    </p:spTree>
    <p:extLst>
      <p:ext uri="{BB962C8B-B14F-4D97-AF65-F5344CB8AC3E}">
        <p14:creationId xmlns:p14="http://schemas.microsoft.com/office/powerpoint/2010/main" val="531777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xmlns="" id="{6AAC5C1D-266E-EF48-92F3-F8BDCA10216A}"/>
              </a:ext>
            </a:extLst>
          </p:cNvPr>
          <p:cNvSpPr/>
          <p:nvPr/>
        </p:nvSpPr>
        <p:spPr>
          <a:xfrm>
            <a:off x="295682" y="877181"/>
            <a:ext cx="11687722" cy="733908"/>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xmlns="" id="{5FAC6898-4E08-3543-90EF-30BCAC917298}"/>
              </a:ext>
            </a:extLst>
          </p:cNvPr>
          <p:cNvSpPr/>
          <p:nvPr/>
        </p:nvSpPr>
        <p:spPr>
          <a:xfrm>
            <a:off x="58056" y="833637"/>
            <a:ext cx="889625" cy="850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a:extLst>
              <a:ext uri="{FF2B5EF4-FFF2-40B4-BE49-F238E27FC236}">
                <a16:creationId xmlns:a16="http://schemas.microsoft.com/office/drawing/2014/main" xmlns="" id="{E93E7317-D852-9943-844B-57BEC5151C23}"/>
              </a:ext>
            </a:extLst>
          </p:cNvPr>
          <p:cNvSpPr/>
          <p:nvPr/>
        </p:nvSpPr>
        <p:spPr>
          <a:xfrm>
            <a:off x="295682" y="1741719"/>
            <a:ext cx="11687722" cy="733908"/>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xmlns="" id="{460903E8-73FF-4A4C-B01C-723AFA6D0F44}"/>
              </a:ext>
            </a:extLst>
          </p:cNvPr>
          <p:cNvSpPr/>
          <p:nvPr/>
        </p:nvSpPr>
        <p:spPr>
          <a:xfrm>
            <a:off x="58056" y="1698175"/>
            <a:ext cx="889625" cy="850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a:extLst>
              <a:ext uri="{FF2B5EF4-FFF2-40B4-BE49-F238E27FC236}">
                <a16:creationId xmlns:a16="http://schemas.microsoft.com/office/drawing/2014/main" xmlns="" id="{FCAE4D80-CA75-EF4A-B8D4-4A3A93A63A09}"/>
              </a:ext>
            </a:extLst>
          </p:cNvPr>
          <p:cNvSpPr/>
          <p:nvPr/>
        </p:nvSpPr>
        <p:spPr>
          <a:xfrm>
            <a:off x="295682" y="2609707"/>
            <a:ext cx="11687722" cy="481836"/>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xmlns="" id="{C7ADB5A1-F7E0-F64C-920E-EE0ABEE5B2CE}"/>
              </a:ext>
            </a:extLst>
          </p:cNvPr>
          <p:cNvSpPr/>
          <p:nvPr/>
        </p:nvSpPr>
        <p:spPr>
          <a:xfrm>
            <a:off x="187389" y="2522233"/>
            <a:ext cx="713350" cy="6815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a:extLst>
              <a:ext uri="{FF2B5EF4-FFF2-40B4-BE49-F238E27FC236}">
                <a16:creationId xmlns:a16="http://schemas.microsoft.com/office/drawing/2014/main" xmlns="" id="{8346FFB3-75B8-6B47-A9DD-C7D2CFAD3672}"/>
              </a:ext>
            </a:extLst>
          </p:cNvPr>
          <p:cNvSpPr/>
          <p:nvPr/>
        </p:nvSpPr>
        <p:spPr>
          <a:xfrm>
            <a:off x="295682" y="3234788"/>
            <a:ext cx="11687722" cy="733908"/>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xmlns="" id="{2727E7C5-0E43-9D4D-B12F-2A332D15CDFF}"/>
              </a:ext>
            </a:extLst>
          </p:cNvPr>
          <p:cNvSpPr/>
          <p:nvPr/>
        </p:nvSpPr>
        <p:spPr>
          <a:xfrm>
            <a:off x="58056" y="3191244"/>
            <a:ext cx="889625" cy="850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a:extLst>
              <a:ext uri="{FF2B5EF4-FFF2-40B4-BE49-F238E27FC236}">
                <a16:creationId xmlns:a16="http://schemas.microsoft.com/office/drawing/2014/main" xmlns="" id="{CC15DB57-0D7A-0B45-B49F-C65FD693E2DA}"/>
              </a:ext>
            </a:extLst>
          </p:cNvPr>
          <p:cNvSpPr/>
          <p:nvPr/>
        </p:nvSpPr>
        <p:spPr>
          <a:xfrm>
            <a:off x="295682" y="4092093"/>
            <a:ext cx="11687722" cy="733908"/>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E83B6256-8DD0-7244-AF54-5A1B50EF9ECC}"/>
              </a:ext>
            </a:extLst>
          </p:cNvPr>
          <p:cNvSpPr/>
          <p:nvPr/>
        </p:nvSpPr>
        <p:spPr>
          <a:xfrm>
            <a:off x="58056" y="4048549"/>
            <a:ext cx="889625" cy="850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a:extLst>
              <a:ext uri="{FF2B5EF4-FFF2-40B4-BE49-F238E27FC236}">
                <a16:creationId xmlns:a16="http://schemas.microsoft.com/office/drawing/2014/main" xmlns="" id="{BCD0DA3E-991F-6648-B407-C05F31DD24BC}"/>
              </a:ext>
            </a:extLst>
          </p:cNvPr>
          <p:cNvSpPr/>
          <p:nvPr/>
        </p:nvSpPr>
        <p:spPr>
          <a:xfrm>
            <a:off x="295682" y="4978426"/>
            <a:ext cx="11687722" cy="733908"/>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A7051527-27A0-2A4D-9808-423CBBF514DC}"/>
              </a:ext>
            </a:extLst>
          </p:cNvPr>
          <p:cNvSpPr/>
          <p:nvPr/>
        </p:nvSpPr>
        <p:spPr>
          <a:xfrm>
            <a:off x="58056" y="4934882"/>
            <a:ext cx="889625" cy="850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Marcador de contenido 3"/>
          <p:cNvPicPr>
            <a:picLocks noChangeAspect="1"/>
          </p:cNvPicPr>
          <p:nvPr/>
        </p:nvPicPr>
        <p:blipFill rotWithShape="1">
          <a:blip r:embed="rId2" cstate="print">
            <a:extLst>
              <a:ext uri="{28A0092B-C50C-407E-A947-70E740481C1C}">
                <a14:useLocalDpi xmlns:a14="http://schemas.microsoft.com/office/drawing/2010/main" val="0"/>
              </a:ext>
            </a:extLst>
          </a:blip>
          <a:srcRect t="83952"/>
          <a:stretch/>
        </p:blipFill>
        <p:spPr>
          <a:xfrm>
            <a:off x="0" y="5758542"/>
            <a:ext cx="12192000" cy="1100789"/>
          </a:xfrm>
          <a:prstGeom prst="rect">
            <a:avLst/>
          </a:prstGeom>
          <a:noFill/>
          <a:ln>
            <a:noFill/>
          </a:ln>
        </p:spPr>
      </p:pic>
      <p:sp>
        <p:nvSpPr>
          <p:cNvPr id="3" name="CuadroTexto 2">
            <a:extLst>
              <a:ext uri="{FF2B5EF4-FFF2-40B4-BE49-F238E27FC236}">
                <a16:creationId xmlns:a16="http://schemas.microsoft.com/office/drawing/2014/main" xmlns="" id="{BD1B1B13-12DA-491F-82F4-32D1B7CF8B2A}"/>
              </a:ext>
            </a:extLst>
          </p:cNvPr>
          <p:cNvSpPr txBox="1"/>
          <p:nvPr/>
        </p:nvSpPr>
        <p:spPr>
          <a:xfrm>
            <a:off x="947681" y="877180"/>
            <a:ext cx="11142718" cy="4893647"/>
          </a:xfrm>
          <a:prstGeom prst="rect">
            <a:avLst/>
          </a:prstGeom>
          <a:noFill/>
        </p:spPr>
        <p:txBody>
          <a:bodyPr wrap="square" rtlCol="0">
            <a:spAutoFit/>
          </a:bodyPr>
          <a:lstStyle/>
          <a:p>
            <a:pPr marL="285750" indent="-285750">
              <a:buFont typeface="Courier New" panose="02070309020205020404" pitchFamily="49" charset="0"/>
              <a:buChar char="o"/>
            </a:pPr>
            <a:r>
              <a:rPr lang="es-ES" sz="2000" dirty="0">
                <a:solidFill>
                  <a:srgbClr val="1B5582"/>
                </a:solidFill>
                <a:latin typeface="Arial Narrow" panose="020B0606020202030204" pitchFamily="34" charset="0"/>
              </a:rPr>
              <a:t>Socializaremos e implementaremos los instrumentos contables adoptados, involucrando todas las dependencias del Instituto en el proceso de reporte y conciliación de la información.</a:t>
            </a:r>
          </a:p>
          <a:p>
            <a:pPr marL="285750" indent="-285750">
              <a:buFont typeface="Courier New" panose="02070309020205020404" pitchFamily="49" charset="0"/>
              <a:buChar char="o"/>
            </a:pPr>
            <a:endParaRPr lang="es-ES" dirty="0">
              <a:solidFill>
                <a:srgbClr val="1B5582"/>
              </a:solidFill>
              <a:latin typeface="Arial Narrow" panose="020B0606020202030204" pitchFamily="34" charset="0"/>
            </a:endParaRPr>
          </a:p>
          <a:p>
            <a:pPr marL="285750" indent="-285750">
              <a:buFont typeface="Courier New" panose="02070309020205020404" pitchFamily="49" charset="0"/>
              <a:buChar char="o"/>
            </a:pPr>
            <a:r>
              <a:rPr lang="es-ES" sz="2000" dirty="0">
                <a:solidFill>
                  <a:srgbClr val="1B5582"/>
                </a:solidFill>
                <a:latin typeface="Arial Narrow" panose="020B0606020202030204" pitchFamily="34" charset="0"/>
              </a:rPr>
              <a:t>Identificaremos e individualizaremos en nuestros estados financieros, todos los predios que integran los Bienes de Uso Público propiedad de Invias,  registrados en </a:t>
            </a:r>
            <a:r>
              <a:rPr lang="es-ES" sz="2000" b="1" dirty="0">
                <a:solidFill>
                  <a:srgbClr val="1B5582"/>
                </a:solidFill>
                <a:latin typeface="Arial Narrow" panose="020B0606020202030204" pitchFamily="34" charset="0"/>
              </a:rPr>
              <a:t>la base de la Superintendencia de Notariado y Registro</a:t>
            </a:r>
            <a:r>
              <a:rPr lang="es-ES" sz="2000" dirty="0">
                <a:solidFill>
                  <a:srgbClr val="1B5582"/>
                </a:solidFill>
                <a:latin typeface="Arial Narrow" panose="020B0606020202030204" pitchFamily="34" charset="0"/>
              </a:rPr>
              <a:t>.</a:t>
            </a:r>
          </a:p>
          <a:p>
            <a:pPr marL="285750" indent="-285750">
              <a:buFont typeface="Courier New" panose="02070309020205020404" pitchFamily="49" charset="0"/>
              <a:buChar char="o"/>
            </a:pPr>
            <a:endParaRPr lang="es-ES" dirty="0" smtClean="0">
              <a:solidFill>
                <a:srgbClr val="1B5582"/>
              </a:solidFill>
              <a:latin typeface="Arial Narrow" panose="020B0606020202030204" pitchFamily="34" charset="0"/>
            </a:endParaRPr>
          </a:p>
          <a:p>
            <a:pPr marL="285750" indent="-285750">
              <a:buFont typeface="Courier New" panose="02070309020205020404" pitchFamily="49" charset="0"/>
              <a:buChar char="o"/>
            </a:pPr>
            <a:r>
              <a:rPr lang="es-ES" dirty="0">
                <a:solidFill>
                  <a:srgbClr val="1B5582"/>
                </a:solidFill>
                <a:latin typeface="Arial Narrow" panose="020B0606020202030204" pitchFamily="34" charset="0"/>
              </a:rPr>
              <a:t>Depuraremos los registros contables </a:t>
            </a:r>
            <a:r>
              <a:rPr lang="es-ES" dirty="0" smtClean="0">
                <a:solidFill>
                  <a:srgbClr val="1B5582"/>
                </a:solidFill>
                <a:latin typeface="Arial Narrow" panose="020B0606020202030204" pitchFamily="34" charset="0"/>
              </a:rPr>
              <a:t>de la totalidad de los anticipos pendientes de amortización (268 valor </a:t>
            </a:r>
            <a:r>
              <a:rPr lang="es-ES" dirty="0">
                <a:solidFill>
                  <a:srgbClr val="1B5582"/>
                </a:solidFill>
                <a:latin typeface="Arial Narrow" panose="020B0606020202030204" pitchFamily="34" charset="0"/>
              </a:rPr>
              <a:t>de $124.000 millones.</a:t>
            </a:r>
          </a:p>
          <a:p>
            <a:r>
              <a:rPr lang="es-ES" sz="2000" dirty="0" smtClean="0">
                <a:solidFill>
                  <a:srgbClr val="1B5582"/>
                </a:solidFill>
                <a:latin typeface="Arial Narrow" panose="020B0606020202030204" pitchFamily="34" charset="0"/>
              </a:rPr>
              <a:t>Depuraremos </a:t>
            </a:r>
            <a:r>
              <a:rPr lang="es-ES" sz="2000" dirty="0">
                <a:solidFill>
                  <a:srgbClr val="1B5582"/>
                </a:solidFill>
                <a:latin typeface="Arial Narrow" panose="020B0606020202030204" pitchFamily="34" charset="0"/>
              </a:rPr>
              <a:t>los registros contables </a:t>
            </a:r>
            <a:r>
              <a:rPr lang="es-ES" sz="2000" dirty="0" smtClean="0">
                <a:solidFill>
                  <a:srgbClr val="1B5582"/>
                </a:solidFill>
                <a:latin typeface="Arial Narrow" panose="020B0606020202030204" pitchFamily="34" charset="0"/>
              </a:rPr>
              <a:t>de los </a:t>
            </a:r>
            <a:r>
              <a:rPr lang="es-ES" sz="2000" dirty="0" err="1" smtClean="0">
                <a:solidFill>
                  <a:srgbClr val="1B5582"/>
                </a:solidFill>
                <a:latin typeface="Arial Narrow" panose="020B0606020202030204" pitchFamily="34" charset="0"/>
              </a:rPr>
              <a:t>convenioscon</a:t>
            </a:r>
            <a:r>
              <a:rPr lang="es-ES" sz="2000" dirty="0" smtClean="0">
                <a:solidFill>
                  <a:srgbClr val="1B5582"/>
                </a:solidFill>
                <a:latin typeface="Arial Narrow" panose="020B0606020202030204" pitchFamily="34" charset="0"/>
              </a:rPr>
              <a:t> recursos entregados en administración (229 valor </a:t>
            </a:r>
            <a:r>
              <a:rPr lang="es-ES" sz="2000" dirty="0">
                <a:solidFill>
                  <a:srgbClr val="1B5582"/>
                </a:solidFill>
                <a:latin typeface="Arial Narrow" panose="020B0606020202030204" pitchFamily="34" charset="0"/>
              </a:rPr>
              <a:t>de $292.000 millones.</a:t>
            </a:r>
          </a:p>
          <a:p>
            <a:pPr marL="285750" indent="-285750">
              <a:buFont typeface="Courier New" panose="02070309020205020404" pitchFamily="49" charset="0"/>
              <a:buChar char="o"/>
            </a:pPr>
            <a:endParaRPr lang="es-ES" dirty="0">
              <a:solidFill>
                <a:srgbClr val="1B5582"/>
              </a:solidFill>
              <a:latin typeface="Arial Narrow" panose="020B0606020202030204" pitchFamily="34" charset="0"/>
            </a:endParaRPr>
          </a:p>
          <a:p>
            <a:pPr marL="285750" indent="-285750">
              <a:buFont typeface="Courier New" panose="02070309020205020404" pitchFamily="49" charset="0"/>
              <a:buChar char="o"/>
            </a:pPr>
            <a:r>
              <a:rPr lang="es-ES" sz="2000" dirty="0">
                <a:solidFill>
                  <a:srgbClr val="1B5582"/>
                </a:solidFill>
                <a:latin typeface="Arial Narrow" panose="020B0606020202030204" pitchFamily="34" charset="0"/>
              </a:rPr>
              <a:t>Estructuraremos proyectos de depuración de la información contable correspondiente a bancos, cartera, activos y BUP en construcción y servicio.</a:t>
            </a:r>
          </a:p>
          <a:p>
            <a:pPr marL="285750" indent="-285750">
              <a:buFont typeface="Courier New" panose="02070309020205020404" pitchFamily="49" charset="0"/>
              <a:buChar char="o"/>
            </a:pPr>
            <a:endParaRPr lang="es-ES" dirty="0">
              <a:solidFill>
                <a:srgbClr val="1B5582"/>
              </a:solidFill>
              <a:latin typeface="Arial Narrow" panose="020B0606020202030204" pitchFamily="34" charset="0"/>
            </a:endParaRPr>
          </a:p>
          <a:p>
            <a:pPr marL="285750" indent="-285750">
              <a:buFont typeface="Courier New" panose="02070309020205020404" pitchFamily="49" charset="0"/>
              <a:buChar char="o"/>
            </a:pPr>
            <a:r>
              <a:rPr lang="es-ES" sz="2000" dirty="0" smtClean="0">
                <a:solidFill>
                  <a:srgbClr val="1B5582"/>
                </a:solidFill>
                <a:latin typeface="Arial Narrow" panose="020B0606020202030204" pitchFamily="34" charset="0"/>
              </a:rPr>
              <a:t>Rendir </a:t>
            </a:r>
            <a:r>
              <a:rPr lang="es-ES" sz="2000" dirty="0">
                <a:solidFill>
                  <a:srgbClr val="1B5582"/>
                </a:solidFill>
                <a:latin typeface="Arial Narrow" panose="020B0606020202030204" pitchFamily="34" charset="0"/>
              </a:rPr>
              <a:t>una cuenta de la vigencia 2021, que refleje el trabajo de mejoramiento de los procesos e información contable, procurando el fenecimiento de la misma.</a:t>
            </a:r>
            <a:endParaRPr lang="es-CO" sz="2000" dirty="0">
              <a:solidFill>
                <a:srgbClr val="1B5582"/>
              </a:solidFill>
            </a:endParaRPr>
          </a:p>
        </p:txBody>
      </p:sp>
      <p:sp>
        <p:nvSpPr>
          <p:cNvPr id="13" name="Título 1">
            <a:extLst>
              <a:ext uri="{FF2B5EF4-FFF2-40B4-BE49-F238E27FC236}">
                <a16:creationId xmlns:a16="http://schemas.microsoft.com/office/drawing/2014/main" xmlns="" id="{46F8E8C0-08E2-464C-A89C-FECEE4852889}"/>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Hacia dónde vamos</a:t>
            </a:r>
            <a:endParaRPr lang="es-CO" sz="4000" b="1" dirty="0">
              <a:solidFill>
                <a:srgbClr val="003366"/>
              </a:solidFill>
              <a:latin typeface="Myriad Pro" panose="020B0503030403020204" pitchFamily="34" charset="0"/>
            </a:endParaRPr>
          </a:p>
        </p:txBody>
      </p:sp>
      <p:pic>
        <p:nvPicPr>
          <p:cNvPr id="4" name="Graphic 3" descr="Cycle with people">
            <a:extLst>
              <a:ext uri="{FF2B5EF4-FFF2-40B4-BE49-F238E27FC236}">
                <a16:creationId xmlns:a16="http://schemas.microsoft.com/office/drawing/2014/main" xmlns="" id="{E8E3B973-339C-BB49-8210-E8A107CF515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0" y="767336"/>
            <a:ext cx="914400" cy="914400"/>
          </a:xfrm>
          <a:prstGeom prst="rect">
            <a:avLst/>
          </a:prstGeom>
        </p:spPr>
      </p:pic>
      <p:pic>
        <p:nvPicPr>
          <p:cNvPr id="27" name="Graphic 26" descr="Gears">
            <a:extLst>
              <a:ext uri="{FF2B5EF4-FFF2-40B4-BE49-F238E27FC236}">
                <a16:creationId xmlns:a16="http://schemas.microsoft.com/office/drawing/2014/main" xmlns="" id="{C4967561-C26D-3247-9DB0-22D1403E4F3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111554" y="4106044"/>
            <a:ext cx="782630" cy="782630"/>
          </a:xfrm>
          <a:prstGeom prst="rect">
            <a:avLst/>
          </a:prstGeom>
        </p:spPr>
      </p:pic>
      <p:pic>
        <p:nvPicPr>
          <p:cNvPr id="29" name="Graphic 28" descr="Target">
            <a:extLst>
              <a:ext uri="{FF2B5EF4-FFF2-40B4-BE49-F238E27FC236}">
                <a16:creationId xmlns:a16="http://schemas.microsoft.com/office/drawing/2014/main" xmlns="" id="{64D85F3B-AF7B-4A42-8556-DCB387CECC65}"/>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139592" y="1747032"/>
            <a:ext cx="760293" cy="760293"/>
          </a:xfrm>
          <a:prstGeom prst="rect">
            <a:avLst/>
          </a:prstGeom>
        </p:spPr>
      </p:pic>
      <p:pic>
        <p:nvPicPr>
          <p:cNvPr id="31" name="Graphic 30" descr="Eye">
            <a:extLst>
              <a:ext uri="{FF2B5EF4-FFF2-40B4-BE49-F238E27FC236}">
                <a16:creationId xmlns:a16="http://schemas.microsoft.com/office/drawing/2014/main" xmlns="" id="{2DA928A0-8C4C-4445-94EF-1CB8A6CA3305}"/>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138738" y="4993878"/>
            <a:ext cx="762000" cy="762000"/>
          </a:xfrm>
          <a:prstGeom prst="rect">
            <a:avLst/>
          </a:prstGeom>
        </p:spPr>
      </p:pic>
      <p:pic>
        <p:nvPicPr>
          <p:cNvPr id="33" name="Graphic 32" descr="Handshake">
            <a:extLst>
              <a:ext uri="{FF2B5EF4-FFF2-40B4-BE49-F238E27FC236}">
                <a16:creationId xmlns:a16="http://schemas.microsoft.com/office/drawing/2014/main" xmlns="" id="{B1532521-8A92-884B-AE83-A3C9DE9D8A59}"/>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xmlns="" r:embed="rId12"/>
              </a:ext>
            </a:extLst>
          </a:blip>
          <a:stretch>
            <a:fillRect/>
          </a:stretch>
        </p:blipFill>
        <p:spPr>
          <a:xfrm>
            <a:off x="98283" y="3294748"/>
            <a:ext cx="794657" cy="794657"/>
          </a:xfrm>
          <a:prstGeom prst="rect">
            <a:avLst/>
          </a:prstGeom>
        </p:spPr>
      </p:pic>
      <p:pic>
        <p:nvPicPr>
          <p:cNvPr id="35" name="Graphic 34" descr="Open folder">
            <a:extLst>
              <a:ext uri="{FF2B5EF4-FFF2-40B4-BE49-F238E27FC236}">
                <a16:creationId xmlns:a16="http://schemas.microsoft.com/office/drawing/2014/main" xmlns="" id="{13D9DF6D-3B28-D447-831E-B4686047CD35}"/>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xmlns="" r:embed="rId14"/>
              </a:ext>
            </a:extLst>
          </a:blip>
          <a:stretch>
            <a:fillRect/>
          </a:stretch>
        </p:blipFill>
        <p:spPr>
          <a:xfrm>
            <a:off x="182879" y="2555480"/>
            <a:ext cx="633848" cy="633848"/>
          </a:xfrm>
          <a:prstGeom prst="rect">
            <a:avLst/>
          </a:prstGeom>
        </p:spPr>
      </p:pic>
    </p:spTree>
    <p:extLst>
      <p:ext uri="{BB962C8B-B14F-4D97-AF65-F5344CB8AC3E}">
        <p14:creationId xmlns:p14="http://schemas.microsoft.com/office/powerpoint/2010/main" val="1742601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9" y="-1"/>
            <a:ext cx="12189290" cy="6859522"/>
          </a:xfrm>
          <a:prstGeom prst="rect">
            <a:avLst/>
          </a:prstGeom>
        </p:spPr>
      </p:pic>
      <p:sp>
        <p:nvSpPr>
          <p:cNvPr id="5" name="Rectángulo 4">
            <a:extLst>
              <a:ext uri="{FF2B5EF4-FFF2-40B4-BE49-F238E27FC236}">
                <a16:creationId xmlns:a16="http://schemas.microsoft.com/office/drawing/2014/main" xmlns="" id="{96EB5F26-F78D-4D40-80C4-BA27AF30F9FE}"/>
              </a:ext>
            </a:extLst>
          </p:cNvPr>
          <p:cNvSpPr/>
          <p:nvPr/>
        </p:nvSpPr>
        <p:spPr>
          <a:xfrm rot="10800000" flipH="1">
            <a:off x="6108758" y="4067562"/>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200">
              <a:latin typeface="Arial Narrow" panose="020B0606020202030204" pitchFamily="34" charset="0"/>
            </a:endParaRPr>
          </a:p>
        </p:txBody>
      </p:sp>
      <p:sp>
        <p:nvSpPr>
          <p:cNvPr id="7" name="Subtítulo 2">
            <a:extLst>
              <a:ext uri="{FF2B5EF4-FFF2-40B4-BE49-F238E27FC236}">
                <a16:creationId xmlns:a16="http://schemas.microsoft.com/office/drawing/2014/main" xmlns="" id="{6C07D711-2812-624F-8308-A845BBD34ECE}"/>
              </a:ext>
            </a:extLst>
          </p:cNvPr>
          <p:cNvSpPr txBox="1">
            <a:spLocks/>
          </p:cNvSpPr>
          <p:nvPr/>
        </p:nvSpPr>
        <p:spPr>
          <a:xfrm>
            <a:off x="7015389" y="5205046"/>
            <a:ext cx="4581525" cy="77372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200"/>
              </a:lnSpc>
              <a:buNone/>
            </a:pPr>
            <a:r>
              <a:rPr lang="es-CO" b="1" dirty="0">
                <a:solidFill>
                  <a:srgbClr val="003366"/>
                </a:solidFill>
                <a:latin typeface="Myriad Pro" panose="020B0503030403020204" pitchFamily="34" charset="0"/>
              </a:rPr>
              <a:t>Plan Estratégico</a:t>
            </a:r>
          </a:p>
          <a:p>
            <a:pPr marL="0" indent="0" algn="ctr">
              <a:lnSpc>
                <a:spcPts val="2200"/>
              </a:lnSpc>
              <a:buNone/>
            </a:pPr>
            <a:r>
              <a:rPr lang="es-CO" b="1" dirty="0">
                <a:solidFill>
                  <a:srgbClr val="003366"/>
                </a:solidFill>
                <a:latin typeface="Myriad Pro" panose="020B0503030403020204" pitchFamily="34" charset="0"/>
              </a:rPr>
              <a:t>Gestión Humana</a:t>
            </a:r>
            <a:endParaRPr lang="es-CO" sz="2200"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199188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79814" y="2882018"/>
            <a:ext cx="8632372" cy="1325563"/>
          </a:xfrm>
        </p:spPr>
        <p:txBody>
          <a:bodyPr>
            <a:normAutofit/>
          </a:bodyPr>
          <a:lstStyle/>
          <a:p>
            <a:pPr algn="ctr"/>
            <a:r>
              <a:rPr lang="es-CO" sz="6000" b="1" dirty="0">
                <a:solidFill>
                  <a:schemeClr val="bg1"/>
                </a:solidFill>
                <a:latin typeface="Myriad Pro" panose="020B0503030403020204" pitchFamily="34" charset="0"/>
              </a:rPr>
              <a:t>Título</a:t>
            </a:r>
          </a:p>
        </p:txBody>
      </p:sp>
      <p:sp>
        <p:nvSpPr>
          <p:cNvPr id="4" name="Rectángulo: esquinas redondeadas 3">
            <a:extLst>
              <a:ext uri="{FF2B5EF4-FFF2-40B4-BE49-F238E27FC236}">
                <a16:creationId xmlns:a16="http://schemas.microsoft.com/office/drawing/2014/main" xmlns="" id="{7429F292-55EA-472D-99FD-8A037D80A2FA}"/>
              </a:ext>
            </a:extLst>
          </p:cNvPr>
          <p:cNvSpPr/>
          <p:nvPr/>
        </p:nvSpPr>
        <p:spPr>
          <a:xfrm>
            <a:off x="1753763" y="1760144"/>
            <a:ext cx="3992305" cy="3744111"/>
          </a:xfrm>
          <a:prstGeom prst="roundRect">
            <a:avLst/>
          </a:prstGeom>
          <a:solidFill>
            <a:srgbClr val="CCD5E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285750" lvl="0" indent="-285750">
              <a:buFont typeface="Wingdings" pitchFamily="2" charset="2"/>
              <a:buChar char="§"/>
            </a:pPr>
            <a:r>
              <a:rPr lang="es-CO" dirty="0">
                <a:solidFill>
                  <a:srgbClr val="1B5582"/>
                </a:solidFill>
                <a:latin typeface="Arial Narrow" panose="020B0606020202030204" pitchFamily="34" charset="0"/>
              </a:rPr>
              <a:t>Modernizar la institucionalidad de la organización y funcionamiento del INVIAS.</a:t>
            </a:r>
          </a:p>
          <a:p>
            <a:pPr marL="285750" lvl="0" indent="-285750">
              <a:buFont typeface="Wingdings" pitchFamily="2" charset="2"/>
              <a:buChar char="§"/>
            </a:pPr>
            <a:r>
              <a:rPr lang="es-CO" dirty="0">
                <a:solidFill>
                  <a:srgbClr val="1B5582"/>
                </a:solidFill>
                <a:latin typeface="Arial Narrow" panose="020B0606020202030204" pitchFamily="34" charset="0"/>
              </a:rPr>
              <a:t>A nivel de su estructura por dependencias.</a:t>
            </a:r>
          </a:p>
          <a:p>
            <a:pPr marL="285750" lvl="0" indent="-285750">
              <a:buFont typeface="Wingdings" pitchFamily="2" charset="2"/>
              <a:buChar char="§"/>
            </a:pPr>
            <a:r>
              <a:rPr lang="es-CO" dirty="0" smtClean="0">
                <a:solidFill>
                  <a:srgbClr val="1B5582"/>
                </a:solidFill>
                <a:latin typeface="Arial Narrow" panose="020B0606020202030204" pitchFamily="34" charset="0"/>
              </a:rPr>
              <a:t>A </a:t>
            </a:r>
            <a:r>
              <a:rPr lang="es-CO" dirty="0">
                <a:solidFill>
                  <a:srgbClr val="1B5582"/>
                </a:solidFill>
                <a:latin typeface="Arial Narrow" panose="020B0606020202030204" pitchFamily="34" charset="0"/>
              </a:rPr>
              <a:t>nivel de sus procesos y procedimientos.</a:t>
            </a:r>
          </a:p>
          <a:p>
            <a:pPr marL="285750" lvl="0" indent="-285750">
              <a:buFont typeface="Wingdings" pitchFamily="2" charset="2"/>
              <a:buChar char="§"/>
            </a:pPr>
            <a:r>
              <a:rPr lang="es-CO" dirty="0">
                <a:solidFill>
                  <a:srgbClr val="1B5582"/>
                </a:solidFill>
                <a:latin typeface="Arial Narrow" panose="020B0606020202030204" pitchFamily="34" charset="0"/>
              </a:rPr>
              <a:t>A nivel del modelo de funcionamiento. </a:t>
            </a:r>
          </a:p>
        </p:txBody>
      </p:sp>
      <p:sp>
        <p:nvSpPr>
          <p:cNvPr id="12" name="Rectángulo: esquinas redondeadas 11">
            <a:extLst>
              <a:ext uri="{FF2B5EF4-FFF2-40B4-BE49-F238E27FC236}">
                <a16:creationId xmlns:a16="http://schemas.microsoft.com/office/drawing/2014/main" xmlns="" id="{E6BCB75A-07B9-43C6-9F98-E189A0A9CB53}"/>
              </a:ext>
            </a:extLst>
          </p:cNvPr>
          <p:cNvSpPr/>
          <p:nvPr/>
        </p:nvSpPr>
        <p:spPr>
          <a:xfrm>
            <a:off x="6537871" y="1760144"/>
            <a:ext cx="3992305" cy="3744111"/>
          </a:xfrm>
          <a:prstGeom prst="roundRect">
            <a:avLst/>
          </a:prstGeom>
          <a:solidFill>
            <a:srgbClr val="CCD5E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285750" lvl="0" indent="-285750">
              <a:buFont typeface="Wingdings" pitchFamily="2" charset="2"/>
              <a:buChar char="§"/>
            </a:pPr>
            <a:endParaRPr lang="es-ES" dirty="0">
              <a:solidFill>
                <a:srgbClr val="1B5582"/>
              </a:solidFill>
              <a:latin typeface="Arial Narrow" panose="020B0606020202030204" pitchFamily="34" charset="0"/>
            </a:endParaRPr>
          </a:p>
          <a:p>
            <a:pPr marL="285750" lvl="0" indent="-285750">
              <a:buFont typeface="Wingdings" pitchFamily="2" charset="2"/>
              <a:buChar char="§"/>
            </a:pPr>
            <a:r>
              <a:rPr lang="es-ES" dirty="0">
                <a:solidFill>
                  <a:srgbClr val="1B5582"/>
                </a:solidFill>
                <a:latin typeface="Arial Narrow" panose="020B0606020202030204" pitchFamily="34" charset="0"/>
              </a:rPr>
              <a:t>Adelantar Estudio Técnico para la modernización institucional del INVIAS.</a:t>
            </a:r>
          </a:p>
          <a:p>
            <a:pPr marL="285750" lvl="0" indent="-285750">
              <a:buFont typeface="Wingdings" pitchFamily="2" charset="2"/>
              <a:buChar char="§"/>
            </a:pPr>
            <a:r>
              <a:rPr lang="es-ES" dirty="0">
                <a:solidFill>
                  <a:srgbClr val="1B5582"/>
                </a:solidFill>
                <a:latin typeface="Arial Narrow" panose="020B0606020202030204" pitchFamily="34" charset="0"/>
              </a:rPr>
              <a:t>Implementar las mejoras y acciones de modernización </a:t>
            </a:r>
            <a:r>
              <a:rPr lang="es-ES" dirty="0" err="1" smtClean="0">
                <a:solidFill>
                  <a:srgbClr val="1B5582"/>
                </a:solidFill>
                <a:latin typeface="Arial Narrow" panose="020B0606020202030204" pitchFamily="34" charset="0"/>
              </a:rPr>
              <a:t>instucional</a:t>
            </a:r>
            <a:r>
              <a:rPr lang="es-ES" dirty="0" smtClean="0">
                <a:solidFill>
                  <a:srgbClr val="1B5582"/>
                </a:solidFill>
                <a:latin typeface="Arial Narrow" panose="020B0606020202030204" pitchFamily="34" charset="0"/>
              </a:rPr>
              <a:t> </a:t>
            </a:r>
            <a:r>
              <a:rPr lang="es-ES" dirty="0">
                <a:solidFill>
                  <a:srgbClr val="1B5582"/>
                </a:solidFill>
                <a:latin typeface="Arial Narrow" panose="020B0606020202030204" pitchFamily="34" charset="0"/>
              </a:rPr>
              <a:t>en relación con la estructura </a:t>
            </a:r>
            <a:r>
              <a:rPr lang="es-ES" dirty="0" smtClean="0">
                <a:solidFill>
                  <a:srgbClr val="1B5582"/>
                </a:solidFill>
                <a:latin typeface="Arial Narrow" panose="020B0606020202030204" pitchFamily="34" charset="0"/>
              </a:rPr>
              <a:t>orgánica, </a:t>
            </a:r>
            <a:r>
              <a:rPr lang="es-ES" dirty="0">
                <a:solidFill>
                  <a:srgbClr val="1B5582"/>
                </a:solidFill>
                <a:latin typeface="Arial Narrow" panose="020B0606020202030204" pitchFamily="34" charset="0"/>
              </a:rPr>
              <a:t>planta de cargos y </a:t>
            </a:r>
            <a:r>
              <a:rPr lang="es-ES" dirty="0" smtClean="0">
                <a:solidFill>
                  <a:srgbClr val="1B5582"/>
                </a:solidFill>
                <a:latin typeface="Arial Narrow" panose="020B0606020202030204" pitchFamily="34" charset="0"/>
              </a:rPr>
              <a:t>procedimientos.</a:t>
            </a:r>
            <a:endParaRPr lang="es-ES" dirty="0">
              <a:solidFill>
                <a:srgbClr val="1B5582"/>
              </a:solidFill>
              <a:latin typeface="Arial Narrow" panose="020B0606020202030204" pitchFamily="34" charset="0"/>
            </a:endParaRPr>
          </a:p>
          <a:p>
            <a:pPr marL="285750" lvl="0" indent="-285750">
              <a:buFont typeface="Wingdings" pitchFamily="2" charset="2"/>
              <a:buChar char="§"/>
            </a:pPr>
            <a:r>
              <a:rPr lang="es-ES" dirty="0">
                <a:solidFill>
                  <a:srgbClr val="1B5582"/>
                </a:solidFill>
                <a:latin typeface="Arial Narrow" panose="020B0606020202030204" pitchFamily="34" charset="0"/>
              </a:rPr>
              <a:t>Adelantar acciones para el fortalecimiento institucional </a:t>
            </a:r>
            <a:r>
              <a:rPr lang="es-ES" dirty="0" smtClean="0">
                <a:solidFill>
                  <a:srgbClr val="1B5582"/>
                </a:solidFill>
                <a:latin typeface="Arial Narrow" panose="020B0606020202030204" pitchFamily="34" charset="0"/>
              </a:rPr>
              <a:t>(piloto) creación de </a:t>
            </a:r>
            <a:r>
              <a:rPr lang="es-ES" dirty="0" err="1" smtClean="0">
                <a:solidFill>
                  <a:srgbClr val="1B5582"/>
                </a:solidFill>
                <a:latin typeface="Arial Narrow" panose="020B0606020202030204" pitchFamily="34" charset="0"/>
              </a:rPr>
              <a:t>Ofi.de</a:t>
            </a:r>
            <a:r>
              <a:rPr lang="es-ES" dirty="0" smtClean="0">
                <a:solidFill>
                  <a:srgbClr val="1B5582"/>
                </a:solidFill>
                <a:latin typeface="Arial Narrow" panose="020B0606020202030204" pitchFamily="34" charset="0"/>
              </a:rPr>
              <a:t> las </a:t>
            </a:r>
            <a:r>
              <a:rPr lang="es-ES" dirty="0" err="1" smtClean="0">
                <a:solidFill>
                  <a:srgbClr val="1B5582"/>
                </a:solidFill>
                <a:latin typeface="Arial Narrow" panose="020B0606020202030204" pitchFamily="34" charset="0"/>
              </a:rPr>
              <a:t>TICs</a:t>
            </a:r>
            <a:r>
              <a:rPr lang="es-ES" dirty="0" smtClean="0">
                <a:solidFill>
                  <a:srgbClr val="1B5582"/>
                </a:solidFill>
                <a:latin typeface="Arial Narrow" panose="020B0606020202030204" pitchFamily="34" charset="0"/>
              </a:rPr>
              <a:t> en el INVIAS.</a:t>
            </a:r>
            <a:endParaRPr lang="es-ES" dirty="0">
              <a:solidFill>
                <a:srgbClr val="1B5582"/>
              </a:solidFill>
              <a:latin typeface="Arial Narrow" panose="020B0606020202030204" pitchFamily="34" charset="0"/>
            </a:endParaRPr>
          </a:p>
        </p:txBody>
      </p:sp>
      <p:sp>
        <p:nvSpPr>
          <p:cNvPr id="18" name="Título 1">
            <a:extLst>
              <a:ext uri="{FF2B5EF4-FFF2-40B4-BE49-F238E27FC236}">
                <a16:creationId xmlns:a16="http://schemas.microsoft.com/office/drawing/2014/main" xmlns="" id="{F7207A99-CA91-A24C-9F3A-CD40A54F1C75}"/>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Necesidades y Estrategias</a:t>
            </a:r>
            <a:endParaRPr lang="es-CO" sz="4000" b="1" dirty="0">
              <a:solidFill>
                <a:srgbClr val="003366"/>
              </a:solidFill>
              <a:latin typeface="Myriad Pro" panose="020B0503030403020204" pitchFamily="34" charset="0"/>
            </a:endParaRPr>
          </a:p>
        </p:txBody>
      </p:sp>
      <p:grpSp>
        <p:nvGrpSpPr>
          <p:cNvPr id="20" name="Group 19">
            <a:extLst>
              <a:ext uri="{FF2B5EF4-FFF2-40B4-BE49-F238E27FC236}">
                <a16:creationId xmlns:a16="http://schemas.microsoft.com/office/drawing/2014/main" xmlns="" id="{576455F6-A2D6-8344-82F5-DCB92343A6D9}"/>
              </a:ext>
            </a:extLst>
          </p:cNvPr>
          <p:cNvGrpSpPr/>
          <p:nvPr/>
        </p:nvGrpSpPr>
        <p:grpSpPr>
          <a:xfrm>
            <a:off x="6537870" y="1104002"/>
            <a:ext cx="3992306" cy="914400"/>
            <a:chOff x="6862155" y="1601659"/>
            <a:chExt cx="3992306" cy="914400"/>
          </a:xfrm>
        </p:grpSpPr>
        <p:sp>
          <p:nvSpPr>
            <p:cNvPr id="21" name="Rectángulo redondeado 8">
              <a:extLst>
                <a:ext uri="{FF2B5EF4-FFF2-40B4-BE49-F238E27FC236}">
                  <a16:creationId xmlns:a16="http://schemas.microsoft.com/office/drawing/2014/main" xmlns="" id="{53BDF0E8-3D43-F64B-B785-049B6E9BBC3E}"/>
                </a:ext>
              </a:extLst>
            </p:cNvPr>
            <p:cNvSpPr/>
            <p:nvPr/>
          </p:nvSpPr>
          <p:spPr>
            <a:xfrm>
              <a:off x="7590970" y="1861742"/>
              <a:ext cx="3263491" cy="406400"/>
            </a:xfrm>
            <a:prstGeom prst="roundRect">
              <a:avLst/>
            </a:prstGeom>
            <a:solidFill>
              <a:srgbClr val="1B5582"/>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b="1" dirty="0">
                  <a:solidFill>
                    <a:schemeClr val="bg1"/>
                  </a:solidFill>
                  <a:latin typeface="Arial Narrow" panose="020B0606020202030204" pitchFamily="34" charset="0"/>
                  <a:ea typeface="+mj-ea"/>
                  <a:cs typeface="+mj-cs"/>
                </a:rPr>
                <a:t>Estrategias</a:t>
              </a:r>
              <a:endParaRPr lang="es-CO" sz="2000" b="1" dirty="0">
                <a:solidFill>
                  <a:schemeClr val="bg1"/>
                </a:solidFill>
                <a:latin typeface="Arial Narrow" panose="020B0606020202030204" pitchFamily="34" charset="0"/>
                <a:ea typeface="+mj-ea"/>
                <a:cs typeface="+mj-cs"/>
              </a:endParaRPr>
            </a:p>
          </p:txBody>
        </p:sp>
        <p:sp>
          <p:nvSpPr>
            <p:cNvPr id="22" name="Oval 21">
              <a:extLst>
                <a:ext uri="{FF2B5EF4-FFF2-40B4-BE49-F238E27FC236}">
                  <a16:creationId xmlns:a16="http://schemas.microsoft.com/office/drawing/2014/main" xmlns="" id="{03166564-C763-324D-86F7-90C0868EE8B7}"/>
                </a:ext>
              </a:extLst>
            </p:cNvPr>
            <p:cNvSpPr/>
            <p:nvPr/>
          </p:nvSpPr>
          <p:spPr>
            <a:xfrm>
              <a:off x="6862155" y="1601659"/>
              <a:ext cx="914400" cy="914400"/>
            </a:xfrm>
            <a:prstGeom prst="ellipse">
              <a:avLst/>
            </a:prstGeom>
            <a:solidFill>
              <a:srgbClr val="1B55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Graphic 22" descr="Head with gears">
              <a:extLst>
                <a:ext uri="{FF2B5EF4-FFF2-40B4-BE49-F238E27FC236}">
                  <a16:creationId xmlns:a16="http://schemas.microsoft.com/office/drawing/2014/main" xmlns="" id="{A89B2B2E-5FDC-4D4D-9B09-2B4136CAE52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949239" y="1668506"/>
              <a:ext cx="801388" cy="801388"/>
            </a:xfrm>
            <a:prstGeom prst="rect">
              <a:avLst/>
            </a:prstGeom>
          </p:spPr>
        </p:pic>
      </p:grpSp>
      <p:grpSp>
        <p:nvGrpSpPr>
          <p:cNvPr id="24" name="Group 23">
            <a:extLst>
              <a:ext uri="{FF2B5EF4-FFF2-40B4-BE49-F238E27FC236}">
                <a16:creationId xmlns:a16="http://schemas.microsoft.com/office/drawing/2014/main" xmlns="" id="{C6453FF9-E5B7-404B-B6B0-0D2A8C3E59DE}"/>
              </a:ext>
            </a:extLst>
          </p:cNvPr>
          <p:cNvGrpSpPr/>
          <p:nvPr/>
        </p:nvGrpSpPr>
        <p:grpSpPr>
          <a:xfrm>
            <a:off x="1807766" y="1104002"/>
            <a:ext cx="3938301" cy="914400"/>
            <a:chOff x="2163453" y="1593228"/>
            <a:chExt cx="3938301" cy="914400"/>
          </a:xfrm>
        </p:grpSpPr>
        <p:sp>
          <p:nvSpPr>
            <p:cNvPr id="25" name="Rectángulo redondeado 9">
              <a:extLst>
                <a:ext uri="{FF2B5EF4-FFF2-40B4-BE49-F238E27FC236}">
                  <a16:creationId xmlns:a16="http://schemas.microsoft.com/office/drawing/2014/main" xmlns="" id="{9D5E0FB5-906B-AF4D-A24E-71F4C1A1B4CA}"/>
                </a:ext>
              </a:extLst>
            </p:cNvPr>
            <p:cNvSpPr/>
            <p:nvPr/>
          </p:nvSpPr>
          <p:spPr>
            <a:xfrm>
              <a:off x="2859313" y="1861742"/>
              <a:ext cx="3242441" cy="406400"/>
            </a:xfrm>
            <a:prstGeom prst="roundRect">
              <a:avLst/>
            </a:prstGeom>
            <a:solidFill>
              <a:srgbClr val="1B5582"/>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b="1" dirty="0">
                  <a:solidFill>
                    <a:schemeClr val="bg1"/>
                  </a:solidFill>
                  <a:latin typeface="Arial Narrow" panose="020B0606020202030204" pitchFamily="34" charset="0"/>
                  <a:ea typeface="+mj-ea"/>
                  <a:cs typeface="+mj-cs"/>
                </a:rPr>
                <a:t>Necesidades</a:t>
              </a:r>
              <a:endParaRPr lang="es-CO" sz="2000" b="1" dirty="0">
                <a:solidFill>
                  <a:schemeClr val="bg1"/>
                </a:solidFill>
                <a:latin typeface="Arial Narrow" panose="020B0606020202030204" pitchFamily="34" charset="0"/>
                <a:ea typeface="+mj-ea"/>
                <a:cs typeface="+mj-cs"/>
              </a:endParaRPr>
            </a:p>
          </p:txBody>
        </p:sp>
        <p:sp>
          <p:nvSpPr>
            <p:cNvPr id="26" name="Oval 25">
              <a:extLst>
                <a:ext uri="{FF2B5EF4-FFF2-40B4-BE49-F238E27FC236}">
                  <a16:creationId xmlns:a16="http://schemas.microsoft.com/office/drawing/2014/main" xmlns="" id="{8DDB8CBF-0AE0-EE4D-8395-C3FA42BCE4D5}"/>
                </a:ext>
              </a:extLst>
            </p:cNvPr>
            <p:cNvSpPr/>
            <p:nvPr/>
          </p:nvSpPr>
          <p:spPr>
            <a:xfrm>
              <a:off x="2163453" y="1593228"/>
              <a:ext cx="914400" cy="914400"/>
            </a:xfrm>
            <a:prstGeom prst="ellipse">
              <a:avLst/>
            </a:prstGeom>
            <a:solidFill>
              <a:srgbClr val="1B55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7" name="Graphic 26" descr="Bullseye">
              <a:extLst>
                <a:ext uri="{FF2B5EF4-FFF2-40B4-BE49-F238E27FC236}">
                  <a16:creationId xmlns:a16="http://schemas.microsoft.com/office/drawing/2014/main" xmlns="" id="{CCF0EB17-94A7-0C49-9243-457F8C53297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2211348" y="1641123"/>
              <a:ext cx="818610" cy="818610"/>
            </a:xfrm>
            <a:prstGeom prst="rect">
              <a:avLst/>
            </a:prstGeom>
          </p:spPr>
        </p:pic>
      </p:grpSp>
    </p:spTree>
    <p:extLst>
      <p:ext uri="{BB962C8B-B14F-4D97-AF65-F5344CB8AC3E}">
        <p14:creationId xmlns:p14="http://schemas.microsoft.com/office/powerpoint/2010/main" val="41394910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esquinas redondeadas 3">
            <a:extLst>
              <a:ext uri="{FF2B5EF4-FFF2-40B4-BE49-F238E27FC236}">
                <a16:creationId xmlns:a16="http://schemas.microsoft.com/office/drawing/2014/main" xmlns="" id="{7429F292-55EA-472D-99FD-8A037D80A2FA}"/>
              </a:ext>
            </a:extLst>
          </p:cNvPr>
          <p:cNvSpPr/>
          <p:nvPr/>
        </p:nvSpPr>
        <p:spPr>
          <a:xfrm>
            <a:off x="1016000" y="1769652"/>
            <a:ext cx="5091723" cy="3723090"/>
          </a:xfrm>
          <a:prstGeom prst="roundRect">
            <a:avLst/>
          </a:prstGeom>
          <a:solidFill>
            <a:srgbClr val="CCD5E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t"/>
          <a:lstStyle/>
          <a:p>
            <a:pPr marL="342900" lvl="0" indent="-342900">
              <a:buFont typeface="Wingdings" pitchFamily="2" charset="2"/>
              <a:buChar char="§"/>
            </a:pPr>
            <a:r>
              <a:rPr lang="es-CO" dirty="0">
                <a:solidFill>
                  <a:srgbClr val="1B5582"/>
                </a:solidFill>
                <a:latin typeface="Arial Narrow" panose="020B0606020202030204" pitchFamily="34" charset="0"/>
              </a:rPr>
              <a:t>Mantener y aprovechar el conocimiento que se genera en el INVIAS </a:t>
            </a:r>
            <a:r>
              <a:rPr lang="es-CO" dirty="0" smtClean="0">
                <a:solidFill>
                  <a:srgbClr val="1B5582"/>
                </a:solidFill>
                <a:latin typeface="Arial Narrow" panose="020B0606020202030204" pitchFamily="34" charset="0"/>
              </a:rPr>
              <a:t>/ </a:t>
            </a:r>
            <a:r>
              <a:rPr lang="es-CO" dirty="0" smtClean="0">
                <a:solidFill>
                  <a:srgbClr val="1B5582"/>
                </a:solidFill>
                <a:latin typeface="Arial Narrow" panose="020B0606020202030204" pitchFamily="34" charset="0"/>
              </a:rPr>
              <a:t>evitar </a:t>
            </a:r>
            <a:r>
              <a:rPr lang="es-CO" dirty="0">
                <a:solidFill>
                  <a:srgbClr val="1B5582"/>
                </a:solidFill>
                <a:latin typeface="Arial Narrow" panose="020B0606020202030204" pitchFamily="34" charset="0"/>
              </a:rPr>
              <a:t>su pérdida. </a:t>
            </a:r>
          </a:p>
          <a:p>
            <a:pPr marL="342900" lvl="0" indent="-342900">
              <a:buFont typeface="Wingdings" pitchFamily="2" charset="2"/>
              <a:buChar char="§"/>
            </a:pPr>
            <a:r>
              <a:rPr lang="es-CO" dirty="0">
                <a:solidFill>
                  <a:srgbClr val="1B5582"/>
                </a:solidFill>
                <a:latin typeface="Arial Narrow" panose="020B0606020202030204" pitchFamily="34" charset="0"/>
              </a:rPr>
              <a:t>En el orden técnico de los diversos componentes de la infraestructura </a:t>
            </a:r>
            <a:r>
              <a:rPr lang="es-CO" dirty="0" smtClean="0">
                <a:solidFill>
                  <a:srgbClr val="1B5582"/>
                </a:solidFill>
                <a:latin typeface="Arial Narrow" panose="020B0606020202030204" pitchFamily="34" charset="0"/>
              </a:rPr>
              <a:t>INIVAS es </a:t>
            </a:r>
            <a:r>
              <a:rPr lang="es-CO" dirty="0">
                <a:solidFill>
                  <a:srgbClr val="1B5582"/>
                </a:solidFill>
                <a:latin typeface="Arial Narrow" panose="020B0606020202030204" pitchFamily="34" charset="0"/>
              </a:rPr>
              <a:t>autoridad técnica y a través de </a:t>
            </a:r>
            <a:r>
              <a:rPr lang="es-CO" dirty="0" smtClean="0">
                <a:solidFill>
                  <a:srgbClr val="1B5582"/>
                </a:solidFill>
                <a:latin typeface="Arial Narrow" panose="020B0606020202030204" pitchFamily="34" charset="0"/>
              </a:rPr>
              <a:t>ello </a:t>
            </a:r>
            <a:r>
              <a:rPr lang="es-CO" dirty="0">
                <a:solidFill>
                  <a:srgbClr val="1B5582"/>
                </a:solidFill>
                <a:latin typeface="Arial Narrow" panose="020B0606020202030204" pitchFamily="34" charset="0"/>
              </a:rPr>
              <a:t>genera conocimiento que debe ser apropiado por los funcionarios de la entidad y conocido por los usuarios y actores con los que interactuamos  para beneficio </a:t>
            </a:r>
            <a:r>
              <a:rPr lang="es-CO" dirty="0" smtClean="0">
                <a:solidFill>
                  <a:srgbClr val="1B5582"/>
                </a:solidFill>
                <a:latin typeface="Arial Narrow" panose="020B0606020202030204" pitchFamily="34" charset="0"/>
              </a:rPr>
              <a:t>mutuo.</a:t>
            </a:r>
            <a:endParaRPr lang="es-CO" dirty="0">
              <a:solidFill>
                <a:srgbClr val="1B5582"/>
              </a:solidFill>
              <a:latin typeface="Arial Narrow" panose="020B0606020202030204" pitchFamily="34" charset="0"/>
            </a:endParaRPr>
          </a:p>
          <a:p>
            <a:pPr marL="342900" lvl="0" indent="-342900">
              <a:buFont typeface="Wingdings" pitchFamily="2" charset="2"/>
              <a:buChar char="§"/>
            </a:pPr>
            <a:r>
              <a:rPr lang="es-CO" dirty="0">
                <a:solidFill>
                  <a:srgbClr val="1B5582"/>
                </a:solidFill>
                <a:latin typeface="Arial Narrow" panose="020B0606020202030204" pitchFamily="34" charset="0"/>
              </a:rPr>
              <a:t>Se requiere de un espacio institucional a través del cual se pueda transmitir y apropiar este conocimiento.</a:t>
            </a:r>
          </a:p>
        </p:txBody>
      </p:sp>
      <p:sp>
        <p:nvSpPr>
          <p:cNvPr id="12" name="Rectángulo: esquinas redondeadas 11">
            <a:extLst>
              <a:ext uri="{FF2B5EF4-FFF2-40B4-BE49-F238E27FC236}">
                <a16:creationId xmlns:a16="http://schemas.microsoft.com/office/drawing/2014/main" xmlns="" id="{E6BCB75A-07B9-43C6-9F98-E189A0A9CB53}"/>
              </a:ext>
            </a:extLst>
          </p:cNvPr>
          <p:cNvSpPr/>
          <p:nvPr/>
        </p:nvSpPr>
        <p:spPr>
          <a:xfrm>
            <a:off x="6589485" y="1764202"/>
            <a:ext cx="5091723" cy="3719851"/>
          </a:xfrm>
          <a:prstGeom prst="roundRect">
            <a:avLst/>
          </a:prstGeom>
          <a:solidFill>
            <a:srgbClr val="CCD5E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t"/>
          <a:lstStyle/>
          <a:p>
            <a:pPr marL="285750" lvl="0" indent="-285750">
              <a:buFont typeface="Wingdings" pitchFamily="2" charset="2"/>
              <a:buChar char="§"/>
            </a:pPr>
            <a:endParaRPr lang="es-ES" dirty="0">
              <a:solidFill>
                <a:srgbClr val="1B5582"/>
              </a:solidFill>
              <a:latin typeface="Arial Narrow" panose="020B0606020202030204" pitchFamily="34" charset="0"/>
            </a:endParaRPr>
          </a:p>
          <a:p>
            <a:pPr marL="285750" lvl="0" indent="-285750">
              <a:buFont typeface="Wingdings" pitchFamily="2" charset="2"/>
              <a:buChar char="§"/>
            </a:pPr>
            <a:r>
              <a:rPr lang="es-ES" dirty="0">
                <a:solidFill>
                  <a:srgbClr val="1B5582"/>
                </a:solidFill>
                <a:latin typeface="Arial Narrow" panose="020B0606020202030204" pitchFamily="34" charset="0"/>
              </a:rPr>
              <a:t>Crear e </a:t>
            </a:r>
            <a:r>
              <a:rPr lang="es-ES" dirty="0" smtClean="0">
                <a:solidFill>
                  <a:srgbClr val="1B5582"/>
                </a:solidFill>
                <a:latin typeface="Arial Narrow" panose="020B0606020202030204" pitchFamily="34" charset="0"/>
              </a:rPr>
              <a:t>institucionalizar: Escuela Corporativa: </a:t>
            </a:r>
            <a:r>
              <a:rPr lang="es-ES" dirty="0">
                <a:solidFill>
                  <a:srgbClr val="1B5582"/>
                </a:solidFill>
                <a:latin typeface="Arial Narrow" panose="020B0606020202030204" pitchFamily="34" charset="0"/>
              </a:rPr>
              <a:t>de Conocimiento en INVIAS.</a:t>
            </a:r>
          </a:p>
          <a:p>
            <a:pPr marL="285750" lvl="0" indent="-285750">
              <a:buFont typeface="Wingdings" pitchFamily="2" charset="2"/>
              <a:buChar char="§"/>
            </a:pPr>
            <a:r>
              <a:rPr lang="es-ES" dirty="0">
                <a:solidFill>
                  <a:srgbClr val="1B5582"/>
                </a:solidFill>
                <a:latin typeface="Arial Narrow" panose="020B0606020202030204" pitchFamily="34" charset="0"/>
              </a:rPr>
              <a:t>Identificar y seleccionar gestores de conocimiento en  INVIAS.</a:t>
            </a:r>
          </a:p>
          <a:p>
            <a:pPr marL="285750" lvl="0" indent="-285750">
              <a:buFont typeface="Wingdings" pitchFamily="2" charset="2"/>
              <a:buChar char="§"/>
            </a:pPr>
            <a:r>
              <a:rPr lang="es-ES" dirty="0" smtClean="0">
                <a:solidFill>
                  <a:srgbClr val="1B5582"/>
                </a:solidFill>
                <a:latin typeface="Arial Narrow" panose="020B0606020202030204" pitchFamily="34" charset="0"/>
              </a:rPr>
              <a:t>Definición </a:t>
            </a:r>
            <a:r>
              <a:rPr lang="es-ES" dirty="0">
                <a:solidFill>
                  <a:srgbClr val="1B5582"/>
                </a:solidFill>
                <a:latin typeface="Arial Narrow" panose="020B0606020202030204" pitchFamily="34" charset="0"/>
              </a:rPr>
              <a:t>de temas y </a:t>
            </a:r>
            <a:r>
              <a:rPr lang="es-ES" dirty="0" smtClean="0">
                <a:solidFill>
                  <a:srgbClr val="1B5582"/>
                </a:solidFill>
                <a:latin typeface="Arial Narrow" panose="020B0606020202030204" pitchFamily="34" charset="0"/>
              </a:rPr>
              <a:t>conocimientos  difundir.</a:t>
            </a:r>
            <a:endParaRPr lang="es-ES" dirty="0">
              <a:solidFill>
                <a:srgbClr val="1B5582"/>
              </a:solidFill>
              <a:latin typeface="Arial Narrow" panose="020B0606020202030204" pitchFamily="34" charset="0"/>
            </a:endParaRPr>
          </a:p>
          <a:p>
            <a:pPr marL="285750" lvl="0" indent="-285750">
              <a:buFont typeface="Wingdings" pitchFamily="2" charset="2"/>
              <a:buChar char="§"/>
            </a:pPr>
            <a:r>
              <a:rPr lang="es-ES" dirty="0">
                <a:solidFill>
                  <a:srgbClr val="1B5582"/>
                </a:solidFill>
                <a:latin typeface="Arial Narrow" panose="020B0606020202030204" pitchFamily="34" charset="0"/>
              </a:rPr>
              <a:t>Definir asistentes posibles a adquirir y multiplicar conocimiento.</a:t>
            </a:r>
          </a:p>
          <a:p>
            <a:pPr marL="285750" lvl="0" indent="-285750">
              <a:buFont typeface="Wingdings" pitchFamily="2" charset="2"/>
              <a:buChar char="§"/>
            </a:pPr>
            <a:r>
              <a:rPr lang="es-ES" dirty="0">
                <a:solidFill>
                  <a:srgbClr val="1B5582"/>
                </a:solidFill>
                <a:latin typeface="Arial Narrow" panose="020B0606020202030204" pitchFamily="34" charset="0"/>
              </a:rPr>
              <a:t>Conformar un Comité y equipo para la operación de la Escuela Corporativa.</a:t>
            </a:r>
          </a:p>
        </p:txBody>
      </p:sp>
      <p:sp>
        <p:nvSpPr>
          <p:cNvPr id="17" name="Título 1">
            <a:extLst>
              <a:ext uri="{FF2B5EF4-FFF2-40B4-BE49-F238E27FC236}">
                <a16:creationId xmlns:a16="http://schemas.microsoft.com/office/drawing/2014/main" xmlns="" id="{778C6179-F916-C940-8282-9D91ECC7E543}"/>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Necesidades y Estrategias</a:t>
            </a:r>
            <a:endParaRPr lang="es-CO" sz="4000" b="1" dirty="0">
              <a:solidFill>
                <a:srgbClr val="003366"/>
              </a:solidFill>
              <a:latin typeface="Myriad Pro" panose="020B0503030403020204" pitchFamily="34" charset="0"/>
            </a:endParaRPr>
          </a:p>
        </p:txBody>
      </p:sp>
      <p:grpSp>
        <p:nvGrpSpPr>
          <p:cNvPr id="19" name="Group 18">
            <a:extLst>
              <a:ext uri="{FF2B5EF4-FFF2-40B4-BE49-F238E27FC236}">
                <a16:creationId xmlns:a16="http://schemas.microsoft.com/office/drawing/2014/main" xmlns="" id="{D0F88A45-CE88-1D4C-BE70-6F4A824FB997}"/>
              </a:ext>
            </a:extLst>
          </p:cNvPr>
          <p:cNvGrpSpPr/>
          <p:nvPr/>
        </p:nvGrpSpPr>
        <p:grpSpPr>
          <a:xfrm>
            <a:off x="6537871" y="1112950"/>
            <a:ext cx="5143337" cy="914400"/>
            <a:chOff x="6862155" y="1601659"/>
            <a:chExt cx="5143337" cy="914400"/>
          </a:xfrm>
        </p:grpSpPr>
        <p:sp>
          <p:nvSpPr>
            <p:cNvPr id="20" name="Rectángulo redondeado 8">
              <a:extLst>
                <a:ext uri="{FF2B5EF4-FFF2-40B4-BE49-F238E27FC236}">
                  <a16:creationId xmlns:a16="http://schemas.microsoft.com/office/drawing/2014/main" xmlns="" id="{649DCDAD-7D77-9241-9EE6-99D084D05C18}"/>
                </a:ext>
              </a:extLst>
            </p:cNvPr>
            <p:cNvSpPr/>
            <p:nvPr/>
          </p:nvSpPr>
          <p:spPr>
            <a:xfrm>
              <a:off x="7590970" y="1861742"/>
              <a:ext cx="4414522" cy="406400"/>
            </a:xfrm>
            <a:prstGeom prst="roundRect">
              <a:avLst/>
            </a:prstGeom>
            <a:solidFill>
              <a:srgbClr val="1B5582"/>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b="1" dirty="0">
                  <a:solidFill>
                    <a:schemeClr val="bg1"/>
                  </a:solidFill>
                  <a:latin typeface="Arial Narrow" panose="020B0606020202030204" pitchFamily="34" charset="0"/>
                  <a:ea typeface="+mj-ea"/>
                  <a:cs typeface="+mj-cs"/>
                </a:rPr>
                <a:t>Estrategias</a:t>
              </a:r>
              <a:endParaRPr lang="es-CO" sz="2000" b="1" dirty="0">
                <a:solidFill>
                  <a:schemeClr val="bg1"/>
                </a:solidFill>
                <a:latin typeface="Arial Narrow" panose="020B0606020202030204" pitchFamily="34" charset="0"/>
                <a:ea typeface="+mj-ea"/>
                <a:cs typeface="+mj-cs"/>
              </a:endParaRPr>
            </a:p>
          </p:txBody>
        </p:sp>
        <p:sp>
          <p:nvSpPr>
            <p:cNvPr id="21" name="Oval 20">
              <a:extLst>
                <a:ext uri="{FF2B5EF4-FFF2-40B4-BE49-F238E27FC236}">
                  <a16:creationId xmlns:a16="http://schemas.microsoft.com/office/drawing/2014/main" xmlns="" id="{83F07EC6-5F3E-D44A-AAC7-8AE864FB5C9B}"/>
                </a:ext>
              </a:extLst>
            </p:cNvPr>
            <p:cNvSpPr/>
            <p:nvPr/>
          </p:nvSpPr>
          <p:spPr>
            <a:xfrm>
              <a:off x="6862155" y="1601659"/>
              <a:ext cx="914400" cy="914400"/>
            </a:xfrm>
            <a:prstGeom prst="ellipse">
              <a:avLst/>
            </a:prstGeom>
            <a:solidFill>
              <a:srgbClr val="1B55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Graphic 21" descr="Head with gears">
              <a:extLst>
                <a:ext uri="{FF2B5EF4-FFF2-40B4-BE49-F238E27FC236}">
                  <a16:creationId xmlns:a16="http://schemas.microsoft.com/office/drawing/2014/main" xmlns="" id="{24EF61F9-0B6F-B341-B120-8271DFA97C8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949239" y="1668506"/>
              <a:ext cx="801388" cy="801388"/>
            </a:xfrm>
            <a:prstGeom prst="rect">
              <a:avLst/>
            </a:prstGeom>
          </p:spPr>
        </p:pic>
      </p:grpSp>
      <p:grpSp>
        <p:nvGrpSpPr>
          <p:cNvPr id="23" name="Group 22">
            <a:extLst>
              <a:ext uri="{FF2B5EF4-FFF2-40B4-BE49-F238E27FC236}">
                <a16:creationId xmlns:a16="http://schemas.microsoft.com/office/drawing/2014/main" xmlns="" id="{FB420E90-33E8-204E-A0DC-A1CCD4C02513}"/>
              </a:ext>
            </a:extLst>
          </p:cNvPr>
          <p:cNvGrpSpPr/>
          <p:nvPr/>
        </p:nvGrpSpPr>
        <p:grpSpPr>
          <a:xfrm>
            <a:off x="1016000" y="1096744"/>
            <a:ext cx="5079999" cy="914400"/>
            <a:chOff x="2163453" y="1593228"/>
            <a:chExt cx="5079999" cy="914400"/>
          </a:xfrm>
        </p:grpSpPr>
        <p:sp>
          <p:nvSpPr>
            <p:cNvPr id="24" name="Rectángulo redondeado 9">
              <a:extLst>
                <a:ext uri="{FF2B5EF4-FFF2-40B4-BE49-F238E27FC236}">
                  <a16:creationId xmlns:a16="http://schemas.microsoft.com/office/drawing/2014/main" xmlns="" id="{1DC70EB0-FF51-F447-A526-0193A893E3C0}"/>
                </a:ext>
              </a:extLst>
            </p:cNvPr>
            <p:cNvSpPr/>
            <p:nvPr/>
          </p:nvSpPr>
          <p:spPr>
            <a:xfrm>
              <a:off x="2859313" y="1861742"/>
              <a:ext cx="4384139" cy="406400"/>
            </a:xfrm>
            <a:prstGeom prst="roundRect">
              <a:avLst/>
            </a:prstGeom>
            <a:solidFill>
              <a:srgbClr val="1B5582"/>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b="1" dirty="0">
                  <a:solidFill>
                    <a:schemeClr val="bg1"/>
                  </a:solidFill>
                  <a:latin typeface="Arial Narrow" panose="020B0606020202030204" pitchFamily="34" charset="0"/>
                  <a:ea typeface="+mj-ea"/>
                  <a:cs typeface="+mj-cs"/>
                </a:rPr>
                <a:t>Necesidades</a:t>
              </a:r>
              <a:endParaRPr lang="es-CO" sz="2000" b="1" dirty="0">
                <a:solidFill>
                  <a:schemeClr val="bg1"/>
                </a:solidFill>
                <a:latin typeface="Arial Narrow" panose="020B0606020202030204" pitchFamily="34" charset="0"/>
                <a:ea typeface="+mj-ea"/>
                <a:cs typeface="+mj-cs"/>
              </a:endParaRPr>
            </a:p>
          </p:txBody>
        </p:sp>
        <p:sp>
          <p:nvSpPr>
            <p:cNvPr id="25" name="Oval 24">
              <a:extLst>
                <a:ext uri="{FF2B5EF4-FFF2-40B4-BE49-F238E27FC236}">
                  <a16:creationId xmlns:a16="http://schemas.microsoft.com/office/drawing/2014/main" xmlns="" id="{B1D70719-AEAC-B747-92F8-3452DACDDD6A}"/>
                </a:ext>
              </a:extLst>
            </p:cNvPr>
            <p:cNvSpPr/>
            <p:nvPr/>
          </p:nvSpPr>
          <p:spPr>
            <a:xfrm>
              <a:off x="2163453" y="1593228"/>
              <a:ext cx="914400" cy="914400"/>
            </a:xfrm>
            <a:prstGeom prst="ellipse">
              <a:avLst/>
            </a:prstGeom>
            <a:solidFill>
              <a:srgbClr val="1B55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 name="Graphic 25" descr="Bullseye">
              <a:extLst>
                <a:ext uri="{FF2B5EF4-FFF2-40B4-BE49-F238E27FC236}">
                  <a16:creationId xmlns:a16="http://schemas.microsoft.com/office/drawing/2014/main" xmlns="" id="{71D54D84-DD64-DF44-BB33-FE831092906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2211348" y="1641123"/>
              <a:ext cx="818610" cy="818610"/>
            </a:xfrm>
            <a:prstGeom prst="rect">
              <a:avLst/>
            </a:prstGeom>
          </p:spPr>
        </p:pic>
      </p:grpSp>
    </p:spTree>
    <p:extLst>
      <p:ext uri="{BB962C8B-B14F-4D97-AF65-F5344CB8AC3E}">
        <p14:creationId xmlns:p14="http://schemas.microsoft.com/office/powerpoint/2010/main" val="24250025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esquinas redondeadas 4">
            <a:extLst>
              <a:ext uri="{FF2B5EF4-FFF2-40B4-BE49-F238E27FC236}">
                <a16:creationId xmlns:a16="http://schemas.microsoft.com/office/drawing/2014/main" xmlns="" id="{2B7DC3C4-5141-41D5-94E0-A4BDA6580A91}"/>
              </a:ext>
            </a:extLst>
          </p:cNvPr>
          <p:cNvSpPr/>
          <p:nvPr/>
        </p:nvSpPr>
        <p:spPr>
          <a:xfrm>
            <a:off x="810016" y="3582444"/>
            <a:ext cx="10571967" cy="1991639"/>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28900" lvl="5" indent="-342900">
              <a:buFont typeface="Arial" panose="020B0604020202020204" pitchFamily="34" charset="0"/>
              <a:buChar char="•"/>
            </a:pPr>
            <a:r>
              <a:rPr lang="es-ES" sz="2000" dirty="0">
                <a:solidFill>
                  <a:srgbClr val="1B5582"/>
                </a:solidFill>
                <a:latin typeface="Arial Narrow" panose="020B0606020202030204" pitchFamily="34" charset="0"/>
              </a:rPr>
              <a:t>Se adelantó </a:t>
            </a:r>
            <a:r>
              <a:rPr lang="es-ES" sz="2000" dirty="0" smtClean="0">
                <a:solidFill>
                  <a:srgbClr val="1B5582"/>
                </a:solidFill>
                <a:latin typeface="Arial Narrow" panose="020B0606020202030204" pitchFamily="34" charset="0"/>
              </a:rPr>
              <a:t>(fase i) el proceso de encargos –observando estrictamente la Ley- buscando destacar el mérito y siempre teniendo como referente, las necesidades del servicio. </a:t>
            </a:r>
          </a:p>
          <a:p>
            <a:pPr marL="2628900" lvl="5" indent="-342900">
              <a:buFont typeface="Arial" panose="020B0604020202020204" pitchFamily="34" charset="0"/>
              <a:buChar char="•"/>
            </a:pPr>
            <a:r>
              <a:rPr lang="es-ES" sz="2000" dirty="0" smtClean="0">
                <a:solidFill>
                  <a:srgbClr val="1B5582"/>
                </a:solidFill>
                <a:latin typeface="Arial Narrow" panose="020B0606020202030204" pitchFamily="34" charset="0"/>
              </a:rPr>
              <a:t>Revisión y ajustes de procesos y procedimientos en relación con el Programa de Seguridad en Carreteras Nacionales. </a:t>
            </a:r>
            <a:endParaRPr lang="es-ES" sz="2000" dirty="0">
              <a:solidFill>
                <a:srgbClr val="1B5582"/>
              </a:solidFill>
              <a:latin typeface="Arial Narrow" panose="020B0606020202030204" pitchFamily="34" charset="0"/>
            </a:endParaRPr>
          </a:p>
          <a:p>
            <a:pPr marL="2628900" lvl="5" indent="-342900">
              <a:buFont typeface="Arial" panose="020B0604020202020204" pitchFamily="34" charset="0"/>
              <a:buChar char="•"/>
            </a:pPr>
            <a:r>
              <a:rPr lang="es-ES" sz="2000" dirty="0">
                <a:solidFill>
                  <a:srgbClr val="1B5582"/>
                </a:solidFill>
                <a:latin typeface="Arial Narrow" panose="020B0606020202030204" pitchFamily="34" charset="0"/>
              </a:rPr>
              <a:t>Se efectuó la revisión y ajuste de procesos y procedimientos en relación con infraestructura tecnológica y sistemas de información.</a:t>
            </a:r>
            <a:endParaRPr lang="es-CO" sz="2800" dirty="0">
              <a:solidFill>
                <a:srgbClr val="1B5582"/>
              </a:solidFill>
              <a:latin typeface="Arial Narrow" panose="020B0606020202030204" pitchFamily="34" charset="0"/>
            </a:endParaRPr>
          </a:p>
        </p:txBody>
      </p:sp>
      <p:sp>
        <p:nvSpPr>
          <p:cNvPr id="10" name="Oval 9">
            <a:extLst>
              <a:ext uri="{FF2B5EF4-FFF2-40B4-BE49-F238E27FC236}">
                <a16:creationId xmlns:a16="http://schemas.microsoft.com/office/drawing/2014/main" xmlns="" id="{CDBC4742-4161-6B4B-9388-A868916E1E1F}"/>
              </a:ext>
            </a:extLst>
          </p:cNvPr>
          <p:cNvSpPr/>
          <p:nvPr/>
        </p:nvSpPr>
        <p:spPr>
          <a:xfrm>
            <a:off x="810016" y="3446225"/>
            <a:ext cx="2369562" cy="22640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ángulo: esquinas redondeadas 1">
            <a:extLst>
              <a:ext uri="{FF2B5EF4-FFF2-40B4-BE49-F238E27FC236}">
                <a16:creationId xmlns:a16="http://schemas.microsoft.com/office/drawing/2014/main" xmlns="" id="{E128D145-004F-4228-A492-51FEF756246A}"/>
              </a:ext>
            </a:extLst>
          </p:cNvPr>
          <p:cNvSpPr/>
          <p:nvPr/>
        </p:nvSpPr>
        <p:spPr>
          <a:xfrm>
            <a:off x="810016" y="1437361"/>
            <a:ext cx="10571967" cy="1991639"/>
          </a:xfrm>
          <a:prstGeom prst="roundRect">
            <a:avLst/>
          </a:prstGeom>
          <a:solidFill>
            <a:srgbClr val="CCD5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28900" lvl="5" indent="-342900">
              <a:buFont typeface="Arial" panose="020B0604020202020204" pitchFamily="34" charset="0"/>
              <a:buChar char="•"/>
            </a:pPr>
            <a:r>
              <a:rPr lang="es-CO" sz="2000" dirty="0">
                <a:solidFill>
                  <a:srgbClr val="1B5582"/>
                </a:solidFill>
                <a:latin typeface="Arial Narrow" panose="020B0606020202030204" pitchFamily="34" charset="0"/>
              </a:rPr>
              <a:t>Se efectuó Estudio Técnico para la creación de la Oficina de la Tecnologías de la Información y las Comunicaciones – T IC en el INVIAS.</a:t>
            </a:r>
          </a:p>
          <a:p>
            <a:pPr marL="2628900" lvl="5" indent="-342900">
              <a:buFont typeface="Arial" panose="020B0604020202020204" pitchFamily="34" charset="0"/>
              <a:buChar char="•"/>
            </a:pPr>
            <a:r>
              <a:rPr lang="es-CO" sz="2000" dirty="0">
                <a:solidFill>
                  <a:srgbClr val="1B5582"/>
                </a:solidFill>
                <a:latin typeface="Arial Narrow" panose="020B0606020202030204" pitchFamily="34" charset="0"/>
              </a:rPr>
              <a:t>El Consejo Directivo del INVIAS autorizó la creación de la Oficina TIC y se están adelantando los trámites de aprobación técnica ante el Departamento Administrativo de la Función Pública  DAFP.</a:t>
            </a:r>
          </a:p>
        </p:txBody>
      </p:sp>
      <p:sp>
        <p:nvSpPr>
          <p:cNvPr id="9" name="Oval 8">
            <a:extLst>
              <a:ext uri="{FF2B5EF4-FFF2-40B4-BE49-F238E27FC236}">
                <a16:creationId xmlns:a16="http://schemas.microsoft.com/office/drawing/2014/main" xmlns="" id="{E76B2F52-7C08-9347-9534-EE4E964E87FD}"/>
              </a:ext>
            </a:extLst>
          </p:cNvPr>
          <p:cNvSpPr/>
          <p:nvPr/>
        </p:nvSpPr>
        <p:spPr>
          <a:xfrm>
            <a:off x="821076" y="1347519"/>
            <a:ext cx="2369562" cy="22640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agen 6" descr="Imagen que contiene electrónica, computadora, tabla&#10;&#10;Descripción generada automáticamente">
            <a:extLst>
              <a:ext uri="{FF2B5EF4-FFF2-40B4-BE49-F238E27FC236}">
                <a16:creationId xmlns:a16="http://schemas.microsoft.com/office/drawing/2014/main" xmlns="" id="{701DC2AA-12A2-44E9-9E37-A7905C406B4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9590" y="1701961"/>
            <a:ext cx="1987156" cy="1416377"/>
          </a:xfrm>
          <a:prstGeom prst="rect">
            <a:avLst/>
          </a:prstGeom>
        </p:spPr>
      </p:pic>
      <p:pic>
        <p:nvPicPr>
          <p:cNvPr id="14" name="Imagen 13" descr="Imagen que contiene objeto, reloj&#10;&#10;Descripción generada automáticamente">
            <a:extLst>
              <a:ext uri="{FF2B5EF4-FFF2-40B4-BE49-F238E27FC236}">
                <a16:creationId xmlns:a16="http://schemas.microsoft.com/office/drawing/2014/main" xmlns="" id="{2C648006-36F4-4CCD-8D05-AB0C6268A1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2607" y="3745535"/>
            <a:ext cx="1883863" cy="1657799"/>
          </a:xfrm>
          <a:prstGeom prst="rect">
            <a:avLst/>
          </a:prstGeom>
        </p:spPr>
      </p:pic>
      <p:sp>
        <p:nvSpPr>
          <p:cNvPr id="8" name="Título 1">
            <a:extLst>
              <a:ext uri="{FF2B5EF4-FFF2-40B4-BE49-F238E27FC236}">
                <a16:creationId xmlns:a16="http://schemas.microsoft.com/office/drawing/2014/main" xmlns="" id="{07A49499-3EC2-5340-A2CC-27CF5907ED26}"/>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Logros Primer Año de Gobierno</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404388678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945</TotalTime>
  <Words>1995</Words>
  <Application>Microsoft Office PowerPoint</Application>
  <PresentationFormat>Panorámica</PresentationFormat>
  <Paragraphs>189</Paragraphs>
  <Slides>26</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26</vt:i4>
      </vt:variant>
    </vt:vector>
  </HeadingPairs>
  <TitlesOfParts>
    <vt:vector size="35" baseType="lpstr">
      <vt:lpstr>Arial</vt:lpstr>
      <vt:lpstr>Arial Narrow</vt:lpstr>
      <vt:lpstr>Calibri</vt:lpstr>
      <vt:lpstr>Calibri Light</vt:lpstr>
      <vt:lpstr>Courier New</vt:lpstr>
      <vt:lpstr>Myriad Pro</vt:lpstr>
      <vt:lpstr>Segoe UI Historic</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Título</vt:lpstr>
      <vt:lpstr>Presentación de PowerPoint</vt:lpstr>
      <vt:lpstr>Presentación de PowerPoint</vt:lpstr>
      <vt:lpstr>Presentación de PowerPoint</vt:lpstr>
      <vt:lpstr>Presentación de PowerPoint</vt:lpstr>
      <vt:lpstr>Presentación de PowerPoint</vt:lpstr>
      <vt:lpstr>Presentación de PowerPoint</vt:lpstr>
      <vt:lpstr>Título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Título</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Arturo Betancourt Gonzalez</dc:creator>
  <cp:lastModifiedBy>Presentacion Invias</cp:lastModifiedBy>
  <cp:revision>202</cp:revision>
  <dcterms:created xsi:type="dcterms:W3CDTF">2019-10-04T21:33:32Z</dcterms:created>
  <dcterms:modified xsi:type="dcterms:W3CDTF">2019-11-13T14:16:37Z</dcterms:modified>
</cp:coreProperties>
</file>