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62" r:id="rId1"/>
    <p:sldMasterId id="2147483896" r:id="rId2"/>
  </p:sldMasterIdLst>
  <p:notesMasterIdLst>
    <p:notesMasterId r:id="rId125"/>
  </p:notesMasterIdLst>
  <p:handoutMasterIdLst>
    <p:handoutMasterId r:id="rId126"/>
  </p:handoutMasterIdLst>
  <p:sldIdLst>
    <p:sldId id="265" r:id="rId3"/>
    <p:sldId id="987" r:id="rId4"/>
    <p:sldId id="300" r:id="rId5"/>
    <p:sldId id="985" r:id="rId6"/>
    <p:sldId id="1036" r:id="rId7"/>
    <p:sldId id="1096" r:id="rId8"/>
    <p:sldId id="990" r:id="rId9"/>
    <p:sldId id="988" r:id="rId10"/>
    <p:sldId id="991" r:id="rId11"/>
    <p:sldId id="1120" r:id="rId12"/>
    <p:sldId id="1144" r:id="rId13"/>
    <p:sldId id="1121" r:id="rId14"/>
    <p:sldId id="1126" r:id="rId15"/>
    <p:sldId id="1143" r:id="rId16"/>
    <p:sldId id="1097" r:id="rId17"/>
    <p:sldId id="1142" r:id="rId18"/>
    <p:sldId id="1127" r:id="rId19"/>
    <p:sldId id="1128" r:id="rId20"/>
    <p:sldId id="1135" r:id="rId21"/>
    <p:sldId id="1141" r:id="rId22"/>
    <p:sldId id="1134" r:id="rId23"/>
    <p:sldId id="1058" r:id="rId24"/>
    <p:sldId id="1061" r:id="rId25"/>
    <p:sldId id="1063" r:id="rId26"/>
    <p:sldId id="1098" r:id="rId27"/>
    <p:sldId id="1109" r:id="rId28"/>
    <p:sldId id="1136" r:id="rId29"/>
    <p:sldId id="1137" r:id="rId30"/>
    <p:sldId id="1093" r:id="rId31"/>
    <p:sldId id="1129" r:id="rId32"/>
    <p:sldId id="1138" r:id="rId33"/>
    <p:sldId id="1139" r:id="rId34"/>
    <p:sldId id="1140" r:id="rId35"/>
    <p:sldId id="257" r:id="rId36"/>
    <p:sldId id="1118" r:id="rId37"/>
    <p:sldId id="1099" r:id="rId38"/>
    <p:sldId id="1124" r:id="rId39"/>
    <p:sldId id="280" r:id="rId40"/>
    <p:sldId id="1125" r:id="rId41"/>
    <p:sldId id="259" r:id="rId42"/>
    <p:sldId id="1073" r:id="rId43"/>
    <p:sldId id="1075" r:id="rId44"/>
    <p:sldId id="1077" r:id="rId45"/>
    <p:sldId id="1079" r:id="rId46"/>
    <p:sldId id="1100" r:id="rId47"/>
    <p:sldId id="1080" r:id="rId48"/>
    <p:sldId id="1094" r:id="rId49"/>
    <p:sldId id="1095" r:id="rId50"/>
    <p:sldId id="1130" r:id="rId51"/>
    <p:sldId id="1131" r:id="rId52"/>
    <p:sldId id="1088" r:id="rId53"/>
    <p:sldId id="1087" r:id="rId54"/>
    <p:sldId id="1089" r:id="rId55"/>
    <p:sldId id="1086" r:id="rId56"/>
    <p:sldId id="1132" r:id="rId57"/>
    <p:sldId id="1104" r:id="rId58"/>
    <p:sldId id="264" r:id="rId59"/>
    <p:sldId id="266" r:id="rId60"/>
    <p:sldId id="1110" r:id="rId61"/>
    <p:sldId id="267" r:id="rId62"/>
    <p:sldId id="270" r:id="rId63"/>
    <p:sldId id="1111" r:id="rId64"/>
    <p:sldId id="276" r:id="rId65"/>
    <p:sldId id="1106" r:id="rId66"/>
    <p:sldId id="273" r:id="rId67"/>
    <p:sldId id="1105" r:id="rId68"/>
    <p:sldId id="260" r:id="rId69"/>
    <p:sldId id="261" r:id="rId70"/>
    <p:sldId id="262" r:id="rId71"/>
    <p:sldId id="263" r:id="rId72"/>
    <p:sldId id="269" r:id="rId73"/>
    <p:sldId id="272" r:id="rId74"/>
    <p:sldId id="1103" r:id="rId75"/>
    <p:sldId id="275" r:id="rId76"/>
    <p:sldId id="1107" r:id="rId77"/>
    <p:sldId id="1119" r:id="rId78"/>
    <p:sldId id="1048" r:id="rId79"/>
    <p:sldId id="1039" r:id="rId80"/>
    <p:sldId id="277" r:id="rId81"/>
    <p:sldId id="1040" r:id="rId82"/>
    <p:sldId id="1041" r:id="rId83"/>
    <p:sldId id="1042" r:id="rId84"/>
    <p:sldId id="1043" r:id="rId85"/>
    <p:sldId id="1044" r:id="rId86"/>
    <p:sldId id="1045" r:id="rId87"/>
    <p:sldId id="268" r:id="rId88"/>
    <p:sldId id="1046" r:id="rId89"/>
    <p:sldId id="271" r:id="rId90"/>
    <p:sldId id="1047" r:id="rId91"/>
    <p:sldId id="256" r:id="rId92"/>
    <p:sldId id="1049" r:id="rId93"/>
    <p:sldId id="984" r:id="rId94"/>
    <p:sldId id="1015" r:id="rId95"/>
    <p:sldId id="1020" r:id="rId96"/>
    <p:sldId id="976" r:id="rId97"/>
    <p:sldId id="1025" r:id="rId98"/>
    <p:sldId id="1023" r:id="rId99"/>
    <p:sldId id="1050" r:id="rId100"/>
    <p:sldId id="946" r:id="rId101"/>
    <p:sldId id="1029" r:id="rId102"/>
    <p:sldId id="1030" r:id="rId103"/>
    <p:sldId id="258" r:id="rId104"/>
    <p:sldId id="1051" r:id="rId105"/>
    <p:sldId id="935" r:id="rId106"/>
    <p:sldId id="937" r:id="rId107"/>
    <p:sldId id="938" r:id="rId108"/>
    <p:sldId id="939" r:id="rId109"/>
    <p:sldId id="940" r:id="rId110"/>
    <p:sldId id="1052" r:id="rId111"/>
    <p:sldId id="863" r:id="rId112"/>
    <p:sldId id="867" r:id="rId113"/>
    <p:sldId id="868" r:id="rId114"/>
    <p:sldId id="871" r:id="rId115"/>
    <p:sldId id="1112" r:id="rId116"/>
    <p:sldId id="1113" r:id="rId117"/>
    <p:sldId id="1114" r:id="rId118"/>
    <p:sldId id="989" r:id="rId119"/>
    <p:sldId id="1091" r:id="rId120"/>
    <p:sldId id="1068" r:id="rId121"/>
    <p:sldId id="1133" r:id="rId122"/>
    <p:sldId id="1066" r:id="rId123"/>
    <p:sldId id="1117" r:id="rId124"/>
  </p:sldIdLst>
  <p:sldSz cx="12192000" cy="6858000"/>
  <p:notesSz cx="7010400" cy="9236075"/>
  <p:embeddedFontLst>
    <p:embeddedFont>
      <p:font typeface="Arial Narrow" panose="020B0606020202030204" pitchFamily="34" charset="0"/>
      <p:regular r:id="rId127"/>
      <p:bold r:id="rId128"/>
      <p:italic r:id="rId129"/>
      <p:boldItalic r:id="rId130"/>
    </p:embeddedFont>
    <p:embeddedFont>
      <p:font typeface="Calibri" panose="020F0502020204030204" pitchFamily="34" charset="0"/>
      <p:regular r:id="rId131"/>
      <p:bold r:id="rId132"/>
      <p:italic r:id="rId133"/>
      <p:boldItalic r:id="rId134"/>
    </p:embeddedFont>
    <p:embeddedFont>
      <p:font typeface="Calibri Light" panose="020F0302020204030204" pitchFamily="34" charset="0"/>
      <p:regular r:id="rId135"/>
      <p:italic r:id="rId136"/>
    </p:embeddedFont>
    <p:embeddedFont>
      <p:font typeface="Helvetica" panose="020B0604020202020204" pitchFamily="34" charset="0"/>
      <p:regular r:id="rId137"/>
      <p:bold r:id="rId138"/>
      <p:italic r:id="rId139"/>
      <p:boldItalic r:id="rId140"/>
    </p:embeddedFont>
    <p:embeddedFont>
      <p:font typeface="Myriad Pro" panose="020B0503030403020204" charset="0"/>
      <p:regular r:id="rId141"/>
      <p:bold r:id="rId142"/>
      <p:italic r:id="rId143"/>
      <p:boldItalic r:id="rId144"/>
    </p:embeddedFont>
    <p:embeddedFont>
      <p:font typeface="Roboto Thin" panose="020B0604020202020204" charset="0"/>
      <p:regular r:id="rId145"/>
      <p:italic r:id="rId146"/>
    </p:embeddedFont>
    <p:embeddedFont>
      <p:font typeface="Segoe UI Historic" panose="020B0502040204020203" pitchFamily="34" charset="0"/>
      <p:regular r:id="rId147"/>
    </p:embeddedFont>
    <p:embeddedFont>
      <p:font typeface="Work Sans" panose="020B0604020202020204" charset="0"/>
      <p:regular r:id="rId148"/>
      <p:bold r:id="rId149"/>
    </p:embeddedFont>
    <p:embeddedFont>
      <p:font typeface="Work Sans SemiBold" panose="020B0604020202020204" charset="0"/>
      <p:bold r:id="rId150"/>
    </p:embeddedFont>
  </p:embeddedFontLst>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415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801516"/>
    <a:srgbClr val="0054A8"/>
    <a:srgbClr val="99E806"/>
    <a:srgbClr val="0099CC"/>
    <a:srgbClr val="FF9300"/>
    <a:srgbClr val="E1AC02"/>
    <a:srgbClr val="F6BA01"/>
    <a:srgbClr val="007FAC"/>
    <a:srgbClr val="E2EC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26" autoAdjust="0"/>
    <p:restoredTop sz="94249" autoAdjust="0"/>
  </p:normalViewPr>
  <p:slideViewPr>
    <p:cSldViewPr snapToGrid="0">
      <p:cViewPr varScale="1">
        <p:scale>
          <a:sx n="114" d="100"/>
          <a:sy n="114" d="100"/>
        </p:scale>
        <p:origin x="462" y="102"/>
      </p:cViewPr>
      <p:guideLst>
        <p:guide orient="horz" pos="346"/>
        <p:guide pos="4158"/>
      </p:guideLst>
    </p:cSldViewPr>
  </p:slideViewPr>
  <p:notesTextViewPr>
    <p:cViewPr>
      <p:scale>
        <a:sx n="1" d="1"/>
        <a:sy n="1" d="1"/>
      </p:scale>
      <p:origin x="0" y="0"/>
    </p:cViewPr>
  </p:notesTextViewPr>
  <p:notesViewPr>
    <p:cSldViewPr snapToGrid="0">
      <p:cViewPr varScale="1">
        <p:scale>
          <a:sx n="82" d="100"/>
          <a:sy n="82" d="100"/>
        </p:scale>
        <p:origin x="3952" y="160"/>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font" Target="fonts/font12.fntdata"/><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font" Target="fonts/font2.fntdata"/><Relationship Id="rId149" Type="http://schemas.openxmlformats.org/officeDocument/2006/relationships/font" Target="fonts/font23.fntdata"/><Relationship Id="rId5" Type="http://schemas.openxmlformats.org/officeDocument/2006/relationships/slide" Target="slides/slide3.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font" Target="fonts/font8.fntdata"/><Relationship Id="rId139" Type="http://schemas.openxmlformats.org/officeDocument/2006/relationships/font" Target="fonts/font13.fntdata"/><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font" Target="fonts/font24.fntdata"/><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font" Target="fonts/font3.fntdata"/><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font" Target="fonts/font14.fntdata"/><Relationship Id="rId145"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font" Target="fonts/font4.fntdata"/><Relationship Id="rId135" Type="http://schemas.openxmlformats.org/officeDocument/2006/relationships/font" Target="fonts/font9.fntdata"/><Relationship Id="rId151"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notesMaster" Target="notesMasters/notesMaster1.xml"/><Relationship Id="rId141" Type="http://schemas.openxmlformats.org/officeDocument/2006/relationships/font" Target="fonts/font15.fntdata"/><Relationship Id="rId146" Type="http://schemas.openxmlformats.org/officeDocument/2006/relationships/font" Target="fonts/font20.fntdata"/><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font" Target="fonts/font5.fntdata"/><Relationship Id="rId136" Type="http://schemas.openxmlformats.org/officeDocument/2006/relationships/font" Target="fonts/font10.fntdata"/><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handoutMaster" Target="handoutMasters/handoutMaster1.xml"/><Relationship Id="rId147" Type="http://schemas.openxmlformats.org/officeDocument/2006/relationships/font" Target="fonts/font21.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font" Target="fonts/font16.fntdata"/><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font" Target="fonts/font11.fntdata"/><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font" Target="fonts/font6.fntdata"/><Relationship Id="rId153" Type="http://schemas.openxmlformats.org/officeDocument/2006/relationships/theme" Target="theme/theme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font" Target="fonts/font1.fntdata"/><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font" Target="fonts/font17.fntdata"/><Relationship Id="rId148" Type="http://schemas.openxmlformats.org/officeDocument/2006/relationships/font" Target="fonts/font22.fntdata"/><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font" Target="fonts/font7.fntdata"/><Relationship Id="rId154" Type="http://schemas.openxmlformats.org/officeDocument/2006/relationships/tableStyles" Target="tableStyles.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font" Target="fonts/font18.fntdata"/><Relationship Id="rId90" Type="http://schemas.openxmlformats.org/officeDocument/2006/relationships/slide" Target="slides/slide8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garciat\Desktop\CUENTA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Hoja1!$B$1</c:f>
              <c:strCache>
                <c:ptCount val="1"/>
                <c:pt idx="0">
                  <c:v>Presupuesto Direcciones Territoriales </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6624-4597-8058-9CD2F9ADA63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6624-4597-8058-9CD2F9ADA639}"/>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6624-4597-8058-9CD2F9ADA639}"/>
              </c:ext>
            </c:extLst>
          </c:dPt>
          <c:dLbls>
            <c:dLbl>
              <c:idx val="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extLst>
                <c:ext xmlns:c16="http://schemas.microsoft.com/office/drawing/2014/chart" uri="{C3380CC4-5D6E-409C-BE32-E72D297353CC}">
                  <c16:uniqueId val="{00000001-6624-4597-8058-9CD2F9ADA639}"/>
                </c:ext>
              </c:extLst>
            </c:dLbl>
            <c:dLbl>
              <c:idx val="1"/>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extLst>
                <c:ext xmlns:c16="http://schemas.microsoft.com/office/drawing/2014/chart" uri="{C3380CC4-5D6E-409C-BE32-E72D297353CC}">
                  <c16:uniqueId val="{00000003-6624-4597-8058-9CD2F9ADA639}"/>
                </c:ext>
              </c:extLst>
            </c:dLbl>
            <c:dLbl>
              <c:idx val="2"/>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extLst>
                <c:ext xmlns:c16="http://schemas.microsoft.com/office/drawing/2014/chart" uri="{C3380CC4-5D6E-409C-BE32-E72D297353CC}">
                  <c16:uniqueId val="{00000005-6624-4597-8058-9CD2F9ADA639}"/>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3"/>
                <c:pt idx="0">
                  <c:v>Red Nacional</c:v>
                </c:pt>
                <c:pt idx="1">
                  <c:v>Red Terciaria</c:v>
                </c:pt>
                <c:pt idx="2">
                  <c:v>Emergencias</c:v>
                </c:pt>
              </c:strCache>
            </c:strRef>
          </c:cat>
          <c:val>
            <c:numRef>
              <c:f>Hoja1!$B$2:$B$4</c:f>
              <c:numCache>
                <c:formatCode>General</c:formatCode>
                <c:ptCount val="3"/>
                <c:pt idx="0">
                  <c:v>164036</c:v>
                </c:pt>
                <c:pt idx="1">
                  <c:v>3929</c:v>
                </c:pt>
                <c:pt idx="2">
                  <c:v>7734</c:v>
                </c:pt>
              </c:numCache>
            </c:numRef>
          </c:val>
          <c:extLst>
            <c:ext xmlns:c16="http://schemas.microsoft.com/office/drawing/2014/chart" uri="{C3380CC4-5D6E-409C-BE32-E72D297353CC}">
              <c16:uniqueId val="{00000006-6624-4597-8058-9CD2F9ADA639}"/>
            </c:ext>
          </c:extLst>
        </c:ser>
        <c:dLbls>
          <c:showLegendKey val="0"/>
          <c:showVal val="0"/>
          <c:showCatName val="0"/>
          <c:showSerName val="0"/>
          <c:showPercent val="1"/>
          <c:showBubbleSize val="0"/>
          <c:showLeaderLines val="1"/>
        </c:dLbls>
      </c:pie3DChart>
      <c:spPr>
        <a:noFill/>
        <a:ln>
          <a:noFill/>
        </a:ln>
        <a:effectLst/>
      </c:spPr>
    </c:plotArea>
    <c:legend>
      <c:legendPos val="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600" b="1" i="0" u="none" strike="noStrike" kern="1200" cap="all" baseline="0">
                <a:solidFill>
                  <a:srgbClr val="003366"/>
                </a:solidFill>
                <a:latin typeface="Myriad Pro" panose="020B0503030403020204" pitchFamily="34" charset="0"/>
                <a:ea typeface="+mn-ea"/>
                <a:cs typeface="+mn-cs"/>
              </a:defRPr>
            </a:pPr>
            <a:r>
              <a:rPr lang="es-CO" dirty="0">
                <a:solidFill>
                  <a:srgbClr val="003366"/>
                </a:solidFill>
              </a:rPr>
              <a:t>AFECTACIÓN PRESUPUESTAL CONTRACTUAL</a:t>
            </a:r>
          </a:p>
        </c:rich>
      </c:tx>
      <c:layout>
        <c:manualLayout>
          <c:xMode val="edge"/>
          <c:yMode val="edge"/>
          <c:x val="3.5839890664620497E-2"/>
          <c:y val="2.1474847414633898E-2"/>
        </c:manualLayout>
      </c:layout>
      <c:overlay val="0"/>
      <c:spPr>
        <a:noFill/>
        <a:ln>
          <a:noFill/>
        </a:ln>
        <a:effectLst/>
      </c:spPr>
      <c:txPr>
        <a:bodyPr rot="0" spcFirstLastPara="1" vertOverflow="ellipsis" vert="horz" wrap="square" anchor="ctr" anchorCtr="1"/>
        <a:lstStyle/>
        <a:p>
          <a:pPr algn="l">
            <a:defRPr sz="1600" b="1" i="0" u="none" strike="noStrike" kern="1200" cap="all" baseline="0">
              <a:solidFill>
                <a:srgbClr val="003366"/>
              </a:solidFill>
              <a:latin typeface="Myriad Pro" panose="020B0503030403020204" pitchFamily="34" charset="0"/>
              <a:ea typeface="+mn-ea"/>
              <a:cs typeface="+mn-cs"/>
            </a:defRPr>
          </a:pPr>
          <a:endParaRPr lang="es-CO"/>
        </a:p>
      </c:txPr>
    </c:title>
    <c:autoTitleDeleted val="0"/>
    <c:view3D>
      <c:rotX val="30"/>
      <c:rotY val="12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1682586760248701E-2"/>
          <c:y val="8.1452882582502495E-2"/>
          <c:w val="0.616065975925982"/>
          <c:h val="0.73451287601941895"/>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E0BA-4728-B92C-E2C67D157EB9}"/>
              </c:ext>
            </c:extLst>
          </c:dPt>
          <c:dPt>
            <c:idx val="1"/>
            <c:bubble3D val="0"/>
            <c:explosion val="28"/>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E0BA-4728-B92C-E2C67D157EB9}"/>
              </c:ext>
            </c:extLst>
          </c:dPt>
          <c:dPt>
            <c:idx val="2"/>
            <c:bubble3D val="0"/>
            <c:explosion val="21"/>
            <c:spPr>
              <a:solidFill>
                <a:srgbClr val="00B05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E0BA-4728-B92C-E2C67D157EB9}"/>
              </c:ext>
            </c:extLst>
          </c:dPt>
          <c:dPt>
            <c:idx val="3"/>
            <c:bubble3D val="0"/>
            <c:explosion val="15"/>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E0BA-4728-B92C-E2C67D157EB9}"/>
              </c:ext>
            </c:extLst>
          </c:dPt>
          <c:dPt>
            <c:idx val="4"/>
            <c:bubble3D val="0"/>
            <c:explosion val="9"/>
            <c:spPr>
              <a:solidFill>
                <a:srgbClr val="C0000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E0BA-4728-B92C-E2C67D157EB9}"/>
              </c:ext>
            </c:extLst>
          </c:dPt>
          <c:dLbls>
            <c:dLbl>
              <c:idx val="0"/>
              <c:layout>
                <c:manualLayout>
                  <c:x val="0.185251351489396"/>
                  <c:y val="2.0439214733686002E-2"/>
                </c:manualLayout>
              </c:layout>
              <c:numFmt formatCode="0.000%" sourceLinked="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0BA-4728-B92C-E2C67D157EB9}"/>
                </c:ext>
              </c:extLst>
            </c:dLbl>
            <c:dLbl>
              <c:idx val="1"/>
              <c:layout>
                <c:manualLayout>
                  <c:x val="-9.95617518904795E-2"/>
                  <c:y val="-0.10665846002609"/>
                </c:manualLayout>
              </c:layout>
              <c:numFmt formatCode="0.000%" sourceLinked="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0BA-4728-B92C-E2C67D157EB9}"/>
                </c:ext>
              </c:extLst>
            </c:dLbl>
            <c:dLbl>
              <c:idx val="2"/>
              <c:layout>
                <c:manualLayout>
                  <c:x val="4.9499349635810298E-2"/>
                  <c:y val="-3.0386513022556201E-3"/>
                </c:manualLayout>
              </c:layout>
              <c:numFmt formatCode="0.000%" sourceLinked="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E0BA-4728-B92C-E2C67D157EB9}"/>
                </c:ext>
              </c:extLst>
            </c:dLbl>
            <c:dLbl>
              <c:idx val="3"/>
              <c:layout>
                <c:manualLayout>
                  <c:x val="1.6049194774388799E-2"/>
                  <c:y val="6.00585655713873E-2"/>
                </c:manualLayout>
              </c:layout>
              <c:numFmt formatCode="0.000%" sourceLinked="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E0BA-4728-B92C-E2C67D157EB9}"/>
                </c:ext>
              </c:extLst>
            </c:dLbl>
            <c:dLbl>
              <c:idx val="4"/>
              <c:layout>
                <c:manualLayout>
                  <c:x val="-7.3681416925756901E-2"/>
                  <c:y val="0.10330317283206999"/>
                </c:manualLayout>
              </c:layout>
              <c:numFmt formatCode="0.000%" sourceLinked="0"/>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E0BA-4728-B92C-E2C67D157EB9}"/>
                </c:ext>
              </c:extLst>
            </c:dLbl>
            <c:spPr>
              <a:noFill/>
              <a:ln>
                <a:noFill/>
              </a:ln>
              <a:effectLst/>
            </c:spPr>
            <c:txPr>
              <a:bodyPr rot="0" spcFirstLastPara="1" vertOverflow="ellipsis" vert="horz" wrap="square" anchor="ctr" anchorCtr="1"/>
              <a:lstStyle/>
              <a:p>
                <a:pPr>
                  <a:defRPr sz="1000" b="1" i="0" u="none" strike="noStrike" kern="1200" spc="0" baseline="0">
                    <a:solidFill>
                      <a:schemeClr val="tx1"/>
                    </a:solidFill>
                    <a:latin typeface="Myriad Pro" panose="020B0503030403020204" pitchFamily="34" charset="0"/>
                    <a:ea typeface="+mn-ea"/>
                    <a:cs typeface="+mn-cs"/>
                  </a:defRPr>
                </a:pPr>
                <a:endParaRPr lang="es-CO"/>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Hoja1!$A$21:$E$21</c:f>
              <c:strCache>
                <c:ptCount val="5"/>
                <c:pt idx="0">
                  <c:v>LICITACION PUBLICA</c:v>
                </c:pt>
                <c:pt idx="1">
                  <c:v>CONCURSO DE MERITOS</c:v>
                </c:pt>
                <c:pt idx="2">
                  <c:v>SELECCIÓN ABREVIADA MC</c:v>
                </c:pt>
                <c:pt idx="3">
                  <c:v>SELECCIÓN ABREVIADA SI</c:v>
                </c:pt>
                <c:pt idx="4">
                  <c:v>INVITACION PUBLICA</c:v>
                </c:pt>
              </c:strCache>
            </c:strRef>
          </c:cat>
          <c:val>
            <c:numRef>
              <c:f>Hoja1!$A$22:$E$22</c:f>
              <c:numCache>
                <c:formatCode>_("$"* #,##0_);_("$"* \(#,##0\);_("$"* "-"_);_(@_)</c:formatCode>
                <c:ptCount val="5"/>
                <c:pt idx="0">
                  <c:v>1111626149206</c:v>
                </c:pt>
                <c:pt idx="1">
                  <c:v>148987616309.72</c:v>
                </c:pt>
                <c:pt idx="2">
                  <c:v>12967356921</c:v>
                </c:pt>
                <c:pt idx="3">
                  <c:v>3254252240</c:v>
                </c:pt>
                <c:pt idx="4">
                  <c:v>972309955.58000004</c:v>
                </c:pt>
              </c:numCache>
            </c:numRef>
          </c:val>
          <c:extLst>
            <c:ext xmlns:c16="http://schemas.microsoft.com/office/drawing/2014/chart" uri="{C3380CC4-5D6E-409C-BE32-E72D297353CC}">
              <c16:uniqueId val="{0000000A-E0BA-4728-B92C-E2C67D157EB9}"/>
            </c:ext>
          </c:extLst>
        </c:ser>
        <c:dLbls>
          <c:dLblPos val="outEnd"/>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
          <c:y val="0.71045168173542605"/>
          <c:w val="0.20586561771147599"/>
          <c:h val="0.242766308457775"/>
        </c:manualLayout>
      </c:layout>
      <c:overlay val="0"/>
      <c:spPr>
        <a:noFill/>
        <a:ln>
          <a:noFill/>
        </a:ln>
        <a:effectLst/>
      </c:spPr>
      <c:txPr>
        <a:bodyPr rot="0" spcFirstLastPara="1" vertOverflow="ellipsis" vert="horz" wrap="square" anchor="ctr" anchorCtr="1"/>
        <a:lstStyle/>
        <a:p>
          <a:pPr>
            <a:defRPr sz="900" b="1" i="0" u="none" strike="noStrike" kern="1200" baseline="0">
              <a:solidFill>
                <a:srgbClr val="003366"/>
              </a:solidFill>
              <a:latin typeface="Myriad Pro" panose="020B0503030403020204" pitchFamily="34" charset="0"/>
              <a:ea typeface="+mn-ea"/>
              <a:cs typeface="+mn-cs"/>
            </a:defRPr>
          </a:pPr>
          <a:endParaRPr lang="es-CO"/>
        </a:p>
      </c:txPr>
    </c:legend>
    <c:plotVisOnly val="1"/>
    <c:dispBlanksAs val="gap"/>
    <c:showDLblsOverMax val="0"/>
  </c:chart>
  <c:spPr>
    <a:noFill/>
    <a:ln w="9525" cap="flat" cmpd="sng" algn="ctr">
      <a:noFill/>
      <a:round/>
    </a:ln>
    <a:effectLst>
      <a:softEdge rad="63500"/>
    </a:effectLst>
  </c:spPr>
  <c:txPr>
    <a:bodyPr/>
    <a:lstStyle/>
    <a:p>
      <a:pPr algn="ctr">
        <a:defRPr b="1">
          <a:solidFill>
            <a:schemeClr val="tx1"/>
          </a:solidFill>
          <a:latin typeface="Myriad Pro" panose="020B0503030403020204" pitchFamily="34" charset="0"/>
        </a:defRPr>
      </a:pPr>
      <a:endParaRPr lang="es-CO"/>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5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1015728137869999"/>
          <c:y val="3.4669026534625197E-2"/>
          <c:w val="0.71693216335340704"/>
          <c:h val="0.92088621935494497"/>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736-45A9-A08C-ABD18FC81F0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736-45A9-A08C-ABD18FC81F0E}"/>
              </c:ext>
            </c:extLst>
          </c:dPt>
          <c:dPt>
            <c:idx val="2"/>
            <c:bubble3D val="0"/>
            <c:explosion val="21"/>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736-45A9-A08C-ABD18FC81F0E}"/>
              </c:ext>
            </c:extLst>
          </c:dPt>
          <c:dPt>
            <c:idx val="3"/>
            <c:bubble3D val="0"/>
            <c:explosion val="19"/>
            <c:spPr>
              <a:solidFill>
                <a:srgbClr val="C0000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736-45A9-A08C-ABD18FC81F0E}"/>
              </c:ext>
            </c:extLst>
          </c:dPt>
          <c:dLbls>
            <c:dLbl>
              <c:idx val="0"/>
              <c:layout>
                <c:manualLayout>
                  <c:x val="0.137446220864473"/>
                  <c:y val="-0.24896031402375901"/>
                </c:manualLayout>
              </c:layout>
              <c:numFmt formatCode="0.000%" sourceLinked="0"/>
              <c:spPr>
                <a:noFill/>
                <a:ln>
                  <a:noFill/>
                </a:ln>
                <a:effectLst/>
              </c:spPr>
              <c:txPr>
                <a:bodyPr rot="0" spcFirstLastPara="1" vertOverflow="ellipsis" vert="horz" wrap="square" lIns="38100" tIns="19050" rIns="38100" bIns="19050" anchor="ctr" anchorCtr="0">
                  <a:spAutoFit/>
                </a:bodyPr>
                <a:lstStyle/>
                <a:p>
                  <a:pPr algn="ctr">
                    <a:defRPr lang="es-CO" sz="1100" b="1" i="0" u="none" strike="noStrike" kern="1200" spc="0" baseline="0">
                      <a:solidFill>
                        <a:schemeClr val="bg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736-45A9-A08C-ABD18FC81F0E}"/>
                </c:ext>
              </c:extLst>
            </c:dLbl>
            <c:dLbl>
              <c:idx val="1"/>
              <c:layout>
                <c:manualLayout>
                  <c:x val="-0.11099459448542"/>
                  <c:y val="0.133508074677122"/>
                </c:manualLayout>
              </c:layout>
              <c:numFmt formatCode="0.000%" sourceLinked="0"/>
              <c:spPr>
                <a:noFill/>
                <a:ln>
                  <a:noFill/>
                </a:ln>
                <a:effectLst/>
              </c:spPr>
              <c:txPr>
                <a:bodyPr rot="0" spcFirstLastPara="1" vertOverflow="ellipsis" vert="horz" wrap="square" lIns="38100" tIns="19050" rIns="38100" bIns="19050" anchor="ctr" anchorCtr="0">
                  <a:spAutoFit/>
                </a:bodyPr>
                <a:lstStyle/>
                <a:p>
                  <a:pPr algn="ctr">
                    <a:defRPr lang="es-CO" sz="1100" b="1" i="0" u="none" strike="noStrike" kern="1200" spc="0" baseline="0">
                      <a:solidFill>
                        <a:schemeClr val="bg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736-45A9-A08C-ABD18FC81F0E}"/>
                </c:ext>
              </c:extLst>
            </c:dLbl>
            <c:dLbl>
              <c:idx val="2"/>
              <c:layout>
                <c:manualLayout>
                  <c:x val="3.3298359859133098E-2"/>
                  <c:y val="-1.33948629821536E-2"/>
                </c:manualLayout>
              </c:layout>
              <c:numFmt formatCode="0.000%" sourceLinked="0"/>
              <c:spPr>
                <a:noFill/>
                <a:ln>
                  <a:noFill/>
                </a:ln>
                <a:effectLst/>
              </c:spPr>
              <c:txPr>
                <a:bodyPr rot="0" spcFirstLastPara="1" vertOverflow="ellipsis" vert="horz" wrap="square" lIns="38100" tIns="19050" rIns="38100" bIns="19050" anchor="ctr" anchorCtr="0">
                  <a:spAutoFit/>
                </a:bodyPr>
                <a:lstStyle/>
                <a:p>
                  <a:pPr algn="ctr">
                    <a:defRPr lang="es-CO" sz="1100" b="1" i="0" u="none" strike="noStrike" kern="1200" spc="0" baseline="0">
                      <a:solidFill>
                        <a:schemeClr val="tx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736-45A9-A08C-ABD18FC81F0E}"/>
                </c:ext>
              </c:extLst>
            </c:dLbl>
            <c:dLbl>
              <c:idx val="3"/>
              <c:layout>
                <c:manualLayout>
                  <c:x val="-0.14014287707779099"/>
                  <c:y val="5.7028907721093702E-2"/>
                </c:manualLayout>
              </c:layout>
              <c:numFmt formatCode="0.000%" sourceLinked="0"/>
              <c:spPr>
                <a:noFill/>
                <a:ln>
                  <a:noFill/>
                </a:ln>
                <a:effectLst/>
              </c:spPr>
              <c:txPr>
                <a:bodyPr rot="0" spcFirstLastPara="1" vertOverflow="ellipsis" vert="horz" wrap="square" lIns="38100" tIns="19050" rIns="38100" bIns="19050" anchor="ctr" anchorCtr="0">
                  <a:spAutoFit/>
                </a:bodyPr>
                <a:lstStyle/>
                <a:p>
                  <a:pPr algn="ctr">
                    <a:defRPr lang="es-CO" sz="1100" b="1" i="0" u="none" strike="noStrike" kern="1200" spc="0" baseline="0">
                      <a:solidFill>
                        <a:schemeClr val="tx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5736-45A9-A08C-ABD18FC81F0E}"/>
                </c:ext>
              </c:extLst>
            </c:dLbl>
            <c:numFmt formatCode="0.000%" sourceLinked="0"/>
            <c:spPr>
              <a:noFill/>
              <a:ln>
                <a:noFill/>
              </a:ln>
              <a:effectLst/>
            </c:spPr>
            <c:txPr>
              <a:bodyPr rot="0" spcFirstLastPara="1" vertOverflow="ellipsis" vert="horz" wrap="square" lIns="38100" tIns="19050" rIns="38100" bIns="19050" anchor="ctr" anchorCtr="0">
                <a:spAutoFit/>
              </a:bodyPr>
              <a:lstStyle/>
              <a:p>
                <a:pPr algn="ctr">
                  <a:defRPr lang="es-CO" sz="1100" b="1" i="0" u="none" strike="noStrike" kern="1200" spc="0" baseline="0">
                    <a:solidFill>
                      <a:schemeClr val="tx1"/>
                    </a:solidFill>
                    <a:latin typeface="Arial Narrow" panose="020B0606020202030204" pitchFamily="34" charset="0"/>
                    <a:ea typeface="+mn-ea"/>
                    <a:cs typeface="+mn-cs"/>
                  </a:defRPr>
                </a:pPr>
                <a:endParaRPr lang="es-CO"/>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Hoja1!$J$2:$J$5</c:f>
              <c:strCache>
                <c:ptCount val="4"/>
                <c:pt idx="0">
                  <c:v>LICITACION PUBLICA</c:v>
                </c:pt>
                <c:pt idx="1">
                  <c:v>CONCURSO DE MERITO</c:v>
                </c:pt>
                <c:pt idx="2">
                  <c:v>SELECCIÓN ABREVIADA MC</c:v>
                </c:pt>
                <c:pt idx="3">
                  <c:v>SUBASTA INVERSA</c:v>
                </c:pt>
              </c:strCache>
            </c:strRef>
          </c:cat>
          <c:val>
            <c:numRef>
              <c:f>Hoja1!$M$2:$M$5</c:f>
              <c:numCache>
                <c:formatCode>#,##0</c:formatCode>
                <c:ptCount val="4"/>
                <c:pt idx="0" formatCode="General">
                  <c:v>745</c:v>
                </c:pt>
                <c:pt idx="1">
                  <c:v>1429</c:v>
                </c:pt>
                <c:pt idx="2" formatCode="General">
                  <c:v>43</c:v>
                </c:pt>
                <c:pt idx="3" formatCode="General">
                  <c:v>7</c:v>
                </c:pt>
              </c:numCache>
            </c:numRef>
          </c:val>
          <c:extLst>
            <c:ext xmlns:c16="http://schemas.microsoft.com/office/drawing/2014/chart" uri="{C3380CC4-5D6E-409C-BE32-E72D297353CC}">
              <c16:uniqueId val="{00000008-5736-45A9-A08C-ABD18FC81F0E}"/>
            </c:ext>
          </c:extLst>
        </c:ser>
        <c:dLbls>
          <c:dLblPos val="outEnd"/>
          <c:showLegendKey val="0"/>
          <c:showVal val="0"/>
          <c:showCatName val="1"/>
          <c:showSerName val="0"/>
          <c:showPercent val="0"/>
          <c:showBubbleSize val="0"/>
          <c:showLeaderLines val="1"/>
        </c:dLbls>
      </c:pie3DChart>
      <c:spPr>
        <a:noFill/>
        <a:ln>
          <a:noFill/>
        </a:ln>
        <a:effectLst/>
      </c:spPr>
    </c:plotArea>
    <c:legend>
      <c:legendPos val="r"/>
      <c:layout>
        <c:manualLayout>
          <c:xMode val="edge"/>
          <c:yMode val="edge"/>
          <c:x val="1.20201956456365E-2"/>
          <c:y val="0.54597098068523198"/>
          <c:w val="0.33970887957908102"/>
          <c:h val="0.43054084253602498"/>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5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3854926119708399E-2"/>
          <c:y val="6.9048707182942204E-2"/>
          <c:w val="0.62111287192764197"/>
          <c:h val="0.83270508458121195"/>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A57-4A2F-853B-FBB2A8E4E4B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A57-4A2F-853B-FBB2A8E4E4B7}"/>
              </c:ext>
            </c:extLst>
          </c:dPt>
          <c:dPt>
            <c:idx val="2"/>
            <c:bubble3D val="0"/>
            <c:explosion val="23"/>
            <c:spPr>
              <a:solidFill>
                <a:srgbClr val="00B05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A57-4A2F-853B-FBB2A8E4E4B7}"/>
              </c:ext>
            </c:extLst>
          </c:dPt>
          <c:dPt>
            <c:idx val="3"/>
            <c:bubble3D val="0"/>
            <c:explosion val="19"/>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A57-4A2F-853B-FBB2A8E4E4B7}"/>
              </c:ext>
            </c:extLst>
          </c:dPt>
          <c:dPt>
            <c:idx val="4"/>
            <c:bubble3D val="0"/>
            <c:explosion val="14"/>
            <c:spPr>
              <a:solidFill>
                <a:srgbClr val="C0000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A57-4A2F-853B-FBB2A8E4E4B7}"/>
              </c:ext>
            </c:extLst>
          </c:dPt>
          <c:dLbls>
            <c:dLbl>
              <c:idx val="0"/>
              <c:layout>
                <c:manualLayout>
                  <c:x val="-3.77871406931883E-3"/>
                  <c:y val="-0.24088979550634099"/>
                </c:manualLayout>
              </c:layout>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bg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A57-4A2F-853B-FBB2A8E4E4B7}"/>
                </c:ext>
              </c:extLst>
            </c:dLbl>
            <c:dLbl>
              <c:idx val="1"/>
              <c:layout>
                <c:manualLayout>
                  <c:x val="8.8273553926060205E-2"/>
                  <c:y val="0.12464782536385501"/>
                </c:manualLayout>
              </c:layout>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bg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A57-4A2F-853B-FBB2A8E4E4B7}"/>
                </c:ext>
              </c:extLst>
            </c:dLbl>
            <c:dLbl>
              <c:idx val="2"/>
              <c:layout>
                <c:manualLayout>
                  <c:x val="3.4017441502185497E-2"/>
                  <c:y val="1.31092397109844E-3"/>
                </c:manualLayout>
              </c:layout>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tx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A57-4A2F-853B-FBB2A8E4E4B7}"/>
                </c:ext>
              </c:extLst>
            </c:dLbl>
            <c:dLbl>
              <c:idx val="3"/>
              <c:layout>
                <c:manualLayout>
                  <c:x val="1.6030375501949998E-2"/>
                  <c:y val="4.7103142233380003E-2"/>
                </c:manualLayout>
              </c:layout>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tx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A57-4A2F-853B-FBB2A8E4E4B7}"/>
                </c:ext>
              </c:extLst>
            </c:dLbl>
            <c:dLbl>
              <c:idx val="4"/>
              <c:layout>
                <c:manualLayout>
                  <c:x val="-7.8263002481917199E-2"/>
                  <c:y val="7.8091131418680099E-2"/>
                </c:manualLayout>
              </c:layout>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tx1"/>
                      </a:solidFill>
                      <a:latin typeface="Arial Narrow" panose="020B0606020202030204" pitchFamily="34" charset="0"/>
                      <a:ea typeface="+mn-ea"/>
                      <a:cs typeface="+mn-cs"/>
                    </a:defRPr>
                  </a:pPr>
                  <a:endParaRPr lang="es-CO"/>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9A57-4A2F-853B-FBB2A8E4E4B7}"/>
                </c:ext>
              </c:extLst>
            </c:dLbl>
            <c:numFmt formatCode="0.0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spc="0" baseline="0">
                    <a:solidFill>
                      <a:schemeClr val="tx1"/>
                    </a:solidFill>
                    <a:latin typeface="Arial Narrow" panose="020B0606020202030204" pitchFamily="34" charset="0"/>
                    <a:ea typeface="+mn-ea"/>
                    <a:cs typeface="+mn-cs"/>
                  </a:defRPr>
                </a:pPr>
                <a:endParaRPr lang="es-CO"/>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Hoja1!$J$7:$J$11</c:f>
              <c:strCache>
                <c:ptCount val="5"/>
                <c:pt idx="0">
                  <c:v>LICITACION PUBLICA</c:v>
                </c:pt>
                <c:pt idx="1">
                  <c:v>CONCURSO DE MERITOS</c:v>
                </c:pt>
                <c:pt idx="2">
                  <c:v>SELECCIÓN ABREVIADA MC</c:v>
                </c:pt>
                <c:pt idx="3">
                  <c:v>SELECCIÓN ABREVIADA SUBASTA INVERSA</c:v>
                </c:pt>
                <c:pt idx="4">
                  <c:v>INVITACION PUBLICA</c:v>
                </c:pt>
              </c:strCache>
            </c:strRef>
          </c:cat>
          <c:val>
            <c:numRef>
              <c:f>Hoja1!$M$7:$M$11</c:f>
              <c:numCache>
                <c:formatCode>General</c:formatCode>
                <c:ptCount val="5"/>
                <c:pt idx="0">
                  <c:v>1551</c:v>
                </c:pt>
                <c:pt idx="1">
                  <c:v>6642</c:v>
                </c:pt>
                <c:pt idx="2">
                  <c:v>416</c:v>
                </c:pt>
                <c:pt idx="3">
                  <c:v>15</c:v>
                </c:pt>
                <c:pt idx="4">
                  <c:v>227</c:v>
                </c:pt>
              </c:numCache>
            </c:numRef>
          </c:val>
          <c:extLst>
            <c:ext xmlns:c16="http://schemas.microsoft.com/office/drawing/2014/chart" uri="{C3380CC4-5D6E-409C-BE32-E72D297353CC}">
              <c16:uniqueId val="{0000000A-9A57-4A2F-853B-FBB2A8E4E4B7}"/>
            </c:ext>
          </c:extLst>
        </c:ser>
        <c:dLbls>
          <c:dLblPos val="outEnd"/>
          <c:showLegendKey val="0"/>
          <c:showVal val="0"/>
          <c:showCatName val="1"/>
          <c:showSerName val="0"/>
          <c:showPercent val="0"/>
          <c:showBubbleSize val="0"/>
          <c:showLeaderLines val="1"/>
        </c:dLbls>
      </c:pie3DChart>
      <c:spPr>
        <a:noFill/>
        <a:ln>
          <a:noFill/>
        </a:ln>
        <a:effectLst/>
      </c:spPr>
    </c:plotArea>
    <c:legend>
      <c:legendPos val="r"/>
      <c:layout>
        <c:manualLayout>
          <c:xMode val="edge"/>
          <c:yMode val="edge"/>
          <c:x val="0.71644561377731797"/>
          <c:y val="0.51299491654960905"/>
          <c:w val="0.26074136206469201"/>
          <c:h val="0.25219100679192902"/>
        </c:manualLayout>
      </c:layout>
      <c:overlay val="0"/>
      <c:spPr>
        <a:noFill/>
        <a:ln>
          <a:noFill/>
        </a:ln>
        <a:effectLst/>
      </c:spPr>
      <c:txPr>
        <a:bodyPr rot="0" spcFirstLastPara="1" vertOverflow="ellipsis" vert="horz" wrap="square" anchor="ctr" anchorCtr="0"/>
        <a:lstStyle/>
        <a:p>
          <a:pPr algn="ctr">
            <a:defRPr lang="es-CO" sz="8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3366"/>
                </a:solidFill>
                <a:latin typeface="Myriad Pro" panose="020B0503030403020204" pitchFamily="34" charset="0"/>
                <a:ea typeface="+mn-ea"/>
                <a:cs typeface="+mn-cs"/>
              </a:defRPr>
            </a:pPr>
            <a:r>
              <a:rPr lang="en-US" sz="1400" b="1" dirty="0">
                <a:solidFill>
                  <a:srgbClr val="003366"/>
                </a:solidFill>
                <a:latin typeface="Myriad Pro" panose="020B0503030403020204" pitchFamily="34" charset="0"/>
              </a:rPr>
              <a:t>TRÁMITE DE GARANTÍAS - PROCESOS NUEVOS</a:t>
            </a: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3366"/>
              </a:solidFill>
              <a:latin typeface="Myriad Pro" panose="020B0503030403020204" pitchFamily="34" charset="0"/>
              <a:ea typeface="+mn-ea"/>
              <a:cs typeface="+mn-cs"/>
            </a:defRPr>
          </a:pPr>
          <a:endParaRPr lang="es-CO"/>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cene3d>
              <a:camera prst="orthographicFront"/>
              <a:lightRig rig="threePt" dir="t"/>
            </a:scene3d>
            <a:sp3d>
              <a:bevelT/>
            </a:sp3d>
          </c:spPr>
          <c:invertIfNegative val="0"/>
          <c:dPt>
            <c:idx val="1"/>
            <c:invertIfNegative val="0"/>
            <c:bubble3D val="0"/>
            <c:spPr>
              <a:solidFill>
                <a:srgbClr val="C00000"/>
              </a:solidFill>
              <a:ln>
                <a:noFill/>
              </a:ln>
              <a:effectLst/>
              <a:scene3d>
                <a:camera prst="orthographicFront"/>
                <a:lightRig rig="threePt" dir="t"/>
              </a:scene3d>
              <a:sp3d>
                <a:bevelT/>
              </a:sp3d>
            </c:spPr>
            <c:extLst>
              <c:ext xmlns:c16="http://schemas.microsoft.com/office/drawing/2014/chart" uri="{C3380CC4-5D6E-409C-BE32-E72D297353CC}">
                <c16:uniqueId val="{00000001-6A56-4983-9E31-BF0AC9234778}"/>
              </c:ext>
            </c:extLst>
          </c:dPt>
          <c:cat>
            <c:strRef>
              <c:f>Hoja3!$J$2:$K$2</c:f>
              <c:strCache>
                <c:ptCount val="2"/>
                <c:pt idx="0">
                  <c:v>AÑO 2018</c:v>
                </c:pt>
                <c:pt idx="1">
                  <c:v>AÑO 2019</c:v>
                </c:pt>
              </c:strCache>
            </c:strRef>
          </c:cat>
          <c:val>
            <c:numRef>
              <c:f>Hoja3!$J$3:$K$3</c:f>
              <c:numCache>
                <c:formatCode>General</c:formatCode>
                <c:ptCount val="2"/>
                <c:pt idx="0">
                  <c:v>135</c:v>
                </c:pt>
                <c:pt idx="1">
                  <c:v>176</c:v>
                </c:pt>
              </c:numCache>
            </c:numRef>
          </c:val>
          <c:extLst>
            <c:ext xmlns:c16="http://schemas.microsoft.com/office/drawing/2014/chart" uri="{C3380CC4-5D6E-409C-BE32-E72D297353CC}">
              <c16:uniqueId val="{00000002-6A56-4983-9E31-BF0AC9234778}"/>
            </c:ext>
          </c:extLst>
        </c:ser>
        <c:dLbls>
          <c:showLegendKey val="0"/>
          <c:showVal val="0"/>
          <c:showCatName val="0"/>
          <c:showSerName val="0"/>
          <c:showPercent val="0"/>
          <c:showBubbleSize val="0"/>
        </c:dLbls>
        <c:gapWidth val="150"/>
        <c:shape val="box"/>
        <c:axId val="1788946640"/>
        <c:axId val="1788953168"/>
        <c:axId val="0"/>
      </c:bar3DChart>
      <c:catAx>
        <c:axId val="178894664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yriad Pro" panose="020B0503030403020204" pitchFamily="34" charset="0"/>
                <a:ea typeface="+mn-ea"/>
                <a:cs typeface="+mn-cs"/>
              </a:defRPr>
            </a:pPr>
            <a:endParaRPr lang="es-CO"/>
          </a:p>
        </c:txPr>
        <c:crossAx val="1788953168"/>
        <c:crosses val="autoZero"/>
        <c:auto val="1"/>
        <c:lblAlgn val="ctr"/>
        <c:lblOffset val="100"/>
        <c:noMultiLvlLbl val="0"/>
      </c:catAx>
      <c:valAx>
        <c:axId val="1788953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CO"/>
          </a:p>
        </c:txPr>
        <c:crossAx val="1788946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3366"/>
                </a:solidFill>
                <a:latin typeface="Myriad Pro" panose="020B0503030403020204" pitchFamily="34" charset="0"/>
                <a:ea typeface="+mn-ea"/>
                <a:cs typeface="+mn-cs"/>
              </a:defRPr>
            </a:pPr>
            <a:r>
              <a:rPr lang="en-US" sz="1400" b="1" dirty="0">
                <a:solidFill>
                  <a:srgbClr val="003366"/>
                </a:solidFill>
                <a:latin typeface="Myriad Pro" panose="020B0503030403020204" pitchFamily="34" charset="0"/>
              </a:rPr>
              <a:t>TRÁMITE DE GARANTÍAS</a:t>
            </a:r>
            <a:r>
              <a:rPr lang="en-US" sz="1400" b="1" baseline="0" dirty="0">
                <a:solidFill>
                  <a:srgbClr val="003366"/>
                </a:solidFill>
                <a:latin typeface="Myriad Pro" panose="020B0503030403020204" pitchFamily="34" charset="0"/>
              </a:rPr>
              <a:t> </a:t>
            </a:r>
            <a:r>
              <a:rPr lang="en-US" sz="1400" b="1" dirty="0">
                <a:solidFill>
                  <a:srgbClr val="003366"/>
                </a:solidFill>
                <a:latin typeface="Myriad Pro" panose="020B0503030403020204" pitchFamily="34" charset="0"/>
              </a:rPr>
              <a:t>– CONTRATOS ADICIONADOS - MODIFICADOS - PRORROGADOS </a:t>
            </a: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003366"/>
              </a:solidFill>
              <a:latin typeface="Myriad Pro" panose="020B0503030403020204" pitchFamily="34" charset="0"/>
              <a:ea typeface="+mn-ea"/>
              <a:cs typeface="+mn-cs"/>
            </a:defRPr>
          </a:pPr>
          <a:endParaRPr lang="es-CO"/>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cene3d>
              <a:camera prst="orthographicFront"/>
              <a:lightRig rig="threePt" dir="t"/>
            </a:scene3d>
            <a:sp3d>
              <a:bevelT/>
            </a:sp3d>
          </c:spPr>
          <c:invertIfNegative val="0"/>
          <c:dPt>
            <c:idx val="1"/>
            <c:invertIfNegative val="0"/>
            <c:bubble3D val="0"/>
            <c:spPr>
              <a:solidFill>
                <a:srgbClr val="C00000"/>
              </a:solidFill>
              <a:ln>
                <a:noFill/>
              </a:ln>
              <a:effectLst/>
              <a:scene3d>
                <a:camera prst="orthographicFront"/>
                <a:lightRig rig="threePt" dir="t"/>
              </a:scene3d>
              <a:sp3d>
                <a:bevelT/>
              </a:sp3d>
            </c:spPr>
            <c:extLst>
              <c:ext xmlns:c16="http://schemas.microsoft.com/office/drawing/2014/chart" uri="{C3380CC4-5D6E-409C-BE32-E72D297353CC}">
                <c16:uniqueId val="{00000001-A583-4176-A6A8-9803175CE513}"/>
              </c:ext>
            </c:extLst>
          </c:dPt>
          <c:cat>
            <c:strRef>
              <c:f>Hoja3!$J$7:$K$7</c:f>
              <c:strCache>
                <c:ptCount val="2"/>
                <c:pt idx="0">
                  <c:v>AÑO 2018</c:v>
                </c:pt>
                <c:pt idx="1">
                  <c:v>AÑO 2019</c:v>
                </c:pt>
              </c:strCache>
            </c:strRef>
          </c:cat>
          <c:val>
            <c:numRef>
              <c:f>Hoja3!$J$8:$K$8</c:f>
              <c:numCache>
                <c:formatCode>General</c:formatCode>
                <c:ptCount val="2"/>
                <c:pt idx="0">
                  <c:v>784</c:v>
                </c:pt>
                <c:pt idx="1">
                  <c:v>1023</c:v>
                </c:pt>
              </c:numCache>
            </c:numRef>
          </c:val>
          <c:extLst>
            <c:ext xmlns:c16="http://schemas.microsoft.com/office/drawing/2014/chart" uri="{C3380CC4-5D6E-409C-BE32-E72D297353CC}">
              <c16:uniqueId val="{00000002-A583-4176-A6A8-9803175CE513}"/>
            </c:ext>
          </c:extLst>
        </c:ser>
        <c:dLbls>
          <c:showLegendKey val="0"/>
          <c:showVal val="0"/>
          <c:showCatName val="0"/>
          <c:showSerName val="0"/>
          <c:showPercent val="0"/>
          <c:showBubbleSize val="0"/>
        </c:dLbls>
        <c:gapWidth val="150"/>
        <c:shape val="box"/>
        <c:axId val="1788955888"/>
        <c:axId val="1788959696"/>
        <c:axId val="0"/>
      </c:bar3DChart>
      <c:catAx>
        <c:axId val="17889558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yriad Pro" panose="020B0503030403020204" pitchFamily="34" charset="0"/>
                <a:ea typeface="+mn-ea"/>
                <a:cs typeface="+mn-cs"/>
              </a:defRPr>
            </a:pPr>
            <a:endParaRPr lang="es-CO"/>
          </a:p>
        </c:txPr>
        <c:crossAx val="1788959696"/>
        <c:crosses val="autoZero"/>
        <c:auto val="1"/>
        <c:lblAlgn val="ctr"/>
        <c:lblOffset val="100"/>
        <c:noMultiLvlLbl val="0"/>
      </c:catAx>
      <c:valAx>
        <c:axId val="1788959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CO"/>
          </a:p>
        </c:txPr>
        <c:crossAx val="17889558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366"/>
                </a:solidFill>
                <a:latin typeface="Myriad Pro" panose="020B0503030403020204" pitchFamily="34" charset="0"/>
                <a:ea typeface="+mn-ea"/>
                <a:cs typeface="+mn-cs"/>
              </a:defRPr>
            </a:pPr>
            <a:r>
              <a:rPr lang="es-CO" sz="1800" dirty="0">
                <a:solidFill>
                  <a:srgbClr val="003366"/>
                </a:solidFill>
                <a:latin typeface="Myriad Pro" panose="020B0503030403020204" pitchFamily="34" charset="0"/>
              </a:rPr>
              <a:t>Seguimiento</a:t>
            </a:r>
            <a:r>
              <a:rPr lang="es-CO" sz="1800" baseline="0" dirty="0">
                <a:solidFill>
                  <a:srgbClr val="003366"/>
                </a:solidFill>
                <a:latin typeface="Myriad Pro" panose="020B0503030403020204" pitchFamily="34" charset="0"/>
              </a:rPr>
              <a:t> a las liquidaciones 2019</a:t>
            </a:r>
            <a:endParaRPr lang="es-CO" sz="1800" dirty="0">
              <a:solidFill>
                <a:srgbClr val="003366"/>
              </a:solidFill>
              <a:latin typeface="Myriad Pro" panose="020B0503030403020204" pitchFamily="34" charset="0"/>
            </a:endParaRPr>
          </a:p>
        </c:rich>
      </c:tx>
      <c:layout>
        <c:manualLayout>
          <c:xMode val="edge"/>
          <c:yMode val="edge"/>
          <c:x val="0.27272893147067501"/>
          <c:y val="8.8940611056404897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366"/>
              </a:solidFill>
              <a:latin typeface="Myriad Pro" panose="020B0503030403020204" pitchFamily="34" charset="0"/>
              <a:ea typeface="+mn-ea"/>
              <a:cs typeface="+mn-cs"/>
            </a:defRPr>
          </a:pPr>
          <a:endParaRPr lang="es-CO"/>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rgbClr val="C00000"/>
            </a:solidFill>
            <a:ln>
              <a:noFill/>
            </a:ln>
            <a:effectLst/>
            <a:scene3d>
              <a:camera prst="orthographicFront"/>
              <a:lightRig rig="threePt" dir="t"/>
            </a:scene3d>
            <a:sp3d>
              <a:bevelT/>
            </a:sp3d>
          </c:spPr>
          <c:invertIfNegative val="0"/>
          <c:cat>
            <c:strRef>
              <c:f>Hoja2!$B$16:$B$18</c:f>
              <c:strCache>
                <c:ptCount val="3"/>
                <c:pt idx="0">
                  <c:v>Liquidado</c:v>
                </c:pt>
                <c:pt idx="1">
                  <c:v>Depurado</c:v>
                </c:pt>
                <c:pt idx="2">
                  <c:v>Actualizado</c:v>
                </c:pt>
              </c:strCache>
            </c:strRef>
          </c:cat>
          <c:val>
            <c:numRef>
              <c:f>Hoja2!$C$16:$C$18</c:f>
              <c:numCache>
                <c:formatCode>General</c:formatCode>
                <c:ptCount val="3"/>
                <c:pt idx="0">
                  <c:v>1528</c:v>
                </c:pt>
                <c:pt idx="1">
                  <c:v>615</c:v>
                </c:pt>
                <c:pt idx="2">
                  <c:v>383</c:v>
                </c:pt>
              </c:numCache>
            </c:numRef>
          </c:val>
          <c:extLst>
            <c:ext xmlns:c16="http://schemas.microsoft.com/office/drawing/2014/chart" uri="{C3380CC4-5D6E-409C-BE32-E72D297353CC}">
              <c16:uniqueId val="{00000000-F9E4-406A-B58C-CB38BC76182C}"/>
            </c:ext>
          </c:extLst>
        </c:ser>
        <c:ser>
          <c:idx val="1"/>
          <c:order val="1"/>
          <c:spPr>
            <a:solidFill>
              <a:schemeClr val="accent5"/>
            </a:solidFill>
            <a:ln>
              <a:noFill/>
            </a:ln>
            <a:effectLst/>
            <a:scene3d>
              <a:camera prst="orthographicFront"/>
              <a:lightRig rig="threePt" dir="t"/>
            </a:scene3d>
            <a:sp3d>
              <a:bevelT/>
            </a:sp3d>
          </c:spPr>
          <c:invertIfNegative val="0"/>
          <c:cat>
            <c:strRef>
              <c:f>Hoja2!$B$16:$B$18</c:f>
              <c:strCache>
                <c:ptCount val="3"/>
                <c:pt idx="0">
                  <c:v>Liquidado</c:v>
                </c:pt>
                <c:pt idx="1">
                  <c:v>Depurado</c:v>
                </c:pt>
                <c:pt idx="2">
                  <c:v>Actualizado</c:v>
                </c:pt>
              </c:strCache>
            </c:strRef>
          </c:cat>
          <c:val>
            <c:numRef>
              <c:f>Hoja2!$D$16:$D$18</c:f>
              <c:numCache>
                <c:formatCode>General</c:formatCode>
                <c:ptCount val="3"/>
                <c:pt idx="0">
                  <c:v>1007</c:v>
                </c:pt>
                <c:pt idx="1">
                  <c:v>107</c:v>
                </c:pt>
                <c:pt idx="2">
                  <c:v>188</c:v>
                </c:pt>
              </c:numCache>
            </c:numRef>
          </c:val>
          <c:extLst>
            <c:ext xmlns:c16="http://schemas.microsoft.com/office/drawing/2014/chart" uri="{C3380CC4-5D6E-409C-BE32-E72D297353CC}">
              <c16:uniqueId val="{00000001-F9E4-406A-B58C-CB38BC76182C}"/>
            </c:ext>
          </c:extLst>
        </c:ser>
        <c:dLbls>
          <c:showLegendKey val="0"/>
          <c:showVal val="0"/>
          <c:showCatName val="0"/>
          <c:showSerName val="0"/>
          <c:showPercent val="0"/>
          <c:showBubbleSize val="0"/>
        </c:dLbls>
        <c:gapWidth val="150"/>
        <c:shape val="box"/>
        <c:axId val="1788956432"/>
        <c:axId val="1788956976"/>
        <c:axId val="1826529584"/>
      </c:bar3DChart>
      <c:catAx>
        <c:axId val="17889564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3366"/>
                </a:solidFill>
                <a:latin typeface="Myriad Pro" panose="020B0503030403020204" pitchFamily="34" charset="0"/>
                <a:ea typeface="+mn-ea"/>
                <a:cs typeface="+mn-cs"/>
              </a:defRPr>
            </a:pPr>
            <a:endParaRPr lang="es-CO"/>
          </a:p>
        </c:txPr>
        <c:crossAx val="1788956976"/>
        <c:crosses val="autoZero"/>
        <c:auto val="1"/>
        <c:lblAlgn val="ctr"/>
        <c:lblOffset val="100"/>
        <c:noMultiLvlLbl val="0"/>
      </c:catAx>
      <c:valAx>
        <c:axId val="17889569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rgbClr val="003366"/>
                    </a:solidFill>
                    <a:latin typeface="Myriad Pro" panose="020B0503030403020204" pitchFamily="34" charset="0"/>
                    <a:ea typeface="+mn-ea"/>
                    <a:cs typeface="+mn-cs"/>
                  </a:defRPr>
                </a:pPr>
                <a:r>
                  <a:rPr lang="es-CO" b="1" dirty="0">
                    <a:solidFill>
                      <a:srgbClr val="003366"/>
                    </a:solidFill>
                    <a:latin typeface="Myriad Pro" panose="020B0503030403020204" pitchFamily="34" charset="0"/>
                  </a:rPr>
                  <a:t>LIQUIDACIONES</a:t>
                </a:r>
              </a:p>
            </c:rich>
          </c:tx>
          <c:overlay val="0"/>
          <c:spPr>
            <a:noFill/>
            <a:ln>
              <a:noFill/>
            </a:ln>
            <a:effectLst/>
          </c:spPr>
          <c:txPr>
            <a:bodyPr rot="-5400000" spcFirstLastPara="1" vertOverflow="ellipsis" vert="horz" wrap="square" anchor="ctr" anchorCtr="1"/>
            <a:lstStyle/>
            <a:p>
              <a:pPr>
                <a:defRPr sz="1000" b="1" i="0" u="none" strike="noStrike" kern="1200" baseline="0">
                  <a:solidFill>
                    <a:srgbClr val="003366"/>
                  </a:solidFill>
                  <a:latin typeface="Myriad Pro" panose="020B0503030403020204" pitchFamily="34" charset="0"/>
                  <a:ea typeface="+mn-ea"/>
                  <a:cs typeface="+mn-cs"/>
                </a:defRPr>
              </a:pPr>
              <a:endParaRPr lang="es-C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788956432"/>
        <c:crosses val="autoZero"/>
        <c:crossBetween val="between"/>
      </c:valAx>
      <c:serAx>
        <c:axId val="1826529584"/>
        <c:scaling>
          <c:orientation val="minMax"/>
        </c:scaling>
        <c:delete val="1"/>
        <c:axPos val="b"/>
        <c:majorTickMark val="none"/>
        <c:minorTickMark val="none"/>
        <c:tickLblPos val="nextTo"/>
        <c:crossAx val="1788956976"/>
        <c:crosses val="autoZero"/>
      </c:serAx>
      <c:spPr>
        <a:noFill/>
        <a:ln>
          <a:noFill/>
        </a:ln>
        <a:effectLst/>
      </c:spPr>
    </c:plotArea>
    <c:plotVisOnly val="1"/>
    <c:dispBlanksAs val="gap"/>
    <c:showDLblsOverMax val="0"/>
  </c:chart>
  <c:spPr>
    <a:noFill/>
    <a:ln w="9525" cap="flat" cmpd="sng" algn="ctr">
      <a:no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81A97D-4041-4391-9E02-AFC00A8443D4}" type="doc">
      <dgm:prSet loTypeId="urn:microsoft.com/office/officeart/2005/8/layout/hProcess9" loCatId="process" qsTypeId="urn:microsoft.com/office/officeart/2005/8/quickstyle/simple1" qsCatId="simple" csTypeId="urn:microsoft.com/office/officeart/2005/8/colors/accent2_1" csCatId="accent2" phldr="1"/>
      <dgm:spPr/>
    </dgm:pt>
    <dgm:pt modelId="{0749BAD7-F975-480B-A9F6-DB26B7A02E49}">
      <dgm:prSet phldrT="[Texto]" custT="1"/>
      <dgm:spPr/>
      <dgm:t>
        <a:bodyPr/>
        <a:lstStyle/>
        <a:p>
          <a:r>
            <a:rPr lang="es-CO" altLang="es-CO" sz="14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Ejecutar políticas, estrategias, planes, programas y proyectos de infraestructura de la Red Vial carretera, férrea, fluvial y marítima, de acuerdo con los lineamientos dados por el Gobierno Nacional, generando resultados tendientes a solucionar necesidades de conectividad, transitabilidad y movilidad de los usuarios, contribuyendo a la competitividad del país, con un talento humano calificado y comprometido</a:t>
          </a:r>
          <a:endParaRPr lang="es-CO" sz="1400" dirty="0">
            <a:solidFill>
              <a:srgbClr val="003366"/>
            </a:solidFill>
            <a:latin typeface="Myriad Pro" panose="020B0503030403020204" pitchFamily="34" charset="0"/>
          </a:endParaRPr>
        </a:p>
      </dgm:t>
    </dgm:pt>
    <dgm:pt modelId="{815AE052-514A-44CD-8D54-B58CB4E74AC4}" type="parTrans" cxnId="{34B684B6-24DB-452D-AE6B-A00909CEBA9A}">
      <dgm:prSet/>
      <dgm:spPr/>
      <dgm:t>
        <a:bodyPr/>
        <a:lstStyle/>
        <a:p>
          <a:endParaRPr lang="es-CO"/>
        </a:p>
      </dgm:t>
    </dgm:pt>
    <dgm:pt modelId="{88D4566C-29F8-4AB0-A922-1DF233550316}" type="sibTrans" cxnId="{34B684B6-24DB-452D-AE6B-A00909CEBA9A}">
      <dgm:prSet/>
      <dgm:spPr/>
      <dgm:t>
        <a:bodyPr/>
        <a:lstStyle/>
        <a:p>
          <a:endParaRPr lang="es-CO"/>
        </a:p>
      </dgm:t>
    </dgm:pt>
    <dgm:pt modelId="{CF71B82F-39F8-4850-88F3-865CCE68AA44}">
      <dgm:prSet phldrT="[Texto]" custT="1"/>
      <dgm:spPr/>
      <dgm:t>
        <a:bodyPr/>
        <a:lstStyle/>
        <a:p>
          <a:r>
            <a:rPr lang="es-CO" altLang="es-CO" sz="14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Para el año 2030 el Invías será reconocido por su liderazgo en la ejecución de proyectos de infraestructura georreferenciada (carreteros, férreos, fluviales y marítimos), con procesos de desarrollo sostenible e innovación tecnológica y normativa, fortaleciendo la articulación del transporte intermodal, la conectividad entre centros de producción y de consumo; y la integración territorial y regional, contribuyendo a la competitividad del país.</a:t>
          </a:r>
          <a:endParaRPr lang="es-CO" sz="1400" dirty="0">
            <a:solidFill>
              <a:srgbClr val="003366"/>
            </a:solidFill>
            <a:latin typeface="Myriad Pro" panose="020B0503030403020204" pitchFamily="34" charset="0"/>
          </a:endParaRPr>
        </a:p>
      </dgm:t>
    </dgm:pt>
    <dgm:pt modelId="{A859DDDF-829D-44B5-A72F-15806D0EBE9A}" type="parTrans" cxnId="{902368C1-62C3-4A64-8316-6CEFD8A29599}">
      <dgm:prSet/>
      <dgm:spPr/>
      <dgm:t>
        <a:bodyPr/>
        <a:lstStyle/>
        <a:p>
          <a:endParaRPr lang="es-CO"/>
        </a:p>
      </dgm:t>
    </dgm:pt>
    <dgm:pt modelId="{A418A699-1338-4C1F-984A-6DC03CECD562}" type="sibTrans" cxnId="{902368C1-62C3-4A64-8316-6CEFD8A29599}">
      <dgm:prSet/>
      <dgm:spPr/>
      <dgm:t>
        <a:bodyPr/>
        <a:lstStyle/>
        <a:p>
          <a:endParaRPr lang="es-CO"/>
        </a:p>
      </dgm:t>
    </dgm:pt>
    <dgm:pt modelId="{CAF446E5-7DAA-4319-9D0B-4AAD0D7677D0}" type="pres">
      <dgm:prSet presAssocID="{B381A97D-4041-4391-9E02-AFC00A8443D4}" presName="CompostProcess" presStyleCnt="0">
        <dgm:presLayoutVars>
          <dgm:dir/>
          <dgm:resizeHandles val="exact"/>
        </dgm:presLayoutVars>
      </dgm:prSet>
      <dgm:spPr/>
    </dgm:pt>
    <dgm:pt modelId="{74C57E6F-2110-40F0-A515-AFDE1EBF5A38}" type="pres">
      <dgm:prSet presAssocID="{B381A97D-4041-4391-9E02-AFC00A8443D4}" presName="arrow" presStyleLbl="bgShp" presStyleIdx="0" presStyleCnt="1" custScaleX="109257" custLinFactNeighborX="1129" custLinFactNeighborY="9615"/>
      <dgm:spPr/>
    </dgm:pt>
    <dgm:pt modelId="{18C59E57-7714-487D-A3B3-0CE2615A25C1}" type="pres">
      <dgm:prSet presAssocID="{B381A97D-4041-4391-9E02-AFC00A8443D4}" presName="linearProcess" presStyleCnt="0"/>
      <dgm:spPr/>
    </dgm:pt>
    <dgm:pt modelId="{227923BB-3D8E-4D71-8587-BD4DF49786A3}" type="pres">
      <dgm:prSet presAssocID="{0749BAD7-F975-480B-A9F6-DB26B7A02E49}" presName="textNode" presStyleLbl="node1" presStyleIdx="0" presStyleCnt="2" custScaleX="89673">
        <dgm:presLayoutVars>
          <dgm:bulletEnabled val="1"/>
        </dgm:presLayoutVars>
      </dgm:prSet>
      <dgm:spPr/>
    </dgm:pt>
    <dgm:pt modelId="{778E2520-70C1-452F-B1E9-1A16B376A972}" type="pres">
      <dgm:prSet presAssocID="{88D4566C-29F8-4AB0-A922-1DF233550316}" presName="sibTrans" presStyleCnt="0"/>
      <dgm:spPr/>
    </dgm:pt>
    <dgm:pt modelId="{451A0AC0-250C-4E6D-88E0-AD37EF140E8E}" type="pres">
      <dgm:prSet presAssocID="{CF71B82F-39F8-4850-88F3-865CCE68AA44}" presName="textNode" presStyleLbl="node1" presStyleIdx="1" presStyleCnt="2" custScaleX="88491">
        <dgm:presLayoutVars>
          <dgm:bulletEnabled val="1"/>
        </dgm:presLayoutVars>
      </dgm:prSet>
      <dgm:spPr/>
    </dgm:pt>
  </dgm:ptLst>
  <dgm:cxnLst>
    <dgm:cxn modelId="{B3040116-30B7-4828-AD08-AD578851CDA6}" type="presOf" srcId="{CF71B82F-39F8-4850-88F3-865CCE68AA44}" destId="{451A0AC0-250C-4E6D-88E0-AD37EF140E8E}" srcOrd="0" destOrd="0" presId="urn:microsoft.com/office/officeart/2005/8/layout/hProcess9"/>
    <dgm:cxn modelId="{360908AE-54B8-44B9-A002-885EBFA0DE53}" type="presOf" srcId="{B381A97D-4041-4391-9E02-AFC00A8443D4}" destId="{CAF446E5-7DAA-4319-9D0B-4AAD0D7677D0}" srcOrd="0" destOrd="0" presId="urn:microsoft.com/office/officeart/2005/8/layout/hProcess9"/>
    <dgm:cxn modelId="{34B684B6-24DB-452D-AE6B-A00909CEBA9A}" srcId="{B381A97D-4041-4391-9E02-AFC00A8443D4}" destId="{0749BAD7-F975-480B-A9F6-DB26B7A02E49}" srcOrd="0" destOrd="0" parTransId="{815AE052-514A-44CD-8D54-B58CB4E74AC4}" sibTransId="{88D4566C-29F8-4AB0-A922-1DF233550316}"/>
    <dgm:cxn modelId="{902368C1-62C3-4A64-8316-6CEFD8A29599}" srcId="{B381A97D-4041-4391-9E02-AFC00A8443D4}" destId="{CF71B82F-39F8-4850-88F3-865CCE68AA44}" srcOrd="1" destOrd="0" parTransId="{A859DDDF-829D-44B5-A72F-15806D0EBE9A}" sibTransId="{A418A699-1338-4C1F-984A-6DC03CECD562}"/>
    <dgm:cxn modelId="{0AF21FF4-C666-4D91-BD46-800FA6097702}" type="presOf" srcId="{0749BAD7-F975-480B-A9F6-DB26B7A02E49}" destId="{227923BB-3D8E-4D71-8587-BD4DF49786A3}" srcOrd="0" destOrd="0" presId="urn:microsoft.com/office/officeart/2005/8/layout/hProcess9"/>
    <dgm:cxn modelId="{995028D5-B70C-40A3-855D-599AF6959EB5}" type="presParOf" srcId="{CAF446E5-7DAA-4319-9D0B-4AAD0D7677D0}" destId="{74C57E6F-2110-40F0-A515-AFDE1EBF5A38}" srcOrd="0" destOrd="0" presId="urn:microsoft.com/office/officeart/2005/8/layout/hProcess9"/>
    <dgm:cxn modelId="{3033C138-591A-4EBE-AB6C-9F56E37BE13E}" type="presParOf" srcId="{CAF446E5-7DAA-4319-9D0B-4AAD0D7677D0}" destId="{18C59E57-7714-487D-A3B3-0CE2615A25C1}" srcOrd="1" destOrd="0" presId="urn:microsoft.com/office/officeart/2005/8/layout/hProcess9"/>
    <dgm:cxn modelId="{470F081B-8BC3-4166-BD15-3E735694054D}" type="presParOf" srcId="{18C59E57-7714-487D-A3B3-0CE2615A25C1}" destId="{227923BB-3D8E-4D71-8587-BD4DF49786A3}" srcOrd="0" destOrd="0" presId="urn:microsoft.com/office/officeart/2005/8/layout/hProcess9"/>
    <dgm:cxn modelId="{E6DE8951-0257-471F-9717-121DEF4E8120}" type="presParOf" srcId="{18C59E57-7714-487D-A3B3-0CE2615A25C1}" destId="{778E2520-70C1-452F-B1E9-1A16B376A972}" srcOrd="1" destOrd="0" presId="urn:microsoft.com/office/officeart/2005/8/layout/hProcess9"/>
    <dgm:cxn modelId="{50EC6B0D-14B4-4E8C-BC18-C8FB02EF283F}" type="presParOf" srcId="{18C59E57-7714-487D-A3B3-0CE2615A25C1}" destId="{451A0AC0-250C-4E6D-88E0-AD37EF140E8E}"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2D8812-4BC2-49F6-B161-94FBEF573481}"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CO"/>
        </a:p>
      </dgm:t>
    </dgm:pt>
    <dgm:pt modelId="{7AB8229B-7935-4766-A433-01C4EC9DA5FF}">
      <dgm:prSet phldrT="[Texto]" custT="1"/>
      <dgm:spPr>
        <a:solidFill>
          <a:schemeClr val="accent5">
            <a:lumMod val="20000"/>
            <a:lumOff val="80000"/>
          </a:schemeClr>
        </a:solidFill>
        <a:scene3d>
          <a:camera prst="orthographicFront"/>
          <a:lightRig rig="threePt" dir="t"/>
        </a:scene3d>
        <a:sp3d>
          <a:bevelT w="152400" h="50800" prst="softRound"/>
        </a:sp3d>
      </dgm:spPr>
      <dgm:t>
        <a:bodyPr/>
        <a:lstStyle/>
        <a:p>
          <a:r>
            <a:rPr lang="es-CO" sz="1000" b="1" dirty="0">
              <a:solidFill>
                <a:schemeClr val="accent5">
                  <a:lumMod val="50000"/>
                </a:schemeClr>
              </a:solidFill>
              <a:latin typeface="Myriad Pro" panose="020B0503030403020204" pitchFamily="34" charset="0"/>
            </a:rPr>
            <a:t>PRINCIPIOS DE LA CONTRATACIÓN</a:t>
          </a:r>
        </a:p>
      </dgm:t>
    </dgm:pt>
    <dgm:pt modelId="{437CAC0F-0F79-4E11-822B-11D3C6053720}" type="parTrans" cxnId="{DD0F4B83-84EB-4438-A3B4-84099E4D8AED}">
      <dgm:prSet/>
      <dgm:spPr/>
      <dgm:t>
        <a:bodyPr/>
        <a:lstStyle/>
        <a:p>
          <a:endParaRPr lang="es-CO">
            <a:latin typeface="Arial Narrow" panose="020B0606020202030204" pitchFamily="34" charset="0"/>
          </a:endParaRPr>
        </a:p>
      </dgm:t>
    </dgm:pt>
    <dgm:pt modelId="{369CB719-1366-4E7E-9362-9B27E2CDFB6B}" type="sibTrans" cxnId="{DD0F4B83-84EB-4438-A3B4-84099E4D8AED}">
      <dgm:prSet/>
      <dgm:spPr/>
      <dgm:t>
        <a:bodyPr/>
        <a:lstStyle/>
        <a:p>
          <a:endParaRPr lang="es-CO">
            <a:latin typeface="Arial Narrow" panose="020B0606020202030204" pitchFamily="34" charset="0"/>
          </a:endParaRPr>
        </a:p>
      </dgm:t>
    </dgm:pt>
    <dgm:pt modelId="{B325FA9B-BABB-45D1-9B0F-8D89524B286D}">
      <dgm:prSet phldrT="[Texto]" custT="1"/>
      <dgm:spPr>
        <a:solidFill>
          <a:schemeClr val="accent5">
            <a:lumMod val="40000"/>
            <a:lumOff val="60000"/>
          </a:schemeClr>
        </a:solidFill>
        <a:scene3d>
          <a:camera prst="orthographicFront"/>
          <a:lightRig rig="threePt" dir="t"/>
        </a:scene3d>
        <a:sp3d>
          <a:bevelT w="152400" h="50800" prst="softRound"/>
        </a:sp3d>
      </dgm:spPr>
      <dgm:t>
        <a:bodyPr/>
        <a:lstStyle/>
        <a:p>
          <a:r>
            <a:rPr lang="es-MX" sz="1000" b="1" dirty="0">
              <a:solidFill>
                <a:schemeClr val="accent5">
                  <a:lumMod val="75000"/>
                </a:schemeClr>
              </a:solidFill>
              <a:latin typeface="Myriad Pro" panose="020B0503030403020204" pitchFamily="34" charset="0"/>
            </a:rPr>
            <a:t> </a:t>
          </a:r>
          <a:r>
            <a:rPr lang="es-MX" sz="1050" b="1" dirty="0">
              <a:solidFill>
                <a:schemeClr val="accent5">
                  <a:lumMod val="75000"/>
                </a:schemeClr>
              </a:solidFill>
              <a:latin typeface="Myriad Pro" panose="020B0503030403020204" pitchFamily="34" charset="0"/>
            </a:rPr>
            <a:t>LEY ANTICORRUPCIÓN</a:t>
          </a:r>
          <a:endParaRPr lang="es-CO" sz="1050" b="1" dirty="0">
            <a:solidFill>
              <a:schemeClr val="accent5">
                <a:lumMod val="75000"/>
              </a:schemeClr>
            </a:solidFill>
            <a:latin typeface="Myriad Pro" panose="020B0503030403020204" pitchFamily="34" charset="0"/>
          </a:endParaRPr>
        </a:p>
      </dgm:t>
    </dgm:pt>
    <dgm:pt modelId="{60320303-E9C8-4E51-8075-BB2069993B4F}" type="parTrans" cxnId="{47524B7E-4547-4DF6-93AA-358FA871FDA6}">
      <dgm:prSet/>
      <dgm:spPr/>
      <dgm:t>
        <a:bodyPr/>
        <a:lstStyle/>
        <a:p>
          <a:endParaRPr lang="es-CO">
            <a:latin typeface="Arial Narrow" panose="020B0606020202030204" pitchFamily="34" charset="0"/>
          </a:endParaRPr>
        </a:p>
      </dgm:t>
    </dgm:pt>
    <dgm:pt modelId="{1668A3DF-1582-44AC-8B99-D97E8C60A947}" type="sibTrans" cxnId="{47524B7E-4547-4DF6-93AA-358FA871FDA6}">
      <dgm:prSet/>
      <dgm:spPr/>
      <dgm:t>
        <a:bodyPr/>
        <a:lstStyle/>
        <a:p>
          <a:endParaRPr lang="es-CO">
            <a:latin typeface="Arial Narrow" panose="020B0606020202030204" pitchFamily="34" charset="0"/>
          </a:endParaRPr>
        </a:p>
      </dgm:t>
    </dgm:pt>
    <dgm:pt modelId="{625ED2F1-A4F1-46D0-BE0B-892762279A67}">
      <dgm:prSet phldrT="[Texto]" custT="1"/>
      <dgm:spPr>
        <a:solidFill>
          <a:schemeClr val="accent5">
            <a:lumMod val="60000"/>
            <a:lumOff val="40000"/>
          </a:schemeClr>
        </a:solidFill>
        <a:scene3d>
          <a:camera prst="orthographicFront"/>
          <a:lightRig rig="threePt" dir="t"/>
        </a:scene3d>
        <a:sp3d>
          <a:bevelT w="152400" h="50800" prst="softRound"/>
        </a:sp3d>
      </dgm:spPr>
      <dgm:t>
        <a:bodyPr/>
        <a:lstStyle/>
        <a:p>
          <a:r>
            <a:rPr lang="es-CO" sz="1000" b="1" dirty="0">
              <a:solidFill>
                <a:schemeClr val="accent5">
                  <a:lumMod val="50000"/>
                </a:schemeClr>
              </a:solidFill>
              <a:latin typeface="Myriad Pro" panose="020B0503030403020204" pitchFamily="34" charset="0"/>
            </a:rPr>
            <a:t>SECOP II</a:t>
          </a:r>
        </a:p>
      </dgm:t>
    </dgm:pt>
    <dgm:pt modelId="{4CBC1A37-0DC1-4353-86AD-BA67E51F33D0}" type="parTrans" cxnId="{7C7D6C8B-112B-4B10-8105-EBB08F1A1FF8}">
      <dgm:prSet/>
      <dgm:spPr/>
      <dgm:t>
        <a:bodyPr/>
        <a:lstStyle/>
        <a:p>
          <a:endParaRPr lang="es-CO">
            <a:latin typeface="Arial Narrow" panose="020B0606020202030204" pitchFamily="34" charset="0"/>
          </a:endParaRPr>
        </a:p>
      </dgm:t>
    </dgm:pt>
    <dgm:pt modelId="{67E20F11-4689-4B4F-B927-BB5FC04A4459}" type="sibTrans" cxnId="{7C7D6C8B-112B-4B10-8105-EBB08F1A1FF8}">
      <dgm:prSet/>
      <dgm:spPr/>
      <dgm:t>
        <a:bodyPr/>
        <a:lstStyle/>
        <a:p>
          <a:endParaRPr lang="es-CO">
            <a:latin typeface="Arial Narrow" panose="020B0606020202030204" pitchFamily="34" charset="0"/>
          </a:endParaRPr>
        </a:p>
      </dgm:t>
    </dgm:pt>
    <dgm:pt modelId="{FE24FCF4-7381-4460-83AD-721D08B3BF80}">
      <dgm:prSet phldrT="[Texto]" custT="1"/>
      <dgm:spPr>
        <a:solidFill>
          <a:schemeClr val="accent5">
            <a:lumMod val="75000"/>
          </a:schemeClr>
        </a:solidFill>
        <a:scene3d>
          <a:camera prst="orthographicFront"/>
          <a:lightRig rig="threePt" dir="t"/>
        </a:scene3d>
        <a:sp3d>
          <a:bevelT w="152400" h="50800" prst="softRound"/>
        </a:sp3d>
      </dgm:spPr>
      <dgm:t>
        <a:bodyPr/>
        <a:lstStyle/>
        <a:p>
          <a:r>
            <a:rPr lang="es-CO" sz="1000" b="1" dirty="0">
              <a:solidFill>
                <a:schemeClr val="bg1">
                  <a:lumMod val="85000"/>
                </a:schemeClr>
              </a:solidFill>
              <a:latin typeface="Myriad Pro" panose="020B0503030403020204" pitchFamily="34" charset="0"/>
            </a:rPr>
            <a:t>PLIEGOS TIPO</a:t>
          </a:r>
        </a:p>
      </dgm:t>
    </dgm:pt>
    <dgm:pt modelId="{19C07651-3322-496F-B828-FD445F919C47}" type="parTrans" cxnId="{5DE9A5E1-8A2A-47AE-8D75-C7BCAFE4FD95}">
      <dgm:prSet/>
      <dgm:spPr/>
      <dgm:t>
        <a:bodyPr/>
        <a:lstStyle/>
        <a:p>
          <a:endParaRPr lang="es-CO">
            <a:latin typeface="Arial Narrow" panose="020B0606020202030204" pitchFamily="34" charset="0"/>
          </a:endParaRPr>
        </a:p>
      </dgm:t>
    </dgm:pt>
    <dgm:pt modelId="{5919894D-B83D-440D-9471-4FC22FA01111}" type="sibTrans" cxnId="{5DE9A5E1-8A2A-47AE-8D75-C7BCAFE4FD95}">
      <dgm:prSet/>
      <dgm:spPr/>
      <dgm:t>
        <a:bodyPr/>
        <a:lstStyle/>
        <a:p>
          <a:endParaRPr lang="es-CO">
            <a:latin typeface="Arial Narrow" panose="020B0606020202030204" pitchFamily="34" charset="0"/>
          </a:endParaRPr>
        </a:p>
      </dgm:t>
    </dgm:pt>
    <dgm:pt modelId="{EDAB77B8-B200-42BA-AC78-A0959D6D7FBC}">
      <dgm:prSet phldrT="[Texto]" custT="1"/>
      <dgm:spPr>
        <a:solidFill>
          <a:schemeClr val="accent5">
            <a:lumMod val="50000"/>
          </a:schemeClr>
        </a:solidFill>
        <a:scene3d>
          <a:camera prst="orthographicFront"/>
          <a:lightRig rig="threePt" dir="t"/>
        </a:scene3d>
        <a:sp3d>
          <a:bevelT w="152400" h="50800" prst="softRound"/>
        </a:sp3d>
      </dgm:spPr>
      <dgm:t>
        <a:bodyPr/>
        <a:lstStyle/>
        <a:p>
          <a:r>
            <a:rPr lang="es-CO" sz="1000" b="1" dirty="0">
              <a:latin typeface="Myriad Pro" panose="020B0503030403020204" pitchFamily="34" charset="0"/>
            </a:rPr>
            <a:t>PARTICIPANTES</a:t>
          </a:r>
          <a:r>
            <a:rPr lang="es-CO" sz="1000" b="1" dirty="0">
              <a:latin typeface="Arial Narrow" panose="020B0606020202030204" pitchFamily="34" charset="0"/>
            </a:rPr>
            <a:t> Y VEEDORES</a:t>
          </a:r>
        </a:p>
      </dgm:t>
    </dgm:pt>
    <dgm:pt modelId="{4C5F2B9F-2AF9-4F20-AB86-E51B75454F95}" type="parTrans" cxnId="{500B3083-E3BE-4A44-809F-A10409C4A9A1}">
      <dgm:prSet/>
      <dgm:spPr/>
      <dgm:t>
        <a:bodyPr/>
        <a:lstStyle/>
        <a:p>
          <a:endParaRPr lang="es-CO">
            <a:latin typeface="Arial Narrow" panose="020B0606020202030204" pitchFamily="34" charset="0"/>
          </a:endParaRPr>
        </a:p>
      </dgm:t>
    </dgm:pt>
    <dgm:pt modelId="{9A814DBC-17E3-445B-9CE9-74CF0A777EBD}" type="sibTrans" cxnId="{500B3083-E3BE-4A44-809F-A10409C4A9A1}">
      <dgm:prSet/>
      <dgm:spPr/>
      <dgm:t>
        <a:bodyPr/>
        <a:lstStyle/>
        <a:p>
          <a:endParaRPr lang="es-CO">
            <a:latin typeface="Arial Narrow" panose="020B0606020202030204" pitchFamily="34" charset="0"/>
          </a:endParaRPr>
        </a:p>
      </dgm:t>
    </dgm:pt>
    <dgm:pt modelId="{8AB8D1CB-755F-415A-8055-D158158BAE65}" type="pres">
      <dgm:prSet presAssocID="{EC2D8812-4BC2-49F6-B161-94FBEF573481}" presName="cycle" presStyleCnt="0">
        <dgm:presLayoutVars>
          <dgm:dir/>
          <dgm:resizeHandles val="exact"/>
        </dgm:presLayoutVars>
      </dgm:prSet>
      <dgm:spPr/>
    </dgm:pt>
    <dgm:pt modelId="{3839EB1A-EE59-498C-8547-15C2964E3DFA}" type="pres">
      <dgm:prSet presAssocID="{7AB8229B-7935-4766-A433-01C4EC9DA5FF}" presName="node" presStyleLbl="node1" presStyleIdx="0" presStyleCnt="5" custScaleX="120636" custScaleY="121830" custRadScaleRad="100387" custRadScaleInc="-13988">
        <dgm:presLayoutVars>
          <dgm:bulletEnabled val="1"/>
        </dgm:presLayoutVars>
      </dgm:prSet>
      <dgm:spPr/>
    </dgm:pt>
    <dgm:pt modelId="{DFB4AAF1-C9B3-44F0-97CE-2680238E51CC}" type="pres">
      <dgm:prSet presAssocID="{369CB719-1366-4E7E-9362-9B27E2CDFB6B}" presName="sibTrans" presStyleLbl="sibTrans2D1" presStyleIdx="0" presStyleCnt="5"/>
      <dgm:spPr/>
    </dgm:pt>
    <dgm:pt modelId="{7D3817E1-80A4-4D4B-B8D0-F5001DC1B248}" type="pres">
      <dgm:prSet presAssocID="{369CB719-1366-4E7E-9362-9B27E2CDFB6B}" presName="connectorText" presStyleLbl="sibTrans2D1" presStyleIdx="0" presStyleCnt="5"/>
      <dgm:spPr/>
    </dgm:pt>
    <dgm:pt modelId="{BA94E584-A838-4AE7-ABD3-E8837E387B4C}" type="pres">
      <dgm:prSet presAssocID="{B325FA9B-BABB-45D1-9B0F-8D89524B286D}" presName="node" presStyleLbl="node1" presStyleIdx="1" presStyleCnt="5" custScaleX="140043" custScaleY="137768">
        <dgm:presLayoutVars>
          <dgm:bulletEnabled val="1"/>
        </dgm:presLayoutVars>
      </dgm:prSet>
      <dgm:spPr/>
    </dgm:pt>
    <dgm:pt modelId="{B42DAEC9-FBD4-474F-8DCF-81B404473859}" type="pres">
      <dgm:prSet presAssocID="{1668A3DF-1582-44AC-8B99-D97E8C60A947}" presName="sibTrans" presStyleLbl="sibTrans2D1" presStyleIdx="1" presStyleCnt="5"/>
      <dgm:spPr/>
    </dgm:pt>
    <dgm:pt modelId="{1008195E-58A6-4BB5-BAF4-06249610B965}" type="pres">
      <dgm:prSet presAssocID="{1668A3DF-1582-44AC-8B99-D97E8C60A947}" presName="connectorText" presStyleLbl="sibTrans2D1" presStyleIdx="1" presStyleCnt="5"/>
      <dgm:spPr/>
    </dgm:pt>
    <dgm:pt modelId="{D7348DCD-9226-4B3A-BA09-B79196B4C309}" type="pres">
      <dgm:prSet presAssocID="{625ED2F1-A4F1-46D0-BE0B-892762279A67}" presName="node" presStyleLbl="node1" presStyleIdx="2" presStyleCnt="5">
        <dgm:presLayoutVars>
          <dgm:bulletEnabled val="1"/>
        </dgm:presLayoutVars>
      </dgm:prSet>
      <dgm:spPr/>
    </dgm:pt>
    <dgm:pt modelId="{32BC2752-BA5C-49A8-835F-14D1798BB263}" type="pres">
      <dgm:prSet presAssocID="{67E20F11-4689-4B4F-B927-BB5FC04A4459}" presName="sibTrans" presStyleLbl="sibTrans2D1" presStyleIdx="2" presStyleCnt="5"/>
      <dgm:spPr/>
    </dgm:pt>
    <dgm:pt modelId="{1C33D310-D186-4378-A41F-925C7B5D69ED}" type="pres">
      <dgm:prSet presAssocID="{67E20F11-4689-4B4F-B927-BB5FC04A4459}" presName="connectorText" presStyleLbl="sibTrans2D1" presStyleIdx="2" presStyleCnt="5"/>
      <dgm:spPr/>
    </dgm:pt>
    <dgm:pt modelId="{80DD1B98-C7F4-4464-BB18-A590A18CC531}" type="pres">
      <dgm:prSet presAssocID="{FE24FCF4-7381-4460-83AD-721D08B3BF80}" presName="node" presStyleLbl="node1" presStyleIdx="3" presStyleCnt="5">
        <dgm:presLayoutVars>
          <dgm:bulletEnabled val="1"/>
        </dgm:presLayoutVars>
      </dgm:prSet>
      <dgm:spPr/>
    </dgm:pt>
    <dgm:pt modelId="{DCBAA4CC-FCF2-4219-B986-5F676FCC44E8}" type="pres">
      <dgm:prSet presAssocID="{5919894D-B83D-440D-9471-4FC22FA01111}" presName="sibTrans" presStyleLbl="sibTrans2D1" presStyleIdx="3" presStyleCnt="5"/>
      <dgm:spPr/>
    </dgm:pt>
    <dgm:pt modelId="{6FE5AE5A-0660-4CA5-A476-C2EEC5B4AC08}" type="pres">
      <dgm:prSet presAssocID="{5919894D-B83D-440D-9471-4FC22FA01111}" presName="connectorText" presStyleLbl="sibTrans2D1" presStyleIdx="3" presStyleCnt="5"/>
      <dgm:spPr/>
    </dgm:pt>
    <dgm:pt modelId="{38724F7D-C77C-4A72-A2E2-549A3B636895}" type="pres">
      <dgm:prSet presAssocID="{EDAB77B8-B200-42BA-AC78-A0959D6D7FBC}" presName="node" presStyleLbl="node1" presStyleIdx="4" presStyleCnt="5" custScaleX="116695" custScaleY="116695">
        <dgm:presLayoutVars>
          <dgm:bulletEnabled val="1"/>
        </dgm:presLayoutVars>
      </dgm:prSet>
      <dgm:spPr/>
    </dgm:pt>
    <dgm:pt modelId="{97C6BC6F-F497-47BE-9005-BCDE513A754B}" type="pres">
      <dgm:prSet presAssocID="{9A814DBC-17E3-445B-9CE9-74CF0A777EBD}" presName="sibTrans" presStyleLbl="sibTrans2D1" presStyleIdx="4" presStyleCnt="5"/>
      <dgm:spPr/>
    </dgm:pt>
    <dgm:pt modelId="{A22FA65D-2691-4FDD-B35E-BB1942EB2E70}" type="pres">
      <dgm:prSet presAssocID="{9A814DBC-17E3-445B-9CE9-74CF0A777EBD}" presName="connectorText" presStyleLbl="sibTrans2D1" presStyleIdx="4" presStyleCnt="5"/>
      <dgm:spPr/>
    </dgm:pt>
  </dgm:ptLst>
  <dgm:cxnLst>
    <dgm:cxn modelId="{05909311-A715-4680-BEA0-8C89450C4724}" type="presOf" srcId="{7AB8229B-7935-4766-A433-01C4EC9DA5FF}" destId="{3839EB1A-EE59-498C-8547-15C2964E3DFA}" srcOrd="0" destOrd="0" presId="urn:microsoft.com/office/officeart/2005/8/layout/cycle2"/>
    <dgm:cxn modelId="{F6EFBA16-0BC7-4861-B0EA-D715B89B9613}" type="presOf" srcId="{EC2D8812-4BC2-49F6-B161-94FBEF573481}" destId="{8AB8D1CB-755F-415A-8055-D158158BAE65}" srcOrd="0" destOrd="0" presId="urn:microsoft.com/office/officeart/2005/8/layout/cycle2"/>
    <dgm:cxn modelId="{121BAC61-ACDD-4DC4-A42B-D33F447165BD}" type="presOf" srcId="{625ED2F1-A4F1-46D0-BE0B-892762279A67}" destId="{D7348DCD-9226-4B3A-BA09-B79196B4C309}" srcOrd="0" destOrd="0" presId="urn:microsoft.com/office/officeart/2005/8/layout/cycle2"/>
    <dgm:cxn modelId="{68700965-4F5F-41D8-9B6A-D7EA4612171E}" type="presOf" srcId="{FE24FCF4-7381-4460-83AD-721D08B3BF80}" destId="{80DD1B98-C7F4-4464-BB18-A590A18CC531}" srcOrd="0" destOrd="0" presId="urn:microsoft.com/office/officeart/2005/8/layout/cycle2"/>
    <dgm:cxn modelId="{559A184F-5024-45BC-80E1-F51ADAC0E9B4}" type="presOf" srcId="{B325FA9B-BABB-45D1-9B0F-8D89524B286D}" destId="{BA94E584-A838-4AE7-ABD3-E8837E387B4C}" srcOrd="0" destOrd="0" presId="urn:microsoft.com/office/officeart/2005/8/layout/cycle2"/>
    <dgm:cxn modelId="{D98BE256-FD95-4387-8894-99C382E3EE0B}" type="presOf" srcId="{9A814DBC-17E3-445B-9CE9-74CF0A777EBD}" destId="{97C6BC6F-F497-47BE-9005-BCDE513A754B}" srcOrd="0" destOrd="0" presId="urn:microsoft.com/office/officeart/2005/8/layout/cycle2"/>
    <dgm:cxn modelId="{00B6C97A-756C-4557-8F7C-B72ABD1683F0}" type="presOf" srcId="{369CB719-1366-4E7E-9362-9B27E2CDFB6B}" destId="{7D3817E1-80A4-4D4B-B8D0-F5001DC1B248}" srcOrd="1" destOrd="0" presId="urn:microsoft.com/office/officeart/2005/8/layout/cycle2"/>
    <dgm:cxn modelId="{BCA1517D-57E3-4880-A50F-5FFDFE9974F6}" type="presOf" srcId="{9A814DBC-17E3-445B-9CE9-74CF0A777EBD}" destId="{A22FA65D-2691-4FDD-B35E-BB1942EB2E70}" srcOrd="1" destOrd="0" presId="urn:microsoft.com/office/officeart/2005/8/layout/cycle2"/>
    <dgm:cxn modelId="{47524B7E-4547-4DF6-93AA-358FA871FDA6}" srcId="{EC2D8812-4BC2-49F6-B161-94FBEF573481}" destId="{B325FA9B-BABB-45D1-9B0F-8D89524B286D}" srcOrd="1" destOrd="0" parTransId="{60320303-E9C8-4E51-8075-BB2069993B4F}" sibTransId="{1668A3DF-1582-44AC-8B99-D97E8C60A947}"/>
    <dgm:cxn modelId="{500B3083-E3BE-4A44-809F-A10409C4A9A1}" srcId="{EC2D8812-4BC2-49F6-B161-94FBEF573481}" destId="{EDAB77B8-B200-42BA-AC78-A0959D6D7FBC}" srcOrd="4" destOrd="0" parTransId="{4C5F2B9F-2AF9-4F20-AB86-E51B75454F95}" sibTransId="{9A814DBC-17E3-445B-9CE9-74CF0A777EBD}"/>
    <dgm:cxn modelId="{DD0F4B83-84EB-4438-A3B4-84099E4D8AED}" srcId="{EC2D8812-4BC2-49F6-B161-94FBEF573481}" destId="{7AB8229B-7935-4766-A433-01C4EC9DA5FF}" srcOrd="0" destOrd="0" parTransId="{437CAC0F-0F79-4E11-822B-11D3C6053720}" sibTransId="{369CB719-1366-4E7E-9362-9B27E2CDFB6B}"/>
    <dgm:cxn modelId="{1167AB88-810F-416E-86B3-C2A5EE938DFE}" type="presOf" srcId="{1668A3DF-1582-44AC-8B99-D97E8C60A947}" destId="{1008195E-58A6-4BB5-BAF4-06249610B965}" srcOrd="1" destOrd="0" presId="urn:microsoft.com/office/officeart/2005/8/layout/cycle2"/>
    <dgm:cxn modelId="{7C7D6C8B-112B-4B10-8105-EBB08F1A1FF8}" srcId="{EC2D8812-4BC2-49F6-B161-94FBEF573481}" destId="{625ED2F1-A4F1-46D0-BE0B-892762279A67}" srcOrd="2" destOrd="0" parTransId="{4CBC1A37-0DC1-4353-86AD-BA67E51F33D0}" sibTransId="{67E20F11-4689-4B4F-B927-BB5FC04A4459}"/>
    <dgm:cxn modelId="{806484A9-B5E0-4CCD-897A-C3154DA96D56}" type="presOf" srcId="{5919894D-B83D-440D-9471-4FC22FA01111}" destId="{6FE5AE5A-0660-4CA5-A476-C2EEC5B4AC08}" srcOrd="1" destOrd="0" presId="urn:microsoft.com/office/officeart/2005/8/layout/cycle2"/>
    <dgm:cxn modelId="{4D067DB7-F3DD-4AF0-A775-0F5511DC199B}" type="presOf" srcId="{5919894D-B83D-440D-9471-4FC22FA01111}" destId="{DCBAA4CC-FCF2-4219-B986-5F676FCC44E8}" srcOrd="0" destOrd="0" presId="urn:microsoft.com/office/officeart/2005/8/layout/cycle2"/>
    <dgm:cxn modelId="{6DE998C5-412C-43B8-A9DE-4EE41D124084}" type="presOf" srcId="{EDAB77B8-B200-42BA-AC78-A0959D6D7FBC}" destId="{38724F7D-C77C-4A72-A2E2-549A3B636895}" srcOrd="0" destOrd="0" presId="urn:microsoft.com/office/officeart/2005/8/layout/cycle2"/>
    <dgm:cxn modelId="{10E766CB-294D-436C-80B4-AD061A6417C3}" type="presOf" srcId="{1668A3DF-1582-44AC-8B99-D97E8C60A947}" destId="{B42DAEC9-FBD4-474F-8DCF-81B404473859}" srcOrd="0" destOrd="0" presId="urn:microsoft.com/office/officeart/2005/8/layout/cycle2"/>
    <dgm:cxn modelId="{BB9B67DA-1367-4449-A089-527A500FA79E}" type="presOf" srcId="{67E20F11-4689-4B4F-B927-BB5FC04A4459}" destId="{1C33D310-D186-4378-A41F-925C7B5D69ED}" srcOrd="1" destOrd="0" presId="urn:microsoft.com/office/officeart/2005/8/layout/cycle2"/>
    <dgm:cxn modelId="{5DE9A5E1-8A2A-47AE-8D75-C7BCAFE4FD95}" srcId="{EC2D8812-4BC2-49F6-B161-94FBEF573481}" destId="{FE24FCF4-7381-4460-83AD-721D08B3BF80}" srcOrd="3" destOrd="0" parTransId="{19C07651-3322-496F-B828-FD445F919C47}" sibTransId="{5919894D-B83D-440D-9471-4FC22FA01111}"/>
    <dgm:cxn modelId="{DC0319F4-3810-4713-87C9-D3D79925A72A}" type="presOf" srcId="{369CB719-1366-4E7E-9362-9B27E2CDFB6B}" destId="{DFB4AAF1-C9B3-44F0-97CE-2680238E51CC}" srcOrd="0" destOrd="0" presId="urn:microsoft.com/office/officeart/2005/8/layout/cycle2"/>
    <dgm:cxn modelId="{19091BF6-F232-4374-88DE-0CAC84F44772}" type="presOf" srcId="{67E20F11-4689-4B4F-B927-BB5FC04A4459}" destId="{32BC2752-BA5C-49A8-835F-14D1798BB263}" srcOrd="0" destOrd="0" presId="urn:microsoft.com/office/officeart/2005/8/layout/cycle2"/>
    <dgm:cxn modelId="{47542915-580D-4C98-9756-FAC232911210}" type="presParOf" srcId="{8AB8D1CB-755F-415A-8055-D158158BAE65}" destId="{3839EB1A-EE59-498C-8547-15C2964E3DFA}" srcOrd="0" destOrd="0" presId="urn:microsoft.com/office/officeart/2005/8/layout/cycle2"/>
    <dgm:cxn modelId="{151E6910-3F14-4A69-AA08-7F5B84C2217B}" type="presParOf" srcId="{8AB8D1CB-755F-415A-8055-D158158BAE65}" destId="{DFB4AAF1-C9B3-44F0-97CE-2680238E51CC}" srcOrd="1" destOrd="0" presId="urn:microsoft.com/office/officeart/2005/8/layout/cycle2"/>
    <dgm:cxn modelId="{D8A69DAA-B188-46A8-9C74-E60A134D07A7}" type="presParOf" srcId="{DFB4AAF1-C9B3-44F0-97CE-2680238E51CC}" destId="{7D3817E1-80A4-4D4B-B8D0-F5001DC1B248}" srcOrd="0" destOrd="0" presId="urn:microsoft.com/office/officeart/2005/8/layout/cycle2"/>
    <dgm:cxn modelId="{048DB6DA-1EEE-44CE-B19A-D7879DC7FA69}" type="presParOf" srcId="{8AB8D1CB-755F-415A-8055-D158158BAE65}" destId="{BA94E584-A838-4AE7-ABD3-E8837E387B4C}" srcOrd="2" destOrd="0" presId="urn:microsoft.com/office/officeart/2005/8/layout/cycle2"/>
    <dgm:cxn modelId="{DDA02AE7-9CC3-4ACD-B4DE-EB1B4633AC44}" type="presParOf" srcId="{8AB8D1CB-755F-415A-8055-D158158BAE65}" destId="{B42DAEC9-FBD4-474F-8DCF-81B404473859}" srcOrd="3" destOrd="0" presId="urn:microsoft.com/office/officeart/2005/8/layout/cycle2"/>
    <dgm:cxn modelId="{FD5B6537-59F0-4BB4-91EB-26E69447ED04}" type="presParOf" srcId="{B42DAEC9-FBD4-474F-8DCF-81B404473859}" destId="{1008195E-58A6-4BB5-BAF4-06249610B965}" srcOrd="0" destOrd="0" presId="urn:microsoft.com/office/officeart/2005/8/layout/cycle2"/>
    <dgm:cxn modelId="{90F9C251-B81E-4779-A0DE-CAF7FAF23A69}" type="presParOf" srcId="{8AB8D1CB-755F-415A-8055-D158158BAE65}" destId="{D7348DCD-9226-4B3A-BA09-B79196B4C309}" srcOrd="4" destOrd="0" presId="urn:microsoft.com/office/officeart/2005/8/layout/cycle2"/>
    <dgm:cxn modelId="{9849AB7A-83BA-4D7C-9EE2-B0ECFEA71AFD}" type="presParOf" srcId="{8AB8D1CB-755F-415A-8055-D158158BAE65}" destId="{32BC2752-BA5C-49A8-835F-14D1798BB263}" srcOrd="5" destOrd="0" presId="urn:microsoft.com/office/officeart/2005/8/layout/cycle2"/>
    <dgm:cxn modelId="{4915475E-EB77-4983-A382-9D1A11983B63}" type="presParOf" srcId="{32BC2752-BA5C-49A8-835F-14D1798BB263}" destId="{1C33D310-D186-4378-A41F-925C7B5D69ED}" srcOrd="0" destOrd="0" presId="urn:microsoft.com/office/officeart/2005/8/layout/cycle2"/>
    <dgm:cxn modelId="{3482A377-B137-480E-910A-DCDC00C530A1}" type="presParOf" srcId="{8AB8D1CB-755F-415A-8055-D158158BAE65}" destId="{80DD1B98-C7F4-4464-BB18-A590A18CC531}" srcOrd="6" destOrd="0" presId="urn:microsoft.com/office/officeart/2005/8/layout/cycle2"/>
    <dgm:cxn modelId="{D544F6DE-3161-4836-8E80-4DEF310CB4DB}" type="presParOf" srcId="{8AB8D1CB-755F-415A-8055-D158158BAE65}" destId="{DCBAA4CC-FCF2-4219-B986-5F676FCC44E8}" srcOrd="7" destOrd="0" presId="urn:microsoft.com/office/officeart/2005/8/layout/cycle2"/>
    <dgm:cxn modelId="{1EB84C40-B01B-4515-AF60-BEBACDA55E78}" type="presParOf" srcId="{DCBAA4CC-FCF2-4219-B986-5F676FCC44E8}" destId="{6FE5AE5A-0660-4CA5-A476-C2EEC5B4AC08}" srcOrd="0" destOrd="0" presId="urn:microsoft.com/office/officeart/2005/8/layout/cycle2"/>
    <dgm:cxn modelId="{B4C69ABD-83BB-4473-B614-CF5ABFE886AD}" type="presParOf" srcId="{8AB8D1CB-755F-415A-8055-D158158BAE65}" destId="{38724F7D-C77C-4A72-A2E2-549A3B636895}" srcOrd="8" destOrd="0" presId="urn:microsoft.com/office/officeart/2005/8/layout/cycle2"/>
    <dgm:cxn modelId="{998E8C12-61B3-4AF0-A230-8FF954D16F98}" type="presParOf" srcId="{8AB8D1CB-755F-415A-8055-D158158BAE65}" destId="{97C6BC6F-F497-47BE-9005-BCDE513A754B}" srcOrd="9" destOrd="0" presId="urn:microsoft.com/office/officeart/2005/8/layout/cycle2"/>
    <dgm:cxn modelId="{B5513A06-DCF3-4549-95CE-02442EF8C743}" type="presParOf" srcId="{97C6BC6F-F497-47BE-9005-BCDE513A754B}" destId="{A22FA65D-2691-4FDD-B35E-BB1942EB2E7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4B120F-8A15-4029-8BE8-F1B22CF2194B}" type="doc">
      <dgm:prSet loTypeId="urn:microsoft.com/office/officeart/2005/8/layout/hList9" loCatId="list" qsTypeId="urn:microsoft.com/office/officeart/2005/8/quickstyle/simple2" qsCatId="simple" csTypeId="urn:microsoft.com/office/officeart/2005/8/colors/accent1_2" csCatId="accent1" phldr="1"/>
      <dgm:spPr/>
      <dgm:t>
        <a:bodyPr/>
        <a:lstStyle/>
        <a:p>
          <a:endParaRPr lang="es-CO"/>
        </a:p>
      </dgm:t>
    </dgm:pt>
    <dgm:pt modelId="{98289368-2830-4466-928F-BF0376578B36}">
      <dgm:prSet phldrT="[Texto]" custT="1"/>
      <dgm:spPr>
        <a:solidFill>
          <a:srgbClr val="C00000"/>
        </a:solidFill>
        <a:scene3d>
          <a:camera prst="orthographicFront"/>
          <a:lightRig rig="threePt" dir="t"/>
        </a:scene3d>
        <a:sp3d>
          <a:bevelT w="152400" h="50800" prst="softRound"/>
        </a:sp3d>
      </dgm:spPr>
      <dgm:t>
        <a:bodyPr/>
        <a:lstStyle/>
        <a:p>
          <a:pPr algn="just"/>
          <a:endParaRPr lang="es-CO" sz="1000" b="1" dirty="0">
            <a:latin typeface="Arial Narrow" panose="020B0606020202030204" pitchFamily="34" charset="0"/>
          </a:endParaRPr>
        </a:p>
      </dgm:t>
    </dgm:pt>
    <dgm:pt modelId="{6433D6C4-CF37-4E2B-8937-D703527C089D}" type="parTrans" cxnId="{45334AB5-1600-4FFA-B8CE-C5CB6F7198BB}">
      <dgm:prSet/>
      <dgm:spPr/>
      <dgm:t>
        <a:bodyPr/>
        <a:lstStyle/>
        <a:p>
          <a:pPr algn="ctr"/>
          <a:endParaRPr lang="es-CO" sz="1000" b="1">
            <a:latin typeface="Arial Narrow" panose="020B0606020202030204" pitchFamily="34" charset="0"/>
          </a:endParaRPr>
        </a:p>
      </dgm:t>
    </dgm:pt>
    <dgm:pt modelId="{EA864D0B-7AEF-4114-A52B-8D545A2D7A22}" type="sibTrans" cxnId="{45334AB5-1600-4FFA-B8CE-C5CB6F7198BB}">
      <dgm:prSet/>
      <dgm:spPr/>
      <dgm:t>
        <a:bodyPr/>
        <a:lstStyle/>
        <a:p>
          <a:pPr algn="ctr"/>
          <a:endParaRPr lang="es-CO" sz="1000" b="1">
            <a:latin typeface="Arial Narrow" panose="020B0606020202030204" pitchFamily="34" charset="0"/>
          </a:endParaRPr>
        </a:p>
      </dgm:t>
    </dgm:pt>
    <dgm:pt modelId="{AC22D29C-7F85-4C41-8FF7-0827637BE4BA}">
      <dgm:prSet phldrT="[Texto]" custT="1"/>
      <dgm:spPr>
        <a:solidFill>
          <a:srgbClr val="C00000"/>
        </a:solidFill>
        <a:scene3d>
          <a:camera prst="orthographicFront"/>
          <a:lightRig rig="threePt" dir="t"/>
        </a:scene3d>
        <a:sp3d>
          <a:bevelT w="152400" h="50800" prst="softRound"/>
        </a:sp3d>
      </dgm:spPr>
      <dgm:t>
        <a:bodyPr/>
        <a:lstStyle/>
        <a:p>
          <a:pPr algn="ctr"/>
          <a:endParaRPr lang="es-CO" sz="1000" b="1" dirty="0">
            <a:latin typeface="Arial Narrow" panose="020B0606020202030204" pitchFamily="34" charset="0"/>
          </a:endParaRPr>
        </a:p>
      </dgm:t>
    </dgm:pt>
    <dgm:pt modelId="{6314E2EE-30A1-4CCB-A5FE-2EA4301690DF}" type="parTrans" cxnId="{65A0BE24-B00E-4203-8D04-158CB804F85F}">
      <dgm:prSet/>
      <dgm:spPr/>
      <dgm:t>
        <a:bodyPr/>
        <a:lstStyle/>
        <a:p>
          <a:pPr algn="ctr"/>
          <a:endParaRPr lang="es-CO" sz="1000" b="1">
            <a:latin typeface="Arial Narrow" panose="020B0606020202030204" pitchFamily="34" charset="0"/>
          </a:endParaRPr>
        </a:p>
      </dgm:t>
    </dgm:pt>
    <dgm:pt modelId="{04C10EE1-7749-45AC-A450-8DDF88571EEC}" type="sibTrans" cxnId="{65A0BE24-B00E-4203-8D04-158CB804F85F}">
      <dgm:prSet/>
      <dgm:spPr/>
      <dgm:t>
        <a:bodyPr/>
        <a:lstStyle/>
        <a:p>
          <a:pPr algn="ctr"/>
          <a:endParaRPr lang="es-CO" sz="1000" b="1">
            <a:latin typeface="Arial Narrow" panose="020B0606020202030204" pitchFamily="34" charset="0"/>
          </a:endParaRPr>
        </a:p>
      </dgm:t>
    </dgm:pt>
    <dgm:pt modelId="{025AD5FE-318B-40F2-9054-01FC1B823146}">
      <dgm:prSet phldrT="[Texto]" custT="1"/>
      <dgm:spPr>
        <a:solidFill>
          <a:srgbClr val="C00000"/>
        </a:solidFill>
        <a:scene3d>
          <a:camera prst="orthographicFront"/>
          <a:lightRig rig="threePt" dir="t"/>
        </a:scene3d>
        <a:sp3d>
          <a:bevelT w="152400" h="50800" prst="softRound"/>
        </a:sp3d>
      </dgm:spPr>
      <dgm:t>
        <a:bodyPr/>
        <a:lstStyle/>
        <a:p>
          <a:pPr algn="ctr"/>
          <a:endParaRPr lang="es-CO" sz="1000" b="1" dirty="0">
            <a:latin typeface="Arial Narrow" panose="020B0606020202030204" pitchFamily="34" charset="0"/>
          </a:endParaRPr>
        </a:p>
      </dgm:t>
    </dgm:pt>
    <dgm:pt modelId="{76043971-D8B9-4AA5-8B00-521F72DD2208}" type="parTrans" cxnId="{B4BC2E7A-99E8-4153-93A7-3C1C65B98268}">
      <dgm:prSet/>
      <dgm:spPr/>
      <dgm:t>
        <a:bodyPr/>
        <a:lstStyle/>
        <a:p>
          <a:pPr algn="ctr"/>
          <a:endParaRPr lang="es-CO" sz="1000" b="1">
            <a:latin typeface="Arial Narrow" panose="020B0606020202030204" pitchFamily="34" charset="0"/>
          </a:endParaRPr>
        </a:p>
      </dgm:t>
    </dgm:pt>
    <dgm:pt modelId="{6D2AAA75-4B34-4627-8BEC-70E262475D3C}" type="sibTrans" cxnId="{B4BC2E7A-99E8-4153-93A7-3C1C65B98268}">
      <dgm:prSet/>
      <dgm:spPr/>
      <dgm:t>
        <a:bodyPr/>
        <a:lstStyle/>
        <a:p>
          <a:pPr algn="ctr"/>
          <a:endParaRPr lang="es-CO" sz="1000" b="1">
            <a:latin typeface="Arial Narrow" panose="020B0606020202030204" pitchFamily="34" charset="0"/>
          </a:endParaRPr>
        </a:p>
      </dgm:t>
    </dgm:pt>
    <dgm:pt modelId="{679597C7-11CA-4B9B-92CD-51E5B9AF8A96}">
      <dgm:prSet custT="1"/>
      <dgm:spPr>
        <a:solidFill>
          <a:srgbClr val="C00000"/>
        </a:solidFill>
        <a:scene3d>
          <a:camera prst="orthographicFront"/>
          <a:lightRig rig="threePt" dir="t"/>
        </a:scene3d>
        <a:sp3d>
          <a:bevelT w="152400" h="50800" prst="softRound"/>
        </a:sp3d>
      </dgm:spPr>
      <dgm:t>
        <a:bodyPr/>
        <a:lstStyle/>
        <a:p>
          <a:pPr algn="ctr"/>
          <a:endParaRPr lang="es-MX" sz="1000" b="1" dirty="0">
            <a:latin typeface="Arial Narrow" panose="020B0606020202030204" pitchFamily="34" charset="0"/>
          </a:endParaRPr>
        </a:p>
      </dgm:t>
    </dgm:pt>
    <dgm:pt modelId="{57492F97-6D70-40F4-82CE-A554B554993A}" type="parTrans" cxnId="{07742957-6C7D-4A87-B2D4-EE6D8012CE8A}">
      <dgm:prSet/>
      <dgm:spPr/>
      <dgm:t>
        <a:bodyPr/>
        <a:lstStyle/>
        <a:p>
          <a:pPr algn="ctr"/>
          <a:endParaRPr lang="es-CO" sz="1000" b="1">
            <a:latin typeface="Arial Narrow" panose="020B0606020202030204" pitchFamily="34" charset="0"/>
          </a:endParaRPr>
        </a:p>
      </dgm:t>
    </dgm:pt>
    <dgm:pt modelId="{4E00A7A1-C4F7-48A7-8036-B8C23A67FA8D}" type="sibTrans" cxnId="{07742957-6C7D-4A87-B2D4-EE6D8012CE8A}">
      <dgm:prSet/>
      <dgm:spPr/>
      <dgm:t>
        <a:bodyPr/>
        <a:lstStyle/>
        <a:p>
          <a:pPr algn="ctr"/>
          <a:endParaRPr lang="es-CO" sz="1000" b="1">
            <a:latin typeface="Arial Narrow" panose="020B0606020202030204" pitchFamily="34" charset="0"/>
          </a:endParaRPr>
        </a:p>
      </dgm:t>
    </dgm:pt>
    <dgm:pt modelId="{2789E1AB-21D7-478D-8D19-9E96759D4818}">
      <dgm:prSet custT="1"/>
      <dgm:spPr/>
      <dgm:t>
        <a:bodyPr/>
        <a:lstStyle/>
        <a:p>
          <a:pPr algn="l"/>
          <a:r>
            <a:rPr lang="es-MX" sz="1100" b="1" dirty="0">
              <a:solidFill>
                <a:srgbClr val="003366"/>
              </a:solidFill>
              <a:latin typeface="Myriad Pro" panose="020B0503030403020204" pitchFamily="34" charset="0"/>
            </a:rPr>
            <a:t>Contratos electrónicos de Prestación de Servicios suscritos en la plataforma SECOP II.</a:t>
          </a:r>
          <a:endParaRPr lang="es-CO" sz="1100" dirty="0">
            <a:solidFill>
              <a:srgbClr val="003366"/>
            </a:solidFill>
            <a:latin typeface="Myriad Pro" panose="020B0503030403020204" pitchFamily="34" charset="0"/>
          </a:endParaRPr>
        </a:p>
      </dgm:t>
    </dgm:pt>
    <dgm:pt modelId="{BB20D4DF-3C7A-44F4-A3A1-1CCC1AC3D930}" type="parTrans" cxnId="{2841F7A2-0850-494D-9828-66DFBECE40FE}">
      <dgm:prSet/>
      <dgm:spPr/>
      <dgm:t>
        <a:bodyPr/>
        <a:lstStyle/>
        <a:p>
          <a:pPr algn="ctr"/>
          <a:endParaRPr lang="es-CO" sz="1000"/>
        </a:p>
      </dgm:t>
    </dgm:pt>
    <dgm:pt modelId="{9893821F-9E28-4251-9C41-A2D39F38A4C4}" type="sibTrans" cxnId="{2841F7A2-0850-494D-9828-66DFBECE40FE}">
      <dgm:prSet/>
      <dgm:spPr/>
      <dgm:t>
        <a:bodyPr/>
        <a:lstStyle/>
        <a:p>
          <a:pPr algn="ctr"/>
          <a:endParaRPr lang="es-CO" sz="1000"/>
        </a:p>
      </dgm:t>
    </dgm:pt>
    <dgm:pt modelId="{6CA7F862-181D-48BA-ADB5-EF7FD748A54E}">
      <dgm:prSet custT="1"/>
      <dgm:spPr/>
      <dgm:t>
        <a:bodyPr/>
        <a:lstStyle/>
        <a:p>
          <a:pPr algn="l"/>
          <a:r>
            <a:rPr lang="es-MX" sz="1100" b="1" dirty="0">
              <a:solidFill>
                <a:srgbClr val="003366"/>
              </a:solidFill>
              <a:latin typeface="Myriad Pro" panose="020B0503030403020204" pitchFamily="34" charset="0"/>
            </a:rPr>
            <a:t>SECOP II para el trámite de aprobación de garantías.</a:t>
          </a:r>
          <a:endParaRPr lang="es-CO" sz="1100" dirty="0">
            <a:solidFill>
              <a:srgbClr val="003366"/>
            </a:solidFill>
            <a:latin typeface="Myriad Pro" panose="020B0503030403020204" pitchFamily="34" charset="0"/>
          </a:endParaRPr>
        </a:p>
      </dgm:t>
    </dgm:pt>
    <dgm:pt modelId="{76309283-3209-4BDB-B590-5F78276664DF}" type="parTrans" cxnId="{1422040B-A88A-4157-B404-1999590B9A94}">
      <dgm:prSet/>
      <dgm:spPr/>
      <dgm:t>
        <a:bodyPr/>
        <a:lstStyle/>
        <a:p>
          <a:pPr algn="ctr"/>
          <a:endParaRPr lang="es-CO" sz="1000"/>
        </a:p>
      </dgm:t>
    </dgm:pt>
    <dgm:pt modelId="{A2A53484-12BF-4ABC-86D7-C79D212B5414}" type="sibTrans" cxnId="{1422040B-A88A-4157-B404-1999590B9A94}">
      <dgm:prSet/>
      <dgm:spPr/>
      <dgm:t>
        <a:bodyPr/>
        <a:lstStyle/>
        <a:p>
          <a:pPr algn="ctr"/>
          <a:endParaRPr lang="es-CO" sz="1000"/>
        </a:p>
      </dgm:t>
    </dgm:pt>
    <dgm:pt modelId="{24FF3AC5-F97B-4412-99E1-982FEC7F450B}">
      <dgm:prSet custT="1"/>
      <dgm:spPr/>
      <dgm:t>
        <a:bodyPr/>
        <a:lstStyle/>
        <a:p>
          <a:pPr algn="l"/>
          <a:r>
            <a:rPr lang="es-MX" sz="1100" b="1" dirty="0">
              <a:solidFill>
                <a:srgbClr val="003366"/>
              </a:solidFill>
              <a:latin typeface="Myriad Pro" panose="020B0503030403020204" pitchFamily="34" charset="0"/>
            </a:rPr>
            <a:t>Certificaciones en línea de contratistas de obra.</a:t>
          </a:r>
          <a:endParaRPr lang="es-CO" sz="1100" dirty="0">
            <a:solidFill>
              <a:srgbClr val="003366"/>
            </a:solidFill>
            <a:latin typeface="Myriad Pro" panose="020B0503030403020204" pitchFamily="34" charset="0"/>
          </a:endParaRPr>
        </a:p>
      </dgm:t>
    </dgm:pt>
    <dgm:pt modelId="{92403619-72E8-457F-BE7A-9F119F0E2444}" type="parTrans" cxnId="{AAB552D1-DA4D-4D38-9FCB-F36FE0A0EC4F}">
      <dgm:prSet/>
      <dgm:spPr/>
      <dgm:t>
        <a:bodyPr/>
        <a:lstStyle/>
        <a:p>
          <a:pPr algn="ctr"/>
          <a:endParaRPr lang="es-CO" sz="1000"/>
        </a:p>
      </dgm:t>
    </dgm:pt>
    <dgm:pt modelId="{7E6C97E8-D673-4AB0-9D52-DAA452EE6715}" type="sibTrans" cxnId="{AAB552D1-DA4D-4D38-9FCB-F36FE0A0EC4F}">
      <dgm:prSet/>
      <dgm:spPr/>
      <dgm:t>
        <a:bodyPr/>
        <a:lstStyle/>
        <a:p>
          <a:pPr algn="ctr"/>
          <a:endParaRPr lang="es-CO" sz="1000"/>
        </a:p>
      </dgm:t>
    </dgm:pt>
    <dgm:pt modelId="{E0A5F177-B099-4F0F-A0FF-1E4377C0FDCB}">
      <dgm:prSet custT="1"/>
      <dgm:spPr/>
      <dgm:t>
        <a:bodyPr/>
        <a:lstStyle/>
        <a:p>
          <a:pPr algn="l"/>
          <a:r>
            <a:rPr lang="es-MX" sz="1100" b="1" dirty="0">
              <a:solidFill>
                <a:srgbClr val="003366"/>
              </a:solidFill>
              <a:latin typeface="Myriad Pro" panose="020B0503030403020204" pitchFamily="34" charset="0"/>
            </a:rPr>
            <a:t>Pliego tipo interventoría y consultoría.</a:t>
          </a:r>
          <a:endParaRPr lang="es-CO" sz="1100" dirty="0">
            <a:solidFill>
              <a:srgbClr val="003366"/>
            </a:solidFill>
            <a:latin typeface="Myriad Pro" panose="020B0503030403020204" pitchFamily="34" charset="0"/>
          </a:endParaRPr>
        </a:p>
      </dgm:t>
    </dgm:pt>
    <dgm:pt modelId="{252F8E5A-EA8D-4970-B600-3C65FCBE1D87}" type="parTrans" cxnId="{D0815843-D974-4D37-B9ED-98C20A3F77EE}">
      <dgm:prSet/>
      <dgm:spPr/>
      <dgm:t>
        <a:bodyPr/>
        <a:lstStyle/>
        <a:p>
          <a:pPr algn="ctr"/>
          <a:endParaRPr lang="es-CO" sz="1000"/>
        </a:p>
      </dgm:t>
    </dgm:pt>
    <dgm:pt modelId="{ABC53BB1-FBF0-4A70-82DB-595FA9FF7BB8}" type="sibTrans" cxnId="{D0815843-D974-4D37-B9ED-98C20A3F77EE}">
      <dgm:prSet/>
      <dgm:spPr/>
      <dgm:t>
        <a:bodyPr/>
        <a:lstStyle/>
        <a:p>
          <a:pPr algn="ctr"/>
          <a:endParaRPr lang="es-CO" sz="1000"/>
        </a:p>
      </dgm:t>
    </dgm:pt>
    <dgm:pt modelId="{DC1CBD99-997F-4FB2-BEC1-5389E2123BF6}" type="pres">
      <dgm:prSet presAssocID="{674B120F-8A15-4029-8BE8-F1B22CF2194B}" presName="list" presStyleCnt="0">
        <dgm:presLayoutVars>
          <dgm:dir/>
          <dgm:animLvl val="lvl"/>
        </dgm:presLayoutVars>
      </dgm:prSet>
      <dgm:spPr/>
    </dgm:pt>
    <dgm:pt modelId="{D0A5E301-C9DD-43F6-BBC8-76790FF5555B}" type="pres">
      <dgm:prSet presAssocID="{98289368-2830-4466-928F-BF0376578B36}" presName="posSpace" presStyleCnt="0"/>
      <dgm:spPr/>
    </dgm:pt>
    <dgm:pt modelId="{25C792E1-6A55-43DB-B219-82904B829656}" type="pres">
      <dgm:prSet presAssocID="{98289368-2830-4466-928F-BF0376578B36}" presName="vertFlow" presStyleCnt="0"/>
      <dgm:spPr/>
    </dgm:pt>
    <dgm:pt modelId="{F50142F7-6F29-47BE-A8F1-AB6DAEC61DB3}" type="pres">
      <dgm:prSet presAssocID="{98289368-2830-4466-928F-BF0376578B36}" presName="topSpace" presStyleCnt="0"/>
      <dgm:spPr/>
    </dgm:pt>
    <dgm:pt modelId="{E9A977D5-7D5C-49C0-BACE-6A74C0706A6A}" type="pres">
      <dgm:prSet presAssocID="{98289368-2830-4466-928F-BF0376578B36}" presName="firstComp" presStyleCnt="0"/>
      <dgm:spPr/>
    </dgm:pt>
    <dgm:pt modelId="{13F7F9AB-CD4C-4AF6-A476-29BFD40756C0}" type="pres">
      <dgm:prSet presAssocID="{98289368-2830-4466-928F-BF0376578B36}" presName="firstChild" presStyleLbl="bgAccFollowNode1" presStyleIdx="0" presStyleCnt="4" custLinFactNeighborX="-1268" custLinFactNeighborY="-1202"/>
      <dgm:spPr/>
    </dgm:pt>
    <dgm:pt modelId="{08095EA2-2EAB-4363-9F2F-8ADB4BBF05F2}" type="pres">
      <dgm:prSet presAssocID="{98289368-2830-4466-928F-BF0376578B36}" presName="firstChildTx" presStyleLbl="bgAccFollowNode1" presStyleIdx="0" presStyleCnt="4">
        <dgm:presLayoutVars>
          <dgm:bulletEnabled val="1"/>
        </dgm:presLayoutVars>
      </dgm:prSet>
      <dgm:spPr/>
    </dgm:pt>
    <dgm:pt modelId="{C1E04009-DFF2-41F2-BFF1-3666EE30F8B9}" type="pres">
      <dgm:prSet presAssocID="{98289368-2830-4466-928F-BF0376578B36}" presName="negSpace" presStyleCnt="0"/>
      <dgm:spPr/>
    </dgm:pt>
    <dgm:pt modelId="{2622F453-754C-4B0E-873E-22D3F1DB39FD}" type="pres">
      <dgm:prSet presAssocID="{98289368-2830-4466-928F-BF0376578B36}" presName="circle" presStyleLbl="node1" presStyleIdx="0" presStyleCnt="4"/>
      <dgm:spPr/>
    </dgm:pt>
    <dgm:pt modelId="{46F90715-C65F-49EE-9C3A-C5BA70337A1A}" type="pres">
      <dgm:prSet presAssocID="{EA864D0B-7AEF-4114-A52B-8D545A2D7A22}" presName="transSpace" presStyleCnt="0"/>
      <dgm:spPr/>
    </dgm:pt>
    <dgm:pt modelId="{DD9EDED5-B4B4-49E9-8BF4-8CCA5AC1A1F2}" type="pres">
      <dgm:prSet presAssocID="{AC22D29C-7F85-4C41-8FF7-0827637BE4BA}" presName="posSpace" presStyleCnt="0"/>
      <dgm:spPr/>
    </dgm:pt>
    <dgm:pt modelId="{451ABBE4-D30A-409E-9E2B-9F0BA8FFBFBF}" type="pres">
      <dgm:prSet presAssocID="{AC22D29C-7F85-4C41-8FF7-0827637BE4BA}" presName="vertFlow" presStyleCnt="0"/>
      <dgm:spPr/>
    </dgm:pt>
    <dgm:pt modelId="{3B6D55E8-0B42-42C6-B5DF-AFA9FD28A2A7}" type="pres">
      <dgm:prSet presAssocID="{AC22D29C-7F85-4C41-8FF7-0827637BE4BA}" presName="topSpace" presStyleCnt="0"/>
      <dgm:spPr/>
    </dgm:pt>
    <dgm:pt modelId="{865D0853-7B79-4AD6-9CBC-52B964D69E42}" type="pres">
      <dgm:prSet presAssocID="{AC22D29C-7F85-4C41-8FF7-0827637BE4BA}" presName="firstComp" presStyleCnt="0"/>
      <dgm:spPr/>
    </dgm:pt>
    <dgm:pt modelId="{AD9669F8-6D5E-4F6E-9656-FAE3AAFAECD8}" type="pres">
      <dgm:prSet presAssocID="{AC22D29C-7F85-4C41-8FF7-0827637BE4BA}" presName="firstChild" presStyleLbl="bgAccFollowNode1" presStyleIdx="1" presStyleCnt="4"/>
      <dgm:spPr/>
    </dgm:pt>
    <dgm:pt modelId="{7ED04C83-EE5B-4CFD-9680-C419DC7BB003}" type="pres">
      <dgm:prSet presAssocID="{AC22D29C-7F85-4C41-8FF7-0827637BE4BA}" presName="firstChildTx" presStyleLbl="bgAccFollowNode1" presStyleIdx="1" presStyleCnt="4">
        <dgm:presLayoutVars>
          <dgm:bulletEnabled val="1"/>
        </dgm:presLayoutVars>
      </dgm:prSet>
      <dgm:spPr/>
    </dgm:pt>
    <dgm:pt modelId="{A57C1357-47DD-4CA8-BAC8-31F60DCDAC1F}" type="pres">
      <dgm:prSet presAssocID="{AC22D29C-7F85-4C41-8FF7-0827637BE4BA}" presName="negSpace" presStyleCnt="0"/>
      <dgm:spPr/>
    </dgm:pt>
    <dgm:pt modelId="{0A5E03EB-D8D2-40AF-8809-B95B17013415}" type="pres">
      <dgm:prSet presAssocID="{AC22D29C-7F85-4C41-8FF7-0827637BE4BA}" presName="circle" presStyleLbl="node1" presStyleIdx="1" presStyleCnt="4"/>
      <dgm:spPr/>
    </dgm:pt>
    <dgm:pt modelId="{DED1E8BA-0021-497C-83D6-110C5418B9CB}" type="pres">
      <dgm:prSet presAssocID="{04C10EE1-7749-45AC-A450-8DDF88571EEC}" presName="transSpace" presStyleCnt="0"/>
      <dgm:spPr/>
    </dgm:pt>
    <dgm:pt modelId="{54EDD921-AFF7-4756-8E55-7F9143FED01E}" type="pres">
      <dgm:prSet presAssocID="{679597C7-11CA-4B9B-92CD-51E5B9AF8A96}" presName="posSpace" presStyleCnt="0"/>
      <dgm:spPr/>
    </dgm:pt>
    <dgm:pt modelId="{67C0E150-5297-4592-9607-23DFDA011A38}" type="pres">
      <dgm:prSet presAssocID="{679597C7-11CA-4B9B-92CD-51E5B9AF8A96}" presName="vertFlow" presStyleCnt="0"/>
      <dgm:spPr/>
    </dgm:pt>
    <dgm:pt modelId="{5C2C4328-CAE3-4AD3-9034-0B4124B9D33B}" type="pres">
      <dgm:prSet presAssocID="{679597C7-11CA-4B9B-92CD-51E5B9AF8A96}" presName="topSpace" presStyleCnt="0"/>
      <dgm:spPr/>
    </dgm:pt>
    <dgm:pt modelId="{567B1E25-F569-46FD-8214-931682ADFF4D}" type="pres">
      <dgm:prSet presAssocID="{679597C7-11CA-4B9B-92CD-51E5B9AF8A96}" presName="firstComp" presStyleCnt="0"/>
      <dgm:spPr/>
    </dgm:pt>
    <dgm:pt modelId="{3B7BA19D-8ADF-4157-B779-4E3A4E76C0FA}" type="pres">
      <dgm:prSet presAssocID="{679597C7-11CA-4B9B-92CD-51E5B9AF8A96}" presName="firstChild" presStyleLbl="bgAccFollowNode1" presStyleIdx="2" presStyleCnt="4"/>
      <dgm:spPr/>
    </dgm:pt>
    <dgm:pt modelId="{636D3A3E-67F0-4CB0-9105-8B2FFF385A13}" type="pres">
      <dgm:prSet presAssocID="{679597C7-11CA-4B9B-92CD-51E5B9AF8A96}" presName="firstChildTx" presStyleLbl="bgAccFollowNode1" presStyleIdx="2" presStyleCnt="4">
        <dgm:presLayoutVars>
          <dgm:bulletEnabled val="1"/>
        </dgm:presLayoutVars>
      </dgm:prSet>
      <dgm:spPr/>
    </dgm:pt>
    <dgm:pt modelId="{E399836E-7622-46E7-80A6-3FCDF5013717}" type="pres">
      <dgm:prSet presAssocID="{679597C7-11CA-4B9B-92CD-51E5B9AF8A96}" presName="negSpace" presStyleCnt="0"/>
      <dgm:spPr/>
    </dgm:pt>
    <dgm:pt modelId="{0FBD45FE-DC06-4B7B-952B-4B0FC3FB9B86}" type="pres">
      <dgm:prSet presAssocID="{679597C7-11CA-4B9B-92CD-51E5B9AF8A96}" presName="circle" presStyleLbl="node1" presStyleIdx="2" presStyleCnt="4"/>
      <dgm:spPr/>
    </dgm:pt>
    <dgm:pt modelId="{EC2C5EE2-894E-4B32-B67D-DDB92291C392}" type="pres">
      <dgm:prSet presAssocID="{4E00A7A1-C4F7-48A7-8036-B8C23A67FA8D}" presName="transSpace" presStyleCnt="0"/>
      <dgm:spPr/>
    </dgm:pt>
    <dgm:pt modelId="{81FA6C56-5C27-4792-ACF6-DEB65C04497D}" type="pres">
      <dgm:prSet presAssocID="{025AD5FE-318B-40F2-9054-01FC1B823146}" presName="posSpace" presStyleCnt="0"/>
      <dgm:spPr/>
    </dgm:pt>
    <dgm:pt modelId="{71F8A1D5-F9FB-4E9B-AB22-1892B93919A2}" type="pres">
      <dgm:prSet presAssocID="{025AD5FE-318B-40F2-9054-01FC1B823146}" presName="vertFlow" presStyleCnt="0"/>
      <dgm:spPr/>
    </dgm:pt>
    <dgm:pt modelId="{96C92F47-3814-4E38-B5FD-3B317E4A668D}" type="pres">
      <dgm:prSet presAssocID="{025AD5FE-318B-40F2-9054-01FC1B823146}" presName="topSpace" presStyleCnt="0"/>
      <dgm:spPr/>
    </dgm:pt>
    <dgm:pt modelId="{B684AC92-BF77-4504-90C8-BB0BFE9EA71F}" type="pres">
      <dgm:prSet presAssocID="{025AD5FE-318B-40F2-9054-01FC1B823146}" presName="firstComp" presStyleCnt="0"/>
      <dgm:spPr/>
    </dgm:pt>
    <dgm:pt modelId="{F5FF2948-B2B3-481F-80AB-B359805D7FF9}" type="pres">
      <dgm:prSet presAssocID="{025AD5FE-318B-40F2-9054-01FC1B823146}" presName="firstChild" presStyleLbl="bgAccFollowNode1" presStyleIdx="3" presStyleCnt="4"/>
      <dgm:spPr/>
    </dgm:pt>
    <dgm:pt modelId="{4974B02A-2109-4019-880A-94478F8A44D4}" type="pres">
      <dgm:prSet presAssocID="{025AD5FE-318B-40F2-9054-01FC1B823146}" presName="firstChildTx" presStyleLbl="bgAccFollowNode1" presStyleIdx="3" presStyleCnt="4">
        <dgm:presLayoutVars>
          <dgm:bulletEnabled val="1"/>
        </dgm:presLayoutVars>
      </dgm:prSet>
      <dgm:spPr/>
    </dgm:pt>
    <dgm:pt modelId="{E63F7762-EE91-4DAA-AE4F-A15BD31AAE6E}" type="pres">
      <dgm:prSet presAssocID="{025AD5FE-318B-40F2-9054-01FC1B823146}" presName="negSpace" presStyleCnt="0"/>
      <dgm:spPr/>
    </dgm:pt>
    <dgm:pt modelId="{227734AF-7F33-4396-BC7E-8823EE5A3817}" type="pres">
      <dgm:prSet presAssocID="{025AD5FE-318B-40F2-9054-01FC1B823146}" presName="circle" presStyleLbl="node1" presStyleIdx="3" presStyleCnt="4"/>
      <dgm:spPr/>
    </dgm:pt>
  </dgm:ptLst>
  <dgm:cxnLst>
    <dgm:cxn modelId="{44671A07-C36B-4463-894A-27BE6E1D7DFE}" type="presOf" srcId="{679597C7-11CA-4B9B-92CD-51E5B9AF8A96}" destId="{0FBD45FE-DC06-4B7B-952B-4B0FC3FB9B86}" srcOrd="0" destOrd="0" presId="urn:microsoft.com/office/officeart/2005/8/layout/hList9"/>
    <dgm:cxn modelId="{1422040B-A88A-4157-B404-1999590B9A94}" srcId="{AC22D29C-7F85-4C41-8FF7-0827637BE4BA}" destId="{6CA7F862-181D-48BA-ADB5-EF7FD748A54E}" srcOrd="0" destOrd="0" parTransId="{76309283-3209-4BDB-B590-5F78276664DF}" sibTransId="{A2A53484-12BF-4ABC-86D7-C79D212B5414}"/>
    <dgm:cxn modelId="{B62BC20F-3E38-422E-AC90-AB7C3B4C00D9}" type="presOf" srcId="{24FF3AC5-F97B-4412-99E1-982FEC7F450B}" destId="{3B7BA19D-8ADF-4157-B779-4E3A4E76C0FA}" srcOrd="0" destOrd="0" presId="urn:microsoft.com/office/officeart/2005/8/layout/hList9"/>
    <dgm:cxn modelId="{FB51B919-B2B0-420B-A2D3-F5DCD3990751}" type="presOf" srcId="{2789E1AB-21D7-478D-8D19-9E96759D4818}" destId="{08095EA2-2EAB-4363-9F2F-8ADB4BBF05F2}" srcOrd="1" destOrd="0" presId="urn:microsoft.com/office/officeart/2005/8/layout/hList9"/>
    <dgm:cxn modelId="{B0E15422-4232-4505-989E-9AA873E709D8}" type="presOf" srcId="{E0A5F177-B099-4F0F-A0FF-1E4377C0FDCB}" destId="{4974B02A-2109-4019-880A-94478F8A44D4}" srcOrd="1" destOrd="0" presId="urn:microsoft.com/office/officeart/2005/8/layout/hList9"/>
    <dgm:cxn modelId="{65A0BE24-B00E-4203-8D04-158CB804F85F}" srcId="{674B120F-8A15-4029-8BE8-F1B22CF2194B}" destId="{AC22D29C-7F85-4C41-8FF7-0827637BE4BA}" srcOrd="1" destOrd="0" parTransId="{6314E2EE-30A1-4CCB-A5FE-2EA4301690DF}" sibTransId="{04C10EE1-7749-45AC-A450-8DDF88571EEC}"/>
    <dgm:cxn modelId="{844A5027-AE85-4F4E-8DC9-40BC4180359E}" type="presOf" srcId="{24FF3AC5-F97B-4412-99E1-982FEC7F450B}" destId="{636D3A3E-67F0-4CB0-9105-8B2FFF385A13}" srcOrd="1" destOrd="0" presId="urn:microsoft.com/office/officeart/2005/8/layout/hList9"/>
    <dgm:cxn modelId="{57FF382B-4A7E-437E-9386-F381927207C0}" type="presOf" srcId="{6CA7F862-181D-48BA-ADB5-EF7FD748A54E}" destId="{7ED04C83-EE5B-4CFD-9680-C419DC7BB003}" srcOrd="1" destOrd="0" presId="urn:microsoft.com/office/officeart/2005/8/layout/hList9"/>
    <dgm:cxn modelId="{B23F933D-F905-4395-B82B-858070521AEB}" type="presOf" srcId="{674B120F-8A15-4029-8BE8-F1B22CF2194B}" destId="{DC1CBD99-997F-4FB2-BEC1-5389E2123BF6}" srcOrd="0" destOrd="0" presId="urn:microsoft.com/office/officeart/2005/8/layout/hList9"/>
    <dgm:cxn modelId="{D0815843-D974-4D37-B9ED-98C20A3F77EE}" srcId="{025AD5FE-318B-40F2-9054-01FC1B823146}" destId="{E0A5F177-B099-4F0F-A0FF-1E4377C0FDCB}" srcOrd="0" destOrd="0" parTransId="{252F8E5A-EA8D-4970-B600-3C65FCBE1D87}" sibTransId="{ABC53BB1-FBF0-4A70-82DB-595FA9FF7BB8}"/>
    <dgm:cxn modelId="{11458666-AEB9-4C12-BDE3-87769707DD38}" type="presOf" srcId="{AC22D29C-7F85-4C41-8FF7-0827637BE4BA}" destId="{0A5E03EB-D8D2-40AF-8809-B95B17013415}" srcOrd="0" destOrd="0" presId="urn:microsoft.com/office/officeart/2005/8/layout/hList9"/>
    <dgm:cxn modelId="{07742957-6C7D-4A87-B2D4-EE6D8012CE8A}" srcId="{674B120F-8A15-4029-8BE8-F1B22CF2194B}" destId="{679597C7-11CA-4B9B-92CD-51E5B9AF8A96}" srcOrd="2" destOrd="0" parTransId="{57492F97-6D70-40F4-82CE-A554B554993A}" sibTransId="{4E00A7A1-C4F7-48A7-8036-B8C23A67FA8D}"/>
    <dgm:cxn modelId="{A4162D78-94AB-4AD5-A679-2CC110178A43}" type="presOf" srcId="{E0A5F177-B099-4F0F-A0FF-1E4377C0FDCB}" destId="{F5FF2948-B2B3-481F-80AB-B359805D7FF9}" srcOrd="0" destOrd="0" presId="urn:microsoft.com/office/officeart/2005/8/layout/hList9"/>
    <dgm:cxn modelId="{B4BC2E7A-99E8-4153-93A7-3C1C65B98268}" srcId="{674B120F-8A15-4029-8BE8-F1B22CF2194B}" destId="{025AD5FE-318B-40F2-9054-01FC1B823146}" srcOrd="3" destOrd="0" parTransId="{76043971-D8B9-4AA5-8B00-521F72DD2208}" sibTransId="{6D2AAA75-4B34-4627-8BEC-70E262475D3C}"/>
    <dgm:cxn modelId="{B378738A-4A6C-4C14-ADB5-60487FF528F6}" type="presOf" srcId="{6CA7F862-181D-48BA-ADB5-EF7FD748A54E}" destId="{AD9669F8-6D5E-4F6E-9656-FAE3AAFAECD8}" srcOrd="0" destOrd="0" presId="urn:microsoft.com/office/officeart/2005/8/layout/hList9"/>
    <dgm:cxn modelId="{4D51288F-DDC4-4162-A335-F23C3A3963EB}" type="presOf" srcId="{2789E1AB-21D7-478D-8D19-9E96759D4818}" destId="{13F7F9AB-CD4C-4AF6-A476-29BFD40756C0}" srcOrd="0" destOrd="0" presId="urn:microsoft.com/office/officeart/2005/8/layout/hList9"/>
    <dgm:cxn modelId="{2841F7A2-0850-494D-9828-66DFBECE40FE}" srcId="{98289368-2830-4466-928F-BF0376578B36}" destId="{2789E1AB-21D7-478D-8D19-9E96759D4818}" srcOrd="0" destOrd="0" parTransId="{BB20D4DF-3C7A-44F4-A3A1-1CCC1AC3D930}" sibTransId="{9893821F-9E28-4251-9C41-A2D39F38A4C4}"/>
    <dgm:cxn modelId="{7152F3AA-F79D-45EB-B8F6-D8B14C166C5D}" type="presOf" srcId="{025AD5FE-318B-40F2-9054-01FC1B823146}" destId="{227734AF-7F33-4396-BC7E-8823EE5A3817}" srcOrd="0" destOrd="0" presId="urn:microsoft.com/office/officeart/2005/8/layout/hList9"/>
    <dgm:cxn modelId="{45334AB5-1600-4FFA-B8CE-C5CB6F7198BB}" srcId="{674B120F-8A15-4029-8BE8-F1B22CF2194B}" destId="{98289368-2830-4466-928F-BF0376578B36}" srcOrd="0" destOrd="0" parTransId="{6433D6C4-CF37-4E2B-8937-D703527C089D}" sibTransId="{EA864D0B-7AEF-4114-A52B-8D545A2D7A22}"/>
    <dgm:cxn modelId="{36195DC7-9407-4E45-A554-9FAAE229D9BC}" type="presOf" srcId="{98289368-2830-4466-928F-BF0376578B36}" destId="{2622F453-754C-4B0E-873E-22D3F1DB39FD}" srcOrd="0" destOrd="0" presId="urn:microsoft.com/office/officeart/2005/8/layout/hList9"/>
    <dgm:cxn modelId="{AAB552D1-DA4D-4D38-9FCB-F36FE0A0EC4F}" srcId="{679597C7-11CA-4B9B-92CD-51E5B9AF8A96}" destId="{24FF3AC5-F97B-4412-99E1-982FEC7F450B}" srcOrd="0" destOrd="0" parTransId="{92403619-72E8-457F-BE7A-9F119F0E2444}" sibTransId="{7E6C97E8-D673-4AB0-9D52-DAA452EE6715}"/>
    <dgm:cxn modelId="{DBF238B6-7218-421F-9962-554523EAB578}" type="presParOf" srcId="{DC1CBD99-997F-4FB2-BEC1-5389E2123BF6}" destId="{D0A5E301-C9DD-43F6-BBC8-76790FF5555B}" srcOrd="0" destOrd="0" presId="urn:microsoft.com/office/officeart/2005/8/layout/hList9"/>
    <dgm:cxn modelId="{DCA84EFC-DA85-4294-B57B-1E5DE47F8581}" type="presParOf" srcId="{DC1CBD99-997F-4FB2-BEC1-5389E2123BF6}" destId="{25C792E1-6A55-43DB-B219-82904B829656}" srcOrd="1" destOrd="0" presId="urn:microsoft.com/office/officeart/2005/8/layout/hList9"/>
    <dgm:cxn modelId="{B02C73F4-2002-4442-845F-B038E2E10BC8}" type="presParOf" srcId="{25C792E1-6A55-43DB-B219-82904B829656}" destId="{F50142F7-6F29-47BE-A8F1-AB6DAEC61DB3}" srcOrd="0" destOrd="0" presId="urn:microsoft.com/office/officeart/2005/8/layout/hList9"/>
    <dgm:cxn modelId="{CED0A72E-F60E-4058-B082-E15EA8E42BEB}" type="presParOf" srcId="{25C792E1-6A55-43DB-B219-82904B829656}" destId="{E9A977D5-7D5C-49C0-BACE-6A74C0706A6A}" srcOrd="1" destOrd="0" presId="urn:microsoft.com/office/officeart/2005/8/layout/hList9"/>
    <dgm:cxn modelId="{DDF58A60-ECF7-4253-BE11-0AEBDA6E8B43}" type="presParOf" srcId="{E9A977D5-7D5C-49C0-BACE-6A74C0706A6A}" destId="{13F7F9AB-CD4C-4AF6-A476-29BFD40756C0}" srcOrd="0" destOrd="0" presId="urn:microsoft.com/office/officeart/2005/8/layout/hList9"/>
    <dgm:cxn modelId="{C18A98C1-2110-49AB-8048-594D4B03ACBC}" type="presParOf" srcId="{E9A977D5-7D5C-49C0-BACE-6A74C0706A6A}" destId="{08095EA2-2EAB-4363-9F2F-8ADB4BBF05F2}" srcOrd="1" destOrd="0" presId="urn:microsoft.com/office/officeart/2005/8/layout/hList9"/>
    <dgm:cxn modelId="{9E28C6C0-6A85-43EB-BB5E-DDFEB3CEB952}" type="presParOf" srcId="{DC1CBD99-997F-4FB2-BEC1-5389E2123BF6}" destId="{C1E04009-DFF2-41F2-BFF1-3666EE30F8B9}" srcOrd="2" destOrd="0" presId="urn:microsoft.com/office/officeart/2005/8/layout/hList9"/>
    <dgm:cxn modelId="{E3331F8C-00BB-4427-8C60-448AF1255E2F}" type="presParOf" srcId="{DC1CBD99-997F-4FB2-BEC1-5389E2123BF6}" destId="{2622F453-754C-4B0E-873E-22D3F1DB39FD}" srcOrd="3" destOrd="0" presId="urn:microsoft.com/office/officeart/2005/8/layout/hList9"/>
    <dgm:cxn modelId="{E40BD482-C406-4685-841B-B5CEABBFAE78}" type="presParOf" srcId="{DC1CBD99-997F-4FB2-BEC1-5389E2123BF6}" destId="{46F90715-C65F-49EE-9C3A-C5BA70337A1A}" srcOrd="4" destOrd="0" presId="urn:microsoft.com/office/officeart/2005/8/layout/hList9"/>
    <dgm:cxn modelId="{9BC79B17-D618-4380-81C7-E5DC60C1053D}" type="presParOf" srcId="{DC1CBD99-997F-4FB2-BEC1-5389E2123BF6}" destId="{DD9EDED5-B4B4-49E9-8BF4-8CCA5AC1A1F2}" srcOrd="5" destOrd="0" presId="urn:microsoft.com/office/officeart/2005/8/layout/hList9"/>
    <dgm:cxn modelId="{DC50996A-BA73-4171-BD3C-2C5C94ACC056}" type="presParOf" srcId="{DC1CBD99-997F-4FB2-BEC1-5389E2123BF6}" destId="{451ABBE4-D30A-409E-9E2B-9F0BA8FFBFBF}" srcOrd="6" destOrd="0" presId="urn:microsoft.com/office/officeart/2005/8/layout/hList9"/>
    <dgm:cxn modelId="{16602CBC-A9AB-4563-A820-F2D607008FA3}" type="presParOf" srcId="{451ABBE4-D30A-409E-9E2B-9F0BA8FFBFBF}" destId="{3B6D55E8-0B42-42C6-B5DF-AFA9FD28A2A7}" srcOrd="0" destOrd="0" presId="urn:microsoft.com/office/officeart/2005/8/layout/hList9"/>
    <dgm:cxn modelId="{810BCAA9-B1C3-4D42-A2C4-21466E20FB43}" type="presParOf" srcId="{451ABBE4-D30A-409E-9E2B-9F0BA8FFBFBF}" destId="{865D0853-7B79-4AD6-9CBC-52B964D69E42}" srcOrd="1" destOrd="0" presId="urn:microsoft.com/office/officeart/2005/8/layout/hList9"/>
    <dgm:cxn modelId="{17FC7850-0371-4741-9A36-BC7955ED8A67}" type="presParOf" srcId="{865D0853-7B79-4AD6-9CBC-52B964D69E42}" destId="{AD9669F8-6D5E-4F6E-9656-FAE3AAFAECD8}" srcOrd="0" destOrd="0" presId="urn:microsoft.com/office/officeart/2005/8/layout/hList9"/>
    <dgm:cxn modelId="{977092DC-6D63-44A6-9DF7-E703D69DB483}" type="presParOf" srcId="{865D0853-7B79-4AD6-9CBC-52B964D69E42}" destId="{7ED04C83-EE5B-4CFD-9680-C419DC7BB003}" srcOrd="1" destOrd="0" presId="urn:microsoft.com/office/officeart/2005/8/layout/hList9"/>
    <dgm:cxn modelId="{1400D5CC-05D0-47AF-B4C1-DFB37EA59F70}" type="presParOf" srcId="{DC1CBD99-997F-4FB2-BEC1-5389E2123BF6}" destId="{A57C1357-47DD-4CA8-BAC8-31F60DCDAC1F}" srcOrd="7" destOrd="0" presId="urn:microsoft.com/office/officeart/2005/8/layout/hList9"/>
    <dgm:cxn modelId="{7D94E869-E637-469E-A82C-0A3D3D7388E5}" type="presParOf" srcId="{DC1CBD99-997F-4FB2-BEC1-5389E2123BF6}" destId="{0A5E03EB-D8D2-40AF-8809-B95B17013415}" srcOrd="8" destOrd="0" presId="urn:microsoft.com/office/officeart/2005/8/layout/hList9"/>
    <dgm:cxn modelId="{459AC0EF-79A1-4D23-B6C4-C650C528AD07}" type="presParOf" srcId="{DC1CBD99-997F-4FB2-BEC1-5389E2123BF6}" destId="{DED1E8BA-0021-497C-83D6-110C5418B9CB}" srcOrd="9" destOrd="0" presId="urn:microsoft.com/office/officeart/2005/8/layout/hList9"/>
    <dgm:cxn modelId="{8143992E-4216-4C2F-ABB2-217F7B545305}" type="presParOf" srcId="{DC1CBD99-997F-4FB2-BEC1-5389E2123BF6}" destId="{54EDD921-AFF7-4756-8E55-7F9143FED01E}" srcOrd="10" destOrd="0" presId="urn:microsoft.com/office/officeart/2005/8/layout/hList9"/>
    <dgm:cxn modelId="{3600CAFB-5082-483A-9976-3384CE4DFC01}" type="presParOf" srcId="{DC1CBD99-997F-4FB2-BEC1-5389E2123BF6}" destId="{67C0E150-5297-4592-9607-23DFDA011A38}" srcOrd="11" destOrd="0" presId="urn:microsoft.com/office/officeart/2005/8/layout/hList9"/>
    <dgm:cxn modelId="{C28C0CD5-2718-4D5D-908D-457734B89BA3}" type="presParOf" srcId="{67C0E150-5297-4592-9607-23DFDA011A38}" destId="{5C2C4328-CAE3-4AD3-9034-0B4124B9D33B}" srcOrd="0" destOrd="0" presId="urn:microsoft.com/office/officeart/2005/8/layout/hList9"/>
    <dgm:cxn modelId="{9EE4FAC3-5CCB-4E54-B56F-DD0606C145A3}" type="presParOf" srcId="{67C0E150-5297-4592-9607-23DFDA011A38}" destId="{567B1E25-F569-46FD-8214-931682ADFF4D}" srcOrd="1" destOrd="0" presId="urn:microsoft.com/office/officeart/2005/8/layout/hList9"/>
    <dgm:cxn modelId="{50C8300C-3F05-40DF-B9E3-08F5E029E2D4}" type="presParOf" srcId="{567B1E25-F569-46FD-8214-931682ADFF4D}" destId="{3B7BA19D-8ADF-4157-B779-4E3A4E76C0FA}" srcOrd="0" destOrd="0" presId="urn:microsoft.com/office/officeart/2005/8/layout/hList9"/>
    <dgm:cxn modelId="{1AA4461E-6E93-4B36-A67D-05E85EE275BC}" type="presParOf" srcId="{567B1E25-F569-46FD-8214-931682ADFF4D}" destId="{636D3A3E-67F0-4CB0-9105-8B2FFF385A13}" srcOrd="1" destOrd="0" presId="urn:microsoft.com/office/officeart/2005/8/layout/hList9"/>
    <dgm:cxn modelId="{93D39FBD-7352-4CAD-AAF4-3737790CA5C9}" type="presParOf" srcId="{DC1CBD99-997F-4FB2-BEC1-5389E2123BF6}" destId="{E399836E-7622-46E7-80A6-3FCDF5013717}" srcOrd="12" destOrd="0" presId="urn:microsoft.com/office/officeart/2005/8/layout/hList9"/>
    <dgm:cxn modelId="{64E657ED-FEC5-43E0-857A-F7954090B649}" type="presParOf" srcId="{DC1CBD99-997F-4FB2-BEC1-5389E2123BF6}" destId="{0FBD45FE-DC06-4B7B-952B-4B0FC3FB9B86}" srcOrd="13" destOrd="0" presId="urn:microsoft.com/office/officeart/2005/8/layout/hList9"/>
    <dgm:cxn modelId="{7C2FC29C-4F7F-4F42-B685-D00973AC5C88}" type="presParOf" srcId="{DC1CBD99-997F-4FB2-BEC1-5389E2123BF6}" destId="{EC2C5EE2-894E-4B32-B67D-DDB92291C392}" srcOrd="14" destOrd="0" presId="urn:microsoft.com/office/officeart/2005/8/layout/hList9"/>
    <dgm:cxn modelId="{FE3B3585-E386-4E07-A53D-B9E0C6CC0B2A}" type="presParOf" srcId="{DC1CBD99-997F-4FB2-BEC1-5389E2123BF6}" destId="{81FA6C56-5C27-4792-ACF6-DEB65C04497D}" srcOrd="15" destOrd="0" presId="urn:microsoft.com/office/officeart/2005/8/layout/hList9"/>
    <dgm:cxn modelId="{47048B43-DCF3-497B-BD67-86C65477A624}" type="presParOf" srcId="{DC1CBD99-997F-4FB2-BEC1-5389E2123BF6}" destId="{71F8A1D5-F9FB-4E9B-AB22-1892B93919A2}" srcOrd="16" destOrd="0" presId="urn:microsoft.com/office/officeart/2005/8/layout/hList9"/>
    <dgm:cxn modelId="{14D1655E-036F-4D1D-9F2F-BD22B12C7132}" type="presParOf" srcId="{71F8A1D5-F9FB-4E9B-AB22-1892B93919A2}" destId="{96C92F47-3814-4E38-B5FD-3B317E4A668D}" srcOrd="0" destOrd="0" presId="urn:microsoft.com/office/officeart/2005/8/layout/hList9"/>
    <dgm:cxn modelId="{B10F50C1-15EE-464F-8679-6AEEA2F20CAD}" type="presParOf" srcId="{71F8A1D5-F9FB-4E9B-AB22-1892B93919A2}" destId="{B684AC92-BF77-4504-90C8-BB0BFE9EA71F}" srcOrd="1" destOrd="0" presId="urn:microsoft.com/office/officeart/2005/8/layout/hList9"/>
    <dgm:cxn modelId="{EEF3CD8D-7F18-431F-91C3-B049F8F4D7CB}" type="presParOf" srcId="{B684AC92-BF77-4504-90C8-BB0BFE9EA71F}" destId="{F5FF2948-B2B3-481F-80AB-B359805D7FF9}" srcOrd="0" destOrd="0" presId="urn:microsoft.com/office/officeart/2005/8/layout/hList9"/>
    <dgm:cxn modelId="{24DB70FC-060F-4DF6-B0FB-66573A906F19}" type="presParOf" srcId="{B684AC92-BF77-4504-90C8-BB0BFE9EA71F}" destId="{4974B02A-2109-4019-880A-94478F8A44D4}" srcOrd="1" destOrd="0" presId="urn:microsoft.com/office/officeart/2005/8/layout/hList9"/>
    <dgm:cxn modelId="{7D5E6402-E728-4DBA-A404-87FAC4291B7F}" type="presParOf" srcId="{DC1CBD99-997F-4FB2-BEC1-5389E2123BF6}" destId="{E63F7762-EE91-4DAA-AE4F-A15BD31AAE6E}" srcOrd="17" destOrd="0" presId="urn:microsoft.com/office/officeart/2005/8/layout/hList9"/>
    <dgm:cxn modelId="{F11194EC-4CE7-4846-912D-DC7F76AFFAB3}" type="presParOf" srcId="{DC1CBD99-997F-4FB2-BEC1-5389E2123BF6}" destId="{227734AF-7F33-4396-BC7E-8823EE5A3817}"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1D300F-BBE8-4A73-841E-A37A4BC71306}"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CO"/>
        </a:p>
      </dgm:t>
    </dgm:pt>
    <dgm:pt modelId="{09321579-1CA4-4FE9-B2F5-67FBA5F757E5}">
      <dgm:prSet phldrT="[Texto]" custT="1"/>
      <dgm:spPr>
        <a:solidFill>
          <a:srgbClr val="C00000"/>
        </a:solidFill>
      </dgm:spPr>
      <dgm:t>
        <a:bodyPr/>
        <a:lstStyle/>
        <a:p>
          <a:r>
            <a:rPr lang="es-CO" sz="1400" dirty="0">
              <a:latin typeface="Myriad Pro" panose="020B0503030403020204" pitchFamily="34" charset="0"/>
            </a:rPr>
            <a:t>Cuenta </a:t>
          </a:r>
          <a:r>
            <a:rPr lang="es-CO" sz="1400" b="1" dirty="0">
              <a:latin typeface="Myriad Pro" panose="020B0503030403020204" pitchFamily="34" charset="0"/>
            </a:rPr>
            <a:t>NO FENECIDA </a:t>
          </a:r>
          <a:r>
            <a:rPr lang="es-CO" sz="1400" dirty="0">
              <a:latin typeface="Myriad Pro" panose="020B0503030403020204" pitchFamily="34" charset="0"/>
            </a:rPr>
            <a:t>en 25 años</a:t>
          </a:r>
        </a:p>
      </dgm:t>
    </dgm:pt>
    <dgm:pt modelId="{15CDD631-F339-44EC-A687-ED674BF514B8}" type="parTrans" cxnId="{B0C88509-7634-42E0-BE11-E8675189F66C}">
      <dgm:prSet/>
      <dgm:spPr/>
      <dgm:t>
        <a:bodyPr/>
        <a:lstStyle/>
        <a:p>
          <a:endParaRPr lang="es-CO"/>
        </a:p>
      </dgm:t>
    </dgm:pt>
    <dgm:pt modelId="{69ADD3F7-B79A-4A17-B48D-FF6FA4439D5A}" type="sibTrans" cxnId="{B0C88509-7634-42E0-BE11-E8675189F66C}">
      <dgm:prSet/>
      <dgm:spPr/>
      <dgm:t>
        <a:bodyPr/>
        <a:lstStyle/>
        <a:p>
          <a:endParaRPr lang="es-CO"/>
        </a:p>
      </dgm:t>
    </dgm:pt>
    <dgm:pt modelId="{0CF2DDA6-4881-439B-9185-3951996A9A10}">
      <dgm:prSet phldrT="[Texto]" custT="1"/>
      <dgm:spPr>
        <a:solidFill>
          <a:srgbClr val="007FAC"/>
        </a:solidFill>
      </dgm:spPr>
      <dgm:t>
        <a:bodyPr/>
        <a:lstStyle/>
        <a:p>
          <a:pPr algn="ctr"/>
          <a:r>
            <a:rPr lang="es-CO" sz="1400" dirty="0">
              <a:latin typeface="Myriad Pro" panose="020B0503030403020204" pitchFamily="34" charset="0"/>
            </a:rPr>
            <a:t>CARTERA</a:t>
          </a:r>
        </a:p>
      </dgm:t>
    </dgm:pt>
    <dgm:pt modelId="{4E764893-7381-406A-8F7E-BE41E6C72836}" type="parTrans" cxnId="{4F37D0D4-8377-445C-9D7A-014815447C91}">
      <dgm:prSet/>
      <dgm:spPr>
        <a:solidFill>
          <a:schemeClr val="bg1">
            <a:lumMod val="85000"/>
          </a:schemeClr>
        </a:solidFill>
      </dgm:spPr>
      <dgm:t>
        <a:bodyPr/>
        <a:lstStyle/>
        <a:p>
          <a:endParaRPr lang="es-CO" dirty="0"/>
        </a:p>
      </dgm:t>
    </dgm:pt>
    <dgm:pt modelId="{C11FA9E4-19BC-429A-9295-C7F45069464B}" type="sibTrans" cxnId="{4F37D0D4-8377-445C-9D7A-014815447C91}">
      <dgm:prSet/>
      <dgm:spPr/>
      <dgm:t>
        <a:bodyPr/>
        <a:lstStyle/>
        <a:p>
          <a:endParaRPr lang="es-CO"/>
        </a:p>
      </dgm:t>
    </dgm:pt>
    <dgm:pt modelId="{3C4BD1EC-02B0-48C9-BE23-65F27D21B8FA}">
      <dgm:prSet phldrT="[Texto]" custT="1"/>
      <dgm:spPr>
        <a:solidFill>
          <a:srgbClr val="0054A8"/>
        </a:solidFill>
      </dgm:spPr>
      <dgm:t>
        <a:bodyPr/>
        <a:lstStyle/>
        <a:p>
          <a:r>
            <a:rPr lang="es-CO" sz="1400" dirty="0">
              <a:latin typeface="Myriad Pro" panose="020B0503030403020204" pitchFamily="34" charset="0"/>
            </a:rPr>
            <a:t>ANTICIPOSY RECURSOS ENTREGADOS EN ADMINISTRACIÓN SIN LEGALIZACIÓN COMPLETA</a:t>
          </a:r>
        </a:p>
      </dgm:t>
    </dgm:pt>
    <dgm:pt modelId="{AA4D9ADA-C23A-4E5F-BCE0-5B552E755EA8}" type="parTrans" cxnId="{897E3898-A195-490D-9DD6-C55EB47770D0}">
      <dgm:prSet/>
      <dgm:spPr>
        <a:solidFill>
          <a:schemeClr val="bg1">
            <a:lumMod val="85000"/>
          </a:schemeClr>
        </a:solidFill>
      </dgm:spPr>
      <dgm:t>
        <a:bodyPr/>
        <a:lstStyle/>
        <a:p>
          <a:endParaRPr lang="es-CO" dirty="0"/>
        </a:p>
      </dgm:t>
    </dgm:pt>
    <dgm:pt modelId="{6E5A6DCB-2755-47C4-A32A-417BADC3F407}" type="sibTrans" cxnId="{897E3898-A195-490D-9DD6-C55EB47770D0}">
      <dgm:prSet/>
      <dgm:spPr/>
      <dgm:t>
        <a:bodyPr/>
        <a:lstStyle/>
        <a:p>
          <a:endParaRPr lang="es-CO"/>
        </a:p>
      </dgm:t>
    </dgm:pt>
    <dgm:pt modelId="{AD93E164-D754-4605-B3D7-AE6342D97189}">
      <dgm:prSet phldrT="[Texto]" custT="1"/>
      <dgm:spPr>
        <a:solidFill>
          <a:srgbClr val="0099CC"/>
        </a:solidFill>
      </dgm:spPr>
      <dgm:t>
        <a:bodyPr/>
        <a:lstStyle/>
        <a:p>
          <a:r>
            <a:rPr lang="es-CO" sz="1400" b="0" dirty="0">
              <a:latin typeface="Myriad Pro" panose="020B0503030403020204" pitchFamily="34" charset="0"/>
            </a:rPr>
            <a:t>PLANEACION/</a:t>
          </a:r>
        </a:p>
        <a:p>
          <a:r>
            <a:rPr lang="es-CO" sz="1400" b="0" dirty="0">
              <a:latin typeface="Myriad Pro" panose="020B0503030403020204" pitchFamily="34" charset="0"/>
            </a:rPr>
            <a:t>EJECUCIÓN</a:t>
          </a:r>
        </a:p>
      </dgm:t>
    </dgm:pt>
    <dgm:pt modelId="{9EBDED03-021A-4BF4-A365-3EC966E52547}" type="parTrans" cxnId="{C9C1E543-8F6F-42C9-BC6E-229731DA086A}">
      <dgm:prSet/>
      <dgm:spPr>
        <a:solidFill>
          <a:schemeClr val="bg1">
            <a:lumMod val="85000"/>
          </a:schemeClr>
        </a:solidFill>
      </dgm:spPr>
      <dgm:t>
        <a:bodyPr/>
        <a:lstStyle/>
        <a:p>
          <a:endParaRPr lang="es-CO" dirty="0"/>
        </a:p>
      </dgm:t>
    </dgm:pt>
    <dgm:pt modelId="{5D5E97E1-8001-4C2E-8089-B886AB025B91}" type="sibTrans" cxnId="{C9C1E543-8F6F-42C9-BC6E-229731DA086A}">
      <dgm:prSet/>
      <dgm:spPr/>
      <dgm:t>
        <a:bodyPr/>
        <a:lstStyle/>
        <a:p>
          <a:endParaRPr lang="es-CO"/>
        </a:p>
      </dgm:t>
    </dgm:pt>
    <dgm:pt modelId="{5F1BFCFC-AD61-4968-B277-F8C612B046C3}">
      <dgm:prSet custT="1"/>
      <dgm:spPr>
        <a:solidFill>
          <a:srgbClr val="009999"/>
        </a:solidFill>
      </dgm:spPr>
      <dgm:t>
        <a:bodyPr/>
        <a:lstStyle/>
        <a:p>
          <a:r>
            <a:rPr lang="es-CO" sz="1400" b="0" dirty="0">
              <a:latin typeface="Myriad Pro" panose="020B0503030403020204" pitchFamily="34" charset="0"/>
            </a:rPr>
            <a:t>INFO. Y $$ BS. USO PÚBLICO</a:t>
          </a:r>
        </a:p>
      </dgm:t>
    </dgm:pt>
    <dgm:pt modelId="{2228ABBA-68ED-4D4F-A6C8-0AE5DD51650A}" type="parTrans" cxnId="{4CC9AF10-6D87-44B9-AE42-235F6B5B35B9}">
      <dgm:prSet/>
      <dgm:spPr>
        <a:solidFill>
          <a:schemeClr val="bg1">
            <a:lumMod val="85000"/>
          </a:schemeClr>
        </a:solidFill>
      </dgm:spPr>
      <dgm:t>
        <a:bodyPr/>
        <a:lstStyle/>
        <a:p>
          <a:endParaRPr lang="es-CO" dirty="0"/>
        </a:p>
      </dgm:t>
    </dgm:pt>
    <dgm:pt modelId="{A9FFA591-8958-47A7-A357-E42EE20BAB31}" type="sibTrans" cxnId="{4CC9AF10-6D87-44B9-AE42-235F6B5B35B9}">
      <dgm:prSet/>
      <dgm:spPr/>
      <dgm:t>
        <a:bodyPr/>
        <a:lstStyle/>
        <a:p>
          <a:endParaRPr lang="es-CO"/>
        </a:p>
      </dgm:t>
    </dgm:pt>
    <dgm:pt modelId="{70700B09-7E68-4090-A40C-F20029E1EF5C}">
      <dgm:prSet custT="1"/>
      <dgm:spPr>
        <a:solidFill>
          <a:schemeClr val="accent5">
            <a:lumMod val="20000"/>
            <a:lumOff val="80000"/>
          </a:schemeClr>
        </a:solidFill>
        <a:effectLst/>
      </dgm:spPr>
      <dgm:t>
        <a:bodyPr/>
        <a:lstStyle/>
        <a:p>
          <a:r>
            <a:rPr lang="es-CO" sz="1600" b="1" dirty="0">
              <a:solidFill>
                <a:srgbClr val="FF0000"/>
              </a:solidFill>
              <a:effectLst/>
              <a:latin typeface="Myriad Pro" panose="020B0503030403020204" pitchFamily="34" charset="0"/>
            </a:rPr>
            <a:t>PROCESO DE GESTION CONTABLE</a:t>
          </a:r>
        </a:p>
      </dgm:t>
    </dgm:pt>
    <dgm:pt modelId="{8C165CB1-398D-4D9A-9DF0-4E8E491AEE54}" type="parTrans" cxnId="{31F4D26E-C141-466A-8111-155EBB94FF03}">
      <dgm:prSet/>
      <dgm:spPr>
        <a:solidFill>
          <a:srgbClr val="C00000"/>
        </a:solidFill>
      </dgm:spPr>
      <dgm:t>
        <a:bodyPr/>
        <a:lstStyle/>
        <a:p>
          <a:endParaRPr lang="es-CO" dirty="0"/>
        </a:p>
      </dgm:t>
    </dgm:pt>
    <dgm:pt modelId="{D072F435-B058-4363-BE14-57F33B00800E}" type="sibTrans" cxnId="{31F4D26E-C141-466A-8111-155EBB94FF03}">
      <dgm:prSet/>
      <dgm:spPr/>
      <dgm:t>
        <a:bodyPr/>
        <a:lstStyle/>
        <a:p>
          <a:endParaRPr lang="es-CO"/>
        </a:p>
      </dgm:t>
    </dgm:pt>
    <dgm:pt modelId="{2BF8BC47-9A78-4FF5-98A5-A2CBA03936AC}">
      <dgm:prSet custT="1"/>
      <dgm:spPr>
        <a:solidFill>
          <a:srgbClr val="003366"/>
        </a:solidFill>
      </dgm:spPr>
      <dgm:t>
        <a:bodyPr/>
        <a:lstStyle/>
        <a:p>
          <a:r>
            <a:rPr lang="es-CO" sz="1400" b="0" dirty="0">
              <a:latin typeface="Myriad Pro" panose="020B0503030403020204" pitchFamily="34" charset="0"/>
            </a:rPr>
            <a:t>DEBILIDADES EN SEGUIMIENTO CONTRACTUAL</a:t>
          </a:r>
        </a:p>
      </dgm:t>
    </dgm:pt>
    <dgm:pt modelId="{9BE746DA-48FA-4660-8C77-B7C5AB6225C3}" type="parTrans" cxnId="{9E3782BE-7E82-47C7-824B-947A08BEA39D}">
      <dgm:prSet/>
      <dgm:spPr>
        <a:solidFill>
          <a:schemeClr val="bg1">
            <a:lumMod val="85000"/>
          </a:schemeClr>
        </a:solidFill>
      </dgm:spPr>
      <dgm:t>
        <a:bodyPr/>
        <a:lstStyle/>
        <a:p>
          <a:endParaRPr lang="es-CO" dirty="0"/>
        </a:p>
      </dgm:t>
    </dgm:pt>
    <dgm:pt modelId="{9791A120-FFEC-4C7E-9A26-BF61BEB9F489}" type="sibTrans" cxnId="{9E3782BE-7E82-47C7-824B-947A08BEA39D}">
      <dgm:prSet/>
      <dgm:spPr/>
      <dgm:t>
        <a:bodyPr/>
        <a:lstStyle/>
        <a:p>
          <a:endParaRPr lang="es-CO"/>
        </a:p>
      </dgm:t>
    </dgm:pt>
    <dgm:pt modelId="{5F4ED7F6-274C-4300-8434-280A32E8AD08}" type="pres">
      <dgm:prSet presAssocID="{501D300F-BBE8-4A73-841E-A37A4BC71306}" presName="Name0" presStyleCnt="0">
        <dgm:presLayoutVars>
          <dgm:chMax val="1"/>
          <dgm:dir/>
          <dgm:animLvl val="ctr"/>
          <dgm:resizeHandles val="exact"/>
        </dgm:presLayoutVars>
      </dgm:prSet>
      <dgm:spPr/>
    </dgm:pt>
    <dgm:pt modelId="{DC36E32C-EB2E-42E6-A68D-F6578F3CC9E8}" type="pres">
      <dgm:prSet presAssocID="{09321579-1CA4-4FE9-B2F5-67FBA5F757E5}" presName="centerShape" presStyleLbl="node0" presStyleIdx="0" presStyleCnt="1" custScaleX="130543" custLinFactNeighborX="-1124" custLinFactNeighborY="-1113"/>
      <dgm:spPr/>
    </dgm:pt>
    <dgm:pt modelId="{221E48AF-55FD-4B74-B776-13961D85C026}" type="pres">
      <dgm:prSet presAssocID="{2228ABBA-68ED-4D4F-A6C8-0AE5DD51650A}" presName="parTrans" presStyleLbl="sibTrans2D1" presStyleIdx="0" presStyleCnt="6"/>
      <dgm:spPr/>
    </dgm:pt>
    <dgm:pt modelId="{FC19B599-82DB-476C-8CA4-D9F72AA8CD9A}" type="pres">
      <dgm:prSet presAssocID="{2228ABBA-68ED-4D4F-A6C8-0AE5DD51650A}" presName="connectorText" presStyleLbl="sibTrans2D1" presStyleIdx="0" presStyleCnt="6"/>
      <dgm:spPr/>
    </dgm:pt>
    <dgm:pt modelId="{E69641F2-6A7C-4CAF-B9C2-A449A25436AF}" type="pres">
      <dgm:prSet presAssocID="{5F1BFCFC-AD61-4968-B277-F8C612B046C3}" presName="node" presStyleLbl="node1" presStyleIdx="0" presStyleCnt="6" custScaleX="124320" custScaleY="82097" custRadScaleRad="98644">
        <dgm:presLayoutVars>
          <dgm:bulletEnabled val="1"/>
        </dgm:presLayoutVars>
      </dgm:prSet>
      <dgm:spPr/>
    </dgm:pt>
    <dgm:pt modelId="{C38780E7-BC02-46B9-BB75-894EE157E23B}" type="pres">
      <dgm:prSet presAssocID="{4E764893-7381-406A-8F7E-BE41E6C72836}" presName="parTrans" presStyleLbl="sibTrans2D1" presStyleIdx="1" presStyleCnt="6"/>
      <dgm:spPr/>
    </dgm:pt>
    <dgm:pt modelId="{6BBECE62-D42C-4B45-8E89-1BC0ED7296E4}" type="pres">
      <dgm:prSet presAssocID="{4E764893-7381-406A-8F7E-BE41E6C72836}" presName="connectorText" presStyleLbl="sibTrans2D1" presStyleIdx="1" presStyleCnt="6"/>
      <dgm:spPr/>
    </dgm:pt>
    <dgm:pt modelId="{33E4E888-B7B6-4D1A-894C-887415FB82CB}" type="pres">
      <dgm:prSet presAssocID="{0CF2DDA6-4881-439B-9185-3951996A9A10}" presName="node" presStyleLbl="node1" presStyleIdx="1" presStyleCnt="6" custScaleX="140751" custScaleY="86154" custRadScaleRad="126625" custRadScaleInc="15041">
        <dgm:presLayoutVars>
          <dgm:bulletEnabled val="1"/>
        </dgm:presLayoutVars>
      </dgm:prSet>
      <dgm:spPr/>
    </dgm:pt>
    <dgm:pt modelId="{BEEAC10A-552D-4AB1-B98F-23104A0F411D}" type="pres">
      <dgm:prSet presAssocID="{AA4D9ADA-C23A-4E5F-BCE0-5B552E755EA8}" presName="parTrans" presStyleLbl="sibTrans2D1" presStyleIdx="2" presStyleCnt="6" custScaleX="143869"/>
      <dgm:spPr/>
    </dgm:pt>
    <dgm:pt modelId="{0944844F-7FD6-4704-B4B5-BDBC10F6489A}" type="pres">
      <dgm:prSet presAssocID="{AA4D9ADA-C23A-4E5F-BCE0-5B552E755EA8}" presName="connectorText" presStyleLbl="sibTrans2D1" presStyleIdx="2" presStyleCnt="6"/>
      <dgm:spPr/>
    </dgm:pt>
    <dgm:pt modelId="{E23B5CA0-AC9A-488C-A49A-1688403EDB4E}" type="pres">
      <dgm:prSet presAssocID="{3C4BD1EC-02B0-48C9-BE23-65F27D21B8FA}" presName="node" presStyleLbl="node1" presStyleIdx="2" presStyleCnt="6" custScaleX="183218" custScaleY="112505" custRadScaleRad="133091" custRadScaleInc="-28309">
        <dgm:presLayoutVars>
          <dgm:bulletEnabled val="1"/>
        </dgm:presLayoutVars>
      </dgm:prSet>
      <dgm:spPr/>
    </dgm:pt>
    <dgm:pt modelId="{3337A193-C83B-4EF2-B16D-3E1AFAA3CA1E}" type="pres">
      <dgm:prSet presAssocID="{8C165CB1-398D-4D9A-9DF0-4E8E491AEE54}" presName="parTrans" presStyleLbl="sibTrans2D1" presStyleIdx="3" presStyleCnt="6"/>
      <dgm:spPr/>
    </dgm:pt>
    <dgm:pt modelId="{5E75FFE7-A5AA-4E68-8E63-F28DB23C386E}" type="pres">
      <dgm:prSet presAssocID="{8C165CB1-398D-4D9A-9DF0-4E8E491AEE54}" presName="connectorText" presStyleLbl="sibTrans2D1" presStyleIdx="3" presStyleCnt="6"/>
      <dgm:spPr/>
    </dgm:pt>
    <dgm:pt modelId="{8ECB89E8-6B19-414F-BAE4-9424C20D88D1}" type="pres">
      <dgm:prSet presAssocID="{70700B09-7E68-4090-A40C-F20029E1EF5C}" presName="node" presStyleLbl="node1" presStyleIdx="3" presStyleCnt="6" custScaleX="149265" custScaleY="81406" custRadScaleRad="102079" custRadScaleInc="3039">
        <dgm:presLayoutVars>
          <dgm:bulletEnabled val="1"/>
        </dgm:presLayoutVars>
      </dgm:prSet>
      <dgm:spPr/>
    </dgm:pt>
    <dgm:pt modelId="{52D6CD16-259F-42F8-B686-7A55A09DC21C}" type="pres">
      <dgm:prSet presAssocID="{9BE746DA-48FA-4660-8C77-B7C5AB6225C3}" presName="parTrans" presStyleLbl="sibTrans2D1" presStyleIdx="4" presStyleCnt="6"/>
      <dgm:spPr/>
    </dgm:pt>
    <dgm:pt modelId="{3462AA22-6A59-4FC5-BFCF-B1E9069F49C9}" type="pres">
      <dgm:prSet presAssocID="{9BE746DA-48FA-4660-8C77-B7C5AB6225C3}" presName="connectorText" presStyleLbl="sibTrans2D1" presStyleIdx="4" presStyleCnt="6"/>
      <dgm:spPr/>
    </dgm:pt>
    <dgm:pt modelId="{180C3255-635E-4B6C-9560-756B1F1DF978}" type="pres">
      <dgm:prSet presAssocID="{2BF8BC47-9A78-4FF5-98A5-A2CBA03936AC}" presName="node" presStyleLbl="node1" presStyleIdx="4" presStyleCnt="6" custScaleX="146958" custRadScaleRad="134098" custRadScaleInc="21454">
        <dgm:presLayoutVars>
          <dgm:bulletEnabled val="1"/>
        </dgm:presLayoutVars>
      </dgm:prSet>
      <dgm:spPr/>
    </dgm:pt>
    <dgm:pt modelId="{ECB28A04-CC65-4D28-8501-933175C7994F}" type="pres">
      <dgm:prSet presAssocID="{9EBDED03-021A-4BF4-A365-3EC966E52547}" presName="parTrans" presStyleLbl="sibTrans2D1" presStyleIdx="5" presStyleCnt="6" custScaleX="81776"/>
      <dgm:spPr/>
    </dgm:pt>
    <dgm:pt modelId="{6D8D68CE-779F-4ADB-A4C4-72ADADD227E6}" type="pres">
      <dgm:prSet presAssocID="{9EBDED03-021A-4BF4-A365-3EC966E52547}" presName="connectorText" presStyleLbl="sibTrans2D1" presStyleIdx="5" presStyleCnt="6"/>
      <dgm:spPr/>
    </dgm:pt>
    <dgm:pt modelId="{607302F5-FB20-46E0-A539-F2F74D87CBF4}" type="pres">
      <dgm:prSet presAssocID="{AD93E164-D754-4605-B3D7-AE6342D97189}" presName="node" presStyleLbl="node1" presStyleIdx="5" presStyleCnt="6" custScaleX="136018" custScaleY="87362" custRadScaleRad="123259" custRadScaleInc="4156">
        <dgm:presLayoutVars>
          <dgm:bulletEnabled val="1"/>
        </dgm:presLayoutVars>
      </dgm:prSet>
      <dgm:spPr/>
    </dgm:pt>
  </dgm:ptLst>
  <dgm:cxnLst>
    <dgm:cxn modelId="{B0C88509-7634-42E0-BE11-E8675189F66C}" srcId="{501D300F-BBE8-4A73-841E-A37A4BC71306}" destId="{09321579-1CA4-4FE9-B2F5-67FBA5F757E5}" srcOrd="0" destOrd="0" parTransId="{15CDD631-F339-44EC-A687-ED674BF514B8}" sibTransId="{69ADD3F7-B79A-4A17-B48D-FF6FA4439D5A}"/>
    <dgm:cxn modelId="{6482A40B-1191-4C3E-9015-29DE6A0643A2}" type="presOf" srcId="{8C165CB1-398D-4D9A-9DF0-4E8E491AEE54}" destId="{3337A193-C83B-4EF2-B16D-3E1AFAA3CA1E}" srcOrd="0" destOrd="0" presId="urn:microsoft.com/office/officeart/2005/8/layout/radial5"/>
    <dgm:cxn modelId="{4CC9AF10-6D87-44B9-AE42-235F6B5B35B9}" srcId="{09321579-1CA4-4FE9-B2F5-67FBA5F757E5}" destId="{5F1BFCFC-AD61-4968-B277-F8C612B046C3}" srcOrd="0" destOrd="0" parTransId="{2228ABBA-68ED-4D4F-A6C8-0AE5DD51650A}" sibTransId="{A9FFA591-8958-47A7-A357-E42EE20BAB31}"/>
    <dgm:cxn modelId="{E31EC81F-2648-4312-8102-F7BE403D56A0}" type="presOf" srcId="{0CF2DDA6-4881-439B-9185-3951996A9A10}" destId="{33E4E888-B7B6-4D1A-894C-887415FB82CB}" srcOrd="0" destOrd="0" presId="urn:microsoft.com/office/officeart/2005/8/layout/radial5"/>
    <dgm:cxn modelId="{07187122-B919-4137-B11A-89C31029CE94}" type="presOf" srcId="{2BF8BC47-9A78-4FF5-98A5-A2CBA03936AC}" destId="{180C3255-635E-4B6C-9560-756B1F1DF978}" srcOrd="0" destOrd="0" presId="urn:microsoft.com/office/officeart/2005/8/layout/radial5"/>
    <dgm:cxn modelId="{F96DB926-CACF-48B8-B0E6-11CF9AE6899F}" type="presOf" srcId="{4E764893-7381-406A-8F7E-BE41E6C72836}" destId="{C38780E7-BC02-46B9-BB75-894EE157E23B}" srcOrd="0" destOrd="0" presId="urn:microsoft.com/office/officeart/2005/8/layout/radial5"/>
    <dgm:cxn modelId="{5C4EDD2A-7D62-441C-8409-A7BF6ED35D80}" type="presOf" srcId="{9EBDED03-021A-4BF4-A365-3EC966E52547}" destId="{ECB28A04-CC65-4D28-8501-933175C7994F}" srcOrd="0" destOrd="0" presId="urn:microsoft.com/office/officeart/2005/8/layout/radial5"/>
    <dgm:cxn modelId="{D0E2E561-99AD-42BE-8B8F-57DF272B8929}" type="presOf" srcId="{501D300F-BBE8-4A73-841E-A37A4BC71306}" destId="{5F4ED7F6-274C-4300-8434-280A32E8AD08}" srcOrd="0" destOrd="0" presId="urn:microsoft.com/office/officeart/2005/8/layout/radial5"/>
    <dgm:cxn modelId="{C9C1E543-8F6F-42C9-BC6E-229731DA086A}" srcId="{09321579-1CA4-4FE9-B2F5-67FBA5F757E5}" destId="{AD93E164-D754-4605-B3D7-AE6342D97189}" srcOrd="5" destOrd="0" parTransId="{9EBDED03-021A-4BF4-A365-3EC966E52547}" sibTransId="{5D5E97E1-8001-4C2E-8089-B886AB025B91}"/>
    <dgm:cxn modelId="{31F4D26E-C141-466A-8111-155EBB94FF03}" srcId="{09321579-1CA4-4FE9-B2F5-67FBA5F757E5}" destId="{70700B09-7E68-4090-A40C-F20029E1EF5C}" srcOrd="3" destOrd="0" parTransId="{8C165CB1-398D-4D9A-9DF0-4E8E491AEE54}" sibTransId="{D072F435-B058-4363-BE14-57F33B00800E}"/>
    <dgm:cxn modelId="{B3995B51-036E-4FB8-89E7-432F5FABC68E}" type="presOf" srcId="{4E764893-7381-406A-8F7E-BE41E6C72836}" destId="{6BBECE62-D42C-4B45-8E89-1BC0ED7296E4}" srcOrd="1" destOrd="0" presId="urn:microsoft.com/office/officeart/2005/8/layout/radial5"/>
    <dgm:cxn modelId="{09AC9871-8C76-4F06-8C78-3F6F5E9F938D}" type="presOf" srcId="{AA4D9ADA-C23A-4E5F-BCE0-5B552E755EA8}" destId="{0944844F-7FD6-4704-B4B5-BDBC10F6489A}" srcOrd="1" destOrd="0" presId="urn:microsoft.com/office/officeart/2005/8/layout/radial5"/>
    <dgm:cxn modelId="{078B5172-5140-43AE-BC2F-025D45A5CB7D}" type="presOf" srcId="{8C165CB1-398D-4D9A-9DF0-4E8E491AEE54}" destId="{5E75FFE7-A5AA-4E68-8E63-F28DB23C386E}" srcOrd="1" destOrd="0" presId="urn:microsoft.com/office/officeart/2005/8/layout/radial5"/>
    <dgm:cxn modelId="{77B9EE75-48E5-4DFF-A7E4-4A23375733D7}" type="presOf" srcId="{2228ABBA-68ED-4D4F-A6C8-0AE5DD51650A}" destId="{FC19B599-82DB-476C-8CA4-D9F72AA8CD9A}" srcOrd="1" destOrd="0" presId="urn:microsoft.com/office/officeart/2005/8/layout/radial5"/>
    <dgm:cxn modelId="{70518477-805D-408E-9D2B-7CB38B885BD7}" type="presOf" srcId="{AD93E164-D754-4605-B3D7-AE6342D97189}" destId="{607302F5-FB20-46E0-A539-F2F74D87CBF4}" srcOrd="0" destOrd="0" presId="urn:microsoft.com/office/officeart/2005/8/layout/radial5"/>
    <dgm:cxn modelId="{55610658-86E5-478C-9008-A7D7A46B65E7}" type="presOf" srcId="{3C4BD1EC-02B0-48C9-BE23-65F27D21B8FA}" destId="{E23B5CA0-AC9A-488C-A49A-1688403EDB4E}" srcOrd="0" destOrd="0" presId="urn:microsoft.com/office/officeart/2005/8/layout/radial5"/>
    <dgm:cxn modelId="{897E3898-A195-490D-9DD6-C55EB47770D0}" srcId="{09321579-1CA4-4FE9-B2F5-67FBA5F757E5}" destId="{3C4BD1EC-02B0-48C9-BE23-65F27D21B8FA}" srcOrd="2" destOrd="0" parTransId="{AA4D9ADA-C23A-4E5F-BCE0-5B552E755EA8}" sibTransId="{6E5A6DCB-2755-47C4-A32A-417BADC3F407}"/>
    <dgm:cxn modelId="{EF34D4A9-17A7-417F-86FA-224FAD3309DF}" type="presOf" srcId="{9EBDED03-021A-4BF4-A365-3EC966E52547}" destId="{6D8D68CE-779F-4ADB-A4C4-72ADADD227E6}" srcOrd="1" destOrd="0" presId="urn:microsoft.com/office/officeart/2005/8/layout/radial5"/>
    <dgm:cxn modelId="{51B541AA-3823-4837-9E02-2D0A2CBFC8B7}" type="presOf" srcId="{9BE746DA-48FA-4660-8C77-B7C5AB6225C3}" destId="{52D6CD16-259F-42F8-B686-7A55A09DC21C}" srcOrd="0" destOrd="0" presId="urn:microsoft.com/office/officeart/2005/8/layout/radial5"/>
    <dgm:cxn modelId="{A683A8AB-CA60-4581-834F-1838592DC893}" type="presOf" srcId="{9BE746DA-48FA-4660-8C77-B7C5AB6225C3}" destId="{3462AA22-6A59-4FC5-BFCF-B1E9069F49C9}" srcOrd="1" destOrd="0" presId="urn:microsoft.com/office/officeart/2005/8/layout/radial5"/>
    <dgm:cxn modelId="{A0ECECB9-4B25-4F09-9CFC-E982AA08E247}" type="presOf" srcId="{5F1BFCFC-AD61-4968-B277-F8C612B046C3}" destId="{E69641F2-6A7C-4CAF-B9C2-A449A25436AF}" srcOrd="0" destOrd="0" presId="urn:microsoft.com/office/officeart/2005/8/layout/radial5"/>
    <dgm:cxn modelId="{9E3782BE-7E82-47C7-824B-947A08BEA39D}" srcId="{09321579-1CA4-4FE9-B2F5-67FBA5F757E5}" destId="{2BF8BC47-9A78-4FF5-98A5-A2CBA03936AC}" srcOrd="4" destOrd="0" parTransId="{9BE746DA-48FA-4660-8C77-B7C5AB6225C3}" sibTransId="{9791A120-FFEC-4C7E-9A26-BF61BEB9F489}"/>
    <dgm:cxn modelId="{4F37D0D4-8377-445C-9D7A-014815447C91}" srcId="{09321579-1CA4-4FE9-B2F5-67FBA5F757E5}" destId="{0CF2DDA6-4881-439B-9185-3951996A9A10}" srcOrd="1" destOrd="0" parTransId="{4E764893-7381-406A-8F7E-BE41E6C72836}" sibTransId="{C11FA9E4-19BC-429A-9295-C7F45069464B}"/>
    <dgm:cxn modelId="{34DB98DB-ADE9-4355-9164-F34005995FFD}" type="presOf" srcId="{70700B09-7E68-4090-A40C-F20029E1EF5C}" destId="{8ECB89E8-6B19-414F-BAE4-9424C20D88D1}" srcOrd="0" destOrd="0" presId="urn:microsoft.com/office/officeart/2005/8/layout/radial5"/>
    <dgm:cxn modelId="{047803DC-5B70-4DDA-B605-4006483990E4}" type="presOf" srcId="{2228ABBA-68ED-4D4F-A6C8-0AE5DD51650A}" destId="{221E48AF-55FD-4B74-B776-13961D85C026}" srcOrd="0" destOrd="0" presId="urn:microsoft.com/office/officeart/2005/8/layout/radial5"/>
    <dgm:cxn modelId="{EE0E1ADF-0A42-4725-8848-26EF5349589E}" type="presOf" srcId="{AA4D9ADA-C23A-4E5F-BCE0-5B552E755EA8}" destId="{BEEAC10A-552D-4AB1-B98F-23104A0F411D}" srcOrd="0" destOrd="0" presId="urn:microsoft.com/office/officeart/2005/8/layout/radial5"/>
    <dgm:cxn modelId="{89DB1CF8-3663-4007-BD38-6C617583B3AE}" type="presOf" srcId="{09321579-1CA4-4FE9-B2F5-67FBA5F757E5}" destId="{DC36E32C-EB2E-42E6-A68D-F6578F3CC9E8}" srcOrd="0" destOrd="0" presId="urn:microsoft.com/office/officeart/2005/8/layout/radial5"/>
    <dgm:cxn modelId="{AEDD0EA1-0FB1-4DBF-97F8-B82935E8BF14}" type="presParOf" srcId="{5F4ED7F6-274C-4300-8434-280A32E8AD08}" destId="{DC36E32C-EB2E-42E6-A68D-F6578F3CC9E8}" srcOrd="0" destOrd="0" presId="urn:microsoft.com/office/officeart/2005/8/layout/radial5"/>
    <dgm:cxn modelId="{6F82577E-0B85-4E81-A614-1BA3550E0154}" type="presParOf" srcId="{5F4ED7F6-274C-4300-8434-280A32E8AD08}" destId="{221E48AF-55FD-4B74-B776-13961D85C026}" srcOrd="1" destOrd="0" presId="urn:microsoft.com/office/officeart/2005/8/layout/radial5"/>
    <dgm:cxn modelId="{FE6478FE-1A81-4A6A-93AE-57A9C7122A10}" type="presParOf" srcId="{221E48AF-55FD-4B74-B776-13961D85C026}" destId="{FC19B599-82DB-476C-8CA4-D9F72AA8CD9A}" srcOrd="0" destOrd="0" presId="urn:microsoft.com/office/officeart/2005/8/layout/radial5"/>
    <dgm:cxn modelId="{36632575-A636-41ED-9BC5-DD9DA981A5EF}" type="presParOf" srcId="{5F4ED7F6-274C-4300-8434-280A32E8AD08}" destId="{E69641F2-6A7C-4CAF-B9C2-A449A25436AF}" srcOrd="2" destOrd="0" presId="urn:microsoft.com/office/officeart/2005/8/layout/radial5"/>
    <dgm:cxn modelId="{CAE056E3-E3AE-47DF-A2E7-783D3CE964D8}" type="presParOf" srcId="{5F4ED7F6-274C-4300-8434-280A32E8AD08}" destId="{C38780E7-BC02-46B9-BB75-894EE157E23B}" srcOrd="3" destOrd="0" presId="urn:microsoft.com/office/officeart/2005/8/layout/radial5"/>
    <dgm:cxn modelId="{866F5D9F-3B7B-462E-B525-00F5219353FC}" type="presParOf" srcId="{C38780E7-BC02-46B9-BB75-894EE157E23B}" destId="{6BBECE62-D42C-4B45-8E89-1BC0ED7296E4}" srcOrd="0" destOrd="0" presId="urn:microsoft.com/office/officeart/2005/8/layout/radial5"/>
    <dgm:cxn modelId="{388AC816-1FFC-400D-A570-7557B2DECCCF}" type="presParOf" srcId="{5F4ED7F6-274C-4300-8434-280A32E8AD08}" destId="{33E4E888-B7B6-4D1A-894C-887415FB82CB}" srcOrd="4" destOrd="0" presId="urn:microsoft.com/office/officeart/2005/8/layout/radial5"/>
    <dgm:cxn modelId="{3EB38CE5-43AF-4942-8C22-CA58D69E515C}" type="presParOf" srcId="{5F4ED7F6-274C-4300-8434-280A32E8AD08}" destId="{BEEAC10A-552D-4AB1-B98F-23104A0F411D}" srcOrd="5" destOrd="0" presId="urn:microsoft.com/office/officeart/2005/8/layout/radial5"/>
    <dgm:cxn modelId="{44062058-832A-4528-9E97-8525E70A1B6B}" type="presParOf" srcId="{BEEAC10A-552D-4AB1-B98F-23104A0F411D}" destId="{0944844F-7FD6-4704-B4B5-BDBC10F6489A}" srcOrd="0" destOrd="0" presId="urn:microsoft.com/office/officeart/2005/8/layout/radial5"/>
    <dgm:cxn modelId="{D854D2EB-AA17-42F6-8A7C-BF80BA708DB7}" type="presParOf" srcId="{5F4ED7F6-274C-4300-8434-280A32E8AD08}" destId="{E23B5CA0-AC9A-488C-A49A-1688403EDB4E}" srcOrd="6" destOrd="0" presId="urn:microsoft.com/office/officeart/2005/8/layout/radial5"/>
    <dgm:cxn modelId="{513F7BA1-7DED-45AA-96AE-75A512961558}" type="presParOf" srcId="{5F4ED7F6-274C-4300-8434-280A32E8AD08}" destId="{3337A193-C83B-4EF2-B16D-3E1AFAA3CA1E}" srcOrd="7" destOrd="0" presId="urn:microsoft.com/office/officeart/2005/8/layout/radial5"/>
    <dgm:cxn modelId="{B0D0D634-A6EF-46C1-8B8F-96824790D7F1}" type="presParOf" srcId="{3337A193-C83B-4EF2-B16D-3E1AFAA3CA1E}" destId="{5E75FFE7-A5AA-4E68-8E63-F28DB23C386E}" srcOrd="0" destOrd="0" presId="urn:microsoft.com/office/officeart/2005/8/layout/radial5"/>
    <dgm:cxn modelId="{CA7B793F-1E2C-4C78-8026-2EFBC9741E0F}" type="presParOf" srcId="{5F4ED7F6-274C-4300-8434-280A32E8AD08}" destId="{8ECB89E8-6B19-414F-BAE4-9424C20D88D1}" srcOrd="8" destOrd="0" presId="urn:microsoft.com/office/officeart/2005/8/layout/radial5"/>
    <dgm:cxn modelId="{56DEBDC7-08C2-44A3-B519-1161BEDA3768}" type="presParOf" srcId="{5F4ED7F6-274C-4300-8434-280A32E8AD08}" destId="{52D6CD16-259F-42F8-B686-7A55A09DC21C}" srcOrd="9" destOrd="0" presId="urn:microsoft.com/office/officeart/2005/8/layout/radial5"/>
    <dgm:cxn modelId="{E1759207-9EBE-45A8-BC5B-29C6AEEF2B03}" type="presParOf" srcId="{52D6CD16-259F-42F8-B686-7A55A09DC21C}" destId="{3462AA22-6A59-4FC5-BFCF-B1E9069F49C9}" srcOrd="0" destOrd="0" presId="urn:microsoft.com/office/officeart/2005/8/layout/radial5"/>
    <dgm:cxn modelId="{2EA892F8-794F-4DF5-A467-342CE2D1DAD3}" type="presParOf" srcId="{5F4ED7F6-274C-4300-8434-280A32E8AD08}" destId="{180C3255-635E-4B6C-9560-756B1F1DF978}" srcOrd="10" destOrd="0" presId="urn:microsoft.com/office/officeart/2005/8/layout/radial5"/>
    <dgm:cxn modelId="{2689F983-B436-4C48-9CAE-29C7FB4FD9BF}" type="presParOf" srcId="{5F4ED7F6-274C-4300-8434-280A32E8AD08}" destId="{ECB28A04-CC65-4D28-8501-933175C7994F}" srcOrd="11" destOrd="0" presId="urn:microsoft.com/office/officeart/2005/8/layout/radial5"/>
    <dgm:cxn modelId="{8E83D27B-CF39-40AA-B50B-7018E92D0216}" type="presParOf" srcId="{ECB28A04-CC65-4D28-8501-933175C7994F}" destId="{6D8D68CE-779F-4ADB-A4C4-72ADADD227E6}" srcOrd="0" destOrd="0" presId="urn:microsoft.com/office/officeart/2005/8/layout/radial5"/>
    <dgm:cxn modelId="{1596BC93-BBED-4B08-B0AE-F1CAD873F677}" type="presParOf" srcId="{5F4ED7F6-274C-4300-8434-280A32E8AD08}" destId="{607302F5-FB20-46E0-A539-F2F74D87CBF4}"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9E1386-6AC8-485C-91F5-1EB06ED03EE4}" type="doc">
      <dgm:prSet loTypeId="urn:microsoft.com/office/officeart/2005/8/layout/radial4" loCatId="relationship" qsTypeId="urn:microsoft.com/office/officeart/2005/8/quickstyle/simple1" qsCatId="simple" csTypeId="urn:microsoft.com/office/officeart/2005/8/colors/accent6_1" csCatId="accent6" phldr="1"/>
      <dgm:spPr/>
      <dgm:t>
        <a:bodyPr/>
        <a:lstStyle/>
        <a:p>
          <a:endParaRPr lang="es-CO"/>
        </a:p>
      </dgm:t>
    </dgm:pt>
    <dgm:pt modelId="{8CE75D03-822E-41BF-9767-4B755E51605C}">
      <dgm:prSet phldrT="[Texto]"/>
      <dgm:spPr>
        <a:solidFill>
          <a:srgbClr val="003366"/>
        </a:solidFill>
        <a:ln>
          <a:noFill/>
        </a:ln>
      </dgm:spPr>
      <dgm:t>
        <a:bodyPr/>
        <a:lstStyle/>
        <a:p>
          <a:r>
            <a:rPr lang="es-MX" b="1" dirty="0">
              <a:solidFill>
                <a:schemeClr val="bg1"/>
              </a:solidFill>
              <a:latin typeface="Myriad Pro" panose="020B0503030403020204" pitchFamily="34" charset="0"/>
            </a:rPr>
            <a:t>FENECIMIENTO CUENTA INVIAS VIGENCIA 2021</a:t>
          </a:r>
          <a:endParaRPr lang="es-CO" b="1" dirty="0">
            <a:solidFill>
              <a:schemeClr val="bg1"/>
            </a:solidFill>
            <a:latin typeface="Myriad Pro" panose="020B0503030403020204" pitchFamily="34" charset="0"/>
          </a:endParaRPr>
        </a:p>
      </dgm:t>
    </dgm:pt>
    <dgm:pt modelId="{1561B13A-44AB-479E-BCDB-CBCC5DDF9893}" type="parTrans" cxnId="{67B5C10A-09B1-4537-9CF4-1C77238D5C09}">
      <dgm:prSet/>
      <dgm:spPr/>
      <dgm:t>
        <a:bodyPr/>
        <a:lstStyle/>
        <a:p>
          <a:endParaRPr lang="es-CO"/>
        </a:p>
      </dgm:t>
    </dgm:pt>
    <dgm:pt modelId="{7FA3C247-2D56-44BD-94ED-7A42BC102D27}" type="sibTrans" cxnId="{67B5C10A-09B1-4537-9CF4-1C77238D5C09}">
      <dgm:prSet/>
      <dgm:spPr/>
      <dgm:t>
        <a:bodyPr/>
        <a:lstStyle/>
        <a:p>
          <a:endParaRPr lang="es-CO"/>
        </a:p>
      </dgm:t>
    </dgm:pt>
    <dgm:pt modelId="{4EADE1A4-A2A0-45D1-9FE9-4D37657AE4DF}">
      <dgm:prSet phldrT="[Texto]" custT="1"/>
      <dgm:spPr>
        <a:solidFill>
          <a:srgbClr val="009999"/>
        </a:solidFill>
        <a:ln>
          <a:noFill/>
        </a:ln>
      </dgm:spPr>
      <dgm:t>
        <a:bodyPr/>
        <a:lstStyle/>
        <a:p>
          <a:pPr algn="ctr"/>
          <a:r>
            <a:rPr lang="es-CO" altLang="es-CO" sz="1400" kern="1200" dirty="0">
              <a:solidFill>
                <a:schemeClr val="bg1"/>
              </a:solidFill>
              <a:latin typeface="Myriad Pro" panose="020B0503030403020204" pitchFamily="34" charset="0"/>
              <a:ea typeface="+mn-ea"/>
              <a:cs typeface="+mn-cs"/>
            </a:rPr>
            <a:t>Emitir directrices para involucrar a toda la entidad en el proceso financiero, a partir del reporte sustentable y oportuno de la información.</a:t>
          </a:r>
          <a:endParaRPr lang="es-CO" sz="1400" kern="1200" dirty="0">
            <a:solidFill>
              <a:schemeClr val="bg1"/>
            </a:solidFill>
            <a:latin typeface="Myriad Pro" panose="020B0503030403020204" pitchFamily="34" charset="0"/>
            <a:ea typeface="+mn-ea"/>
            <a:cs typeface="+mn-cs"/>
          </a:endParaRPr>
        </a:p>
      </dgm:t>
    </dgm:pt>
    <dgm:pt modelId="{F43311EE-5C7F-45A3-A9C1-7131A320EE76}" type="parTrans" cxnId="{8F52B065-94CF-40FD-B0CA-087D25C4BFBF}">
      <dgm:prSet/>
      <dgm:spPr>
        <a:solidFill>
          <a:schemeClr val="bg1">
            <a:lumMod val="85000"/>
          </a:schemeClr>
        </a:solidFill>
      </dgm:spPr>
      <dgm:t>
        <a:bodyPr/>
        <a:lstStyle/>
        <a:p>
          <a:endParaRPr lang="es-CO"/>
        </a:p>
      </dgm:t>
    </dgm:pt>
    <dgm:pt modelId="{BF732EFD-098C-4AAF-B787-338638264F65}" type="sibTrans" cxnId="{8F52B065-94CF-40FD-B0CA-087D25C4BFBF}">
      <dgm:prSet/>
      <dgm:spPr/>
      <dgm:t>
        <a:bodyPr/>
        <a:lstStyle/>
        <a:p>
          <a:endParaRPr lang="es-CO"/>
        </a:p>
      </dgm:t>
    </dgm:pt>
    <dgm:pt modelId="{4ACF10CF-9184-4B08-9255-33E9245C96EF}">
      <dgm:prSet custT="1"/>
      <dgm:spPr>
        <a:solidFill>
          <a:srgbClr val="0054A8"/>
        </a:solidFill>
        <a:ln>
          <a:noFill/>
        </a:ln>
      </dgm:spPr>
      <dgm:t>
        <a:bodyPr/>
        <a:lstStyle/>
        <a:p>
          <a:pPr algn="ctr"/>
          <a:r>
            <a:rPr lang="es-CO" altLang="es-CO" sz="1400" kern="1200" dirty="0">
              <a:solidFill>
                <a:schemeClr val="bg1"/>
              </a:solidFill>
              <a:latin typeface="Myriad Pro" panose="020B0503030403020204" pitchFamily="34" charset="0"/>
              <a:ea typeface="+mn-ea"/>
              <a:cs typeface="+mn-cs"/>
            </a:rPr>
            <a:t>Priorizar según ponderación hallazgos CGR </a:t>
          </a:r>
          <a:endParaRPr lang="es-CO" sz="1400" b="0" kern="1200" dirty="0">
            <a:solidFill>
              <a:schemeClr val="bg1"/>
            </a:solidFill>
            <a:latin typeface="Myriad Pro" panose="020B0503030403020204" pitchFamily="34" charset="0"/>
          </a:endParaRPr>
        </a:p>
      </dgm:t>
    </dgm:pt>
    <dgm:pt modelId="{5521A90F-E896-496A-96E7-FD767AB20F13}" type="parTrans" cxnId="{05CBEC47-6253-467F-ADD5-F77EC57EFE29}">
      <dgm:prSet/>
      <dgm:spPr>
        <a:solidFill>
          <a:schemeClr val="bg1">
            <a:lumMod val="85000"/>
          </a:schemeClr>
        </a:solidFill>
      </dgm:spPr>
      <dgm:t>
        <a:bodyPr/>
        <a:lstStyle/>
        <a:p>
          <a:endParaRPr lang="es-CO"/>
        </a:p>
      </dgm:t>
    </dgm:pt>
    <dgm:pt modelId="{B12690AE-AC3F-4160-B59A-5FC5843C20C4}" type="sibTrans" cxnId="{05CBEC47-6253-467F-ADD5-F77EC57EFE29}">
      <dgm:prSet/>
      <dgm:spPr/>
      <dgm:t>
        <a:bodyPr/>
        <a:lstStyle/>
        <a:p>
          <a:endParaRPr lang="es-CO"/>
        </a:p>
      </dgm:t>
    </dgm:pt>
    <dgm:pt modelId="{5C4216D4-620B-42AE-8FE3-A54C382C6437}">
      <dgm:prSet custT="1"/>
      <dgm:spPr>
        <a:solidFill>
          <a:srgbClr val="007FAC"/>
        </a:solidFill>
        <a:ln>
          <a:noFill/>
        </a:ln>
      </dgm:spPr>
      <dgm:t>
        <a:bodyPr/>
        <a:lstStyle/>
        <a:p>
          <a:pPr algn="ctr"/>
          <a:r>
            <a:rPr lang="es-MX" sz="1400" dirty="0">
              <a:solidFill>
                <a:schemeClr val="bg1"/>
              </a:solidFill>
              <a:latin typeface="Myriad Pro" panose="020B0503030403020204" pitchFamily="34" charset="0"/>
            </a:rPr>
            <a:t>Estructura metodológicamente sustentable</a:t>
          </a:r>
          <a:endParaRPr lang="es-CO" sz="1400" dirty="0">
            <a:solidFill>
              <a:schemeClr val="bg1"/>
            </a:solidFill>
            <a:latin typeface="Myriad Pro" panose="020B0503030403020204" pitchFamily="34" charset="0"/>
          </a:endParaRPr>
        </a:p>
      </dgm:t>
    </dgm:pt>
    <dgm:pt modelId="{54D12EE9-F83E-47FD-8A82-413E828882A5}" type="parTrans" cxnId="{59D349B4-21F6-40E1-ADBC-8C42389F401A}">
      <dgm:prSet/>
      <dgm:spPr>
        <a:solidFill>
          <a:schemeClr val="bg1">
            <a:lumMod val="85000"/>
          </a:schemeClr>
        </a:solidFill>
      </dgm:spPr>
      <dgm:t>
        <a:bodyPr/>
        <a:lstStyle/>
        <a:p>
          <a:endParaRPr lang="es-CO"/>
        </a:p>
      </dgm:t>
    </dgm:pt>
    <dgm:pt modelId="{7D137B0E-0517-4790-AFE7-E5642CA92002}" type="sibTrans" cxnId="{59D349B4-21F6-40E1-ADBC-8C42389F401A}">
      <dgm:prSet/>
      <dgm:spPr/>
      <dgm:t>
        <a:bodyPr/>
        <a:lstStyle/>
        <a:p>
          <a:endParaRPr lang="es-CO"/>
        </a:p>
      </dgm:t>
    </dgm:pt>
    <dgm:pt modelId="{5FA3A400-00E8-4BD7-A37B-AE85136F036A}">
      <dgm:prSet custT="1"/>
      <dgm:spPr>
        <a:solidFill>
          <a:srgbClr val="0099CC"/>
        </a:solidFill>
        <a:ln>
          <a:noFill/>
        </a:ln>
      </dgm:spPr>
      <dgm:t>
        <a:bodyPr/>
        <a:lstStyle/>
        <a:p>
          <a:pPr algn="ctr"/>
          <a:r>
            <a:rPr lang="es-MX" sz="1400" b="0" kern="1200" dirty="0">
              <a:solidFill>
                <a:schemeClr val="bg1"/>
              </a:solidFill>
              <a:latin typeface="Myriad Pro" panose="020B0503030403020204" pitchFamily="34" charset="0"/>
            </a:rPr>
            <a:t>Adecuar los instrumentos contables a las necesidades de la entidad y al nuevo marco normativo  - NICSP.</a:t>
          </a:r>
          <a:endParaRPr lang="es-CO" sz="1400" kern="1200" dirty="0">
            <a:solidFill>
              <a:schemeClr val="bg1"/>
            </a:solidFill>
            <a:latin typeface="Myriad Pro" panose="020B0503030403020204" pitchFamily="34" charset="0"/>
            <a:ea typeface="+mn-ea"/>
            <a:cs typeface="+mn-cs"/>
          </a:endParaRPr>
        </a:p>
      </dgm:t>
    </dgm:pt>
    <dgm:pt modelId="{BF5B8536-2802-4685-905C-A32592438F93}" type="parTrans" cxnId="{FF6ADAF6-3B3B-406A-AFFB-41E2E880B23F}">
      <dgm:prSet/>
      <dgm:spPr>
        <a:solidFill>
          <a:schemeClr val="bg1">
            <a:lumMod val="85000"/>
          </a:schemeClr>
        </a:solidFill>
      </dgm:spPr>
      <dgm:t>
        <a:bodyPr/>
        <a:lstStyle/>
        <a:p>
          <a:endParaRPr lang="es-CO"/>
        </a:p>
      </dgm:t>
    </dgm:pt>
    <dgm:pt modelId="{B3B28D0D-5FBB-476B-8E18-62C700E017A9}" type="sibTrans" cxnId="{FF6ADAF6-3B3B-406A-AFFB-41E2E880B23F}">
      <dgm:prSet/>
      <dgm:spPr/>
      <dgm:t>
        <a:bodyPr/>
        <a:lstStyle/>
        <a:p>
          <a:endParaRPr lang="es-CO"/>
        </a:p>
      </dgm:t>
    </dgm:pt>
    <dgm:pt modelId="{DD836104-A175-4319-A4C0-99437EB4800E}" type="pres">
      <dgm:prSet presAssocID="{8D9E1386-6AC8-485C-91F5-1EB06ED03EE4}" presName="cycle" presStyleCnt="0">
        <dgm:presLayoutVars>
          <dgm:chMax val="1"/>
          <dgm:dir/>
          <dgm:animLvl val="ctr"/>
          <dgm:resizeHandles val="exact"/>
        </dgm:presLayoutVars>
      </dgm:prSet>
      <dgm:spPr/>
    </dgm:pt>
    <dgm:pt modelId="{476FC41C-6F78-4521-9557-E3EE6BF06CC4}" type="pres">
      <dgm:prSet presAssocID="{8CE75D03-822E-41BF-9767-4B755E51605C}" presName="centerShape" presStyleLbl="node0" presStyleIdx="0" presStyleCnt="1" custLinFactNeighborX="793" custLinFactNeighborY="-2841"/>
      <dgm:spPr/>
    </dgm:pt>
    <dgm:pt modelId="{EDFCACC6-A5F4-4486-9B33-FAB8DBD6E404}" type="pres">
      <dgm:prSet presAssocID="{BF5B8536-2802-4685-905C-A32592438F93}" presName="parTrans" presStyleLbl="bgSibTrans2D1" presStyleIdx="0" presStyleCnt="4" custLinFactNeighborX="0" custLinFactNeighborY="-2805"/>
      <dgm:spPr/>
    </dgm:pt>
    <dgm:pt modelId="{A1378AC8-8B24-4E6B-9665-DA266B0C354F}" type="pres">
      <dgm:prSet presAssocID="{5FA3A400-00E8-4BD7-A37B-AE85136F036A}" presName="node" presStyleLbl="node1" presStyleIdx="0" presStyleCnt="4" custScaleX="99874" custScaleY="83332" custRadScaleRad="101560" custRadScaleInc="2572">
        <dgm:presLayoutVars>
          <dgm:bulletEnabled val="1"/>
        </dgm:presLayoutVars>
      </dgm:prSet>
      <dgm:spPr/>
    </dgm:pt>
    <dgm:pt modelId="{64824D6C-4830-4B37-9ABA-7EB425858D4F}" type="pres">
      <dgm:prSet presAssocID="{F43311EE-5C7F-45A3-A9C1-7131A320EE76}" presName="parTrans" presStyleLbl="bgSibTrans2D1" presStyleIdx="1" presStyleCnt="4" custLinFactNeighborX="-4630" custLinFactNeighborY="1891"/>
      <dgm:spPr/>
    </dgm:pt>
    <dgm:pt modelId="{1DE7EB9F-A66A-4FF9-95B9-B83BA0AB6237}" type="pres">
      <dgm:prSet presAssocID="{4EADE1A4-A2A0-45D1-9FE9-4D37657AE4DF}" presName="node" presStyleLbl="node1" presStyleIdx="1" presStyleCnt="4" custScaleX="118057" custScaleY="96943" custRadScaleRad="97674" custRadScaleInc="5602">
        <dgm:presLayoutVars>
          <dgm:bulletEnabled val="1"/>
        </dgm:presLayoutVars>
      </dgm:prSet>
      <dgm:spPr/>
    </dgm:pt>
    <dgm:pt modelId="{70DE1ECD-E166-40A3-83AA-DEFEE39EE1D2}" type="pres">
      <dgm:prSet presAssocID="{54D12EE9-F83E-47FD-8A82-413E828882A5}" presName="parTrans" presStyleLbl="bgSibTrans2D1" presStyleIdx="2" presStyleCnt="4" custScaleX="76174" custLinFactNeighborX="317" custLinFactNeighborY="37914"/>
      <dgm:spPr/>
    </dgm:pt>
    <dgm:pt modelId="{E62177D9-8F3C-45AF-9681-C4DFC4FA1F8C}" type="pres">
      <dgm:prSet presAssocID="{5C4216D4-620B-42AE-8FE3-A54C382C6437}" presName="node" presStyleLbl="node1" presStyleIdx="2" presStyleCnt="4" custScaleX="102620" custScaleY="65038" custRadScaleRad="101940" custRadScaleInc="14360">
        <dgm:presLayoutVars>
          <dgm:bulletEnabled val="1"/>
        </dgm:presLayoutVars>
      </dgm:prSet>
      <dgm:spPr/>
    </dgm:pt>
    <dgm:pt modelId="{957DFD6A-5674-4858-B2C8-A7B3217CCDB7}" type="pres">
      <dgm:prSet presAssocID="{5521A90F-E896-496A-96E7-FD767AB20F13}" presName="parTrans" presStyleLbl="bgSibTrans2D1" presStyleIdx="3" presStyleCnt="4" custLinFactNeighborY="-30116"/>
      <dgm:spPr/>
    </dgm:pt>
    <dgm:pt modelId="{2C2D1948-E8BB-4A7D-BFFE-D7353D8E0884}" type="pres">
      <dgm:prSet presAssocID="{4ACF10CF-9184-4B08-9255-33E9245C96EF}" presName="node" presStyleLbl="node1" presStyleIdx="3" presStyleCnt="4" custScaleX="113956" custScaleY="65839" custRadScaleRad="96539" custRadScaleInc="3091">
        <dgm:presLayoutVars>
          <dgm:bulletEnabled val="1"/>
        </dgm:presLayoutVars>
      </dgm:prSet>
      <dgm:spPr/>
    </dgm:pt>
  </dgm:ptLst>
  <dgm:cxnLst>
    <dgm:cxn modelId="{67B5C10A-09B1-4537-9CF4-1C77238D5C09}" srcId="{8D9E1386-6AC8-485C-91F5-1EB06ED03EE4}" destId="{8CE75D03-822E-41BF-9767-4B755E51605C}" srcOrd="0" destOrd="0" parTransId="{1561B13A-44AB-479E-BCDB-CBCC5DDF9893}" sibTransId="{7FA3C247-2D56-44BD-94ED-7A42BC102D27}"/>
    <dgm:cxn modelId="{37CE3719-1EEE-44FF-8201-545021D6E6E4}" type="presOf" srcId="{5FA3A400-00E8-4BD7-A37B-AE85136F036A}" destId="{A1378AC8-8B24-4E6B-9665-DA266B0C354F}" srcOrd="0" destOrd="0" presId="urn:microsoft.com/office/officeart/2005/8/layout/radial4"/>
    <dgm:cxn modelId="{7069715D-A513-42A5-BF1C-2ADB894B7841}" type="presOf" srcId="{4ACF10CF-9184-4B08-9255-33E9245C96EF}" destId="{2C2D1948-E8BB-4A7D-BFFE-D7353D8E0884}" srcOrd="0" destOrd="0" presId="urn:microsoft.com/office/officeart/2005/8/layout/radial4"/>
    <dgm:cxn modelId="{8F52B065-94CF-40FD-B0CA-087D25C4BFBF}" srcId="{8CE75D03-822E-41BF-9767-4B755E51605C}" destId="{4EADE1A4-A2A0-45D1-9FE9-4D37657AE4DF}" srcOrd="1" destOrd="0" parTransId="{F43311EE-5C7F-45A3-A9C1-7131A320EE76}" sibTransId="{BF732EFD-098C-4AAF-B787-338638264F65}"/>
    <dgm:cxn modelId="{05CBEC47-6253-467F-ADD5-F77EC57EFE29}" srcId="{8CE75D03-822E-41BF-9767-4B755E51605C}" destId="{4ACF10CF-9184-4B08-9255-33E9245C96EF}" srcOrd="3" destOrd="0" parTransId="{5521A90F-E896-496A-96E7-FD767AB20F13}" sibTransId="{B12690AE-AC3F-4160-B59A-5FC5843C20C4}"/>
    <dgm:cxn modelId="{23C4F072-6CDD-474F-9968-472251AA42AC}" type="presOf" srcId="{5C4216D4-620B-42AE-8FE3-A54C382C6437}" destId="{E62177D9-8F3C-45AF-9681-C4DFC4FA1F8C}" srcOrd="0" destOrd="0" presId="urn:microsoft.com/office/officeart/2005/8/layout/radial4"/>
    <dgm:cxn modelId="{2776DD76-EBC1-48E5-9C73-4578F0075D89}" type="presOf" srcId="{F43311EE-5C7F-45A3-A9C1-7131A320EE76}" destId="{64824D6C-4830-4B37-9ABA-7EB425858D4F}" srcOrd="0" destOrd="0" presId="urn:microsoft.com/office/officeart/2005/8/layout/radial4"/>
    <dgm:cxn modelId="{ECCC6F77-EC8D-49F9-8AE1-7781D10ED7B3}" type="presOf" srcId="{4EADE1A4-A2A0-45D1-9FE9-4D37657AE4DF}" destId="{1DE7EB9F-A66A-4FF9-95B9-B83BA0AB6237}" srcOrd="0" destOrd="0" presId="urn:microsoft.com/office/officeart/2005/8/layout/radial4"/>
    <dgm:cxn modelId="{150915AC-4943-49DF-B1F0-14E8FE2D988B}" type="presOf" srcId="{5521A90F-E896-496A-96E7-FD767AB20F13}" destId="{957DFD6A-5674-4858-B2C8-A7B3217CCDB7}" srcOrd="0" destOrd="0" presId="urn:microsoft.com/office/officeart/2005/8/layout/radial4"/>
    <dgm:cxn modelId="{59D349B4-21F6-40E1-ADBC-8C42389F401A}" srcId="{8CE75D03-822E-41BF-9767-4B755E51605C}" destId="{5C4216D4-620B-42AE-8FE3-A54C382C6437}" srcOrd="2" destOrd="0" parTransId="{54D12EE9-F83E-47FD-8A82-413E828882A5}" sibTransId="{7D137B0E-0517-4790-AFE7-E5642CA92002}"/>
    <dgm:cxn modelId="{D497BEC3-D717-42FB-A8EE-7B0E9B4139D6}" type="presOf" srcId="{8CE75D03-822E-41BF-9767-4B755E51605C}" destId="{476FC41C-6F78-4521-9557-E3EE6BF06CC4}" srcOrd="0" destOrd="0" presId="urn:microsoft.com/office/officeart/2005/8/layout/radial4"/>
    <dgm:cxn modelId="{354D29C4-6ADE-439D-9580-61375E0BF64B}" type="presOf" srcId="{BF5B8536-2802-4685-905C-A32592438F93}" destId="{EDFCACC6-A5F4-4486-9B33-FAB8DBD6E404}" srcOrd="0" destOrd="0" presId="urn:microsoft.com/office/officeart/2005/8/layout/radial4"/>
    <dgm:cxn modelId="{AE5945CE-B292-40AE-B38E-A25758095C6E}" type="presOf" srcId="{54D12EE9-F83E-47FD-8A82-413E828882A5}" destId="{70DE1ECD-E166-40A3-83AA-DEFEE39EE1D2}" srcOrd="0" destOrd="0" presId="urn:microsoft.com/office/officeart/2005/8/layout/radial4"/>
    <dgm:cxn modelId="{CD6D68D1-897E-4896-A034-1104E6D2DF7C}" type="presOf" srcId="{8D9E1386-6AC8-485C-91F5-1EB06ED03EE4}" destId="{DD836104-A175-4319-A4C0-99437EB4800E}" srcOrd="0" destOrd="0" presId="urn:microsoft.com/office/officeart/2005/8/layout/radial4"/>
    <dgm:cxn modelId="{FF6ADAF6-3B3B-406A-AFFB-41E2E880B23F}" srcId="{8CE75D03-822E-41BF-9767-4B755E51605C}" destId="{5FA3A400-00E8-4BD7-A37B-AE85136F036A}" srcOrd="0" destOrd="0" parTransId="{BF5B8536-2802-4685-905C-A32592438F93}" sibTransId="{B3B28D0D-5FBB-476B-8E18-62C700E017A9}"/>
    <dgm:cxn modelId="{97D69356-A2F8-4DFD-B7B6-360CEB81277A}" type="presParOf" srcId="{DD836104-A175-4319-A4C0-99437EB4800E}" destId="{476FC41C-6F78-4521-9557-E3EE6BF06CC4}" srcOrd="0" destOrd="0" presId="urn:microsoft.com/office/officeart/2005/8/layout/radial4"/>
    <dgm:cxn modelId="{E5465F34-C210-4950-846D-B03E3082E119}" type="presParOf" srcId="{DD836104-A175-4319-A4C0-99437EB4800E}" destId="{EDFCACC6-A5F4-4486-9B33-FAB8DBD6E404}" srcOrd="1" destOrd="0" presId="urn:microsoft.com/office/officeart/2005/8/layout/radial4"/>
    <dgm:cxn modelId="{C6CEE398-6ECF-4531-8125-F24092F2CC64}" type="presParOf" srcId="{DD836104-A175-4319-A4C0-99437EB4800E}" destId="{A1378AC8-8B24-4E6B-9665-DA266B0C354F}" srcOrd="2" destOrd="0" presId="urn:microsoft.com/office/officeart/2005/8/layout/radial4"/>
    <dgm:cxn modelId="{3BF98983-DF7C-4EE5-B340-6F30BA34E010}" type="presParOf" srcId="{DD836104-A175-4319-A4C0-99437EB4800E}" destId="{64824D6C-4830-4B37-9ABA-7EB425858D4F}" srcOrd="3" destOrd="0" presId="urn:microsoft.com/office/officeart/2005/8/layout/radial4"/>
    <dgm:cxn modelId="{778DD7EE-2892-4D88-AFD5-72B1A38E2F09}" type="presParOf" srcId="{DD836104-A175-4319-A4C0-99437EB4800E}" destId="{1DE7EB9F-A66A-4FF9-95B9-B83BA0AB6237}" srcOrd="4" destOrd="0" presId="urn:microsoft.com/office/officeart/2005/8/layout/radial4"/>
    <dgm:cxn modelId="{ABDBACD5-86C3-4AAA-9335-DD99E50A6A88}" type="presParOf" srcId="{DD836104-A175-4319-A4C0-99437EB4800E}" destId="{70DE1ECD-E166-40A3-83AA-DEFEE39EE1D2}" srcOrd="5" destOrd="0" presId="urn:microsoft.com/office/officeart/2005/8/layout/radial4"/>
    <dgm:cxn modelId="{A46FAEF9-DC93-4902-8F24-47F407A142BB}" type="presParOf" srcId="{DD836104-A175-4319-A4C0-99437EB4800E}" destId="{E62177D9-8F3C-45AF-9681-C4DFC4FA1F8C}" srcOrd="6" destOrd="0" presId="urn:microsoft.com/office/officeart/2005/8/layout/radial4"/>
    <dgm:cxn modelId="{ABC47F07-FE84-42C8-900F-DDA8D1B8FDE8}" type="presParOf" srcId="{DD836104-A175-4319-A4C0-99437EB4800E}" destId="{957DFD6A-5674-4858-B2C8-A7B3217CCDB7}" srcOrd="7" destOrd="0" presId="urn:microsoft.com/office/officeart/2005/8/layout/radial4"/>
    <dgm:cxn modelId="{0F87D7DC-CB43-48AE-AB87-1385272BB2AE}" type="presParOf" srcId="{DD836104-A175-4319-A4C0-99437EB4800E}" destId="{2C2D1948-E8BB-4A7D-BFFE-D7353D8E0884}"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B4BE5B-97C4-4477-952A-6053BC8F805F}"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O"/>
        </a:p>
      </dgm:t>
    </dgm:pt>
    <dgm:pt modelId="{CFCF82DF-BBA2-4837-922B-6B5F41055CF9}">
      <dgm:prSet phldrT="[Texto]" custT="1"/>
      <dgm:spPr>
        <a:solidFill>
          <a:srgbClr val="0099CC"/>
        </a:solidFill>
        <a:ln>
          <a:noFill/>
        </a:ln>
      </dgm:spPr>
      <dgm:t>
        <a:bodyPr/>
        <a:lstStyle/>
        <a:p>
          <a:r>
            <a:rPr lang="es-CO" sz="1000" b="1" dirty="0">
              <a:latin typeface="Myriad Pro" panose="020B0503030403020204" pitchFamily="34" charset="0"/>
            </a:rPr>
            <a:t> </a:t>
          </a:r>
          <a:r>
            <a:rPr lang="es-CO" sz="1600" b="1" dirty="0">
              <a:latin typeface="Myriad Pro" panose="020B0503030403020204" pitchFamily="34" charset="0"/>
            </a:rPr>
            <a:t>ANTICIPOS POR AMORTIZAR</a:t>
          </a:r>
          <a:endParaRPr lang="es-CO" sz="1000" b="1" dirty="0">
            <a:latin typeface="Myriad Pro" panose="020B0503030403020204" pitchFamily="34" charset="0"/>
          </a:endParaRPr>
        </a:p>
      </dgm:t>
    </dgm:pt>
    <dgm:pt modelId="{542B7BE7-2983-4EA0-A353-E0DE0E74902B}" type="parTrans" cxnId="{D81078BA-844B-49F4-BCDF-D577473C94B6}">
      <dgm:prSet/>
      <dgm:spPr/>
      <dgm:t>
        <a:bodyPr/>
        <a:lstStyle/>
        <a:p>
          <a:endParaRPr lang="es-CO" sz="1600">
            <a:latin typeface="Myriad Pro" panose="020B0503030403020204" pitchFamily="34" charset="0"/>
          </a:endParaRPr>
        </a:p>
      </dgm:t>
    </dgm:pt>
    <dgm:pt modelId="{4A57FC97-5AC1-4E4B-BE7B-321901993C9A}" type="sibTrans" cxnId="{D81078BA-844B-49F4-BCDF-D577473C94B6}">
      <dgm:prSet/>
      <dgm:spPr/>
      <dgm:t>
        <a:bodyPr/>
        <a:lstStyle/>
        <a:p>
          <a:endParaRPr lang="es-CO" sz="1600">
            <a:latin typeface="Myriad Pro" panose="020B0503030403020204" pitchFamily="34" charset="0"/>
          </a:endParaRPr>
        </a:p>
      </dgm:t>
    </dgm:pt>
    <dgm:pt modelId="{07C08E88-77EE-4FAC-9A33-1C627D1BE596}">
      <dgm:prSet phldrT="[Texto]" custT="1"/>
      <dgm:spPr>
        <a:ln>
          <a:solidFill>
            <a:schemeClr val="bg1">
              <a:lumMod val="50000"/>
            </a:schemeClr>
          </a:solidFill>
        </a:ln>
      </dgm:spPr>
      <dgm:t>
        <a:bodyPr/>
        <a:lstStyle/>
        <a:p>
          <a:r>
            <a:rPr lang="es-CO" sz="1200" dirty="0">
              <a:solidFill>
                <a:schemeClr val="bg2">
                  <a:lumMod val="50000"/>
                </a:schemeClr>
              </a:solidFill>
              <a:latin typeface="Myriad Pro" panose="020B0503030403020204" pitchFamily="34" charset="0"/>
            </a:rPr>
            <a:t>Saldos a 31/12/2018</a:t>
          </a:r>
        </a:p>
        <a:p>
          <a:r>
            <a:rPr lang="es-CO" sz="1200" dirty="0">
              <a:solidFill>
                <a:schemeClr val="bg2">
                  <a:lumMod val="50000"/>
                </a:schemeClr>
              </a:solidFill>
              <a:latin typeface="Myriad Pro" panose="020B0503030403020204" pitchFamily="34" charset="0"/>
            </a:rPr>
            <a:t>No. Anticipos: 329</a:t>
          </a:r>
        </a:p>
        <a:p>
          <a:r>
            <a:rPr lang="es-CO" sz="1200" dirty="0">
              <a:solidFill>
                <a:schemeClr val="bg2">
                  <a:lumMod val="50000"/>
                </a:schemeClr>
              </a:solidFill>
              <a:latin typeface="Myriad Pro" panose="020B0503030403020204" pitchFamily="34" charset="0"/>
            </a:rPr>
            <a:t>$221.000 millones</a:t>
          </a:r>
        </a:p>
      </dgm:t>
    </dgm:pt>
    <dgm:pt modelId="{8621666D-FAC1-4A29-9AB0-F958D52C9A47}" type="parTrans" cxnId="{530A7819-7B8E-48A1-8E21-430F28981605}">
      <dgm:prSet/>
      <dgm:spPr>
        <a:ln>
          <a:solidFill>
            <a:schemeClr val="bg1">
              <a:lumMod val="50000"/>
            </a:schemeClr>
          </a:solidFill>
        </a:ln>
      </dgm:spPr>
      <dgm:t>
        <a:bodyPr/>
        <a:lstStyle/>
        <a:p>
          <a:endParaRPr lang="es-CO" sz="1600">
            <a:latin typeface="Myriad Pro" panose="020B0503030403020204" pitchFamily="34" charset="0"/>
          </a:endParaRPr>
        </a:p>
      </dgm:t>
    </dgm:pt>
    <dgm:pt modelId="{25E305BC-677E-4D3C-BF64-36FBC784415D}" type="sibTrans" cxnId="{530A7819-7B8E-48A1-8E21-430F28981605}">
      <dgm:prSet/>
      <dgm:spPr/>
      <dgm:t>
        <a:bodyPr/>
        <a:lstStyle/>
        <a:p>
          <a:endParaRPr lang="es-CO" sz="1600">
            <a:latin typeface="Myriad Pro" panose="020B0503030403020204" pitchFamily="34" charset="0"/>
          </a:endParaRPr>
        </a:p>
      </dgm:t>
    </dgm:pt>
    <dgm:pt modelId="{3A4D48A5-D9FE-4160-AE0E-ACCE81F65310}">
      <dgm:prSet phldrT="[Texto]" custT="1"/>
      <dgm:spPr>
        <a:solidFill>
          <a:srgbClr val="009999"/>
        </a:solidFill>
        <a:ln>
          <a:noFill/>
        </a:ln>
      </dgm:spPr>
      <dgm:t>
        <a:bodyPr/>
        <a:lstStyle/>
        <a:p>
          <a:r>
            <a:rPr lang="es-CO" sz="1600" b="1" dirty="0">
              <a:latin typeface="Myriad Pro" panose="020B0503030403020204" pitchFamily="34" charset="0"/>
            </a:rPr>
            <a:t>RECURSOS ENTREGADOS EN ADMINISTRACIÓN – CONVENIOS, POR LEGALIZAR</a:t>
          </a:r>
        </a:p>
      </dgm:t>
    </dgm:pt>
    <dgm:pt modelId="{9C6DB984-FFCB-4B54-A58D-52254B37421C}" type="parTrans" cxnId="{912FE333-6753-4BE6-BC44-FFEBFA2992B8}">
      <dgm:prSet/>
      <dgm:spPr/>
      <dgm:t>
        <a:bodyPr/>
        <a:lstStyle/>
        <a:p>
          <a:endParaRPr lang="es-CO" sz="1600">
            <a:latin typeface="Myriad Pro" panose="020B0503030403020204" pitchFamily="34" charset="0"/>
          </a:endParaRPr>
        </a:p>
      </dgm:t>
    </dgm:pt>
    <dgm:pt modelId="{70AFFD54-7261-4C2C-B913-D78AB462A237}" type="sibTrans" cxnId="{912FE333-6753-4BE6-BC44-FFEBFA2992B8}">
      <dgm:prSet/>
      <dgm:spPr/>
      <dgm:t>
        <a:bodyPr/>
        <a:lstStyle/>
        <a:p>
          <a:endParaRPr lang="es-CO" sz="1600">
            <a:latin typeface="Myriad Pro" panose="020B0503030403020204" pitchFamily="34" charset="0"/>
          </a:endParaRPr>
        </a:p>
      </dgm:t>
    </dgm:pt>
    <dgm:pt modelId="{0D1C1D0C-3216-421D-9ABB-D19C7B0F79B1}">
      <dgm:prSet custT="1"/>
      <dgm:spPr>
        <a:ln>
          <a:solidFill>
            <a:schemeClr val="bg1">
              <a:lumMod val="50000"/>
            </a:schemeClr>
          </a:solidFill>
        </a:ln>
      </dgm:spPr>
      <dgm:t>
        <a:bodyPr/>
        <a:lstStyle/>
        <a:p>
          <a:r>
            <a:rPr lang="es-CO" sz="1200" dirty="0">
              <a:solidFill>
                <a:schemeClr val="bg2">
                  <a:lumMod val="50000"/>
                </a:schemeClr>
              </a:solidFill>
              <a:latin typeface="Myriad Pro" panose="020B0503030403020204" pitchFamily="34" charset="0"/>
            </a:rPr>
            <a:t>Saldos a 31/12/2018</a:t>
          </a:r>
        </a:p>
        <a:p>
          <a:r>
            <a:rPr lang="es-CO" sz="1200" dirty="0">
              <a:solidFill>
                <a:schemeClr val="bg2">
                  <a:lumMod val="50000"/>
                </a:schemeClr>
              </a:solidFill>
              <a:latin typeface="Myriad Pro" panose="020B0503030403020204" pitchFamily="34" charset="0"/>
            </a:rPr>
            <a:t>No. Convenios: 262</a:t>
          </a:r>
        </a:p>
        <a:p>
          <a:r>
            <a:rPr lang="es-CO" sz="1200" dirty="0">
              <a:solidFill>
                <a:schemeClr val="bg2">
                  <a:lumMod val="50000"/>
                </a:schemeClr>
              </a:solidFill>
              <a:latin typeface="Myriad Pro" panose="020B0503030403020204" pitchFamily="34" charset="0"/>
            </a:rPr>
            <a:t>$1,9 billones</a:t>
          </a:r>
        </a:p>
      </dgm:t>
    </dgm:pt>
    <dgm:pt modelId="{F62B5807-8181-4A64-BA0C-CB65292056DC}" type="parTrans" cxnId="{581FA9D0-0CDA-433A-97F2-A44B7B92C9C1}">
      <dgm:prSet/>
      <dgm:spPr>
        <a:ln>
          <a:solidFill>
            <a:schemeClr val="bg1">
              <a:lumMod val="50000"/>
            </a:schemeClr>
          </a:solidFill>
        </a:ln>
      </dgm:spPr>
      <dgm:t>
        <a:bodyPr/>
        <a:lstStyle/>
        <a:p>
          <a:endParaRPr lang="es-CO" sz="1600">
            <a:latin typeface="Myriad Pro" panose="020B0503030403020204" pitchFamily="34" charset="0"/>
          </a:endParaRPr>
        </a:p>
      </dgm:t>
    </dgm:pt>
    <dgm:pt modelId="{2C029B03-9E12-4CC9-84CE-B04B0A1997B1}" type="sibTrans" cxnId="{581FA9D0-0CDA-433A-97F2-A44B7B92C9C1}">
      <dgm:prSet/>
      <dgm:spPr/>
      <dgm:t>
        <a:bodyPr/>
        <a:lstStyle/>
        <a:p>
          <a:endParaRPr lang="es-CO" sz="1600">
            <a:latin typeface="Myriad Pro" panose="020B0503030403020204" pitchFamily="34" charset="0"/>
          </a:endParaRPr>
        </a:p>
      </dgm:t>
    </dgm:pt>
    <dgm:pt modelId="{5DFF90AE-C49F-4FD9-BEA8-2FC0576ABA04}">
      <dgm:prSet custT="1"/>
      <dgm:spPr>
        <a:ln>
          <a:solidFill>
            <a:schemeClr val="bg1">
              <a:lumMod val="50000"/>
            </a:schemeClr>
          </a:solidFill>
        </a:ln>
      </dgm:spPr>
      <dgm:t>
        <a:bodyPr/>
        <a:lstStyle/>
        <a:p>
          <a:r>
            <a:rPr lang="es-CO" sz="1200" dirty="0">
              <a:solidFill>
                <a:schemeClr val="bg2">
                  <a:lumMod val="50000"/>
                </a:schemeClr>
              </a:solidFill>
              <a:latin typeface="Myriad Pro" panose="020B0503030403020204" pitchFamily="34" charset="0"/>
            </a:rPr>
            <a:t>31/07/2019</a:t>
          </a:r>
        </a:p>
        <a:p>
          <a:r>
            <a:rPr lang="es-CO" sz="1200" dirty="0">
              <a:solidFill>
                <a:schemeClr val="bg2">
                  <a:lumMod val="50000"/>
                </a:schemeClr>
              </a:solidFill>
              <a:latin typeface="Myriad Pro" panose="020B0503030403020204" pitchFamily="34" charset="0"/>
            </a:rPr>
            <a:t>No. Convenios legalizados: 32</a:t>
          </a:r>
        </a:p>
        <a:p>
          <a:r>
            <a:rPr lang="es-CO" sz="1200" dirty="0">
              <a:solidFill>
                <a:schemeClr val="bg2">
                  <a:lumMod val="50000"/>
                </a:schemeClr>
              </a:solidFill>
              <a:latin typeface="Myriad Pro" panose="020B0503030403020204" pitchFamily="34" charset="0"/>
            </a:rPr>
            <a:t>$166.000 millones</a:t>
          </a:r>
        </a:p>
      </dgm:t>
    </dgm:pt>
    <dgm:pt modelId="{A1C0D784-26DA-4F36-8C36-8BCC811161CE}" type="parTrans" cxnId="{F471B3F5-B79E-4F2F-BCE5-F7E50215EF66}">
      <dgm:prSet/>
      <dgm:spPr>
        <a:ln>
          <a:solidFill>
            <a:schemeClr val="bg1">
              <a:lumMod val="50000"/>
            </a:schemeClr>
          </a:solidFill>
        </a:ln>
      </dgm:spPr>
      <dgm:t>
        <a:bodyPr/>
        <a:lstStyle/>
        <a:p>
          <a:endParaRPr lang="es-CO" sz="1600">
            <a:latin typeface="Myriad Pro" panose="020B0503030403020204" pitchFamily="34" charset="0"/>
          </a:endParaRPr>
        </a:p>
      </dgm:t>
    </dgm:pt>
    <dgm:pt modelId="{EC243AB1-6E93-4CA8-87C7-4176131C2D76}" type="sibTrans" cxnId="{F471B3F5-B79E-4F2F-BCE5-F7E50215EF66}">
      <dgm:prSet/>
      <dgm:spPr/>
      <dgm:t>
        <a:bodyPr/>
        <a:lstStyle/>
        <a:p>
          <a:endParaRPr lang="es-CO" sz="1600">
            <a:latin typeface="Myriad Pro" panose="020B0503030403020204" pitchFamily="34" charset="0"/>
          </a:endParaRPr>
        </a:p>
      </dgm:t>
    </dgm:pt>
    <dgm:pt modelId="{35FD30FA-D618-49D8-9874-C04EE3147451}">
      <dgm:prSet custT="1"/>
      <dgm:spPr>
        <a:ln>
          <a:solidFill>
            <a:schemeClr val="bg1">
              <a:lumMod val="50000"/>
            </a:schemeClr>
          </a:solidFill>
        </a:ln>
      </dgm:spPr>
      <dgm:t>
        <a:bodyPr/>
        <a:lstStyle/>
        <a:p>
          <a:r>
            <a:rPr lang="es-CO" sz="1200" dirty="0">
              <a:solidFill>
                <a:schemeClr val="bg2">
                  <a:lumMod val="50000"/>
                </a:schemeClr>
              </a:solidFill>
              <a:latin typeface="Myriad Pro" panose="020B0503030403020204" pitchFamily="34" charset="0"/>
            </a:rPr>
            <a:t>31/07/2019</a:t>
          </a:r>
        </a:p>
        <a:p>
          <a:r>
            <a:rPr lang="es-CO" sz="1200" dirty="0">
              <a:solidFill>
                <a:schemeClr val="bg2">
                  <a:lumMod val="50000"/>
                </a:schemeClr>
              </a:solidFill>
              <a:latin typeface="Myriad Pro" panose="020B0503030403020204" pitchFamily="34" charset="0"/>
            </a:rPr>
            <a:t>No. Anticipos amortizados: 49</a:t>
          </a:r>
        </a:p>
        <a:p>
          <a:r>
            <a:rPr lang="es-CO" sz="1200" dirty="0">
              <a:solidFill>
                <a:schemeClr val="bg2">
                  <a:lumMod val="50000"/>
                </a:schemeClr>
              </a:solidFill>
              <a:latin typeface="Myriad Pro" panose="020B0503030403020204" pitchFamily="34" charset="0"/>
            </a:rPr>
            <a:t>$3.490 millones </a:t>
          </a:r>
        </a:p>
      </dgm:t>
    </dgm:pt>
    <dgm:pt modelId="{196A8F34-6DB1-4BD6-8A78-48A2233BF074}" type="parTrans" cxnId="{F82F93E9-681E-40F6-95B5-EC8275DC0158}">
      <dgm:prSet/>
      <dgm:spPr>
        <a:ln>
          <a:solidFill>
            <a:schemeClr val="bg1">
              <a:lumMod val="50000"/>
            </a:schemeClr>
          </a:solidFill>
        </a:ln>
      </dgm:spPr>
      <dgm:t>
        <a:bodyPr/>
        <a:lstStyle/>
        <a:p>
          <a:endParaRPr lang="es-CO" sz="1600">
            <a:latin typeface="Myriad Pro" panose="020B0503030403020204" pitchFamily="34" charset="0"/>
          </a:endParaRPr>
        </a:p>
      </dgm:t>
    </dgm:pt>
    <dgm:pt modelId="{784316B5-FABF-462F-B3E2-AE8DD17D2FD4}" type="sibTrans" cxnId="{F82F93E9-681E-40F6-95B5-EC8275DC0158}">
      <dgm:prSet/>
      <dgm:spPr/>
      <dgm:t>
        <a:bodyPr/>
        <a:lstStyle/>
        <a:p>
          <a:endParaRPr lang="es-CO" sz="1600">
            <a:latin typeface="Myriad Pro" panose="020B0503030403020204" pitchFamily="34" charset="0"/>
          </a:endParaRPr>
        </a:p>
      </dgm:t>
    </dgm:pt>
    <dgm:pt modelId="{89EAAA67-4ED3-4084-BAAA-4BBE16F1EDE3}" type="pres">
      <dgm:prSet presAssocID="{7EB4BE5B-97C4-4477-952A-6053BC8F805F}" presName="diagram" presStyleCnt="0">
        <dgm:presLayoutVars>
          <dgm:chPref val="1"/>
          <dgm:dir/>
          <dgm:animOne val="branch"/>
          <dgm:animLvl val="lvl"/>
          <dgm:resizeHandles/>
        </dgm:presLayoutVars>
      </dgm:prSet>
      <dgm:spPr/>
    </dgm:pt>
    <dgm:pt modelId="{81147179-0D09-45A3-B4E6-1AD52EB1C1D5}" type="pres">
      <dgm:prSet presAssocID="{CFCF82DF-BBA2-4837-922B-6B5F41055CF9}" presName="root" presStyleCnt="0"/>
      <dgm:spPr/>
    </dgm:pt>
    <dgm:pt modelId="{FCB19862-2A6F-498F-8C7C-9F9C29C3570F}" type="pres">
      <dgm:prSet presAssocID="{CFCF82DF-BBA2-4837-922B-6B5F41055CF9}" presName="rootComposite" presStyleCnt="0"/>
      <dgm:spPr/>
    </dgm:pt>
    <dgm:pt modelId="{07191E93-5A0D-4D09-8A0C-90278F74E9D1}" type="pres">
      <dgm:prSet presAssocID="{CFCF82DF-BBA2-4837-922B-6B5F41055CF9}" presName="rootText" presStyleLbl="node1" presStyleIdx="0" presStyleCnt="2" custScaleX="110594"/>
      <dgm:spPr/>
    </dgm:pt>
    <dgm:pt modelId="{03FB66F4-1C94-4E49-834A-57954F1F916B}" type="pres">
      <dgm:prSet presAssocID="{CFCF82DF-BBA2-4837-922B-6B5F41055CF9}" presName="rootConnector" presStyleLbl="node1" presStyleIdx="0" presStyleCnt="2"/>
      <dgm:spPr/>
    </dgm:pt>
    <dgm:pt modelId="{BE796A1D-0D5A-41CC-8FC9-7867FBC01DC4}" type="pres">
      <dgm:prSet presAssocID="{CFCF82DF-BBA2-4837-922B-6B5F41055CF9}" presName="childShape" presStyleCnt="0"/>
      <dgm:spPr/>
    </dgm:pt>
    <dgm:pt modelId="{405E14DD-CB99-41CD-BB4B-6C39DBBEC66E}" type="pres">
      <dgm:prSet presAssocID="{8621666D-FAC1-4A29-9AB0-F958D52C9A47}" presName="Name13" presStyleLbl="parChTrans1D2" presStyleIdx="0" presStyleCnt="4"/>
      <dgm:spPr/>
    </dgm:pt>
    <dgm:pt modelId="{EB038E4F-7E18-4491-AEC3-3BD6A43B21F4}" type="pres">
      <dgm:prSet presAssocID="{07C08E88-77EE-4FAC-9A33-1C627D1BE596}" presName="childText" presStyleLbl="bgAcc1" presStyleIdx="0" presStyleCnt="4">
        <dgm:presLayoutVars>
          <dgm:bulletEnabled val="1"/>
        </dgm:presLayoutVars>
      </dgm:prSet>
      <dgm:spPr/>
    </dgm:pt>
    <dgm:pt modelId="{ECC19758-30D9-4EE1-8260-8D1C6BCFBC92}" type="pres">
      <dgm:prSet presAssocID="{196A8F34-6DB1-4BD6-8A78-48A2233BF074}" presName="Name13" presStyleLbl="parChTrans1D2" presStyleIdx="1" presStyleCnt="4"/>
      <dgm:spPr/>
    </dgm:pt>
    <dgm:pt modelId="{F66019C4-3106-42F1-8ACA-AE43520583C5}" type="pres">
      <dgm:prSet presAssocID="{35FD30FA-D618-49D8-9874-C04EE3147451}" presName="childText" presStyleLbl="bgAcc1" presStyleIdx="1" presStyleCnt="4">
        <dgm:presLayoutVars>
          <dgm:bulletEnabled val="1"/>
        </dgm:presLayoutVars>
      </dgm:prSet>
      <dgm:spPr/>
    </dgm:pt>
    <dgm:pt modelId="{69A06910-74A1-42F6-B7A4-46B7424D7A69}" type="pres">
      <dgm:prSet presAssocID="{3A4D48A5-D9FE-4160-AE0E-ACCE81F65310}" presName="root" presStyleCnt="0"/>
      <dgm:spPr/>
    </dgm:pt>
    <dgm:pt modelId="{6230F7E2-D720-4FFF-BE43-4B846CEAED9A}" type="pres">
      <dgm:prSet presAssocID="{3A4D48A5-D9FE-4160-AE0E-ACCE81F65310}" presName="rootComposite" presStyleCnt="0"/>
      <dgm:spPr/>
    </dgm:pt>
    <dgm:pt modelId="{10A4A38F-7CAA-4F89-90A5-C5BAB354EA13}" type="pres">
      <dgm:prSet presAssocID="{3A4D48A5-D9FE-4160-AE0E-ACCE81F65310}" presName="rootText" presStyleLbl="node1" presStyleIdx="1" presStyleCnt="2" custScaleX="115339"/>
      <dgm:spPr/>
    </dgm:pt>
    <dgm:pt modelId="{53511783-1973-4773-AF7D-261020E3624D}" type="pres">
      <dgm:prSet presAssocID="{3A4D48A5-D9FE-4160-AE0E-ACCE81F65310}" presName="rootConnector" presStyleLbl="node1" presStyleIdx="1" presStyleCnt="2"/>
      <dgm:spPr/>
    </dgm:pt>
    <dgm:pt modelId="{A94C7250-F380-4CAC-B539-B0CA9F24C111}" type="pres">
      <dgm:prSet presAssocID="{3A4D48A5-D9FE-4160-AE0E-ACCE81F65310}" presName="childShape" presStyleCnt="0"/>
      <dgm:spPr/>
    </dgm:pt>
    <dgm:pt modelId="{C82495AA-0650-4C72-8234-AD6644D43F56}" type="pres">
      <dgm:prSet presAssocID="{F62B5807-8181-4A64-BA0C-CB65292056DC}" presName="Name13" presStyleLbl="parChTrans1D2" presStyleIdx="2" presStyleCnt="4"/>
      <dgm:spPr/>
    </dgm:pt>
    <dgm:pt modelId="{D3402DB2-5925-4334-9ABF-EEC89919ECB6}" type="pres">
      <dgm:prSet presAssocID="{0D1C1D0C-3216-421D-9ABB-D19C7B0F79B1}" presName="childText" presStyleLbl="bgAcc1" presStyleIdx="2" presStyleCnt="4">
        <dgm:presLayoutVars>
          <dgm:bulletEnabled val="1"/>
        </dgm:presLayoutVars>
      </dgm:prSet>
      <dgm:spPr/>
    </dgm:pt>
    <dgm:pt modelId="{2A508751-42F5-4826-A86D-54106B6129E8}" type="pres">
      <dgm:prSet presAssocID="{A1C0D784-26DA-4F36-8C36-8BCC811161CE}" presName="Name13" presStyleLbl="parChTrans1D2" presStyleIdx="3" presStyleCnt="4"/>
      <dgm:spPr/>
    </dgm:pt>
    <dgm:pt modelId="{9A8840E3-A726-480B-B025-C838B8905EDC}" type="pres">
      <dgm:prSet presAssocID="{5DFF90AE-C49F-4FD9-BEA8-2FC0576ABA04}" presName="childText" presStyleLbl="bgAcc1" presStyleIdx="3" presStyleCnt="4" custLinFactNeighborX="-3015" custLinFactNeighborY="-4793">
        <dgm:presLayoutVars>
          <dgm:bulletEnabled val="1"/>
        </dgm:presLayoutVars>
      </dgm:prSet>
      <dgm:spPr/>
    </dgm:pt>
  </dgm:ptLst>
  <dgm:cxnLst>
    <dgm:cxn modelId="{A56F2F04-4866-4606-88BA-DD58C25A1CCD}" type="presOf" srcId="{3A4D48A5-D9FE-4160-AE0E-ACCE81F65310}" destId="{10A4A38F-7CAA-4F89-90A5-C5BAB354EA13}" srcOrd="0" destOrd="0" presId="urn:microsoft.com/office/officeart/2005/8/layout/hierarchy3"/>
    <dgm:cxn modelId="{A2B45204-B1DE-4D50-8ACE-5734A16C8136}" type="presOf" srcId="{F62B5807-8181-4A64-BA0C-CB65292056DC}" destId="{C82495AA-0650-4C72-8234-AD6644D43F56}" srcOrd="0" destOrd="0" presId="urn:microsoft.com/office/officeart/2005/8/layout/hierarchy3"/>
    <dgm:cxn modelId="{530A7819-7B8E-48A1-8E21-430F28981605}" srcId="{CFCF82DF-BBA2-4837-922B-6B5F41055CF9}" destId="{07C08E88-77EE-4FAC-9A33-1C627D1BE596}" srcOrd="0" destOrd="0" parTransId="{8621666D-FAC1-4A29-9AB0-F958D52C9A47}" sibTransId="{25E305BC-677E-4D3C-BF64-36FBC784415D}"/>
    <dgm:cxn modelId="{57922A2E-5AC3-4E7F-A204-F3725854375E}" type="presOf" srcId="{CFCF82DF-BBA2-4837-922B-6B5F41055CF9}" destId="{03FB66F4-1C94-4E49-834A-57954F1F916B}" srcOrd="1" destOrd="0" presId="urn:microsoft.com/office/officeart/2005/8/layout/hierarchy3"/>
    <dgm:cxn modelId="{503CE32E-97D5-4410-852D-116FDD033300}" type="presOf" srcId="{A1C0D784-26DA-4F36-8C36-8BCC811161CE}" destId="{2A508751-42F5-4826-A86D-54106B6129E8}" srcOrd="0" destOrd="0" presId="urn:microsoft.com/office/officeart/2005/8/layout/hierarchy3"/>
    <dgm:cxn modelId="{912FE333-6753-4BE6-BC44-FFEBFA2992B8}" srcId="{7EB4BE5B-97C4-4477-952A-6053BC8F805F}" destId="{3A4D48A5-D9FE-4160-AE0E-ACCE81F65310}" srcOrd="1" destOrd="0" parTransId="{9C6DB984-FFCB-4B54-A58D-52254B37421C}" sibTransId="{70AFFD54-7261-4C2C-B913-D78AB462A237}"/>
    <dgm:cxn modelId="{1EB3B841-BAD1-44E4-92E4-45F5238C841D}" type="presOf" srcId="{7EB4BE5B-97C4-4477-952A-6053BC8F805F}" destId="{89EAAA67-4ED3-4084-BAAA-4BBE16F1EDE3}" srcOrd="0" destOrd="0" presId="urn:microsoft.com/office/officeart/2005/8/layout/hierarchy3"/>
    <dgm:cxn modelId="{9362A049-909E-45A1-A56D-BED16F514D78}" type="presOf" srcId="{8621666D-FAC1-4A29-9AB0-F958D52C9A47}" destId="{405E14DD-CB99-41CD-BB4B-6C39DBBEC66E}" srcOrd="0" destOrd="0" presId="urn:microsoft.com/office/officeart/2005/8/layout/hierarchy3"/>
    <dgm:cxn modelId="{0D6EBA70-55CA-4F14-91F4-87F28DDE7A7F}" type="presOf" srcId="{07C08E88-77EE-4FAC-9A33-1C627D1BE596}" destId="{EB038E4F-7E18-4491-AEC3-3BD6A43B21F4}" srcOrd="0" destOrd="0" presId="urn:microsoft.com/office/officeart/2005/8/layout/hierarchy3"/>
    <dgm:cxn modelId="{27DD7652-409B-474E-89AA-00CBD1D0EDB5}" type="presOf" srcId="{CFCF82DF-BBA2-4837-922B-6B5F41055CF9}" destId="{07191E93-5A0D-4D09-8A0C-90278F74E9D1}" srcOrd="0" destOrd="0" presId="urn:microsoft.com/office/officeart/2005/8/layout/hierarchy3"/>
    <dgm:cxn modelId="{483B0077-BB08-419C-9698-7962EC165AAF}" type="presOf" srcId="{0D1C1D0C-3216-421D-9ABB-D19C7B0F79B1}" destId="{D3402DB2-5925-4334-9ABF-EEC89919ECB6}" srcOrd="0" destOrd="0" presId="urn:microsoft.com/office/officeart/2005/8/layout/hierarchy3"/>
    <dgm:cxn modelId="{9D92DC7D-A1FD-4C54-A28C-9862B2A8EBD6}" type="presOf" srcId="{35FD30FA-D618-49D8-9874-C04EE3147451}" destId="{F66019C4-3106-42F1-8ACA-AE43520583C5}" srcOrd="0" destOrd="0" presId="urn:microsoft.com/office/officeart/2005/8/layout/hierarchy3"/>
    <dgm:cxn modelId="{ABDF5283-3691-4626-A11A-46B897445141}" type="presOf" srcId="{5DFF90AE-C49F-4FD9-BEA8-2FC0576ABA04}" destId="{9A8840E3-A726-480B-B025-C838B8905EDC}" srcOrd="0" destOrd="0" presId="urn:microsoft.com/office/officeart/2005/8/layout/hierarchy3"/>
    <dgm:cxn modelId="{1C010C8F-F34F-4F93-B2C0-71020BFF6AC8}" type="presOf" srcId="{3A4D48A5-D9FE-4160-AE0E-ACCE81F65310}" destId="{53511783-1973-4773-AF7D-261020E3624D}" srcOrd="1" destOrd="0" presId="urn:microsoft.com/office/officeart/2005/8/layout/hierarchy3"/>
    <dgm:cxn modelId="{D81078BA-844B-49F4-BCDF-D577473C94B6}" srcId="{7EB4BE5B-97C4-4477-952A-6053BC8F805F}" destId="{CFCF82DF-BBA2-4837-922B-6B5F41055CF9}" srcOrd="0" destOrd="0" parTransId="{542B7BE7-2983-4EA0-A353-E0DE0E74902B}" sibTransId="{4A57FC97-5AC1-4E4B-BE7B-321901993C9A}"/>
    <dgm:cxn modelId="{66C163CA-69C8-4EB9-98DF-AFAD480CDAC9}" type="presOf" srcId="{196A8F34-6DB1-4BD6-8A78-48A2233BF074}" destId="{ECC19758-30D9-4EE1-8260-8D1C6BCFBC92}" srcOrd="0" destOrd="0" presId="urn:microsoft.com/office/officeart/2005/8/layout/hierarchy3"/>
    <dgm:cxn modelId="{581FA9D0-0CDA-433A-97F2-A44B7B92C9C1}" srcId="{3A4D48A5-D9FE-4160-AE0E-ACCE81F65310}" destId="{0D1C1D0C-3216-421D-9ABB-D19C7B0F79B1}" srcOrd="0" destOrd="0" parTransId="{F62B5807-8181-4A64-BA0C-CB65292056DC}" sibTransId="{2C029B03-9E12-4CC9-84CE-B04B0A1997B1}"/>
    <dgm:cxn modelId="{F82F93E9-681E-40F6-95B5-EC8275DC0158}" srcId="{CFCF82DF-BBA2-4837-922B-6B5F41055CF9}" destId="{35FD30FA-D618-49D8-9874-C04EE3147451}" srcOrd="1" destOrd="0" parTransId="{196A8F34-6DB1-4BD6-8A78-48A2233BF074}" sibTransId="{784316B5-FABF-462F-B3E2-AE8DD17D2FD4}"/>
    <dgm:cxn modelId="{F471B3F5-B79E-4F2F-BCE5-F7E50215EF66}" srcId="{3A4D48A5-D9FE-4160-AE0E-ACCE81F65310}" destId="{5DFF90AE-C49F-4FD9-BEA8-2FC0576ABA04}" srcOrd="1" destOrd="0" parTransId="{A1C0D784-26DA-4F36-8C36-8BCC811161CE}" sibTransId="{EC243AB1-6E93-4CA8-87C7-4176131C2D76}"/>
    <dgm:cxn modelId="{9D393AC8-38C1-4B97-9168-11FD13B4DFFA}" type="presParOf" srcId="{89EAAA67-4ED3-4084-BAAA-4BBE16F1EDE3}" destId="{81147179-0D09-45A3-B4E6-1AD52EB1C1D5}" srcOrd="0" destOrd="0" presId="urn:microsoft.com/office/officeart/2005/8/layout/hierarchy3"/>
    <dgm:cxn modelId="{ABF6088E-E9C0-4433-AE3D-5F4661A1BF80}" type="presParOf" srcId="{81147179-0D09-45A3-B4E6-1AD52EB1C1D5}" destId="{FCB19862-2A6F-498F-8C7C-9F9C29C3570F}" srcOrd="0" destOrd="0" presId="urn:microsoft.com/office/officeart/2005/8/layout/hierarchy3"/>
    <dgm:cxn modelId="{7AA52726-7627-4956-9628-55A456166F8B}" type="presParOf" srcId="{FCB19862-2A6F-498F-8C7C-9F9C29C3570F}" destId="{07191E93-5A0D-4D09-8A0C-90278F74E9D1}" srcOrd="0" destOrd="0" presId="urn:microsoft.com/office/officeart/2005/8/layout/hierarchy3"/>
    <dgm:cxn modelId="{ABF506E5-1072-4B47-9A1A-5F1A7D09C034}" type="presParOf" srcId="{FCB19862-2A6F-498F-8C7C-9F9C29C3570F}" destId="{03FB66F4-1C94-4E49-834A-57954F1F916B}" srcOrd="1" destOrd="0" presId="urn:microsoft.com/office/officeart/2005/8/layout/hierarchy3"/>
    <dgm:cxn modelId="{FC1D5EAE-86F4-41B8-95A7-490B690CAF2D}" type="presParOf" srcId="{81147179-0D09-45A3-B4E6-1AD52EB1C1D5}" destId="{BE796A1D-0D5A-41CC-8FC9-7867FBC01DC4}" srcOrd="1" destOrd="0" presId="urn:microsoft.com/office/officeart/2005/8/layout/hierarchy3"/>
    <dgm:cxn modelId="{A38FEE1B-94FC-4432-AA14-217A4CB66C56}" type="presParOf" srcId="{BE796A1D-0D5A-41CC-8FC9-7867FBC01DC4}" destId="{405E14DD-CB99-41CD-BB4B-6C39DBBEC66E}" srcOrd="0" destOrd="0" presId="urn:microsoft.com/office/officeart/2005/8/layout/hierarchy3"/>
    <dgm:cxn modelId="{6C428B21-431A-40DE-9A83-16F47F6EFFB4}" type="presParOf" srcId="{BE796A1D-0D5A-41CC-8FC9-7867FBC01DC4}" destId="{EB038E4F-7E18-4491-AEC3-3BD6A43B21F4}" srcOrd="1" destOrd="0" presId="urn:microsoft.com/office/officeart/2005/8/layout/hierarchy3"/>
    <dgm:cxn modelId="{8DE530BD-1AC8-4635-87B9-408EE5B365F9}" type="presParOf" srcId="{BE796A1D-0D5A-41CC-8FC9-7867FBC01DC4}" destId="{ECC19758-30D9-4EE1-8260-8D1C6BCFBC92}" srcOrd="2" destOrd="0" presId="urn:microsoft.com/office/officeart/2005/8/layout/hierarchy3"/>
    <dgm:cxn modelId="{7B4A2411-5520-4596-ADBE-D2CD3D02A1C2}" type="presParOf" srcId="{BE796A1D-0D5A-41CC-8FC9-7867FBC01DC4}" destId="{F66019C4-3106-42F1-8ACA-AE43520583C5}" srcOrd="3" destOrd="0" presId="urn:microsoft.com/office/officeart/2005/8/layout/hierarchy3"/>
    <dgm:cxn modelId="{DEEF3914-390F-4F06-AAE9-E04AD598ED49}" type="presParOf" srcId="{89EAAA67-4ED3-4084-BAAA-4BBE16F1EDE3}" destId="{69A06910-74A1-42F6-B7A4-46B7424D7A69}" srcOrd="1" destOrd="0" presId="urn:microsoft.com/office/officeart/2005/8/layout/hierarchy3"/>
    <dgm:cxn modelId="{CAE8DA6C-612A-41BF-8BCF-C0D9DEAE6616}" type="presParOf" srcId="{69A06910-74A1-42F6-B7A4-46B7424D7A69}" destId="{6230F7E2-D720-4FFF-BE43-4B846CEAED9A}" srcOrd="0" destOrd="0" presId="urn:microsoft.com/office/officeart/2005/8/layout/hierarchy3"/>
    <dgm:cxn modelId="{1BE8011B-C340-4595-82CB-ACE02B534BA4}" type="presParOf" srcId="{6230F7E2-D720-4FFF-BE43-4B846CEAED9A}" destId="{10A4A38F-7CAA-4F89-90A5-C5BAB354EA13}" srcOrd="0" destOrd="0" presId="urn:microsoft.com/office/officeart/2005/8/layout/hierarchy3"/>
    <dgm:cxn modelId="{9715153F-6E1C-4E37-B083-E552DCE89ADC}" type="presParOf" srcId="{6230F7E2-D720-4FFF-BE43-4B846CEAED9A}" destId="{53511783-1973-4773-AF7D-261020E3624D}" srcOrd="1" destOrd="0" presId="urn:microsoft.com/office/officeart/2005/8/layout/hierarchy3"/>
    <dgm:cxn modelId="{59D08743-31B0-4D0D-AD21-63C4E38919D9}" type="presParOf" srcId="{69A06910-74A1-42F6-B7A4-46B7424D7A69}" destId="{A94C7250-F380-4CAC-B539-B0CA9F24C111}" srcOrd="1" destOrd="0" presId="urn:microsoft.com/office/officeart/2005/8/layout/hierarchy3"/>
    <dgm:cxn modelId="{0FDEC58C-FC04-47B5-9768-4C74F3A90187}" type="presParOf" srcId="{A94C7250-F380-4CAC-B539-B0CA9F24C111}" destId="{C82495AA-0650-4C72-8234-AD6644D43F56}" srcOrd="0" destOrd="0" presId="urn:microsoft.com/office/officeart/2005/8/layout/hierarchy3"/>
    <dgm:cxn modelId="{FD007769-9D05-4F70-85AD-FA5581168D38}" type="presParOf" srcId="{A94C7250-F380-4CAC-B539-B0CA9F24C111}" destId="{D3402DB2-5925-4334-9ABF-EEC89919ECB6}" srcOrd="1" destOrd="0" presId="urn:microsoft.com/office/officeart/2005/8/layout/hierarchy3"/>
    <dgm:cxn modelId="{FF083B14-9470-439A-B02B-602DB6C21425}" type="presParOf" srcId="{A94C7250-F380-4CAC-B539-B0CA9F24C111}" destId="{2A508751-42F5-4826-A86D-54106B6129E8}" srcOrd="2" destOrd="0" presId="urn:microsoft.com/office/officeart/2005/8/layout/hierarchy3"/>
    <dgm:cxn modelId="{0B742B88-4972-4845-9CC0-0C4B7AF9F8EC}" type="presParOf" srcId="{A94C7250-F380-4CAC-B539-B0CA9F24C111}" destId="{9A8840E3-A726-480B-B025-C838B8905EDC}"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B4BE5B-97C4-4477-952A-6053BC8F805F}"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O"/>
        </a:p>
      </dgm:t>
    </dgm:pt>
    <dgm:pt modelId="{CFCF82DF-BBA2-4837-922B-6B5F41055CF9}">
      <dgm:prSet phldrT="[Texto]" custT="1"/>
      <dgm:spPr>
        <a:solidFill>
          <a:srgbClr val="007FAC"/>
        </a:solidFill>
      </dgm:spPr>
      <dgm:t>
        <a:bodyPr/>
        <a:lstStyle/>
        <a:p>
          <a:r>
            <a:rPr lang="es-CO" sz="1100" b="1" dirty="0">
              <a:latin typeface="Myriad Pro" panose="020B0503030403020204" pitchFamily="34" charset="0"/>
            </a:rPr>
            <a:t> PREDIOS  DIAGNOSTICADOS SNR</a:t>
          </a:r>
        </a:p>
        <a:p>
          <a:r>
            <a:rPr lang="es-CO" sz="1100" b="1" dirty="0">
              <a:latin typeface="Myriad Pro" panose="020B0503030403020204" pitchFamily="34" charset="0"/>
            </a:rPr>
            <a:t>(1)</a:t>
          </a:r>
        </a:p>
      </dgm:t>
    </dgm:pt>
    <dgm:pt modelId="{542B7BE7-2983-4EA0-A353-E0DE0E74902B}" type="parTrans" cxnId="{D81078BA-844B-49F4-BCDF-D577473C94B6}">
      <dgm:prSet/>
      <dgm:spPr/>
      <dgm:t>
        <a:bodyPr/>
        <a:lstStyle/>
        <a:p>
          <a:endParaRPr lang="es-CO"/>
        </a:p>
      </dgm:t>
    </dgm:pt>
    <dgm:pt modelId="{4A57FC97-5AC1-4E4B-BE7B-321901993C9A}" type="sibTrans" cxnId="{D81078BA-844B-49F4-BCDF-D577473C94B6}">
      <dgm:prSet/>
      <dgm:spPr/>
      <dgm:t>
        <a:bodyPr/>
        <a:lstStyle/>
        <a:p>
          <a:endParaRPr lang="es-CO"/>
        </a:p>
      </dgm:t>
    </dgm:pt>
    <dgm:pt modelId="{07C08E88-77EE-4FAC-9A33-1C627D1BE596}">
      <dgm:prSet phldrT="[Texto]"/>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17.838</a:t>
          </a:r>
        </a:p>
      </dgm:t>
    </dgm:pt>
    <dgm:pt modelId="{8621666D-FAC1-4A29-9AB0-F958D52C9A47}" type="parTrans" cxnId="{530A7819-7B8E-48A1-8E21-430F28981605}">
      <dgm:prSet/>
      <dgm:spPr>
        <a:ln>
          <a:solidFill>
            <a:schemeClr val="bg1">
              <a:lumMod val="50000"/>
            </a:schemeClr>
          </a:solidFill>
        </a:ln>
      </dgm:spPr>
      <dgm:t>
        <a:bodyPr/>
        <a:lstStyle/>
        <a:p>
          <a:endParaRPr lang="es-CO"/>
        </a:p>
      </dgm:t>
    </dgm:pt>
    <dgm:pt modelId="{25E305BC-677E-4D3C-BF64-36FBC784415D}" type="sibTrans" cxnId="{530A7819-7B8E-48A1-8E21-430F28981605}">
      <dgm:prSet/>
      <dgm:spPr/>
      <dgm:t>
        <a:bodyPr/>
        <a:lstStyle/>
        <a:p>
          <a:endParaRPr lang="es-CO"/>
        </a:p>
      </dgm:t>
    </dgm:pt>
    <dgm:pt modelId="{1535E79A-7363-496F-8281-D81DACEA2A3E}">
      <dgm:prSet phldrT="[Texto]" custT="1"/>
      <dgm:spPr>
        <a:solidFill>
          <a:srgbClr val="007FAC"/>
        </a:solidFill>
      </dgm:spPr>
      <dgm:t>
        <a:bodyPr/>
        <a:lstStyle/>
        <a:p>
          <a:r>
            <a:rPr lang="es-CO" sz="1100" b="1" dirty="0">
              <a:latin typeface="Myriad Pro" panose="020B0503030403020204" pitchFamily="34" charset="0"/>
            </a:rPr>
            <a:t>PREDIOS IDENTIFICADOS INVIAS - 2019</a:t>
          </a:r>
        </a:p>
        <a:p>
          <a:r>
            <a:rPr lang="es-CO" sz="1100" b="1" dirty="0">
              <a:latin typeface="Myriad Pro" panose="020B0503030403020204" pitchFamily="34" charset="0"/>
            </a:rPr>
            <a:t>(2) DE (1)</a:t>
          </a:r>
        </a:p>
      </dgm:t>
    </dgm:pt>
    <dgm:pt modelId="{87A10E40-B23A-40D3-9034-8C02A7F47F4D}" type="parTrans" cxnId="{85FC4B92-E013-40F9-BB44-81F3E2CBE5CB}">
      <dgm:prSet/>
      <dgm:spPr/>
      <dgm:t>
        <a:bodyPr/>
        <a:lstStyle/>
        <a:p>
          <a:endParaRPr lang="es-CO"/>
        </a:p>
      </dgm:t>
    </dgm:pt>
    <dgm:pt modelId="{C2D735E3-A202-4E1B-BF46-32352EE58F85}" type="sibTrans" cxnId="{85FC4B92-E013-40F9-BB44-81F3E2CBE5CB}">
      <dgm:prSet/>
      <dgm:spPr/>
      <dgm:t>
        <a:bodyPr/>
        <a:lstStyle/>
        <a:p>
          <a:endParaRPr lang="es-CO"/>
        </a:p>
      </dgm:t>
    </dgm:pt>
    <dgm:pt modelId="{6F8D649B-C96E-453E-A3B5-3FDCD23F25E3}">
      <dgm:prSet phldrT="[Texto]"/>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7.047</a:t>
          </a:r>
        </a:p>
      </dgm:t>
    </dgm:pt>
    <dgm:pt modelId="{1C48E6FB-66FC-4061-98EA-D9A7737FBFAA}" type="parTrans" cxnId="{EDF28709-3409-42C9-9348-78FFCF64CB29}">
      <dgm:prSet/>
      <dgm:spPr>
        <a:ln>
          <a:solidFill>
            <a:schemeClr val="bg1">
              <a:lumMod val="50000"/>
            </a:schemeClr>
          </a:solidFill>
        </a:ln>
      </dgm:spPr>
      <dgm:t>
        <a:bodyPr/>
        <a:lstStyle/>
        <a:p>
          <a:endParaRPr lang="es-CO"/>
        </a:p>
      </dgm:t>
    </dgm:pt>
    <dgm:pt modelId="{61813D5B-81E8-4814-B44B-3F2BBC11EF49}" type="sibTrans" cxnId="{EDF28709-3409-42C9-9348-78FFCF64CB29}">
      <dgm:prSet/>
      <dgm:spPr/>
      <dgm:t>
        <a:bodyPr/>
        <a:lstStyle/>
        <a:p>
          <a:endParaRPr lang="es-CO"/>
        </a:p>
      </dgm:t>
    </dgm:pt>
    <dgm:pt modelId="{02665530-5B14-47EE-B510-7FFE8DD13EF0}">
      <dgm:prSet phldrT="[Texto]" custT="1"/>
      <dgm:spPr>
        <a:solidFill>
          <a:srgbClr val="007FAC"/>
        </a:solidFill>
      </dgm:spPr>
      <dgm:t>
        <a:bodyPr/>
        <a:lstStyle/>
        <a:p>
          <a:r>
            <a:rPr lang="es-CO" sz="1100" b="1" dirty="0">
              <a:latin typeface="Myriad Pro" panose="020B0503030403020204" pitchFamily="34" charset="0"/>
            </a:rPr>
            <a:t>PREDIOS RECONOCIDOS CONTABLEMENTE </a:t>
          </a:r>
        </a:p>
        <a:p>
          <a:r>
            <a:rPr lang="es-CO" sz="1100" b="1" dirty="0">
              <a:latin typeface="Myriad Pro" panose="020B0503030403020204" pitchFamily="34" charset="0"/>
            </a:rPr>
            <a:t>2019</a:t>
          </a:r>
        </a:p>
        <a:p>
          <a:r>
            <a:rPr lang="es-CO" sz="1100" b="1" dirty="0">
              <a:latin typeface="Myriad Pro" panose="020B0503030403020204" pitchFamily="34" charset="0"/>
            </a:rPr>
            <a:t>(3) DE (2)</a:t>
          </a:r>
        </a:p>
      </dgm:t>
    </dgm:pt>
    <dgm:pt modelId="{799F2290-DB4B-41EE-B362-A5882FE1BB18}" type="parTrans" cxnId="{BA746013-D12C-4B83-A74E-B7BEC2CF3F4E}">
      <dgm:prSet/>
      <dgm:spPr/>
      <dgm:t>
        <a:bodyPr/>
        <a:lstStyle/>
        <a:p>
          <a:endParaRPr lang="es-CO"/>
        </a:p>
      </dgm:t>
    </dgm:pt>
    <dgm:pt modelId="{A871BC3D-45DB-46DE-A510-7BF6B65B0536}" type="sibTrans" cxnId="{BA746013-D12C-4B83-A74E-B7BEC2CF3F4E}">
      <dgm:prSet/>
      <dgm:spPr/>
      <dgm:t>
        <a:bodyPr/>
        <a:lstStyle/>
        <a:p>
          <a:endParaRPr lang="es-CO"/>
        </a:p>
      </dgm:t>
    </dgm:pt>
    <dgm:pt modelId="{F1B9105B-CEF1-462D-98D4-C25CE8124771}">
      <dgm:prSet phldrT="[Texto]"/>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7.047</a:t>
          </a:r>
        </a:p>
      </dgm:t>
    </dgm:pt>
    <dgm:pt modelId="{FC793565-6117-40FE-915D-6AB2384E9D38}" type="parTrans" cxnId="{A971F8D2-BDBA-495A-BB89-A8CF5E7F0F37}">
      <dgm:prSet/>
      <dgm:spPr>
        <a:ln>
          <a:solidFill>
            <a:schemeClr val="bg1">
              <a:lumMod val="50000"/>
            </a:schemeClr>
          </a:solidFill>
        </a:ln>
      </dgm:spPr>
      <dgm:t>
        <a:bodyPr/>
        <a:lstStyle/>
        <a:p>
          <a:endParaRPr lang="es-CO"/>
        </a:p>
      </dgm:t>
    </dgm:pt>
    <dgm:pt modelId="{56F38651-6076-4552-B6F9-520BFB8D7E54}" type="sibTrans" cxnId="{A971F8D2-BDBA-495A-BB89-A8CF5E7F0F37}">
      <dgm:prSet/>
      <dgm:spPr/>
      <dgm:t>
        <a:bodyPr/>
        <a:lstStyle/>
        <a:p>
          <a:endParaRPr lang="es-CO"/>
        </a:p>
      </dgm:t>
    </dgm:pt>
    <dgm:pt modelId="{3A4D48A5-D9FE-4160-AE0E-ACCE81F65310}">
      <dgm:prSet phldrT="[Texto]" custT="1"/>
      <dgm:spPr>
        <a:solidFill>
          <a:srgbClr val="007FAC"/>
        </a:solidFill>
      </dgm:spPr>
      <dgm:t>
        <a:bodyPr/>
        <a:lstStyle/>
        <a:p>
          <a:r>
            <a:rPr lang="es-CO" sz="1100" b="1" dirty="0">
              <a:latin typeface="Myriad Pro" panose="020B0503030403020204" pitchFamily="34" charset="0"/>
            </a:rPr>
            <a:t>PREDIOS RECONOCIDOS CONTABLEMENTE </a:t>
          </a:r>
        </a:p>
        <a:p>
          <a:r>
            <a:rPr lang="es-CO" sz="1100" b="1" dirty="0">
              <a:latin typeface="Myriad Pro" panose="020B0503030403020204" pitchFamily="34" charset="0"/>
            </a:rPr>
            <a:t>2020</a:t>
          </a:r>
        </a:p>
        <a:p>
          <a:r>
            <a:rPr lang="es-CO" sz="1100" b="1" dirty="0">
              <a:latin typeface="Myriad Pro" panose="020B0503030403020204" pitchFamily="34" charset="0"/>
            </a:rPr>
            <a:t>(4) DE (1)</a:t>
          </a:r>
        </a:p>
      </dgm:t>
    </dgm:pt>
    <dgm:pt modelId="{9C6DB984-FFCB-4B54-A58D-52254B37421C}" type="parTrans" cxnId="{912FE333-6753-4BE6-BC44-FFEBFA2992B8}">
      <dgm:prSet/>
      <dgm:spPr/>
      <dgm:t>
        <a:bodyPr/>
        <a:lstStyle/>
        <a:p>
          <a:endParaRPr lang="es-CO"/>
        </a:p>
      </dgm:t>
    </dgm:pt>
    <dgm:pt modelId="{70AFFD54-7261-4C2C-B913-D78AB462A237}" type="sibTrans" cxnId="{912FE333-6753-4BE6-BC44-FFEBFA2992B8}">
      <dgm:prSet/>
      <dgm:spPr/>
      <dgm:t>
        <a:bodyPr/>
        <a:lstStyle/>
        <a:p>
          <a:endParaRPr lang="es-CO"/>
        </a:p>
      </dgm:t>
    </dgm:pt>
    <dgm:pt modelId="{5DFF90AE-C49F-4FD9-BEA8-2FC0576ABA04}">
      <dgm:prSet/>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5.791</a:t>
          </a:r>
        </a:p>
      </dgm:t>
    </dgm:pt>
    <dgm:pt modelId="{A1C0D784-26DA-4F36-8C36-8BCC811161CE}" type="parTrans" cxnId="{F471B3F5-B79E-4F2F-BCE5-F7E50215EF66}">
      <dgm:prSet/>
      <dgm:spPr>
        <a:ln>
          <a:solidFill>
            <a:schemeClr val="bg1">
              <a:lumMod val="50000"/>
            </a:schemeClr>
          </a:solidFill>
        </a:ln>
      </dgm:spPr>
      <dgm:t>
        <a:bodyPr/>
        <a:lstStyle/>
        <a:p>
          <a:endParaRPr lang="es-CO"/>
        </a:p>
      </dgm:t>
    </dgm:pt>
    <dgm:pt modelId="{EC243AB1-6E93-4CA8-87C7-4176131C2D76}" type="sibTrans" cxnId="{F471B3F5-B79E-4F2F-BCE5-F7E50215EF66}">
      <dgm:prSet/>
      <dgm:spPr/>
      <dgm:t>
        <a:bodyPr/>
        <a:lstStyle/>
        <a:p>
          <a:endParaRPr lang="es-CO"/>
        </a:p>
      </dgm:t>
    </dgm:pt>
    <dgm:pt modelId="{E2A71EF5-8067-4789-8859-59784BB54577}">
      <dgm:prSet custT="1"/>
      <dgm:spPr>
        <a:solidFill>
          <a:srgbClr val="007FAC"/>
        </a:solidFill>
      </dgm:spPr>
      <dgm:t>
        <a:bodyPr/>
        <a:lstStyle/>
        <a:p>
          <a:r>
            <a:rPr lang="es-CO" sz="1100" b="1" dirty="0">
              <a:latin typeface="Myriad Pro" panose="020B0503030403020204" pitchFamily="34" charset="0"/>
            </a:rPr>
            <a:t>PREDIOS RECONOCIDOS CONTABLEMENTE </a:t>
          </a:r>
        </a:p>
        <a:p>
          <a:r>
            <a:rPr lang="es-CO" sz="1100" b="1" dirty="0">
              <a:latin typeface="Myriad Pro" panose="020B0503030403020204" pitchFamily="34" charset="0"/>
            </a:rPr>
            <a:t>2021</a:t>
          </a:r>
        </a:p>
        <a:p>
          <a:r>
            <a:rPr lang="es-CO" sz="1100" b="1" dirty="0">
              <a:latin typeface="Myriad Pro" panose="020B0503030403020204" pitchFamily="34" charset="0"/>
            </a:rPr>
            <a:t>(5) DE (1)</a:t>
          </a:r>
        </a:p>
      </dgm:t>
    </dgm:pt>
    <dgm:pt modelId="{9096B9F9-6DBC-40A7-B1BA-FBA44B8AC638}" type="parTrans" cxnId="{5288AA7C-00CE-4124-926C-CA8F25F01FDE}">
      <dgm:prSet/>
      <dgm:spPr/>
      <dgm:t>
        <a:bodyPr/>
        <a:lstStyle/>
        <a:p>
          <a:endParaRPr lang="es-CO"/>
        </a:p>
      </dgm:t>
    </dgm:pt>
    <dgm:pt modelId="{95235D9E-FF5A-4CE4-9443-61AAAE9F4892}" type="sibTrans" cxnId="{5288AA7C-00CE-4124-926C-CA8F25F01FDE}">
      <dgm:prSet/>
      <dgm:spPr/>
      <dgm:t>
        <a:bodyPr/>
        <a:lstStyle/>
        <a:p>
          <a:endParaRPr lang="es-CO"/>
        </a:p>
      </dgm:t>
    </dgm:pt>
    <dgm:pt modelId="{0563A9CB-ED3E-46EE-B86A-A8B5708F6A2A}">
      <dgm:prSet/>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5.000</a:t>
          </a:r>
        </a:p>
      </dgm:t>
    </dgm:pt>
    <dgm:pt modelId="{0CA0FE75-5F7E-4DFF-9ED7-E9F12F6A47FE}" type="parTrans" cxnId="{A9F92B3B-E87F-4A16-8151-F4B24EC1D683}">
      <dgm:prSet/>
      <dgm:spPr>
        <a:ln>
          <a:solidFill>
            <a:schemeClr val="bg1">
              <a:lumMod val="50000"/>
            </a:schemeClr>
          </a:solidFill>
        </a:ln>
      </dgm:spPr>
      <dgm:t>
        <a:bodyPr/>
        <a:lstStyle/>
        <a:p>
          <a:endParaRPr lang="es-CO"/>
        </a:p>
      </dgm:t>
    </dgm:pt>
    <dgm:pt modelId="{B1E8FF04-8B72-43DA-A8AC-FF9A1F754D03}" type="sibTrans" cxnId="{A9F92B3B-E87F-4A16-8151-F4B24EC1D683}">
      <dgm:prSet/>
      <dgm:spPr/>
      <dgm:t>
        <a:bodyPr/>
        <a:lstStyle/>
        <a:p>
          <a:endParaRPr lang="es-CO"/>
        </a:p>
      </dgm:t>
    </dgm:pt>
    <dgm:pt modelId="{12A90461-DD43-40F6-A575-BFC526F2174F}">
      <dgm:prSet custT="1"/>
      <dgm:spPr>
        <a:solidFill>
          <a:srgbClr val="007FAC"/>
        </a:solidFill>
      </dgm:spPr>
      <dgm:t>
        <a:bodyPr/>
        <a:lstStyle/>
        <a:p>
          <a:r>
            <a:rPr lang="es-CO" sz="1100" b="1" dirty="0">
              <a:latin typeface="Myriad Pro" panose="020B0503030403020204" pitchFamily="34" charset="0"/>
            </a:rPr>
            <a:t>PREDIOS RECONOCIDOS  NO  DIAGNOSTICAR SNR</a:t>
          </a:r>
        </a:p>
        <a:p>
          <a:r>
            <a:rPr lang="es-CO" sz="1100" b="1" dirty="0">
              <a:latin typeface="Myriad Pro" panose="020B0503030403020204" pitchFamily="34" charset="0"/>
            </a:rPr>
            <a:t>2021</a:t>
          </a:r>
        </a:p>
      </dgm:t>
    </dgm:pt>
    <dgm:pt modelId="{2B220F0E-728B-4F16-937E-B3699A2236F8}" type="parTrans" cxnId="{4D2FE4D1-BDD3-42BC-A4A5-49C791AEDA76}">
      <dgm:prSet/>
      <dgm:spPr/>
      <dgm:t>
        <a:bodyPr/>
        <a:lstStyle/>
        <a:p>
          <a:endParaRPr lang="es-CO"/>
        </a:p>
      </dgm:t>
    </dgm:pt>
    <dgm:pt modelId="{ED8392BD-89C1-47D7-8EF1-446F9575D678}" type="sibTrans" cxnId="{4D2FE4D1-BDD3-42BC-A4A5-49C791AEDA76}">
      <dgm:prSet/>
      <dgm:spPr/>
      <dgm:t>
        <a:bodyPr/>
        <a:lstStyle/>
        <a:p>
          <a:endParaRPr lang="es-CO"/>
        </a:p>
      </dgm:t>
    </dgm:pt>
    <dgm:pt modelId="{78C5F3AC-7B14-4F3B-B653-4CBAC4C341C3}">
      <dgm:prSet/>
      <dgm:spPr>
        <a:ln>
          <a:solidFill>
            <a:schemeClr val="bg1">
              <a:lumMod val="50000"/>
            </a:schemeClr>
          </a:solidFill>
        </a:ln>
      </dgm:spPr>
      <dgm:t>
        <a:bodyPr/>
        <a:lstStyle/>
        <a:p>
          <a:r>
            <a:rPr lang="es-CO" b="1" dirty="0">
              <a:solidFill>
                <a:schemeClr val="bg2">
                  <a:lumMod val="50000"/>
                </a:schemeClr>
              </a:solidFill>
              <a:latin typeface="Myriad Pro" panose="020B0503030403020204" pitchFamily="34" charset="0"/>
            </a:rPr>
            <a:t>Sin determinar</a:t>
          </a:r>
        </a:p>
      </dgm:t>
    </dgm:pt>
    <dgm:pt modelId="{1FD7FF65-586D-47DF-A0BA-651E8B9C6414}" type="parTrans" cxnId="{765E5593-4A5A-4CA5-835C-73EDB6D49942}">
      <dgm:prSet/>
      <dgm:spPr>
        <a:ln>
          <a:solidFill>
            <a:schemeClr val="bg1">
              <a:lumMod val="50000"/>
            </a:schemeClr>
          </a:solidFill>
        </a:ln>
      </dgm:spPr>
      <dgm:t>
        <a:bodyPr/>
        <a:lstStyle/>
        <a:p>
          <a:endParaRPr lang="es-CO"/>
        </a:p>
      </dgm:t>
    </dgm:pt>
    <dgm:pt modelId="{8122ED4C-FBA7-41CA-BCB1-0F8C3A85BD9B}" type="sibTrans" cxnId="{765E5593-4A5A-4CA5-835C-73EDB6D49942}">
      <dgm:prSet/>
      <dgm:spPr/>
      <dgm:t>
        <a:bodyPr/>
        <a:lstStyle/>
        <a:p>
          <a:endParaRPr lang="es-CO"/>
        </a:p>
      </dgm:t>
    </dgm:pt>
    <dgm:pt modelId="{89EAAA67-4ED3-4084-BAAA-4BBE16F1EDE3}" type="pres">
      <dgm:prSet presAssocID="{7EB4BE5B-97C4-4477-952A-6053BC8F805F}" presName="diagram" presStyleCnt="0">
        <dgm:presLayoutVars>
          <dgm:chPref val="1"/>
          <dgm:dir/>
          <dgm:animOne val="branch"/>
          <dgm:animLvl val="lvl"/>
          <dgm:resizeHandles/>
        </dgm:presLayoutVars>
      </dgm:prSet>
      <dgm:spPr/>
    </dgm:pt>
    <dgm:pt modelId="{81147179-0D09-45A3-B4E6-1AD52EB1C1D5}" type="pres">
      <dgm:prSet presAssocID="{CFCF82DF-BBA2-4837-922B-6B5F41055CF9}" presName="root" presStyleCnt="0"/>
      <dgm:spPr/>
    </dgm:pt>
    <dgm:pt modelId="{FCB19862-2A6F-498F-8C7C-9F9C29C3570F}" type="pres">
      <dgm:prSet presAssocID="{CFCF82DF-BBA2-4837-922B-6B5F41055CF9}" presName="rootComposite" presStyleCnt="0"/>
      <dgm:spPr/>
    </dgm:pt>
    <dgm:pt modelId="{07191E93-5A0D-4D09-8A0C-90278F74E9D1}" type="pres">
      <dgm:prSet presAssocID="{CFCF82DF-BBA2-4837-922B-6B5F41055CF9}" presName="rootText" presStyleLbl="node1" presStyleIdx="0" presStyleCnt="6" custScaleY="123486"/>
      <dgm:spPr/>
    </dgm:pt>
    <dgm:pt modelId="{03FB66F4-1C94-4E49-834A-57954F1F916B}" type="pres">
      <dgm:prSet presAssocID="{CFCF82DF-BBA2-4837-922B-6B5F41055CF9}" presName="rootConnector" presStyleLbl="node1" presStyleIdx="0" presStyleCnt="6"/>
      <dgm:spPr/>
    </dgm:pt>
    <dgm:pt modelId="{BE796A1D-0D5A-41CC-8FC9-7867FBC01DC4}" type="pres">
      <dgm:prSet presAssocID="{CFCF82DF-BBA2-4837-922B-6B5F41055CF9}" presName="childShape" presStyleCnt="0"/>
      <dgm:spPr/>
    </dgm:pt>
    <dgm:pt modelId="{405E14DD-CB99-41CD-BB4B-6C39DBBEC66E}" type="pres">
      <dgm:prSet presAssocID="{8621666D-FAC1-4A29-9AB0-F958D52C9A47}" presName="Name13" presStyleLbl="parChTrans1D2" presStyleIdx="0" presStyleCnt="6"/>
      <dgm:spPr/>
    </dgm:pt>
    <dgm:pt modelId="{EB038E4F-7E18-4491-AEC3-3BD6A43B21F4}" type="pres">
      <dgm:prSet presAssocID="{07C08E88-77EE-4FAC-9A33-1C627D1BE596}" presName="childText" presStyleLbl="bgAcc1" presStyleIdx="0" presStyleCnt="6" custScaleY="70512">
        <dgm:presLayoutVars>
          <dgm:bulletEnabled val="1"/>
        </dgm:presLayoutVars>
      </dgm:prSet>
      <dgm:spPr/>
    </dgm:pt>
    <dgm:pt modelId="{A1334507-9A7D-46E7-A0FF-A9F4CF78436D}" type="pres">
      <dgm:prSet presAssocID="{1535E79A-7363-496F-8281-D81DACEA2A3E}" presName="root" presStyleCnt="0"/>
      <dgm:spPr/>
    </dgm:pt>
    <dgm:pt modelId="{508A993B-6B78-404C-979B-5E6873BC5BE3}" type="pres">
      <dgm:prSet presAssocID="{1535E79A-7363-496F-8281-D81DACEA2A3E}" presName="rootComposite" presStyleCnt="0"/>
      <dgm:spPr/>
    </dgm:pt>
    <dgm:pt modelId="{F45C685C-51F3-4449-AAB2-6CB301633CB8}" type="pres">
      <dgm:prSet presAssocID="{1535E79A-7363-496F-8281-D81DACEA2A3E}" presName="rootText" presStyleLbl="node1" presStyleIdx="1" presStyleCnt="6" custScaleY="123486"/>
      <dgm:spPr/>
    </dgm:pt>
    <dgm:pt modelId="{33BB4F87-82A2-4BA4-9A2B-6EF6ACBAC6CA}" type="pres">
      <dgm:prSet presAssocID="{1535E79A-7363-496F-8281-D81DACEA2A3E}" presName="rootConnector" presStyleLbl="node1" presStyleIdx="1" presStyleCnt="6"/>
      <dgm:spPr/>
    </dgm:pt>
    <dgm:pt modelId="{A8E755D3-CCC2-498C-A53D-EFE4BF5030AE}" type="pres">
      <dgm:prSet presAssocID="{1535E79A-7363-496F-8281-D81DACEA2A3E}" presName="childShape" presStyleCnt="0"/>
      <dgm:spPr/>
    </dgm:pt>
    <dgm:pt modelId="{7EF0EB04-DBC0-41DD-BEB1-49CA88D41EB3}" type="pres">
      <dgm:prSet presAssocID="{1C48E6FB-66FC-4061-98EA-D9A7737FBFAA}" presName="Name13" presStyleLbl="parChTrans1D2" presStyleIdx="1" presStyleCnt="6"/>
      <dgm:spPr/>
    </dgm:pt>
    <dgm:pt modelId="{2C4F9B9B-FC5C-4923-9E0C-4EB6D1CA7AE6}" type="pres">
      <dgm:prSet presAssocID="{6F8D649B-C96E-453E-A3B5-3FDCD23F25E3}" presName="childText" presStyleLbl="bgAcc1" presStyleIdx="1" presStyleCnt="6" custScaleY="70512" custLinFactNeighborX="2112">
        <dgm:presLayoutVars>
          <dgm:bulletEnabled val="1"/>
        </dgm:presLayoutVars>
      </dgm:prSet>
      <dgm:spPr/>
    </dgm:pt>
    <dgm:pt modelId="{A38A0128-ABEF-4B73-A0DA-962ABE9059E9}" type="pres">
      <dgm:prSet presAssocID="{02665530-5B14-47EE-B510-7FFE8DD13EF0}" presName="root" presStyleCnt="0"/>
      <dgm:spPr/>
    </dgm:pt>
    <dgm:pt modelId="{853F1714-C438-4258-909E-77122AF65152}" type="pres">
      <dgm:prSet presAssocID="{02665530-5B14-47EE-B510-7FFE8DD13EF0}" presName="rootComposite" presStyleCnt="0"/>
      <dgm:spPr/>
    </dgm:pt>
    <dgm:pt modelId="{D34AE494-1D19-445F-8CCF-349D2D2A6869}" type="pres">
      <dgm:prSet presAssocID="{02665530-5B14-47EE-B510-7FFE8DD13EF0}" presName="rootText" presStyleLbl="node1" presStyleIdx="2" presStyleCnt="6" custScaleY="123486"/>
      <dgm:spPr/>
    </dgm:pt>
    <dgm:pt modelId="{86524205-BCAF-4A15-9161-4123283C3BE6}" type="pres">
      <dgm:prSet presAssocID="{02665530-5B14-47EE-B510-7FFE8DD13EF0}" presName="rootConnector" presStyleLbl="node1" presStyleIdx="2" presStyleCnt="6"/>
      <dgm:spPr/>
    </dgm:pt>
    <dgm:pt modelId="{8A6F3162-CABF-4A75-9739-EA771EBDEF66}" type="pres">
      <dgm:prSet presAssocID="{02665530-5B14-47EE-B510-7FFE8DD13EF0}" presName="childShape" presStyleCnt="0"/>
      <dgm:spPr/>
    </dgm:pt>
    <dgm:pt modelId="{4EB2B0FD-6522-4F10-A615-1EDFC564D368}" type="pres">
      <dgm:prSet presAssocID="{FC793565-6117-40FE-915D-6AB2384E9D38}" presName="Name13" presStyleLbl="parChTrans1D2" presStyleIdx="2" presStyleCnt="6"/>
      <dgm:spPr/>
    </dgm:pt>
    <dgm:pt modelId="{B3C7459B-A034-4443-86D0-27B5AC4B45E9}" type="pres">
      <dgm:prSet presAssocID="{F1B9105B-CEF1-462D-98D4-C25CE8124771}" presName="childText" presStyleLbl="bgAcc1" presStyleIdx="2" presStyleCnt="6" custScaleY="70512">
        <dgm:presLayoutVars>
          <dgm:bulletEnabled val="1"/>
        </dgm:presLayoutVars>
      </dgm:prSet>
      <dgm:spPr/>
    </dgm:pt>
    <dgm:pt modelId="{69A06910-74A1-42F6-B7A4-46B7424D7A69}" type="pres">
      <dgm:prSet presAssocID="{3A4D48A5-D9FE-4160-AE0E-ACCE81F65310}" presName="root" presStyleCnt="0"/>
      <dgm:spPr/>
    </dgm:pt>
    <dgm:pt modelId="{6230F7E2-D720-4FFF-BE43-4B846CEAED9A}" type="pres">
      <dgm:prSet presAssocID="{3A4D48A5-D9FE-4160-AE0E-ACCE81F65310}" presName="rootComposite" presStyleCnt="0"/>
      <dgm:spPr/>
    </dgm:pt>
    <dgm:pt modelId="{10A4A38F-7CAA-4F89-90A5-C5BAB354EA13}" type="pres">
      <dgm:prSet presAssocID="{3A4D48A5-D9FE-4160-AE0E-ACCE81F65310}" presName="rootText" presStyleLbl="node1" presStyleIdx="3" presStyleCnt="6" custScaleY="123486"/>
      <dgm:spPr/>
    </dgm:pt>
    <dgm:pt modelId="{53511783-1973-4773-AF7D-261020E3624D}" type="pres">
      <dgm:prSet presAssocID="{3A4D48A5-D9FE-4160-AE0E-ACCE81F65310}" presName="rootConnector" presStyleLbl="node1" presStyleIdx="3" presStyleCnt="6"/>
      <dgm:spPr/>
    </dgm:pt>
    <dgm:pt modelId="{A94C7250-F380-4CAC-B539-B0CA9F24C111}" type="pres">
      <dgm:prSet presAssocID="{3A4D48A5-D9FE-4160-AE0E-ACCE81F65310}" presName="childShape" presStyleCnt="0"/>
      <dgm:spPr/>
    </dgm:pt>
    <dgm:pt modelId="{2A508751-42F5-4826-A86D-54106B6129E8}" type="pres">
      <dgm:prSet presAssocID="{A1C0D784-26DA-4F36-8C36-8BCC811161CE}" presName="Name13" presStyleLbl="parChTrans1D2" presStyleIdx="3" presStyleCnt="6"/>
      <dgm:spPr/>
    </dgm:pt>
    <dgm:pt modelId="{9A8840E3-A726-480B-B025-C838B8905EDC}" type="pres">
      <dgm:prSet presAssocID="{5DFF90AE-C49F-4FD9-BEA8-2FC0576ABA04}" presName="childText" presStyleLbl="bgAcc1" presStyleIdx="3" presStyleCnt="6" custScaleY="70512">
        <dgm:presLayoutVars>
          <dgm:bulletEnabled val="1"/>
        </dgm:presLayoutVars>
      </dgm:prSet>
      <dgm:spPr/>
    </dgm:pt>
    <dgm:pt modelId="{CA7CC311-86F7-4E35-B363-49D4946CE5EF}" type="pres">
      <dgm:prSet presAssocID="{E2A71EF5-8067-4789-8859-59784BB54577}" presName="root" presStyleCnt="0"/>
      <dgm:spPr/>
    </dgm:pt>
    <dgm:pt modelId="{E1C2FE48-6E0A-4517-B3F9-DD84C33309B2}" type="pres">
      <dgm:prSet presAssocID="{E2A71EF5-8067-4789-8859-59784BB54577}" presName="rootComposite" presStyleCnt="0"/>
      <dgm:spPr/>
    </dgm:pt>
    <dgm:pt modelId="{14D30879-C309-457D-AE1F-72F1882BBB51}" type="pres">
      <dgm:prSet presAssocID="{E2A71EF5-8067-4789-8859-59784BB54577}" presName="rootText" presStyleLbl="node1" presStyleIdx="4" presStyleCnt="6" custScaleY="123486"/>
      <dgm:spPr/>
    </dgm:pt>
    <dgm:pt modelId="{211596E5-366E-4F31-A42D-FF8046D31412}" type="pres">
      <dgm:prSet presAssocID="{E2A71EF5-8067-4789-8859-59784BB54577}" presName="rootConnector" presStyleLbl="node1" presStyleIdx="4" presStyleCnt="6"/>
      <dgm:spPr/>
    </dgm:pt>
    <dgm:pt modelId="{53C8F645-7197-4381-A5D6-E14F9D78EE55}" type="pres">
      <dgm:prSet presAssocID="{E2A71EF5-8067-4789-8859-59784BB54577}" presName="childShape" presStyleCnt="0"/>
      <dgm:spPr/>
    </dgm:pt>
    <dgm:pt modelId="{C8919712-4716-42A4-AF60-BAB612A223CA}" type="pres">
      <dgm:prSet presAssocID="{0CA0FE75-5F7E-4DFF-9ED7-E9F12F6A47FE}" presName="Name13" presStyleLbl="parChTrans1D2" presStyleIdx="4" presStyleCnt="6"/>
      <dgm:spPr/>
    </dgm:pt>
    <dgm:pt modelId="{F431726E-B1B9-41D9-8524-FF22C68FAEA3}" type="pres">
      <dgm:prSet presAssocID="{0563A9CB-ED3E-46EE-B86A-A8B5708F6A2A}" presName="childText" presStyleLbl="bgAcc1" presStyleIdx="4" presStyleCnt="6" custScaleY="70512" custLinFactNeighborX="804" custLinFactNeighborY="0">
        <dgm:presLayoutVars>
          <dgm:bulletEnabled val="1"/>
        </dgm:presLayoutVars>
      </dgm:prSet>
      <dgm:spPr/>
    </dgm:pt>
    <dgm:pt modelId="{8A6D0E2D-FC15-4508-8F33-B7955545E23E}" type="pres">
      <dgm:prSet presAssocID="{12A90461-DD43-40F6-A575-BFC526F2174F}" presName="root" presStyleCnt="0"/>
      <dgm:spPr/>
    </dgm:pt>
    <dgm:pt modelId="{FF025B72-538B-4162-B2AA-E9E7D863ADCD}" type="pres">
      <dgm:prSet presAssocID="{12A90461-DD43-40F6-A575-BFC526F2174F}" presName="rootComposite" presStyleCnt="0"/>
      <dgm:spPr/>
    </dgm:pt>
    <dgm:pt modelId="{49436762-3B1B-49AE-B27A-F73D36C87F02}" type="pres">
      <dgm:prSet presAssocID="{12A90461-DD43-40F6-A575-BFC526F2174F}" presName="rootText" presStyleLbl="node1" presStyleIdx="5" presStyleCnt="6" custScaleY="123486"/>
      <dgm:spPr/>
    </dgm:pt>
    <dgm:pt modelId="{5C49FDCB-1614-439B-87B4-0048B1EB7DA1}" type="pres">
      <dgm:prSet presAssocID="{12A90461-DD43-40F6-A575-BFC526F2174F}" presName="rootConnector" presStyleLbl="node1" presStyleIdx="5" presStyleCnt="6"/>
      <dgm:spPr/>
    </dgm:pt>
    <dgm:pt modelId="{E5D089D8-5244-48BA-BB1F-F6DF5D765F10}" type="pres">
      <dgm:prSet presAssocID="{12A90461-DD43-40F6-A575-BFC526F2174F}" presName="childShape" presStyleCnt="0"/>
      <dgm:spPr/>
    </dgm:pt>
    <dgm:pt modelId="{0D43CBCF-02A5-4A9E-8C24-C85BD57D81DB}" type="pres">
      <dgm:prSet presAssocID="{1FD7FF65-586D-47DF-A0BA-651E8B9C6414}" presName="Name13" presStyleLbl="parChTrans1D2" presStyleIdx="5" presStyleCnt="6"/>
      <dgm:spPr/>
    </dgm:pt>
    <dgm:pt modelId="{4F78B166-F7A3-42B1-8E29-DA80EC6FF207}" type="pres">
      <dgm:prSet presAssocID="{78C5F3AC-7B14-4F3B-B653-4CBAC4C341C3}" presName="childText" presStyleLbl="bgAcc1" presStyleIdx="5" presStyleCnt="6" custScaleY="70512">
        <dgm:presLayoutVars>
          <dgm:bulletEnabled val="1"/>
        </dgm:presLayoutVars>
      </dgm:prSet>
      <dgm:spPr/>
    </dgm:pt>
  </dgm:ptLst>
  <dgm:cxnLst>
    <dgm:cxn modelId="{A56F2F04-4866-4606-88BA-DD58C25A1CCD}" type="presOf" srcId="{3A4D48A5-D9FE-4160-AE0E-ACCE81F65310}" destId="{10A4A38F-7CAA-4F89-90A5-C5BAB354EA13}" srcOrd="0" destOrd="0" presId="urn:microsoft.com/office/officeart/2005/8/layout/hierarchy3"/>
    <dgm:cxn modelId="{E7717C04-0153-4785-966E-FC69DAF615FB}" type="presOf" srcId="{F1B9105B-CEF1-462D-98D4-C25CE8124771}" destId="{B3C7459B-A034-4443-86D0-27B5AC4B45E9}" srcOrd="0" destOrd="0" presId="urn:microsoft.com/office/officeart/2005/8/layout/hierarchy3"/>
    <dgm:cxn modelId="{EDF28709-3409-42C9-9348-78FFCF64CB29}" srcId="{1535E79A-7363-496F-8281-D81DACEA2A3E}" destId="{6F8D649B-C96E-453E-A3B5-3FDCD23F25E3}" srcOrd="0" destOrd="0" parTransId="{1C48E6FB-66FC-4061-98EA-D9A7737FBFAA}" sibTransId="{61813D5B-81E8-4814-B44B-3F2BBC11EF49}"/>
    <dgm:cxn modelId="{98744812-134A-4431-B3AC-1223BEFAF702}" type="presOf" srcId="{1535E79A-7363-496F-8281-D81DACEA2A3E}" destId="{F45C685C-51F3-4449-AAB2-6CB301633CB8}" srcOrd="0" destOrd="0" presId="urn:microsoft.com/office/officeart/2005/8/layout/hierarchy3"/>
    <dgm:cxn modelId="{BA746013-D12C-4B83-A74E-B7BEC2CF3F4E}" srcId="{7EB4BE5B-97C4-4477-952A-6053BC8F805F}" destId="{02665530-5B14-47EE-B510-7FFE8DD13EF0}" srcOrd="2" destOrd="0" parTransId="{799F2290-DB4B-41EE-B362-A5882FE1BB18}" sibTransId="{A871BC3D-45DB-46DE-A510-7BF6B65B0536}"/>
    <dgm:cxn modelId="{530A7819-7B8E-48A1-8E21-430F28981605}" srcId="{CFCF82DF-BBA2-4837-922B-6B5F41055CF9}" destId="{07C08E88-77EE-4FAC-9A33-1C627D1BE596}" srcOrd="0" destOrd="0" parTransId="{8621666D-FAC1-4A29-9AB0-F958D52C9A47}" sibTransId="{25E305BC-677E-4D3C-BF64-36FBC784415D}"/>
    <dgm:cxn modelId="{95552623-4F0F-4907-AFD7-2506FB30F5EA}" type="presOf" srcId="{1C48E6FB-66FC-4061-98EA-D9A7737FBFAA}" destId="{7EF0EB04-DBC0-41DD-BEB1-49CA88D41EB3}" srcOrd="0" destOrd="0" presId="urn:microsoft.com/office/officeart/2005/8/layout/hierarchy3"/>
    <dgm:cxn modelId="{06CB6327-F343-4B64-952C-A385AA8DFDB7}" type="presOf" srcId="{6F8D649B-C96E-453E-A3B5-3FDCD23F25E3}" destId="{2C4F9B9B-FC5C-4923-9E0C-4EB6D1CA7AE6}" srcOrd="0" destOrd="0" presId="urn:microsoft.com/office/officeart/2005/8/layout/hierarchy3"/>
    <dgm:cxn modelId="{57922A2E-5AC3-4E7F-A204-F3725854375E}" type="presOf" srcId="{CFCF82DF-BBA2-4837-922B-6B5F41055CF9}" destId="{03FB66F4-1C94-4E49-834A-57954F1F916B}" srcOrd="1" destOrd="0" presId="urn:microsoft.com/office/officeart/2005/8/layout/hierarchy3"/>
    <dgm:cxn modelId="{503CE32E-97D5-4410-852D-116FDD033300}" type="presOf" srcId="{A1C0D784-26DA-4F36-8C36-8BCC811161CE}" destId="{2A508751-42F5-4826-A86D-54106B6129E8}" srcOrd="0" destOrd="0" presId="urn:microsoft.com/office/officeart/2005/8/layout/hierarchy3"/>
    <dgm:cxn modelId="{912FE333-6753-4BE6-BC44-FFEBFA2992B8}" srcId="{7EB4BE5B-97C4-4477-952A-6053BC8F805F}" destId="{3A4D48A5-D9FE-4160-AE0E-ACCE81F65310}" srcOrd="3" destOrd="0" parTransId="{9C6DB984-FFCB-4B54-A58D-52254B37421C}" sibTransId="{70AFFD54-7261-4C2C-B913-D78AB462A237}"/>
    <dgm:cxn modelId="{A9F92B3B-E87F-4A16-8151-F4B24EC1D683}" srcId="{E2A71EF5-8067-4789-8859-59784BB54577}" destId="{0563A9CB-ED3E-46EE-B86A-A8B5708F6A2A}" srcOrd="0" destOrd="0" parTransId="{0CA0FE75-5F7E-4DFF-9ED7-E9F12F6A47FE}" sibTransId="{B1E8FF04-8B72-43DA-A8AC-FF9A1F754D03}"/>
    <dgm:cxn modelId="{6CE41861-35CE-4677-9E6A-5B71A1787457}" type="presOf" srcId="{1535E79A-7363-496F-8281-D81DACEA2A3E}" destId="{33BB4F87-82A2-4BA4-9A2B-6EF6ACBAC6CA}" srcOrd="1" destOrd="0" presId="urn:microsoft.com/office/officeart/2005/8/layout/hierarchy3"/>
    <dgm:cxn modelId="{FA7D9141-185D-45BD-8545-53C98F27242D}" type="presOf" srcId="{0563A9CB-ED3E-46EE-B86A-A8B5708F6A2A}" destId="{F431726E-B1B9-41D9-8524-FF22C68FAEA3}" srcOrd="0" destOrd="0" presId="urn:microsoft.com/office/officeart/2005/8/layout/hierarchy3"/>
    <dgm:cxn modelId="{1EB3B841-BAD1-44E4-92E4-45F5238C841D}" type="presOf" srcId="{7EB4BE5B-97C4-4477-952A-6053BC8F805F}" destId="{89EAAA67-4ED3-4084-BAAA-4BBE16F1EDE3}" srcOrd="0" destOrd="0" presId="urn:microsoft.com/office/officeart/2005/8/layout/hierarchy3"/>
    <dgm:cxn modelId="{BBE0AB42-FBEA-4AAC-8C3F-31B301EAB610}" type="presOf" srcId="{02665530-5B14-47EE-B510-7FFE8DD13EF0}" destId="{86524205-BCAF-4A15-9161-4123283C3BE6}" srcOrd="1" destOrd="0" presId="urn:microsoft.com/office/officeart/2005/8/layout/hierarchy3"/>
    <dgm:cxn modelId="{9362A049-909E-45A1-A56D-BED16F514D78}" type="presOf" srcId="{8621666D-FAC1-4A29-9AB0-F958D52C9A47}" destId="{405E14DD-CB99-41CD-BB4B-6C39DBBEC66E}" srcOrd="0" destOrd="0" presId="urn:microsoft.com/office/officeart/2005/8/layout/hierarchy3"/>
    <dgm:cxn modelId="{B8D1694D-7494-4194-B09A-603FA77F1828}" type="presOf" srcId="{1FD7FF65-586D-47DF-A0BA-651E8B9C6414}" destId="{0D43CBCF-02A5-4A9E-8C24-C85BD57D81DB}" srcOrd="0" destOrd="0" presId="urn:microsoft.com/office/officeart/2005/8/layout/hierarchy3"/>
    <dgm:cxn modelId="{5FE8D44D-70F3-4A04-BB7A-7434145854E8}" type="presOf" srcId="{E2A71EF5-8067-4789-8859-59784BB54577}" destId="{14D30879-C309-457D-AE1F-72F1882BBB51}" srcOrd="0" destOrd="0" presId="urn:microsoft.com/office/officeart/2005/8/layout/hierarchy3"/>
    <dgm:cxn modelId="{0D06C86E-E958-4100-86C6-F904D621F493}" type="presOf" srcId="{12A90461-DD43-40F6-A575-BFC526F2174F}" destId="{49436762-3B1B-49AE-B27A-F73D36C87F02}" srcOrd="0" destOrd="0" presId="urn:microsoft.com/office/officeart/2005/8/layout/hierarchy3"/>
    <dgm:cxn modelId="{0D6EBA70-55CA-4F14-91F4-87F28DDE7A7F}" type="presOf" srcId="{07C08E88-77EE-4FAC-9A33-1C627D1BE596}" destId="{EB038E4F-7E18-4491-AEC3-3BD6A43B21F4}" srcOrd="0" destOrd="0" presId="urn:microsoft.com/office/officeart/2005/8/layout/hierarchy3"/>
    <dgm:cxn modelId="{27DD7652-409B-474E-89AA-00CBD1D0EDB5}" type="presOf" srcId="{CFCF82DF-BBA2-4837-922B-6B5F41055CF9}" destId="{07191E93-5A0D-4D09-8A0C-90278F74E9D1}" srcOrd="0" destOrd="0" presId="urn:microsoft.com/office/officeart/2005/8/layout/hierarchy3"/>
    <dgm:cxn modelId="{EF69D652-930C-4CE0-96A6-84A94E4F98E4}" type="presOf" srcId="{E2A71EF5-8067-4789-8859-59784BB54577}" destId="{211596E5-366E-4F31-A42D-FF8046D31412}" srcOrd="1" destOrd="0" presId="urn:microsoft.com/office/officeart/2005/8/layout/hierarchy3"/>
    <dgm:cxn modelId="{5288AA7C-00CE-4124-926C-CA8F25F01FDE}" srcId="{7EB4BE5B-97C4-4477-952A-6053BC8F805F}" destId="{E2A71EF5-8067-4789-8859-59784BB54577}" srcOrd="4" destOrd="0" parTransId="{9096B9F9-6DBC-40A7-B1BA-FBA44B8AC638}" sibTransId="{95235D9E-FF5A-4CE4-9443-61AAAE9F4892}"/>
    <dgm:cxn modelId="{ABDF5283-3691-4626-A11A-46B897445141}" type="presOf" srcId="{5DFF90AE-C49F-4FD9-BEA8-2FC0576ABA04}" destId="{9A8840E3-A726-480B-B025-C838B8905EDC}" srcOrd="0" destOrd="0" presId="urn:microsoft.com/office/officeart/2005/8/layout/hierarchy3"/>
    <dgm:cxn modelId="{1C010C8F-F34F-4F93-B2C0-71020BFF6AC8}" type="presOf" srcId="{3A4D48A5-D9FE-4160-AE0E-ACCE81F65310}" destId="{53511783-1973-4773-AF7D-261020E3624D}" srcOrd="1" destOrd="0" presId="urn:microsoft.com/office/officeart/2005/8/layout/hierarchy3"/>
    <dgm:cxn modelId="{85FC4B92-E013-40F9-BB44-81F3E2CBE5CB}" srcId="{7EB4BE5B-97C4-4477-952A-6053BC8F805F}" destId="{1535E79A-7363-496F-8281-D81DACEA2A3E}" srcOrd="1" destOrd="0" parTransId="{87A10E40-B23A-40D3-9034-8C02A7F47F4D}" sibTransId="{C2D735E3-A202-4E1B-BF46-32352EE58F85}"/>
    <dgm:cxn modelId="{BD864D92-AE55-46D4-AB13-F385578736CA}" type="presOf" srcId="{02665530-5B14-47EE-B510-7FFE8DD13EF0}" destId="{D34AE494-1D19-445F-8CCF-349D2D2A6869}" srcOrd="0" destOrd="0" presId="urn:microsoft.com/office/officeart/2005/8/layout/hierarchy3"/>
    <dgm:cxn modelId="{765E5593-4A5A-4CA5-835C-73EDB6D49942}" srcId="{12A90461-DD43-40F6-A575-BFC526F2174F}" destId="{78C5F3AC-7B14-4F3B-B653-4CBAC4C341C3}" srcOrd="0" destOrd="0" parTransId="{1FD7FF65-586D-47DF-A0BA-651E8B9C6414}" sibTransId="{8122ED4C-FBA7-41CA-BCB1-0F8C3A85BD9B}"/>
    <dgm:cxn modelId="{44CF7098-1FD1-4656-859C-B3A557601D85}" type="presOf" srcId="{78C5F3AC-7B14-4F3B-B653-4CBAC4C341C3}" destId="{4F78B166-F7A3-42B1-8E29-DA80EC6FF207}" srcOrd="0" destOrd="0" presId="urn:microsoft.com/office/officeart/2005/8/layout/hierarchy3"/>
    <dgm:cxn modelId="{D81078BA-844B-49F4-BCDF-D577473C94B6}" srcId="{7EB4BE5B-97C4-4477-952A-6053BC8F805F}" destId="{CFCF82DF-BBA2-4837-922B-6B5F41055CF9}" srcOrd="0" destOrd="0" parTransId="{542B7BE7-2983-4EA0-A353-E0DE0E74902B}" sibTransId="{4A57FC97-5AC1-4E4B-BE7B-321901993C9A}"/>
    <dgm:cxn modelId="{8A70C8C2-7D76-413A-B176-974E8901D84C}" type="presOf" srcId="{FC793565-6117-40FE-915D-6AB2384E9D38}" destId="{4EB2B0FD-6522-4F10-A615-1EDFC564D368}" srcOrd="0" destOrd="0" presId="urn:microsoft.com/office/officeart/2005/8/layout/hierarchy3"/>
    <dgm:cxn modelId="{4D2FE4D1-BDD3-42BC-A4A5-49C791AEDA76}" srcId="{7EB4BE5B-97C4-4477-952A-6053BC8F805F}" destId="{12A90461-DD43-40F6-A575-BFC526F2174F}" srcOrd="5" destOrd="0" parTransId="{2B220F0E-728B-4F16-937E-B3699A2236F8}" sibTransId="{ED8392BD-89C1-47D7-8EF1-446F9575D678}"/>
    <dgm:cxn modelId="{D0B1B4D2-D9AF-40F3-88C0-22901E357FAF}" type="presOf" srcId="{0CA0FE75-5F7E-4DFF-9ED7-E9F12F6A47FE}" destId="{C8919712-4716-42A4-AF60-BAB612A223CA}" srcOrd="0" destOrd="0" presId="urn:microsoft.com/office/officeart/2005/8/layout/hierarchy3"/>
    <dgm:cxn modelId="{A971F8D2-BDBA-495A-BB89-A8CF5E7F0F37}" srcId="{02665530-5B14-47EE-B510-7FFE8DD13EF0}" destId="{F1B9105B-CEF1-462D-98D4-C25CE8124771}" srcOrd="0" destOrd="0" parTransId="{FC793565-6117-40FE-915D-6AB2384E9D38}" sibTransId="{56F38651-6076-4552-B6F9-520BFB8D7E54}"/>
    <dgm:cxn modelId="{F471B3F5-B79E-4F2F-BCE5-F7E50215EF66}" srcId="{3A4D48A5-D9FE-4160-AE0E-ACCE81F65310}" destId="{5DFF90AE-C49F-4FD9-BEA8-2FC0576ABA04}" srcOrd="0" destOrd="0" parTransId="{A1C0D784-26DA-4F36-8C36-8BCC811161CE}" sibTransId="{EC243AB1-6E93-4CA8-87C7-4176131C2D76}"/>
    <dgm:cxn modelId="{2A96A9FB-4A5B-4A12-B0FA-EA8322FF1FC7}" type="presOf" srcId="{12A90461-DD43-40F6-A575-BFC526F2174F}" destId="{5C49FDCB-1614-439B-87B4-0048B1EB7DA1}" srcOrd="1" destOrd="0" presId="urn:microsoft.com/office/officeart/2005/8/layout/hierarchy3"/>
    <dgm:cxn modelId="{9D393AC8-38C1-4B97-9168-11FD13B4DFFA}" type="presParOf" srcId="{89EAAA67-4ED3-4084-BAAA-4BBE16F1EDE3}" destId="{81147179-0D09-45A3-B4E6-1AD52EB1C1D5}" srcOrd="0" destOrd="0" presId="urn:microsoft.com/office/officeart/2005/8/layout/hierarchy3"/>
    <dgm:cxn modelId="{ABF6088E-E9C0-4433-AE3D-5F4661A1BF80}" type="presParOf" srcId="{81147179-0D09-45A3-B4E6-1AD52EB1C1D5}" destId="{FCB19862-2A6F-498F-8C7C-9F9C29C3570F}" srcOrd="0" destOrd="0" presId="urn:microsoft.com/office/officeart/2005/8/layout/hierarchy3"/>
    <dgm:cxn modelId="{7AA52726-7627-4956-9628-55A456166F8B}" type="presParOf" srcId="{FCB19862-2A6F-498F-8C7C-9F9C29C3570F}" destId="{07191E93-5A0D-4D09-8A0C-90278F74E9D1}" srcOrd="0" destOrd="0" presId="urn:microsoft.com/office/officeart/2005/8/layout/hierarchy3"/>
    <dgm:cxn modelId="{ABF506E5-1072-4B47-9A1A-5F1A7D09C034}" type="presParOf" srcId="{FCB19862-2A6F-498F-8C7C-9F9C29C3570F}" destId="{03FB66F4-1C94-4E49-834A-57954F1F916B}" srcOrd="1" destOrd="0" presId="urn:microsoft.com/office/officeart/2005/8/layout/hierarchy3"/>
    <dgm:cxn modelId="{FC1D5EAE-86F4-41B8-95A7-490B690CAF2D}" type="presParOf" srcId="{81147179-0D09-45A3-B4E6-1AD52EB1C1D5}" destId="{BE796A1D-0D5A-41CC-8FC9-7867FBC01DC4}" srcOrd="1" destOrd="0" presId="urn:microsoft.com/office/officeart/2005/8/layout/hierarchy3"/>
    <dgm:cxn modelId="{A38FEE1B-94FC-4432-AA14-217A4CB66C56}" type="presParOf" srcId="{BE796A1D-0D5A-41CC-8FC9-7867FBC01DC4}" destId="{405E14DD-CB99-41CD-BB4B-6C39DBBEC66E}" srcOrd="0" destOrd="0" presId="urn:microsoft.com/office/officeart/2005/8/layout/hierarchy3"/>
    <dgm:cxn modelId="{6C428B21-431A-40DE-9A83-16F47F6EFFB4}" type="presParOf" srcId="{BE796A1D-0D5A-41CC-8FC9-7867FBC01DC4}" destId="{EB038E4F-7E18-4491-AEC3-3BD6A43B21F4}" srcOrd="1" destOrd="0" presId="urn:microsoft.com/office/officeart/2005/8/layout/hierarchy3"/>
    <dgm:cxn modelId="{AD98805E-303A-4F41-9420-0C278E28E2B5}" type="presParOf" srcId="{89EAAA67-4ED3-4084-BAAA-4BBE16F1EDE3}" destId="{A1334507-9A7D-46E7-A0FF-A9F4CF78436D}" srcOrd="1" destOrd="0" presId="urn:microsoft.com/office/officeart/2005/8/layout/hierarchy3"/>
    <dgm:cxn modelId="{20B201D8-4F85-4703-9084-E486F372F956}" type="presParOf" srcId="{A1334507-9A7D-46E7-A0FF-A9F4CF78436D}" destId="{508A993B-6B78-404C-979B-5E6873BC5BE3}" srcOrd="0" destOrd="0" presId="urn:microsoft.com/office/officeart/2005/8/layout/hierarchy3"/>
    <dgm:cxn modelId="{E51C6815-15CE-4386-92B5-959612C5416A}" type="presParOf" srcId="{508A993B-6B78-404C-979B-5E6873BC5BE3}" destId="{F45C685C-51F3-4449-AAB2-6CB301633CB8}" srcOrd="0" destOrd="0" presId="urn:microsoft.com/office/officeart/2005/8/layout/hierarchy3"/>
    <dgm:cxn modelId="{DEB058C0-3590-4017-ACCF-5EFF3A94B178}" type="presParOf" srcId="{508A993B-6B78-404C-979B-5E6873BC5BE3}" destId="{33BB4F87-82A2-4BA4-9A2B-6EF6ACBAC6CA}" srcOrd="1" destOrd="0" presId="urn:microsoft.com/office/officeart/2005/8/layout/hierarchy3"/>
    <dgm:cxn modelId="{891952FB-51DC-4780-A5EC-408FF12F9EF9}" type="presParOf" srcId="{A1334507-9A7D-46E7-A0FF-A9F4CF78436D}" destId="{A8E755D3-CCC2-498C-A53D-EFE4BF5030AE}" srcOrd="1" destOrd="0" presId="urn:microsoft.com/office/officeart/2005/8/layout/hierarchy3"/>
    <dgm:cxn modelId="{CF3ECF95-1C18-40E0-879C-6E797FCF7946}" type="presParOf" srcId="{A8E755D3-CCC2-498C-A53D-EFE4BF5030AE}" destId="{7EF0EB04-DBC0-41DD-BEB1-49CA88D41EB3}" srcOrd="0" destOrd="0" presId="urn:microsoft.com/office/officeart/2005/8/layout/hierarchy3"/>
    <dgm:cxn modelId="{53C6267D-D29B-4A66-8EF6-8289F7E6F85D}" type="presParOf" srcId="{A8E755D3-CCC2-498C-A53D-EFE4BF5030AE}" destId="{2C4F9B9B-FC5C-4923-9E0C-4EB6D1CA7AE6}" srcOrd="1" destOrd="0" presId="urn:microsoft.com/office/officeart/2005/8/layout/hierarchy3"/>
    <dgm:cxn modelId="{70EDEE26-18D0-42EE-A740-3910B10D8334}" type="presParOf" srcId="{89EAAA67-4ED3-4084-BAAA-4BBE16F1EDE3}" destId="{A38A0128-ABEF-4B73-A0DA-962ABE9059E9}" srcOrd="2" destOrd="0" presId="urn:microsoft.com/office/officeart/2005/8/layout/hierarchy3"/>
    <dgm:cxn modelId="{1F7C37CA-4DE2-4AD6-B077-9F02ED7A6E1E}" type="presParOf" srcId="{A38A0128-ABEF-4B73-A0DA-962ABE9059E9}" destId="{853F1714-C438-4258-909E-77122AF65152}" srcOrd="0" destOrd="0" presId="urn:microsoft.com/office/officeart/2005/8/layout/hierarchy3"/>
    <dgm:cxn modelId="{7FF31869-AE9F-4C37-8999-72F7D4AF771E}" type="presParOf" srcId="{853F1714-C438-4258-909E-77122AF65152}" destId="{D34AE494-1D19-445F-8CCF-349D2D2A6869}" srcOrd="0" destOrd="0" presId="urn:microsoft.com/office/officeart/2005/8/layout/hierarchy3"/>
    <dgm:cxn modelId="{C3261259-F4C4-4468-A141-89CFB6B2F854}" type="presParOf" srcId="{853F1714-C438-4258-909E-77122AF65152}" destId="{86524205-BCAF-4A15-9161-4123283C3BE6}" srcOrd="1" destOrd="0" presId="urn:microsoft.com/office/officeart/2005/8/layout/hierarchy3"/>
    <dgm:cxn modelId="{D36F9011-4838-4BEF-9AB2-5C7D8FA34BB6}" type="presParOf" srcId="{A38A0128-ABEF-4B73-A0DA-962ABE9059E9}" destId="{8A6F3162-CABF-4A75-9739-EA771EBDEF66}" srcOrd="1" destOrd="0" presId="urn:microsoft.com/office/officeart/2005/8/layout/hierarchy3"/>
    <dgm:cxn modelId="{1A92E040-253D-4094-B28C-1F355F76F1D2}" type="presParOf" srcId="{8A6F3162-CABF-4A75-9739-EA771EBDEF66}" destId="{4EB2B0FD-6522-4F10-A615-1EDFC564D368}" srcOrd="0" destOrd="0" presId="urn:microsoft.com/office/officeart/2005/8/layout/hierarchy3"/>
    <dgm:cxn modelId="{478BE70B-D250-457C-A310-5EB2473EB6B2}" type="presParOf" srcId="{8A6F3162-CABF-4A75-9739-EA771EBDEF66}" destId="{B3C7459B-A034-4443-86D0-27B5AC4B45E9}" srcOrd="1" destOrd="0" presId="urn:microsoft.com/office/officeart/2005/8/layout/hierarchy3"/>
    <dgm:cxn modelId="{DEEF3914-390F-4F06-AAE9-E04AD598ED49}" type="presParOf" srcId="{89EAAA67-4ED3-4084-BAAA-4BBE16F1EDE3}" destId="{69A06910-74A1-42F6-B7A4-46B7424D7A69}" srcOrd="3" destOrd="0" presId="urn:microsoft.com/office/officeart/2005/8/layout/hierarchy3"/>
    <dgm:cxn modelId="{CAE8DA6C-612A-41BF-8BCF-C0D9DEAE6616}" type="presParOf" srcId="{69A06910-74A1-42F6-B7A4-46B7424D7A69}" destId="{6230F7E2-D720-4FFF-BE43-4B846CEAED9A}" srcOrd="0" destOrd="0" presId="urn:microsoft.com/office/officeart/2005/8/layout/hierarchy3"/>
    <dgm:cxn modelId="{1BE8011B-C340-4595-82CB-ACE02B534BA4}" type="presParOf" srcId="{6230F7E2-D720-4FFF-BE43-4B846CEAED9A}" destId="{10A4A38F-7CAA-4F89-90A5-C5BAB354EA13}" srcOrd="0" destOrd="0" presId="urn:microsoft.com/office/officeart/2005/8/layout/hierarchy3"/>
    <dgm:cxn modelId="{9715153F-6E1C-4E37-B083-E552DCE89ADC}" type="presParOf" srcId="{6230F7E2-D720-4FFF-BE43-4B846CEAED9A}" destId="{53511783-1973-4773-AF7D-261020E3624D}" srcOrd="1" destOrd="0" presId="urn:microsoft.com/office/officeart/2005/8/layout/hierarchy3"/>
    <dgm:cxn modelId="{59D08743-31B0-4D0D-AD21-63C4E38919D9}" type="presParOf" srcId="{69A06910-74A1-42F6-B7A4-46B7424D7A69}" destId="{A94C7250-F380-4CAC-B539-B0CA9F24C111}" srcOrd="1" destOrd="0" presId="urn:microsoft.com/office/officeart/2005/8/layout/hierarchy3"/>
    <dgm:cxn modelId="{FF083B14-9470-439A-B02B-602DB6C21425}" type="presParOf" srcId="{A94C7250-F380-4CAC-B539-B0CA9F24C111}" destId="{2A508751-42F5-4826-A86D-54106B6129E8}" srcOrd="0" destOrd="0" presId="urn:microsoft.com/office/officeart/2005/8/layout/hierarchy3"/>
    <dgm:cxn modelId="{0B742B88-4972-4845-9CC0-0C4B7AF9F8EC}" type="presParOf" srcId="{A94C7250-F380-4CAC-B539-B0CA9F24C111}" destId="{9A8840E3-A726-480B-B025-C838B8905EDC}" srcOrd="1" destOrd="0" presId="urn:microsoft.com/office/officeart/2005/8/layout/hierarchy3"/>
    <dgm:cxn modelId="{CCA2CB96-1997-409B-8922-4F98E1E14B54}" type="presParOf" srcId="{89EAAA67-4ED3-4084-BAAA-4BBE16F1EDE3}" destId="{CA7CC311-86F7-4E35-B363-49D4946CE5EF}" srcOrd="4" destOrd="0" presId="urn:microsoft.com/office/officeart/2005/8/layout/hierarchy3"/>
    <dgm:cxn modelId="{8BC9758D-3753-479E-A06C-7256985F6E5B}" type="presParOf" srcId="{CA7CC311-86F7-4E35-B363-49D4946CE5EF}" destId="{E1C2FE48-6E0A-4517-B3F9-DD84C33309B2}" srcOrd="0" destOrd="0" presId="urn:microsoft.com/office/officeart/2005/8/layout/hierarchy3"/>
    <dgm:cxn modelId="{384D13D7-EFEF-4D36-A630-BDE0F3192BAF}" type="presParOf" srcId="{E1C2FE48-6E0A-4517-B3F9-DD84C33309B2}" destId="{14D30879-C309-457D-AE1F-72F1882BBB51}" srcOrd="0" destOrd="0" presId="urn:microsoft.com/office/officeart/2005/8/layout/hierarchy3"/>
    <dgm:cxn modelId="{19BEDE6A-1AC2-40AF-802B-31797E17FEF5}" type="presParOf" srcId="{E1C2FE48-6E0A-4517-B3F9-DD84C33309B2}" destId="{211596E5-366E-4F31-A42D-FF8046D31412}" srcOrd="1" destOrd="0" presId="urn:microsoft.com/office/officeart/2005/8/layout/hierarchy3"/>
    <dgm:cxn modelId="{FB6EE298-0227-42CF-BF57-D2CC4DE80A07}" type="presParOf" srcId="{CA7CC311-86F7-4E35-B363-49D4946CE5EF}" destId="{53C8F645-7197-4381-A5D6-E14F9D78EE55}" srcOrd="1" destOrd="0" presId="urn:microsoft.com/office/officeart/2005/8/layout/hierarchy3"/>
    <dgm:cxn modelId="{46470C11-3513-407F-B813-03789FBD2FB4}" type="presParOf" srcId="{53C8F645-7197-4381-A5D6-E14F9D78EE55}" destId="{C8919712-4716-42A4-AF60-BAB612A223CA}" srcOrd="0" destOrd="0" presId="urn:microsoft.com/office/officeart/2005/8/layout/hierarchy3"/>
    <dgm:cxn modelId="{C262DD2B-3620-40AF-8CAB-36CE75DDCFC3}" type="presParOf" srcId="{53C8F645-7197-4381-A5D6-E14F9D78EE55}" destId="{F431726E-B1B9-41D9-8524-FF22C68FAEA3}" srcOrd="1" destOrd="0" presId="urn:microsoft.com/office/officeart/2005/8/layout/hierarchy3"/>
    <dgm:cxn modelId="{E52A5C8A-A88A-47F4-AB41-692DB19535DD}" type="presParOf" srcId="{89EAAA67-4ED3-4084-BAAA-4BBE16F1EDE3}" destId="{8A6D0E2D-FC15-4508-8F33-B7955545E23E}" srcOrd="5" destOrd="0" presId="urn:microsoft.com/office/officeart/2005/8/layout/hierarchy3"/>
    <dgm:cxn modelId="{50D6A19D-2DF4-4E43-AE9A-6C0BCCEFBD61}" type="presParOf" srcId="{8A6D0E2D-FC15-4508-8F33-B7955545E23E}" destId="{FF025B72-538B-4162-B2AA-E9E7D863ADCD}" srcOrd="0" destOrd="0" presId="urn:microsoft.com/office/officeart/2005/8/layout/hierarchy3"/>
    <dgm:cxn modelId="{5F7F4124-4E5C-4C8A-85FF-686912D35E64}" type="presParOf" srcId="{FF025B72-538B-4162-B2AA-E9E7D863ADCD}" destId="{49436762-3B1B-49AE-B27A-F73D36C87F02}" srcOrd="0" destOrd="0" presId="urn:microsoft.com/office/officeart/2005/8/layout/hierarchy3"/>
    <dgm:cxn modelId="{84198232-7078-402F-9DE6-0CFB9BF58212}" type="presParOf" srcId="{FF025B72-538B-4162-B2AA-E9E7D863ADCD}" destId="{5C49FDCB-1614-439B-87B4-0048B1EB7DA1}" srcOrd="1" destOrd="0" presId="urn:microsoft.com/office/officeart/2005/8/layout/hierarchy3"/>
    <dgm:cxn modelId="{B4B87112-CB30-4663-AEB5-72F8203E0E21}" type="presParOf" srcId="{8A6D0E2D-FC15-4508-8F33-B7955545E23E}" destId="{E5D089D8-5244-48BA-BB1F-F6DF5D765F10}" srcOrd="1" destOrd="0" presId="urn:microsoft.com/office/officeart/2005/8/layout/hierarchy3"/>
    <dgm:cxn modelId="{97420072-D9F9-4744-B5DB-30D355B8F368}" type="presParOf" srcId="{E5D089D8-5244-48BA-BB1F-F6DF5D765F10}" destId="{0D43CBCF-02A5-4A9E-8C24-C85BD57D81DB}" srcOrd="0" destOrd="0" presId="urn:microsoft.com/office/officeart/2005/8/layout/hierarchy3"/>
    <dgm:cxn modelId="{6540BBD4-A95E-478E-8575-AE1AEBA626A3}" type="presParOf" srcId="{E5D089D8-5244-48BA-BB1F-F6DF5D765F10}" destId="{4F78B166-F7A3-42B1-8E29-DA80EC6FF20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57E6F-2110-40F0-A515-AFDE1EBF5A38}">
      <dsp:nvSpPr>
        <dsp:cNvPr id="0" name=""/>
        <dsp:cNvSpPr/>
      </dsp:nvSpPr>
      <dsp:spPr>
        <a:xfrm>
          <a:off x="545040" y="0"/>
          <a:ext cx="11185033" cy="4477764"/>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7923BB-3D8E-4D71-8587-BD4DF49786A3}">
      <dsp:nvSpPr>
        <dsp:cNvPr id="0" name=""/>
        <dsp:cNvSpPr/>
      </dsp:nvSpPr>
      <dsp:spPr>
        <a:xfrm>
          <a:off x="746996" y="1343329"/>
          <a:ext cx="5006880" cy="179110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altLang="es-CO" sz="1400" kern="12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Ejecutar políticas, estrategias, planes, programas y proyectos de infraestructura de la Red Vial carretera, férrea, fluvial y marítima, de acuerdo con los lineamientos dados por el Gobierno Nacional, generando resultados tendientes a solucionar necesidades de conectividad, transitabilidad y movilidad de los usuarios, contribuyendo a la competitividad del país, con un talento humano calificado y comprometido</a:t>
          </a:r>
          <a:endParaRPr lang="es-CO" sz="1400" kern="1200" dirty="0">
            <a:solidFill>
              <a:srgbClr val="003366"/>
            </a:solidFill>
            <a:latin typeface="Myriad Pro" panose="020B0503030403020204" pitchFamily="34" charset="0"/>
          </a:endParaRPr>
        </a:p>
      </dsp:txBody>
      <dsp:txXfrm>
        <a:off x="834431" y="1430764"/>
        <a:ext cx="4832010" cy="1616235"/>
      </dsp:txXfrm>
    </dsp:sp>
    <dsp:sp modelId="{451A0AC0-250C-4E6D-88E0-AD37EF140E8E}">
      <dsp:nvSpPr>
        <dsp:cNvPr id="0" name=""/>
        <dsp:cNvSpPr/>
      </dsp:nvSpPr>
      <dsp:spPr>
        <a:xfrm>
          <a:off x="6356074" y="1343329"/>
          <a:ext cx="4940883" cy="179110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CO" altLang="es-CO" sz="1400" kern="12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Para el año 2030 el Invías será reconocido por su liderazgo en la ejecución de proyectos de infraestructura georreferenciada (carreteros, férreos, fluviales y marítimos), con procesos de desarrollo sostenible e innovación tecnológica y normativa, fortaleciendo la articulación del transporte intermodal, la conectividad entre centros de producción y de consumo; y la integración territorial y regional, contribuyendo a la competitividad del país.</a:t>
          </a:r>
          <a:endParaRPr lang="es-CO" sz="1400" kern="1200" dirty="0">
            <a:solidFill>
              <a:srgbClr val="003366"/>
            </a:solidFill>
            <a:latin typeface="Myriad Pro" panose="020B0503030403020204" pitchFamily="34" charset="0"/>
          </a:endParaRPr>
        </a:p>
      </dsp:txBody>
      <dsp:txXfrm>
        <a:off x="6443509" y="1430764"/>
        <a:ext cx="4766013" cy="16162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39EB1A-EE59-498C-8547-15C2964E3DFA}">
      <dsp:nvSpPr>
        <dsp:cNvPr id="0" name=""/>
        <dsp:cNvSpPr/>
      </dsp:nvSpPr>
      <dsp:spPr>
        <a:xfrm>
          <a:off x="2072416" y="-61757"/>
          <a:ext cx="1382388" cy="1396070"/>
        </a:xfrm>
        <a:prstGeom prst="ellips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CO" sz="1000" b="1" kern="1200" dirty="0">
              <a:solidFill>
                <a:schemeClr val="accent5">
                  <a:lumMod val="50000"/>
                </a:schemeClr>
              </a:solidFill>
              <a:latin typeface="Myriad Pro" panose="020B0503030403020204" pitchFamily="34" charset="0"/>
            </a:rPr>
            <a:t>PRINCIPIOS DE LA CONTRATACIÓN</a:t>
          </a:r>
        </a:p>
      </dsp:txBody>
      <dsp:txXfrm>
        <a:off x="2274862" y="142693"/>
        <a:ext cx="977496" cy="987170"/>
      </dsp:txXfrm>
    </dsp:sp>
    <dsp:sp modelId="{DFB4AAF1-C9B3-44F0-97CE-2680238E51CC}">
      <dsp:nvSpPr>
        <dsp:cNvPr id="0" name=""/>
        <dsp:cNvSpPr/>
      </dsp:nvSpPr>
      <dsp:spPr>
        <a:xfrm rot="2017271">
          <a:off x="3387370" y="916618"/>
          <a:ext cx="177328" cy="3867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CO" sz="1700" kern="1200">
            <a:latin typeface="Arial Narrow" panose="020B0606020202030204" pitchFamily="34" charset="0"/>
          </a:endParaRPr>
        </a:p>
      </dsp:txBody>
      <dsp:txXfrm>
        <a:off x="3391820" y="979239"/>
        <a:ext cx="124130" cy="232049"/>
      </dsp:txXfrm>
    </dsp:sp>
    <dsp:sp modelId="{BA94E584-A838-4AE7-ABD3-E8837E387B4C}">
      <dsp:nvSpPr>
        <dsp:cNvPr id="0" name=""/>
        <dsp:cNvSpPr/>
      </dsp:nvSpPr>
      <dsp:spPr>
        <a:xfrm>
          <a:off x="3481908" y="858077"/>
          <a:ext cx="1604776" cy="1578707"/>
        </a:xfrm>
        <a:prstGeom prst="ellipse">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MX" sz="1000" b="1" kern="1200" dirty="0">
              <a:solidFill>
                <a:schemeClr val="accent5">
                  <a:lumMod val="75000"/>
                </a:schemeClr>
              </a:solidFill>
              <a:latin typeface="Myriad Pro" panose="020B0503030403020204" pitchFamily="34" charset="0"/>
            </a:rPr>
            <a:t> </a:t>
          </a:r>
          <a:r>
            <a:rPr lang="es-MX" sz="1050" b="1" kern="1200" dirty="0">
              <a:solidFill>
                <a:schemeClr val="accent5">
                  <a:lumMod val="75000"/>
                </a:schemeClr>
              </a:solidFill>
              <a:latin typeface="Myriad Pro" panose="020B0503030403020204" pitchFamily="34" charset="0"/>
            </a:rPr>
            <a:t>LEY ANTICORRUPCIÓN</a:t>
          </a:r>
          <a:endParaRPr lang="es-CO" sz="1050" b="1" kern="1200" dirty="0">
            <a:solidFill>
              <a:schemeClr val="accent5">
                <a:lumMod val="75000"/>
              </a:schemeClr>
            </a:solidFill>
            <a:latin typeface="Myriad Pro" panose="020B0503030403020204" pitchFamily="34" charset="0"/>
          </a:endParaRPr>
        </a:p>
      </dsp:txBody>
      <dsp:txXfrm>
        <a:off x="3716922" y="1089273"/>
        <a:ext cx="1134748" cy="1116315"/>
      </dsp:txXfrm>
    </dsp:sp>
    <dsp:sp modelId="{B42DAEC9-FBD4-474F-8DCF-81B404473859}">
      <dsp:nvSpPr>
        <dsp:cNvPr id="0" name=""/>
        <dsp:cNvSpPr/>
      </dsp:nvSpPr>
      <dsp:spPr>
        <a:xfrm rot="6480000">
          <a:off x="3891988" y="2370493"/>
          <a:ext cx="189081" cy="3867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CO" sz="1700" kern="1200">
            <a:latin typeface="Arial Narrow" panose="020B0606020202030204" pitchFamily="34" charset="0"/>
          </a:endParaRPr>
        </a:p>
      </dsp:txBody>
      <dsp:txXfrm rot="10800000">
        <a:off x="3929114" y="2420868"/>
        <a:ext cx="132357" cy="232049"/>
      </dsp:txXfrm>
    </dsp:sp>
    <dsp:sp modelId="{D7348DCD-9226-4B3A-BA09-B79196B4C309}">
      <dsp:nvSpPr>
        <dsp:cNvPr id="0" name=""/>
        <dsp:cNvSpPr/>
      </dsp:nvSpPr>
      <dsp:spPr>
        <a:xfrm>
          <a:off x="3179740" y="2710561"/>
          <a:ext cx="1145917" cy="1145917"/>
        </a:xfrm>
        <a:prstGeom prst="ellips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CO" sz="1000" b="1" kern="1200" dirty="0">
              <a:solidFill>
                <a:schemeClr val="accent5">
                  <a:lumMod val="50000"/>
                </a:schemeClr>
              </a:solidFill>
              <a:latin typeface="Myriad Pro" panose="020B0503030403020204" pitchFamily="34" charset="0"/>
            </a:rPr>
            <a:t>SECOP II</a:t>
          </a:r>
        </a:p>
      </dsp:txBody>
      <dsp:txXfrm>
        <a:off x="3347556" y="2878377"/>
        <a:ext cx="810285" cy="810285"/>
      </dsp:txXfrm>
    </dsp:sp>
    <dsp:sp modelId="{32BC2752-BA5C-49A8-835F-14D1798BB263}">
      <dsp:nvSpPr>
        <dsp:cNvPr id="0" name=""/>
        <dsp:cNvSpPr/>
      </dsp:nvSpPr>
      <dsp:spPr>
        <a:xfrm rot="10800000">
          <a:off x="2748963" y="3090146"/>
          <a:ext cx="304415" cy="3867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CO" sz="1700" kern="1200">
            <a:latin typeface="Arial Narrow" panose="020B0606020202030204" pitchFamily="34" charset="0"/>
          </a:endParaRPr>
        </a:p>
      </dsp:txBody>
      <dsp:txXfrm rot="10800000">
        <a:off x="2840287" y="3167495"/>
        <a:ext cx="213091" cy="232049"/>
      </dsp:txXfrm>
    </dsp:sp>
    <dsp:sp modelId="{80DD1B98-C7F4-4464-BB18-A590A18CC531}">
      <dsp:nvSpPr>
        <dsp:cNvPr id="0" name=""/>
        <dsp:cNvSpPr/>
      </dsp:nvSpPr>
      <dsp:spPr>
        <a:xfrm>
          <a:off x="1459453" y="2710561"/>
          <a:ext cx="1145917" cy="1145917"/>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CO" sz="1000" b="1" kern="1200" dirty="0">
              <a:solidFill>
                <a:schemeClr val="bg1">
                  <a:lumMod val="85000"/>
                </a:schemeClr>
              </a:solidFill>
              <a:latin typeface="Myriad Pro" panose="020B0503030403020204" pitchFamily="34" charset="0"/>
            </a:rPr>
            <a:t>PLIEGOS TIPO</a:t>
          </a:r>
        </a:p>
      </dsp:txBody>
      <dsp:txXfrm>
        <a:off x="1627269" y="2878377"/>
        <a:ext cx="810285" cy="810285"/>
      </dsp:txXfrm>
    </dsp:sp>
    <dsp:sp modelId="{DCBAA4CC-FCF2-4219-B986-5F676FCC44E8}">
      <dsp:nvSpPr>
        <dsp:cNvPr id="0" name=""/>
        <dsp:cNvSpPr/>
      </dsp:nvSpPr>
      <dsp:spPr>
        <a:xfrm rot="15120000">
          <a:off x="1656752" y="2324418"/>
          <a:ext cx="253718" cy="3867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CO" sz="1700" kern="1200">
            <a:latin typeface="Arial Narrow" panose="020B0606020202030204" pitchFamily="34" charset="0"/>
          </a:endParaRPr>
        </a:p>
      </dsp:txBody>
      <dsp:txXfrm rot="10800000">
        <a:off x="1706570" y="2437962"/>
        <a:ext cx="177603" cy="232049"/>
      </dsp:txXfrm>
    </dsp:sp>
    <dsp:sp modelId="{38724F7D-C77C-4A72-A2E2-549A3B636895}">
      <dsp:nvSpPr>
        <dsp:cNvPr id="0" name=""/>
        <dsp:cNvSpPr/>
      </dsp:nvSpPr>
      <dsp:spPr>
        <a:xfrm>
          <a:off x="832200" y="978816"/>
          <a:ext cx="1337228" cy="1337228"/>
        </a:xfrm>
        <a:prstGeom prst="ellips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CO" sz="1000" b="1" kern="1200" dirty="0">
              <a:latin typeface="Myriad Pro" panose="020B0503030403020204" pitchFamily="34" charset="0"/>
            </a:rPr>
            <a:t>PARTICIPANTES</a:t>
          </a:r>
          <a:r>
            <a:rPr lang="es-CO" sz="1000" b="1" kern="1200" dirty="0">
              <a:latin typeface="Arial Narrow" panose="020B0606020202030204" pitchFamily="34" charset="0"/>
            </a:rPr>
            <a:t> Y VEEDORES</a:t>
          </a:r>
        </a:p>
      </dsp:txBody>
      <dsp:txXfrm>
        <a:off x="1028033" y="1174649"/>
        <a:ext cx="945562" cy="945562"/>
      </dsp:txXfrm>
    </dsp:sp>
    <dsp:sp modelId="{97C6BC6F-F497-47BE-9005-BCDE513A754B}">
      <dsp:nvSpPr>
        <dsp:cNvPr id="0" name=""/>
        <dsp:cNvSpPr/>
      </dsp:nvSpPr>
      <dsp:spPr>
        <a:xfrm rot="19278892">
          <a:off x="2051726" y="958758"/>
          <a:ext cx="135299" cy="3867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CO" sz="1700" kern="1200">
            <a:latin typeface="Arial Narrow" panose="020B0606020202030204" pitchFamily="34" charset="0"/>
          </a:endParaRPr>
        </a:p>
      </dsp:txBody>
      <dsp:txXfrm>
        <a:off x="2056179" y="1048792"/>
        <a:ext cx="94709" cy="2320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7F9AB-CD4C-4AF6-A476-29BFD40756C0}">
      <dsp:nvSpPr>
        <dsp:cNvPr id="0" name=""/>
        <dsp:cNvSpPr/>
      </dsp:nvSpPr>
      <dsp:spPr>
        <a:xfrm>
          <a:off x="846062" y="1429262"/>
          <a:ext cx="1613865" cy="10764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s-MX" sz="1100" b="1" kern="1200" dirty="0">
              <a:solidFill>
                <a:srgbClr val="003366"/>
              </a:solidFill>
              <a:latin typeface="Myriad Pro" panose="020B0503030403020204" pitchFamily="34" charset="0"/>
            </a:rPr>
            <a:t>Contratos electrónicos de Prestación de Servicios suscritos en la plataforma SECOP II.</a:t>
          </a:r>
          <a:endParaRPr lang="es-CO" sz="1100" kern="1200" dirty="0">
            <a:solidFill>
              <a:srgbClr val="003366"/>
            </a:solidFill>
            <a:latin typeface="Myriad Pro" panose="020B0503030403020204" pitchFamily="34" charset="0"/>
          </a:endParaRPr>
        </a:p>
      </dsp:txBody>
      <dsp:txXfrm>
        <a:off x="1104281" y="1429262"/>
        <a:ext cx="1355646" cy="1076448"/>
      </dsp:txXfrm>
    </dsp:sp>
    <dsp:sp modelId="{2622F453-754C-4B0E-873E-22D3F1DB39FD}">
      <dsp:nvSpPr>
        <dsp:cNvPr id="0" name=""/>
        <dsp:cNvSpPr/>
      </dsp:nvSpPr>
      <dsp:spPr>
        <a:xfrm>
          <a:off x="5798" y="1011836"/>
          <a:ext cx="1075910" cy="1075910"/>
        </a:xfrm>
        <a:prstGeom prst="ellipse">
          <a:avLst/>
        </a:prstGeom>
        <a:solidFill>
          <a:srgbClr val="C00000"/>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just" defTabSz="444500">
            <a:lnSpc>
              <a:spcPct val="90000"/>
            </a:lnSpc>
            <a:spcBef>
              <a:spcPct val="0"/>
            </a:spcBef>
            <a:spcAft>
              <a:spcPct val="35000"/>
            </a:spcAft>
            <a:buNone/>
          </a:pPr>
          <a:endParaRPr lang="es-CO" sz="1000" b="1" kern="1200" dirty="0">
            <a:latin typeface="Arial Narrow" panose="020B0606020202030204" pitchFamily="34" charset="0"/>
          </a:endParaRPr>
        </a:p>
      </dsp:txBody>
      <dsp:txXfrm>
        <a:off x="163361" y="1169399"/>
        <a:ext cx="760784" cy="760784"/>
      </dsp:txXfrm>
    </dsp:sp>
    <dsp:sp modelId="{AD9669F8-6D5E-4F6E-9656-FAE3AAFAECD8}">
      <dsp:nvSpPr>
        <dsp:cNvPr id="0" name=""/>
        <dsp:cNvSpPr/>
      </dsp:nvSpPr>
      <dsp:spPr>
        <a:xfrm>
          <a:off x="3556302" y="1442200"/>
          <a:ext cx="1613865" cy="10764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s-MX" sz="1100" b="1" kern="1200" dirty="0">
              <a:solidFill>
                <a:srgbClr val="003366"/>
              </a:solidFill>
              <a:latin typeface="Myriad Pro" panose="020B0503030403020204" pitchFamily="34" charset="0"/>
            </a:rPr>
            <a:t>SECOP II para el trámite de aprobación de garantías.</a:t>
          </a:r>
          <a:endParaRPr lang="es-CO" sz="1100" kern="1200" dirty="0">
            <a:solidFill>
              <a:srgbClr val="003366"/>
            </a:solidFill>
            <a:latin typeface="Myriad Pro" panose="020B0503030403020204" pitchFamily="34" charset="0"/>
          </a:endParaRPr>
        </a:p>
      </dsp:txBody>
      <dsp:txXfrm>
        <a:off x="3814520" y="1442200"/>
        <a:ext cx="1355646" cy="1076448"/>
      </dsp:txXfrm>
    </dsp:sp>
    <dsp:sp modelId="{0A5E03EB-D8D2-40AF-8809-B95B17013415}">
      <dsp:nvSpPr>
        <dsp:cNvPr id="0" name=""/>
        <dsp:cNvSpPr/>
      </dsp:nvSpPr>
      <dsp:spPr>
        <a:xfrm>
          <a:off x="2695573" y="1011836"/>
          <a:ext cx="1075910" cy="1075910"/>
        </a:xfrm>
        <a:prstGeom prst="ellipse">
          <a:avLst/>
        </a:prstGeom>
        <a:solidFill>
          <a:srgbClr val="C00000"/>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O" sz="1000" b="1" kern="1200" dirty="0">
            <a:latin typeface="Arial Narrow" panose="020B0606020202030204" pitchFamily="34" charset="0"/>
          </a:endParaRPr>
        </a:p>
      </dsp:txBody>
      <dsp:txXfrm>
        <a:off x="2853136" y="1169399"/>
        <a:ext cx="760784" cy="760784"/>
      </dsp:txXfrm>
    </dsp:sp>
    <dsp:sp modelId="{3B7BA19D-8ADF-4157-B779-4E3A4E76C0FA}">
      <dsp:nvSpPr>
        <dsp:cNvPr id="0" name=""/>
        <dsp:cNvSpPr/>
      </dsp:nvSpPr>
      <dsp:spPr>
        <a:xfrm>
          <a:off x="6246077" y="1442200"/>
          <a:ext cx="1613865" cy="10764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s-MX" sz="1100" b="1" kern="1200" dirty="0">
              <a:solidFill>
                <a:srgbClr val="003366"/>
              </a:solidFill>
              <a:latin typeface="Myriad Pro" panose="020B0503030403020204" pitchFamily="34" charset="0"/>
            </a:rPr>
            <a:t>Certificaciones en línea de contratistas de obra.</a:t>
          </a:r>
          <a:endParaRPr lang="es-CO" sz="1100" kern="1200" dirty="0">
            <a:solidFill>
              <a:srgbClr val="003366"/>
            </a:solidFill>
            <a:latin typeface="Myriad Pro" panose="020B0503030403020204" pitchFamily="34" charset="0"/>
          </a:endParaRPr>
        </a:p>
      </dsp:txBody>
      <dsp:txXfrm>
        <a:off x="6504296" y="1442200"/>
        <a:ext cx="1355646" cy="1076448"/>
      </dsp:txXfrm>
    </dsp:sp>
    <dsp:sp modelId="{0FBD45FE-DC06-4B7B-952B-4B0FC3FB9B86}">
      <dsp:nvSpPr>
        <dsp:cNvPr id="0" name=""/>
        <dsp:cNvSpPr/>
      </dsp:nvSpPr>
      <dsp:spPr>
        <a:xfrm>
          <a:off x="5385349" y="1011836"/>
          <a:ext cx="1075910" cy="1075910"/>
        </a:xfrm>
        <a:prstGeom prst="ellipse">
          <a:avLst/>
        </a:prstGeom>
        <a:solidFill>
          <a:srgbClr val="C00000"/>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MX" sz="1000" b="1" kern="1200" dirty="0">
            <a:latin typeface="Arial Narrow" panose="020B0606020202030204" pitchFamily="34" charset="0"/>
          </a:endParaRPr>
        </a:p>
      </dsp:txBody>
      <dsp:txXfrm>
        <a:off x="5542912" y="1169399"/>
        <a:ext cx="760784" cy="760784"/>
      </dsp:txXfrm>
    </dsp:sp>
    <dsp:sp modelId="{F5FF2948-B2B3-481F-80AB-B359805D7FF9}">
      <dsp:nvSpPr>
        <dsp:cNvPr id="0" name=""/>
        <dsp:cNvSpPr/>
      </dsp:nvSpPr>
      <dsp:spPr>
        <a:xfrm>
          <a:off x="8935853" y="1442200"/>
          <a:ext cx="1613865" cy="107644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s-MX" sz="1100" b="1" kern="1200" dirty="0">
              <a:solidFill>
                <a:srgbClr val="003366"/>
              </a:solidFill>
              <a:latin typeface="Myriad Pro" panose="020B0503030403020204" pitchFamily="34" charset="0"/>
            </a:rPr>
            <a:t>Pliego tipo interventoría y consultoría.</a:t>
          </a:r>
          <a:endParaRPr lang="es-CO" sz="1100" kern="1200" dirty="0">
            <a:solidFill>
              <a:srgbClr val="003366"/>
            </a:solidFill>
            <a:latin typeface="Myriad Pro" panose="020B0503030403020204" pitchFamily="34" charset="0"/>
          </a:endParaRPr>
        </a:p>
      </dsp:txBody>
      <dsp:txXfrm>
        <a:off x="9194071" y="1442200"/>
        <a:ext cx="1355646" cy="1076448"/>
      </dsp:txXfrm>
    </dsp:sp>
    <dsp:sp modelId="{227734AF-7F33-4396-BC7E-8823EE5A3817}">
      <dsp:nvSpPr>
        <dsp:cNvPr id="0" name=""/>
        <dsp:cNvSpPr/>
      </dsp:nvSpPr>
      <dsp:spPr>
        <a:xfrm>
          <a:off x="8075125" y="1011836"/>
          <a:ext cx="1075910" cy="1075910"/>
        </a:xfrm>
        <a:prstGeom prst="ellipse">
          <a:avLst/>
        </a:prstGeom>
        <a:solidFill>
          <a:srgbClr val="C00000"/>
        </a:solidFill>
        <a:ln w="19050" cap="flat" cmpd="sng" algn="ctr">
          <a:solidFill>
            <a:schemeClr val="lt1">
              <a:hueOff val="0"/>
              <a:satOff val="0"/>
              <a:lumOff val="0"/>
              <a:alphaOff val="0"/>
            </a:schemeClr>
          </a:solidFill>
          <a:prstDash val="solid"/>
          <a:miter lim="800000"/>
        </a:ln>
        <a:effectLst/>
        <a:scene3d>
          <a:camera prst="orthographicFront"/>
          <a:lightRig rig="threePt" dir="t"/>
        </a:scene3d>
        <a:sp3d>
          <a:bevelT w="152400" h="50800" prst="softRound"/>
        </a:sp3d>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O" sz="1000" b="1" kern="1200" dirty="0">
            <a:latin typeface="Arial Narrow" panose="020B0606020202030204" pitchFamily="34" charset="0"/>
          </a:endParaRPr>
        </a:p>
      </dsp:txBody>
      <dsp:txXfrm>
        <a:off x="8232688" y="1169399"/>
        <a:ext cx="760784" cy="7607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6E32C-EB2E-42E6-A68D-F6578F3CC9E8}">
      <dsp:nvSpPr>
        <dsp:cNvPr id="0" name=""/>
        <dsp:cNvSpPr/>
      </dsp:nvSpPr>
      <dsp:spPr>
        <a:xfrm>
          <a:off x="2399229" y="1713337"/>
          <a:ext cx="1601899" cy="1227104"/>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kern="1200" dirty="0">
              <a:latin typeface="Myriad Pro" panose="020B0503030403020204" pitchFamily="34" charset="0"/>
            </a:rPr>
            <a:t>Cuenta </a:t>
          </a:r>
          <a:r>
            <a:rPr lang="es-CO" sz="1400" b="1" kern="1200" dirty="0">
              <a:latin typeface="Myriad Pro" panose="020B0503030403020204" pitchFamily="34" charset="0"/>
            </a:rPr>
            <a:t>NO FENECIDA </a:t>
          </a:r>
          <a:r>
            <a:rPr lang="es-CO" sz="1400" kern="1200" dirty="0">
              <a:latin typeface="Myriad Pro" panose="020B0503030403020204" pitchFamily="34" charset="0"/>
            </a:rPr>
            <a:t>en 25 años</a:t>
          </a:r>
        </a:p>
      </dsp:txBody>
      <dsp:txXfrm>
        <a:off x="2633822" y="1893042"/>
        <a:ext cx="1132713" cy="867694"/>
      </dsp:txXfrm>
    </dsp:sp>
    <dsp:sp modelId="{221E48AF-55FD-4B74-B776-13961D85C026}">
      <dsp:nvSpPr>
        <dsp:cNvPr id="0" name=""/>
        <dsp:cNvSpPr/>
      </dsp:nvSpPr>
      <dsp:spPr>
        <a:xfrm rot="16280137">
          <a:off x="3074177" y="1234106"/>
          <a:ext cx="293111" cy="422354"/>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a:off x="3117119" y="1362532"/>
        <a:ext cx="205178" cy="253412"/>
      </dsp:txXfrm>
    </dsp:sp>
    <dsp:sp modelId="{E69641F2-6A7C-4CAF-B9C2-A449A25436AF}">
      <dsp:nvSpPr>
        <dsp:cNvPr id="0" name=""/>
        <dsp:cNvSpPr/>
      </dsp:nvSpPr>
      <dsp:spPr>
        <a:xfrm>
          <a:off x="2467095" y="140779"/>
          <a:ext cx="1544328" cy="1019825"/>
        </a:xfrm>
        <a:prstGeom prst="ellipse">
          <a:avLst/>
        </a:prstGeom>
        <a:solidFill>
          <a:srgbClr val="00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0" kern="1200" dirty="0">
              <a:latin typeface="Myriad Pro" panose="020B0503030403020204" pitchFamily="34" charset="0"/>
            </a:rPr>
            <a:t>INFO. Y $$ BS. USO PÚBLICO</a:t>
          </a:r>
        </a:p>
      </dsp:txBody>
      <dsp:txXfrm>
        <a:off x="2693257" y="290129"/>
        <a:ext cx="1092004" cy="721125"/>
      </dsp:txXfrm>
    </dsp:sp>
    <dsp:sp modelId="{C38780E7-BC02-46B9-BB75-894EE157E23B}">
      <dsp:nvSpPr>
        <dsp:cNvPr id="0" name=""/>
        <dsp:cNvSpPr/>
      </dsp:nvSpPr>
      <dsp:spPr>
        <a:xfrm rot="20150860">
          <a:off x="4013936" y="1668799"/>
          <a:ext cx="365774" cy="422354"/>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a:off x="4018739" y="1775719"/>
        <a:ext cx="256042" cy="253412"/>
      </dsp:txXfrm>
    </dsp:sp>
    <dsp:sp modelId="{33E4E888-B7B6-4D1A-894C-887415FB82CB}">
      <dsp:nvSpPr>
        <dsp:cNvPr id="0" name=""/>
        <dsp:cNvSpPr/>
      </dsp:nvSpPr>
      <dsp:spPr>
        <a:xfrm>
          <a:off x="4352138" y="883203"/>
          <a:ext cx="1748437" cy="1070222"/>
        </a:xfrm>
        <a:prstGeom prst="ellipse">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kern="1200" dirty="0">
              <a:latin typeface="Myriad Pro" panose="020B0503030403020204" pitchFamily="34" charset="0"/>
            </a:rPr>
            <a:t>CARTERA</a:t>
          </a:r>
        </a:p>
      </dsp:txBody>
      <dsp:txXfrm>
        <a:off x="4608191" y="1039933"/>
        <a:ext cx="1236331" cy="756762"/>
      </dsp:txXfrm>
    </dsp:sp>
    <dsp:sp modelId="{BEEAC10A-552D-4AB1-B98F-23104A0F411D}">
      <dsp:nvSpPr>
        <dsp:cNvPr id="0" name=""/>
        <dsp:cNvSpPr/>
      </dsp:nvSpPr>
      <dsp:spPr>
        <a:xfrm rot="1321955">
          <a:off x="3947689" y="2506991"/>
          <a:ext cx="438710" cy="422354"/>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a:off x="3952316" y="2567696"/>
        <a:ext cx="312004" cy="253412"/>
      </dsp:txXfrm>
    </dsp:sp>
    <dsp:sp modelId="{E23B5CA0-AC9A-488C-A49A-1688403EDB4E}">
      <dsp:nvSpPr>
        <dsp:cNvPr id="0" name=""/>
        <dsp:cNvSpPr/>
      </dsp:nvSpPr>
      <dsp:spPr>
        <a:xfrm>
          <a:off x="4253916" y="2515073"/>
          <a:ext cx="2275971" cy="1397559"/>
        </a:xfrm>
        <a:prstGeom prst="ellipse">
          <a:avLst/>
        </a:prstGeom>
        <a:solidFill>
          <a:srgbClr val="0054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kern="1200" dirty="0">
              <a:latin typeface="Myriad Pro" panose="020B0503030403020204" pitchFamily="34" charset="0"/>
            </a:rPr>
            <a:t>ANTICIPOSY RECURSOS ENTREGADOS EN ADMINISTRACIÓN SIN LEGALIZACIÓN COMPLETA</a:t>
          </a:r>
        </a:p>
      </dsp:txBody>
      <dsp:txXfrm>
        <a:off x="4587224" y="2719741"/>
        <a:ext cx="1609355" cy="988223"/>
      </dsp:txXfrm>
    </dsp:sp>
    <dsp:sp modelId="{3337A193-C83B-4EF2-B16D-3E1AFAA3CA1E}">
      <dsp:nvSpPr>
        <dsp:cNvPr id="0" name=""/>
        <dsp:cNvSpPr/>
      </dsp:nvSpPr>
      <dsp:spPr>
        <a:xfrm rot="5379439">
          <a:off x="3021968" y="3065810"/>
          <a:ext cx="367785" cy="422354"/>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a:off x="3076806" y="3095114"/>
        <a:ext cx="257450" cy="253412"/>
      </dsp:txXfrm>
    </dsp:sp>
    <dsp:sp modelId="{8ECB89E8-6B19-414F-BAE4-9424C20D88D1}">
      <dsp:nvSpPr>
        <dsp:cNvPr id="0" name=""/>
        <dsp:cNvSpPr/>
      </dsp:nvSpPr>
      <dsp:spPr>
        <a:xfrm>
          <a:off x="2283922" y="3634355"/>
          <a:ext cx="1854200" cy="1011241"/>
        </a:xfrm>
        <a:prstGeom prst="ellips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rgbClr val="FF0000"/>
              </a:solidFill>
              <a:effectLst/>
              <a:latin typeface="Myriad Pro" panose="020B0503030403020204" pitchFamily="34" charset="0"/>
            </a:rPr>
            <a:t>PROCESO DE GESTION CONTABLE</a:t>
          </a:r>
        </a:p>
      </dsp:txBody>
      <dsp:txXfrm>
        <a:off x="2555463" y="3782448"/>
        <a:ext cx="1311118" cy="715055"/>
      </dsp:txXfrm>
    </dsp:sp>
    <dsp:sp modelId="{52D6CD16-259F-42F8-B686-7A55A09DC21C}">
      <dsp:nvSpPr>
        <dsp:cNvPr id="0" name=""/>
        <dsp:cNvSpPr/>
      </dsp:nvSpPr>
      <dsp:spPr>
        <a:xfrm rot="9310175">
          <a:off x="2003799" y="2580468"/>
          <a:ext cx="383911" cy="422354"/>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rot="10800000">
        <a:off x="2113648" y="2640756"/>
        <a:ext cx="268738" cy="253412"/>
      </dsp:txXfrm>
    </dsp:sp>
    <dsp:sp modelId="{180C3255-635E-4B6C-9560-756B1F1DF978}">
      <dsp:nvSpPr>
        <dsp:cNvPr id="0" name=""/>
        <dsp:cNvSpPr/>
      </dsp:nvSpPr>
      <dsp:spPr>
        <a:xfrm>
          <a:off x="189626" y="2676443"/>
          <a:ext cx="1825542" cy="1242220"/>
        </a:xfrm>
        <a:prstGeom prst="ellipse">
          <a:avLst/>
        </a:prstGeom>
        <a:solidFill>
          <a:srgbClr val="0033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0" kern="1200" dirty="0">
              <a:latin typeface="Myriad Pro" panose="020B0503030403020204" pitchFamily="34" charset="0"/>
            </a:rPr>
            <a:t>DEBILIDADES EN SEGUIMIENTO CONTRACTUAL</a:t>
          </a:r>
        </a:p>
      </dsp:txBody>
      <dsp:txXfrm>
        <a:off x="456970" y="2858362"/>
        <a:ext cx="1290854" cy="878382"/>
      </dsp:txXfrm>
    </dsp:sp>
    <dsp:sp modelId="{ECB28A04-CC65-4D28-8501-933175C7994F}">
      <dsp:nvSpPr>
        <dsp:cNvPr id="0" name=""/>
        <dsp:cNvSpPr/>
      </dsp:nvSpPr>
      <dsp:spPr>
        <a:xfrm rot="12653727">
          <a:off x="2168072" y="1580262"/>
          <a:ext cx="274547" cy="422354"/>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dirty="0"/>
        </a:p>
      </dsp:txBody>
      <dsp:txXfrm rot="10800000">
        <a:off x="2244593" y="1685879"/>
        <a:ext cx="192183" cy="253412"/>
      </dsp:txXfrm>
    </dsp:sp>
    <dsp:sp modelId="{607302F5-FB20-46E0-A539-F2F74D87CBF4}">
      <dsp:nvSpPr>
        <dsp:cNvPr id="0" name=""/>
        <dsp:cNvSpPr/>
      </dsp:nvSpPr>
      <dsp:spPr>
        <a:xfrm>
          <a:off x="562453" y="711438"/>
          <a:ext cx="1689643" cy="1085228"/>
        </a:xfrm>
        <a:prstGeom prst="ellipse">
          <a:avLst/>
        </a:prstGeom>
        <a:solidFill>
          <a:srgbClr val="0099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O" sz="1400" b="0" kern="1200" dirty="0">
              <a:latin typeface="Myriad Pro" panose="020B0503030403020204" pitchFamily="34" charset="0"/>
            </a:rPr>
            <a:t>PLANEACION/</a:t>
          </a:r>
        </a:p>
        <a:p>
          <a:pPr marL="0" lvl="0" indent="0" algn="ctr" defTabSz="622300">
            <a:lnSpc>
              <a:spcPct val="90000"/>
            </a:lnSpc>
            <a:spcBef>
              <a:spcPct val="0"/>
            </a:spcBef>
            <a:spcAft>
              <a:spcPct val="35000"/>
            </a:spcAft>
            <a:buNone/>
          </a:pPr>
          <a:r>
            <a:rPr lang="es-CO" sz="1400" b="0" kern="1200" dirty="0">
              <a:latin typeface="Myriad Pro" panose="020B0503030403020204" pitchFamily="34" charset="0"/>
            </a:rPr>
            <a:t>EJECUCIÓN</a:t>
          </a:r>
        </a:p>
      </dsp:txBody>
      <dsp:txXfrm>
        <a:off x="809895" y="870366"/>
        <a:ext cx="1194759" cy="7673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FC41C-6F78-4521-9557-E3EE6BF06CC4}">
      <dsp:nvSpPr>
        <dsp:cNvPr id="0" name=""/>
        <dsp:cNvSpPr/>
      </dsp:nvSpPr>
      <dsp:spPr>
        <a:xfrm>
          <a:off x="2917689" y="2361428"/>
          <a:ext cx="2175749" cy="2175749"/>
        </a:xfrm>
        <a:prstGeom prst="ellipse">
          <a:avLst/>
        </a:prstGeom>
        <a:solidFill>
          <a:srgbClr val="00336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s-MX" sz="1700" b="1" kern="1200" dirty="0">
              <a:solidFill>
                <a:schemeClr val="bg1"/>
              </a:solidFill>
              <a:latin typeface="Myriad Pro" panose="020B0503030403020204" pitchFamily="34" charset="0"/>
            </a:rPr>
            <a:t>FENECIMIENTO CUENTA INVIAS VIGENCIA 2021</a:t>
          </a:r>
          <a:endParaRPr lang="es-CO" sz="1700" b="1" kern="1200" dirty="0">
            <a:solidFill>
              <a:schemeClr val="bg1"/>
            </a:solidFill>
            <a:latin typeface="Myriad Pro" panose="020B0503030403020204" pitchFamily="34" charset="0"/>
          </a:endParaRPr>
        </a:p>
      </dsp:txBody>
      <dsp:txXfrm>
        <a:off x="3236320" y="2680059"/>
        <a:ext cx="1538487" cy="1538487"/>
      </dsp:txXfrm>
    </dsp:sp>
    <dsp:sp modelId="{EDFCACC6-A5F4-4486-9B33-FAB8DBD6E404}">
      <dsp:nvSpPr>
        <dsp:cNvPr id="0" name=""/>
        <dsp:cNvSpPr/>
      </dsp:nvSpPr>
      <dsp:spPr>
        <a:xfrm rot="11577124">
          <a:off x="937602" y="2637423"/>
          <a:ext cx="1923147" cy="620088"/>
        </a:xfrm>
        <a:prstGeom prst="lef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A1378AC8-8B24-4E6B-9665-DA266B0C354F}">
      <dsp:nvSpPr>
        <dsp:cNvPr id="0" name=""/>
        <dsp:cNvSpPr/>
      </dsp:nvSpPr>
      <dsp:spPr>
        <a:xfrm>
          <a:off x="-70111" y="2060361"/>
          <a:ext cx="2064357" cy="1377952"/>
        </a:xfrm>
        <a:prstGeom prst="roundRect">
          <a:avLst>
            <a:gd name="adj" fmla="val 10000"/>
          </a:avLst>
        </a:prstGeom>
        <a:solidFill>
          <a:srgbClr val="0099C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s-MX" sz="1400" b="0" kern="1200" dirty="0">
              <a:solidFill>
                <a:schemeClr val="bg1"/>
              </a:solidFill>
              <a:latin typeface="Myriad Pro" panose="020B0503030403020204" pitchFamily="34" charset="0"/>
            </a:rPr>
            <a:t>Adecuar los instrumentos contables a las necesidades de la entidad y al nuevo marco normativo  - NICSP.</a:t>
          </a:r>
          <a:endParaRPr lang="es-CO" sz="1400" kern="1200" dirty="0">
            <a:solidFill>
              <a:schemeClr val="bg1"/>
            </a:solidFill>
            <a:latin typeface="Myriad Pro" panose="020B0503030403020204" pitchFamily="34" charset="0"/>
            <a:ea typeface="+mn-ea"/>
            <a:cs typeface="+mn-cs"/>
          </a:endParaRPr>
        </a:p>
      </dsp:txBody>
      <dsp:txXfrm>
        <a:off x="-29752" y="2100720"/>
        <a:ext cx="1983639" cy="1297234"/>
      </dsp:txXfrm>
    </dsp:sp>
    <dsp:sp modelId="{64824D6C-4830-4B37-9ABA-7EB425858D4F}">
      <dsp:nvSpPr>
        <dsp:cNvPr id="0" name=""/>
        <dsp:cNvSpPr/>
      </dsp:nvSpPr>
      <dsp:spPr>
        <a:xfrm rot="14716888">
          <a:off x="2225664" y="1301138"/>
          <a:ext cx="1699323" cy="620088"/>
        </a:xfrm>
        <a:prstGeom prst="lef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1DE7EB9F-A66A-4FF9-95B9-B83BA0AB6237}">
      <dsp:nvSpPr>
        <dsp:cNvPr id="0" name=""/>
        <dsp:cNvSpPr/>
      </dsp:nvSpPr>
      <dsp:spPr>
        <a:xfrm>
          <a:off x="1578612" y="26137"/>
          <a:ext cx="2440193" cy="1603020"/>
        </a:xfrm>
        <a:prstGeom prst="roundRect">
          <a:avLst>
            <a:gd name="adj" fmla="val 10000"/>
          </a:avLst>
        </a:prstGeom>
        <a:solidFill>
          <a:srgbClr val="00999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s-CO" altLang="es-CO" sz="1400" kern="1200" dirty="0">
              <a:solidFill>
                <a:schemeClr val="bg1"/>
              </a:solidFill>
              <a:latin typeface="Myriad Pro" panose="020B0503030403020204" pitchFamily="34" charset="0"/>
              <a:ea typeface="+mn-ea"/>
              <a:cs typeface="+mn-cs"/>
            </a:rPr>
            <a:t>Emitir directrices para involucrar a toda la entidad en el proceso financiero, a partir del reporte sustentable y oportuno de la información.</a:t>
          </a:r>
          <a:endParaRPr lang="es-CO" sz="1400" kern="1200" dirty="0">
            <a:solidFill>
              <a:schemeClr val="bg1"/>
            </a:solidFill>
            <a:latin typeface="Myriad Pro" panose="020B0503030403020204" pitchFamily="34" charset="0"/>
            <a:ea typeface="+mn-ea"/>
            <a:cs typeface="+mn-cs"/>
          </a:endParaRPr>
        </a:p>
      </dsp:txBody>
      <dsp:txXfrm>
        <a:off x="1625563" y="73088"/>
        <a:ext cx="2346291" cy="1509118"/>
      </dsp:txXfrm>
    </dsp:sp>
    <dsp:sp modelId="{70DE1ECD-E166-40A3-83AA-DEFEE39EE1D2}">
      <dsp:nvSpPr>
        <dsp:cNvPr id="0" name=""/>
        <dsp:cNvSpPr/>
      </dsp:nvSpPr>
      <dsp:spPr>
        <a:xfrm rot="18145309">
          <a:off x="4448262" y="1611488"/>
          <a:ext cx="1365355" cy="620088"/>
        </a:xfrm>
        <a:prstGeom prst="lef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E62177D9-8F3C-45AF-9681-C4DFC4FA1F8C}">
      <dsp:nvSpPr>
        <dsp:cNvPr id="0" name=""/>
        <dsp:cNvSpPr/>
      </dsp:nvSpPr>
      <dsp:spPr>
        <a:xfrm>
          <a:off x="4545200" y="392196"/>
          <a:ext cx="2121116" cy="1075448"/>
        </a:xfrm>
        <a:prstGeom prst="roundRect">
          <a:avLst>
            <a:gd name="adj" fmla="val 10000"/>
          </a:avLst>
        </a:prstGeom>
        <a:solidFill>
          <a:srgbClr val="007FA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bg1"/>
              </a:solidFill>
              <a:latin typeface="Myriad Pro" panose="020B0503030403020204" pitchFamily="34" charset="0"/>
            </a:rPr>
            <a:t>Estructura metodológicamente sustentable</a:t>
          </a:r>
          <a:endParaRPr lang="es-CO" sz="1400" kern="1200" dirty="0">
            <a:solidFill>
              <a:schemeClr val="bg1"/>
            </a:solidFill>
            <a:latin typeface="Myriad Pro" panose="020B0503030403020204" pitchFamily="34" charset="0"/>
          </a:endParaRPr>
        </a:p>
      </dsp:txBody>
      <dsp:txXfrm>
        <a:off x="4576699" y="423695"/>
        <a:ext cx="2058118" cy="1012450"/>
      </dsp:txXfrm>
    </dsp:sp>
    <dsp:sp modelId="{957DFD6A-5674-4858-B2C8-A7B3217CCDB7}">
      <dsp:nvSpPr>
        <dsp:cNvPr id="0" name=""/>
        <dsp:cNvSpPr/>
      </dsp:nvSpPr>
      <dsp:spPr>
        <a:xfrm rot="20972268">
          <a:off x="5159489" y="2580641"/>
          <a:ext cx="1719853" cy="620088"/>
        </a:xfrm>
        <a:prstGeom prst="lef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2C2D1948-E8BB-4A7D-BFFE-D7353D8E0884}">
      <dsp:nvSpPr>
        <dsp:cNvPr id="0" name=""/>
        <dsp:cNvSpPr/>
      </dsp:nvSpPr>
      <dsp:spPr>
        <a:xfrm>
          <a:off x="5687332" y="2376933"/>
          <a:ext cx="2355427" cy="1088693"/>
        </a:xfrm>
        <a:prstGeom prst="roundRect">
          <a:avLst>
            <a:gd name="adj" fmla="val 10000"/>
          </a:avLst>
        </a:prstGeom>
        <a:solidFill>
          <a:srgbClr val="0054A8"/>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s-CO" altLang="es-CO" sz="1400" kern="1200" dirty="0">
              <a:solidFill>
                <a:schemeClr val="bg1"/>
              </a:solidFill>
              <a:latin typeface="Myriad Pro" panose="020B0503030403020204" pitchFamily="34" charset="0"/>
              <a:ea typeface="+mn-ea"/>
              <a:cs typeface="+mn-cs"/>
            </a:rPr>
            <a:t>Priorizar según ponderación hallazgos CGR </a:t>
          </a:r>
          <a:endParaRPr lang="es-CO" sz="1400" b="0" kern="1200" dirty="0">
            <a:solidFill>
              <a:schemeClr val="bg1"/>
            </a:solidFill>
            <a:latin typeface="Myriad Pro" panose="020B0503030403020204" pitchFamily="34" charset="0"/>
          </a:endParaRPr>
        </a:p>
      </dsp:txBody>
      <dsp:txXfrm>
        <a:off x="5719219" y="2408820"/>
        <a:ext cx="2291653" cy="10249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191E93-5A0D-4D09-8A0C-90278F74E9D1}">
      <dsp:nvSpPr>
        <dsp:cNvPr id="0" name=""/>
        <dsp:cNvSpPr/>
      </dsp:nvSpPr>
      <dsp:spPr>
        <a:xfrm>
          <a:off x="1813612" y="956"/>
          <a:ext cx="2649168" cy="1197700"/>
        </a:xfrm>
        <a:prstGeom prst="roundRect">
          <a:avLst>
            <a:gd name="adj" fmla="val 10000"/>
          </a:avLst>
        </a:prstGeom>
        <a:solidFill>
          <a:srgbClr val="0099C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s-CO" sz="1000" b="1" kern="1200" dirty="0">
              <a:latin typeface="Myriad Pro" panose="020B0503030403020204" pitchFamily="34" charset="0"/>
            </a:rPr>
            <a:t> </a:t>
          </a:r>
          <a:r>
            <a:rPr lang="es-CO" sz="1600" b="1" kern="1200" dirty="0">
              <a:latin typeface="Myriad Pro" panose="020B0503030403020204" pitchFamily="34" charset="0"/>
            </a:rPr>
            <a:t>ANTICIPOS POR AMORTIZAR</a:t>
          </a:r>
          <a:endParaRPr lang="es-CO" sz="1000" b="1" kern="1200" dirty="0">
            <a:latin typeface="Myriad Pro" panose="020B0503030403020204" pitchFamily="34" charset="0"/>
          </a:endParaRPr>
        </a:p>
      </dsp:txBody>
      <dsp:txXfrm>
        <a:off x="1848691" y="36035"/>
        <a:ext cx="2579010" cy="1127542"/>
      </dsp:txXfrm>
    </dsp:sp>
    <dsp:sp modelId="{405E14DD-CB99-41CD-BB4B-6C39DBBEC66E}">
      <dsp:nvSpPr>
        <dsp:cNvPr id="0" name=""/>
        <dsp:cNvSpPr/>
      </dsp:nvSpPr>
      <dsp:spPr>
        <a:xfrm>
          <a:off x="2078529" y="1198656"/>
          <a:ext cx="264916" cy="898275"/>
        </a:xfrm>
        <a:custGeom>
          <a:avLst/>
          <a:gdLst/>
          <a:ahLst/>
          <a:cxnLst/>
          <a:rect l="0" t="0" r="0" b="0"/>
          <a:pathLst>
            <a:path>
              <a:moveTo>
                <a:pt x="0" y="0"/>
              </a:moveTo>
              <a:lnTo>
                <a:pt x="0" y="898275"/>
              </a:lnTo>
              <a:lnTo>
                <a:pt x="264916" y="898275"/>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EB038E4F-7E18-4491-AEC3-3BD6A43B21F4}">
      <dsp:nvSpPr>
        <dsp:cNvPr id="0" name=""/>
        <dsp:cNvSpPr/>
      </dsp:nvSpPr>
      <dsp:spPr>
        <a:xfrm>
          <a:off x="2343445" y="1498081"/>
          <a:ext cx="1916320" cy="1197700"/>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Saldos a 31/12/2018</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No. Anticipos: 329</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$221.000 millones</a:t>
          </a:r>
        </a:p>
      </dsp:txBody>
      <dsp:txXfrm>
        <a:off x="2378524" y="1533160"/>
        <a:ext cx="1846162" cy="1127542"/>
      </dsp:txXfrm>
    </dsp:sp>
    <dsp:sp modelId="{ECC19758-30D9-4EE1-8260-8D1C6BCFBC92}">
      <dsp:nvSpPr>
        <dsp:cNvPr id="0" name=""/>
        <dsp:cNvSpPr/>
      </dsp:nvSpPr>
      <dsp:spPr>
        <a:xfrm>
          <a:off x="2078529" y="1198656"/>
          <a:ext cx="264916" cy="2395400"/>
        </a:xfrm>
        <a:custGeom>
          <a:avLst/>
          <a:gdLst/>
          <a:ahLst/>
          <a:cxnLst/>
          <a:rect l="0" t="0" r="0" b="0"/>
          <a:pathLst>
            <a:path>
              <a:moveTo>
                <a:pt x="0" y="0"/>
              </a:moveTo>
              <a:lnTo>
                <a:pt x="0" y="2395400"/>
              </a:lnTo>
              <a:lnTo>
                <a:pt x="264916" y="2395400"/>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F66019C4-3106-42F1-8ACA-AE43520583C5}">
      <dsp:nvSpPr>
        <dsp:cNvPr id="0" name=""/>
        <dsp:cNvSpPr/>
      </dsp:nvSpPr>
      <dsp:spPr>
        <a:xfrm>
          <a:off x="2343445" y="2995206"/>
          <a:ext cx="1916320" cy="1197700"/>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31/07/2019</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No. Anticipos amortizados: 49</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$3.490 millones </a:t>
          </a:r>
        </a:p>
      </dsp:txBody>
      <dsp:txXfrm>
        <a:off x="2378524" y="3030285"/>
        <a:ext cx="1846162" cy="1127542"/>
      </dsp:txXfrm>
    </dsp:sp>
    <dsp:sp modelId="{10A4A38F-7CAA-4F89-90A5-C5BAB354EA13}">
      <dsp:nvSpPr>
        <dsp:cNvPr id="0" name=""/>
        <dsp:cNvSpPr/>
      </dsp:nvSpPr>
      <dsp:spPr>
        <a:xfrm>
          <a:off x="5061631" y="956"/>
          <a:ext cx="2762830" cy="1197700"/>
        </a:xfrm>
        <a:prstGeom prst="roundRect">
          <a:avLst>
            <a:gd name="adj" fmla="val 10000"/>
          </a:avLst>
        </a:prstGeom>
        <a:solidFill>
          <a:srgbClr val="00999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latin typeface="Myriad Pro" panose="020B0503030403020204" pitchFamily="34" charset="0"/>
            </a:rPr>
            <a:t>RECURSOS ENTREGADOS EN ADMINISTRACIÓN – CONVENIOS, POR LEGALIZAR</a:t>
          </a:r>
        </a:p>
      </dsp:txBody>
      <dsp:txXfrm>
        <a:off x="5096710" y="36035"/>
        <a:ext cx="2692672" cy="1127542"/>
      </dsp:txXfrm>
    </dsp:sp>
    <dsp:sp modelId="{C82495AA-0650-4C72-8234-AD6644D43F56}">
      <dsp:nvSpPr>
        <dsp:cNvPr id="0" name=""/>
        <dsp:cNvSpPr/>
      </dsp:nvSpPr>
      <dsp:spPr>
        <a:xfrm>
          <a:off x="5337914" y="1198656"/>
          <a:ext cx="276283" cy="898275"/>
        </a:xfrm>
        <a:custGeom>
          <a:avLst/>
          <a:gdLst/>
          <a:ahLst/>
          <a:cxnLst/>
          <a:rect l="0" t="0" r="0" b="0"/>
          <a:pathLst>
            <a:path>
              <a:moveTo>
                <a:pt x="0" y="0"/>
              </a:moveTo>
              <a:lnTo>
                <a:pt x="0" y="898275"/>
              </a:lnTo>
              <a:lnTo>
                <a:pt x="276283" y="898275"/>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D3402DB2-5925-4334-9ABF-EEC89919ECB6}">
      <dsp:nvSpPr>
        <dsp:cNvPr id="0" name=""/>
        <dsp:cNvSpPr/>
      </dsp:nvSpPr>
      <dsp:spPr>
        <a:xfrm>
          <a:off x="5614197" y="1498081"/>
          <a:ext cx="1916320" cy="1197700"/>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Saldos a 31/12/2018</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No. Convenios: 262</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$1,9 billones</a:t>
          </a:r>
        </a:p>
      </dsp:txBody>
      <dsp:txXfrm>
        <a:off x="5649276" y="1533160"/>
        <a:ext cx="1846162" cy="1127542"/>
      </dsp:txXfrm>
    </dsp:sp>
    <dsp:sp modelId="{2A508751-42F5-4826-A86D-54106B6129E8}">
      <dsp:nvSpPr>
        <dsp:cNvPr id="0" name=""/>
        <dsp:cNvSpPr/>
      </dsp:nvSpPr>
      <dsp:spPr>
        <a:xfrm>
          <a:off x="5337914" y="1198656"/>
          <a:ext cx="218506" cy="2337994"/>
        </a:xfrm>
        <a:custGeom>
          <a:avLst/>
          <a:gdLst/>
          <a:ahLst/>
          <a:cxnLst/>
          <a:rect l="0" t="0" r="0" b="0"/>
          <a:pathLst>
            <a:path>
              <a:moveTo>
                <a:pt x="0" y="0"/>
              </a:moveTo>
              <a:lnTo>
                <a:pt x="0" y="2337994"/>
              </a:lnTo>
              <a:lnTo>
                <a:pt x="218506" y="2337994"/>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9A8840E3-A726-480B-B025-C838B8905EDC}">
      <dsp:nvSpPr>
        <dsp:cNvPr id="0" name=""/>
        <dsp:cNvSpPr/>
      </dsp:nvSpPr>
      <dsp:spPr>
        <a:xfrm>
          <a:off x="5556420" y="2937800"/>
          <a:ext cx="1916320" cy="1197700"/>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31/07/2019</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No. Convenios legalizados: 32</a:t>
          </a:r>
        </a:p>
        <a:p>
          <a:pPr marL="0" lvl="0" indent="0" algn="ctr" defTabSz="533400">
            <a:lnSpc>
              <a:spcPct val="90000"/>
            </a:lnSpc>
            <a:spcBef>
              <a:spcPct val="0"/>
            </a:spcBef>
            <a:spcAft>
              <a:spcPct val="35000"/>
            </a:spcAft>
            <a:buNone/>
          </a:pPr>
          <a:r>
            <a:rPr lang="es-CO" sz="1200" kern="1200" dirty="0">
              <a:solidFill>
                <a:schemeClr val="bg2">
                  <a:lumMod val="50000"/>
                </a:schemeClr>
              </a:solidFill>
              <a:latin typeface="Myriad Pro" panose="020B0503030403020204" pitchFamily="34" charset="0"/>
            </a:rPr>
            <a:t>$166.000 millones</a:t>
          </a:r>
        </a:p>
      </dsp:txBody>
      <dsp:txXfrm>
        <a:off x="5591499" y="2972879"/>
        <a:ext cx="1846162" cy="112754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191E93-5A0D-4D09-8A0C-90278F74E9D1}">
      <dsp:nvSpPr>
        <dsp:cNvPr id="0" name=""/>
        <dsp:cNvSpPr/>
      </dsp:nvSpPr>
      <dsp:spPr>
        <a:xfrm>
          <a:off x="9596"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 PREDIOS  DIAGNOSTICADOS SNR</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(1)</a:t>
          </a:r>
        </a:p>
      </dsp:txBody>
      <dsp:txXfrm>
        <a:off x="37562" y="1354065"/>
        <a:ext cx="1490545" cy="898909"/>
      </dsp:txXfrm>
    </dsp:sp>
    <dsp:sp modelId="{405E14DD-CB99-41CD-BB4B-6C39DBBEC66E}">
      <dsp:nvSpPr>
        <dsp:cNvPr id="0" name=""/>
        <dsp:cNvSpPr/>
      </dsp:nvSpPr>
      <dsp:spPr>
        <a:xfrm>
          <a:off x="164244" y="2280941"/>
          <a:ext cx="154647" cy="465922"/>
        </a:xfrm>
        <a:custGeom>
          <a:avLst/>
          <a:gdLst/>
          <a:ahLst/>
          <a:cxnLst/>
          <a:rect l="0" t="0" r="0" b="0"/>
          <a:pathLst>
            <a:path>
              <a:moveTo>
                <a:pt x="0" y="0"/>
              </a:moveTo>
              <a:lnTo>
                <a:pt x="0" y="465922"/>
              </a:lnTo>
              <a:lnTo>
                <a:pt x="154647"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EB038E4F-7E18-4491-AEC3-3BD6A43B21F4}">
      <dsp:nvSpPr>
        <dsp:cNvPr id="0" name=""/>
        <dsp:cNvSpPr/>
      </dsp:nvSpPr>
      <dsp:spPr>
        <a:xfrm>
          <a:off x="318892"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17.838</a:t>
          </a:r>
        </a:p>
      </dsp:txBody>
      <dsp:txXfrm>
        <a:off x="334861" y="2490220"/>
        <a:ext cx="1205243" cy="513288"/>
      </dsp:txXfrm>
    </dsp:sp>
    <dsp:sp modelId="{F45C685C-51F3-4449-AAB2-6CB301633CB8}">
      <dsp:nvSpPr>
        <dsp:cNvPr id="0" name=""/>
        <dsp:cNvSpPr/>
      </dsp:nvSpPr>
      <dsp:spPr>
        <a:xfrm>
          <a:off x="1942693"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PREDIOS IDENTIFICADOS INVIAS - 2019</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(2) DE (1)</a:t>
          </a:r>
        </a:p>
      </dsp:txBody>
      <dsp:txXfrm>
        <a:off x="1970659" y="1354065"/>
        <a:ext cx="1490545" cy="898909"/>
      </dsp:txXfrm>
    </dsp:sp>
    <dsp:sp modelId="{7EF0EB04-DBC0-41DD-BEB1-49CA88D41EB3}">
      <dsp:nvSpPr>
        <dsp:cNvPr id="0" name=""/>
        <dsp:cNvSpPr/>
      </dsp:nvSpPr>
      <dsp:spPr>
        <a:xfrm>
          <a:off x="2097341" y="2280941"/>
          <a:ext cx="180777" cy="465922"/>
        </a:xfrm>
        <a:custGeom>
          <a:avLst/>
          <a:gdLst/>
          <a:ahLst/>
          <a:cxnLst/>
          <a:rect l="0" t="0" r="0" b="0"/>
          <a:pathLst>
            <a:path>
              <a:moveTo>
                <a:pt x="0" y="0"/>
              </a:moveTo>
              <a:lnTo>
                <a:pt x="0" y="465922"/>
              </a:lnTo>
              <a:lnTo>
                <a:pt x="180777"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2C4F9B9B-FC5C-4923-9E0C-4EB6D1CA7AE6}">
      <dsp:nvSpPr>
        <dsp:cNvPr id="0" name=""/>
        <dsp:cNvSpPr/>
      </dsp:nvSpPr>
      <dsp:spPr>
        <a:xfrm>
          <a:off x="2278118"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7.047</a:t>
          </a:r>
        </a:p>
      </dsp:txBody>
      <dsp:txXfrm>
        <a:off x="2294087" y="2490220"/>
        <a:ext cx="1205243" cy="513288"/>
      </dsp:txXfrm>
    </dsp:sp>
    <dsp:sp modelId="{D34AE494-1D19-445F-8CCF-349D2D2A6869}">
      <dsp:nvSpPr>
        <dsp:cNvPr id="0" name=""/>
        <dsp:cNvSpPr/>
      </dsp:nvSpPr>
      <dsp:spPr>
        <a:xfrm>
          <a:off x="3875790"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PREDIOS RECONOCIDOS CONTABLEMENTE </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2019</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(3) DE (2)</a:t>
          </a:r>
        </a:p>
      </dsp:txBody>
      <dsp:txXfrm>
        <a:off x="3903756" y="1354065"/>
        <a:ext cx="1490545" cy="898909"/>
      </dsp:txXfrm>
    </dsp:sp>
    <dsp:sp modelId="{4EB2B0FD-6522-4F10-A615-1EDFC564D368}">
      <dsp:nvSpPr>
        <dsp:cNvPr id="0" name=""/>
        <dsp:cNvSpPr/>
      </dsp:nvSpPr>
      <dsp:spPr>
        <a:xfrm>
          <a:off x="4030437" y="2280941"/>
          <a:ext cx="154647" cy="465922"/>
        </a:xfrm>
        <a:custGeom>
          <a:avLst/>
          <a:gdLst/>
          <a:ahLst/>
          <a:cxnLst/>
          <a:rect l="0" t="0" r="0" b="0"/>
          <a:pathLst>
            <a:path>
              <a:moveTo>
                <a:pt x="0" y="0"/>
              </a:moveTo>
              <a:lnTo>
                <a:pt x="0" y="465922"/>
              </a:lnTo>
              <a:lnTo>
                <a:pt x="154647"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B3C7459B-A034-4443-86D0-27B5AC4B45E9}">
      <dsp:nvSpPr>
        <dsp:cNvPr id="0" name=""/>
        <dsp:cNvSpPr/>
      </dsp:nvSpPr>
      <dsp:spPr>
        <a:xfrm>
          <a:off x="4185085"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7.047</a:t>
          </a:r>
        </a:p>
      </dsp:txBody>
      <dsp:txXfrm>
        <a:off x="4201054" y="2490220"/>
        <a:ext cx="1205243" cy="513288"/>
      </dsp:txXfrm>
    </dsp:sp>
    <dsp:sp modelId="{10A4A38F-7CAA-4F89-90A5-C5BAB354EA13}">
      <dsp:nvSpPr>
        <dsp:cNvPr id="0" name=""/>
        <dsp:cNvSpPr/>
      </dsp:nvSpPr>
      <dsp:spPr>
        <a:xfrm>
          <a:off x="5808886"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PREDIOS RECONOCIDOS CONTABLEMENTE </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2020</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(4) DE (1)</a:t>
          </a:r>
        </a:p>
      </dsp:txBody>
      <dsp:txXfrm>
        <a:off x="5836852" y="1354065"/>
        <a:ext cx="1490545" cy="898909"/>
      </dsp:txXfrm>
    </dsp:sp>
    <dsp:sp modelId="{2A508751-42F5-4826-A86D-54106B6129E8}">
      <dsp:nvSpPr>
        <dsp:cNvPr id="0" name=""/>
        <dsp:cNvSpPr/>
      </dsp:nvSpPr>
      <dsp:spPr>
        <a:xfrm>
          <a:off x="5963534" y="2280941"/>
          <a:ext cx="154647" cy="465922"/>
        </a:xfrm>
        <a:custGeom>
          <a:avLst/>
          <a:gdLst/>
          <a:ahLst/>
          <a:cxnLst/>
          <a:rect l="0" t="0" r="0" b="0"/>
          <a:pathLst>
            <a:path>
              <a:moveTo>
                <a:pt x="0" y="0"/>
              </a:moveTo>
              <a:lnTo>
                <a:pt x="0" y="465922"/>
              </a:lnTo>
              <a:lnTo>
                <a:pt x="154647"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9A8840E3-A726-480B-B025-C838B8905EDC}">
      <dsp:nvSpPr>
        <dsp:cNvPr id="0" name=""/>
        <dsp:cNvSpPr/>
      </dsp:nvSpPr>
      <dsp:spPr>
        <a:xfrm>
          <a:off x="6118182"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5.791</a:t>
          </a:r>
        </a:p>
      </dsp:txBody>
      <dsp:txXfrm>
        <a:off x="6134151" y="2490220"/>
        <a:ext cx="1205243" cy="513288"/>
      </dsp:txXfrm>
    </dsp:sp>
    <dsp:sp modelId="{14D30879-C309-457D-AE1F-72F1882BBB51}">
      <dsp:nvSpPr>
        <dsp:cNvPr id="0" name=""/>
        <dsp:cNvSpPr/>
      </dsp:nvSpPr>
      <dsp:spPr>
        <a:xfrm>
          <a:off x="7741983"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PREDIOS RECONOCIDOS CONTABLEMENTE </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2021</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(5) DE (1)</a:t>
          </a:r>
        </a:p>
      </dsp:txBody>
      <dsp:txXfrm>
        <a:off x="7769949" y="1354065"/>
        <a:ext cx="1490545" cy="898909"/>
      </dsp:txXfrm>
    </dsp:sp>
    <dsp:sp modelId="{C8919712-4716-42A4-AF60-BAB612A223CA}">
      <dsp:nvSpPr>
        <dsp:cNvPr id="0" name=""/>
        <dsp:cNvSpPr/>
      </dsp:nvSpPr>
      <dsp:spPr>
        <a:xfrm>
          <a:off x="7896630" y="2280941"/>
          <a:ext cx="164594" cy="465922"/>
        </a:xfrm>
        <a:custGeom>
          <a:avLst/>
          <a:gdLst/>
          <a:ahLst/>
          <a:cxnLst/>
          <a:rect l="0" t="0" r="0" b="0"/>
          <a:pathLst>
            <a:path>
              <a:moveTo>
                <a:pt x="0" y="0"/>
              </a:moveTo>
              <a:lnTo>
                <a:pt x="0" y="465922"/>
              </a:lnTo>
              <a:lnTo>
                <a:pt x="164594"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F431726E-B1B9-41D9-8524-FF22C68FAEA3}">
      <dsp:nvSpPr>
        <dsp:cNvPr id="0" name=""/>
        <dsp:cNvSpPr/>
      </dsp:nvSpPr>
      <dsp:spPr>
        <a:xfrm>
          <a:off x="8061225"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5.000</a:t>
          </a:r>
        </a:p>
      </dsp:txBody>
      <dsp:txXfrm>
        <a:off x="8077194" y="2490220"/>
        <a:ext cx="1205243" cy="513288"/>
      </dsp:txXfrm>
    </dsp:sp>
    <dsp:sp modelId="{49436762-3B1B-49AE-B27A-F73D36C87F02}">
      <dsp:nvSpPr>
        <dsp:cNvPr id="0" name=""/>
        <dsp:cNvSpPr/>
      </dsp:nvSpPr>
      <dsp:spPr>
        <a:xfrm>
          <a:off x="9675079" y="1326099"/>
          <a:ext cx="1546477" cy="954841"/>
        </a:xfrm>
        <a:prstGeom prst="roundRect">
          <a:avLst>
            <a:gd name="adj" fmla="val 10000"/>
          </a:avLst>
        </a:prstGeom>
        <a:solidFill>
          <a:srgbClr val="007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PREDIOS RECONOCIDOS  NO  DIAGNOSTICAR SNR</a:t>
          </a:r>
        </a:p>
        <a:p>
          <a:pPr marL="0" lvl="0" indent="0" algn="ctr" defTabSz="488950">
            <a:lnSpc>
              <a:spcPct val="90000"/>
            </a:lnSpc>
            <a:spcBef>
              <a:spcPct val="0"/>
            </a:spcBef>
            <a:spcAft>
              <a:spcPct val="35000"/>
            </a:spcAft>
            <a:buNone/>
          </a:pPr>
          <a:r>
            <a:rPr lang="es-CO" sz="1100" b="1" kern="1200" dirty="0">
              <a:latin typeface="Myriad Pro" panose="020B0503030403020204" pitchFamily="34" charset="0"/>
            </a:rPr>
            <a:t>2021</a:t>
          </a:r>
        </a:p>
      </dsp:txBody>
      <dsp:txXfrm>
        <a:off x="9703045" y="1354065"/>
        <a:ext cx="1490545" cy="898909"/>
      </dsp:txXfrm>
    </dsp:sp>
    <dsp:sp modelId="{0D43CBCF-02A5-4A9E-8C24-C85BD57D81DB}">
      <dsp:nvSpPr>
        <dsp:cNvPr id="0" name=""/>
        <dsp:cNvSpPr/>
      </dsp:nvSpPr>
      <dsp:spPr>
        <a:xfrm>
          <a:off x="9829727" y="2280941"/>
          <a:ext cx="154647" cy="465922"/>
        </a:xfrm>
        <a:custGeom>
          <a:avLst/>
          <a:gdLst/>
          <a:ahLst/>
          <a:cxnLst/>
          <a:rect l="0" t="0" r="0" b="0"/>
          <a:pathLst>
            <a:path>
              <a:moveTo>
                <a:pt x="0" y="0"/>
              </a:moveTo>
              <a:lnTo>
                <a:pt x="0" y="465922"/>
              </a:lnTo>
              <a:lnTo>
                <a:pt x="154647" y="465922"/>
              </a:lnTo>
            </a:path>
          </a:pathLst>
        </a:custGeom>
        <a:noFill/>
        <a:ln w="127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sp>
    <dsp:sp modelId="{4F78B166-F7A3-42B1-8E29-DA80EC6FF207}">
      <dsp:nvSpPr>
        <dsp:cNvPr id="0" name=""/>
        <dsp:cNvSpPr/>
      </dsp:nvSpPr>
      <dsp:spPr>
        <a:xfrm>
          <a:off x="9984375" y="2474251"/>
          <a:ext cx="1237181" cy="545226"/>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s-CO" sz="1600" b="1" kern="1200" dirty="0">
              <a:solidFill>
                <a:schemeClr val="bg2">
                  <a:lumMod val="50000"/>
                </a:schemeClr>
              </a:solidFill>
              <a:latin typeface="Myriad Pro" panose="020B0503030403020204" pitchFamily="34" charset="0"/>
            </a:rPr>
            <a:t>Sin determinar</a:t>
          </a:r>
        </a:p>
      </dsp:txBody>
      <dsp:txXfrm>
        <a:off x="10000344" y="2490220"/>
        <a:ext cx="1205243" cy="51328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0.74053</cdr:x>
      <cdr:y>0.3827</cdr:y>
    </cdr:from>
    <cdr:to>
      <cdr:x>0.87591</cdr:x>
      <cdr:y>0.60047</cdr:y>
    </cdr:to>
    <cdr:sp macro="" textlink="">
      <cdr:nvSpPr>
        <cdr:cNvPr id="4" name="CuadroTexto 3"/>
        <cdr:cNvSpPr txBox="1"/>
      </cdr:nvSpPr>
      <cdr:spPr>
        <a:xfrm xmlns:a="http://schemas.openxmlformats.org/drawingml/2006/main">
          <a:off x="5001986" y="160700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CO" sz="1100" dirty="0"/>
        </a:p>
      </cdr:txBody>
    </cdr:sp>
  </cdr:relSizeAnchor>
  <cdr:relSizeAnchor xmlns:cdr="http://schemas.openxmlformats.org/drawingml/2006/chartDrawing">
    <cdr:from>
      <cdr:x>0.71529</cdr:x>
      <cdr:y>0.30747</cdr:y>
    </cdr:from>
    <cdr:to>
      <cdr:x>1</cdr:x>
      <cdr:y>0.3846</cdr:y>
    </cdr:to>
    <cdr:sp macro="" textlink="">
      <cdr:nvSpPr>
        <cdr:cNvPr id="3" name="Rectángulo redondeado 2"/>
        <cdr:cNvSpPr/>
      </cdr:nvSpPr>
      <cdr:spPr>
        <a:xfrm xmlns:a="http://schemas.openxmlformats.org/drawingml/2006/main">
          <a:off x="6517042" y="1401249"/>
          <a:ext cx="2594007" cy="351504"/>
        </a:xfrm>
        <a:prstGeom xmlns:a="http://schemas.openxmlformats.org/drawingml/2006/main" prst="roundRect">
          <a:avLst/>
        </a:prstGeom>
        <a:solidFill xmlns:a="http://schemas.openxmlformats.org/drawingml/2006/main">
          <a:srgbClr val="00336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O" dirty="0"/>
        </a:p>
      </cdr:txBody>
    </cdr:sp>
  </cdr:relSizeAnchor>
</c:userShapes>
</file>

<file path=ppt/drawings/drawing2.xml><?xml version="1.0" encoding="utf-8"?>
<c:userShapes xmlns:c="http://schemas.openxmlformats.org/drawingml/2006/chart">
  <cdr:relSizeAnchor xmlns:cdr="http://schemas.openxmlformats.org/drawingml/2006/chartDrawing">
    <cdr:from>
      <cdr:x>0.6777</cdr:x>
      <cdr:y>0.16544</cdr:y>
    </cdr:from>
    <cdr:to>
      <cdr:x>0.91233</cdr:x>
      <cdr:y>0.32673</cdr:y>
    </cdr:to>
    <cdr:sp macro="" textlink="">
      <cdr:nvSpPr>
        <cdr:cNvPr id="2" name="Rectángulo 1"/>
        <cdr:cNvSpPr/>
      </cdr:nvSpPr>
      <cdr:spPr>
        <a:xfrm xmlns:a="http://schemas.openxmlformats.org/drawingml/2006/main">
          <a:off x="5036762" y="599849"/>
          <a:ext cx="1743808" cy="584787"/>
        </a:xfrm>
        <a:prstGeom xmlns:a="http://schemas.openxmlformats.org/drawingml/2006/main" prst="rect">
          <a:avLst/>
        </a:prstGeom>
      </cdr:spPr>
      <cdr:txBody>
        <a:bodyPr xmlns:a="http://schemas.openxmlformats.org/drawingml/2006/main" wrap="square">
          <a:spAutoFit/>
        </a:bodyPr>
        <a:lstStyle xmlns:a="http://schemas.openxmlformats.org/drawingml/2006/main">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s-CO" sz="1600" b="1" dirty="0">
              <a:solidFill>
                <a:srgbClr val="002060"/>
              </a:solidFill>
              <a:latin typeface="Myriad Pro" panose="020B0503030403020204" pitchFamily="34" charset="0"/>
            </a:rPr>
            <a:t>8851 </a:t>
          </a:r>
        </a:p>
        <a:p xmlns:a="http://schemas.openxmlformats.org/drawingml/2006/main">
          <a:pPr algn="ctr"/>
          <a:r>
            <a:rPr lang="es-CO" sz="1600" b="1" dirty="0">
              <a:solidFill>
                <a:srgbClr val="003366"/>
              </a:solidFill>
              <a:latin typeface="Myriad Pro" panose="020B0503030403020204" pitchFamily="34" charset="0"/>
            </a:rPr>
            <a:t>PROPUESTAS</a:t>
          </a:r>
          <a:endParaRPr lang="es-CO" sz="1600" dirty="0">
            <a:solidFill>
              <a:srgbClr val="003366"/>
            </a:solidFill>
            <a:latin typeface="Myriad Pro" panose="020B0503030403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67AA639-BA2E-4EEB-8894-694E439B17C5}"/>
              </a:ext>
            </a:extLst>
          </p:cNvPr>
          <p:cNvSpPr>
            <a:spLocks noGrp="1"/>
          </p:cNvSpPr>
          <p:nvPr>
            <p:ph type="hdr" sz="quarter"/>
          </p:nvPr>
        </p:nvSpPr>
        <p:spPr>
          <a:xfrm>
            <a:off x="0" y="2"/>
            <a:ext cx="3037840" cy="463696"/>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CO" dirty="0"/>
          </a:p>
        </p:txBody>
      </p:sp>
      <p:sp>
        <p:nvSpPr>
          <p:cNvPr id="3" name="Marcador de fecha 2">
            <a:extLst>
              <a:ext uri="{FF2B5EF4-FFF2-40B4-BE49-F238E27FC236}">
                <a16:creationId xmlns:a16="http://schemas.microsoft.com/office/drawing/2014/main" id="{4BB14353-F915-4563-B5C5-6C5D53912DD3}"/>
              </a:ext>
            </a:extLst>
          </p:cNvPr>
          <p:cNvSpPr>
            <a:spLocks noGrp="1"/>
          </p:cNvSpPr>
          <p:nvPr>
            <p:ph type="dt" sz="quarter" idx="1"/>
          </p:nvPr>
        </p:nvSpPr>
        <p:spPr>
          <a:xfrm>
            <a:off x="3970938" y="2"/>
            <a:ext cx="3037840" cy="463696"/>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0093B51C-0F62-4812-83BE-53B09143539C}" type="datetimeFigureOut">
              <a:rPr lang="es-CO"/>
              <a:pPr>
                <a:defRPr/>
              </a:pPr>
              <a:t>30/10/2019</a:t>
            </a:fld>
            <a:endParaRPr lang="es-CO" dirty="0"/>
          </a:p>
        </p:txBody>
      </p:sp>
      <p:sp>
        <p:nvSpPr>
          <p:cNvPr id="4" name="Marcador de pie de página 3">
            <a:extLst>
              <a:ext uri="{FF2B5EF4-FFF2-40B4-BE49-F238E27FC236}">
                <a16:creationId xmlns:a16="http://schemas.microsoft.com/office/drawing/2014/main" id="{9F743CFA-90D5-4A4F-A22E-397AAD1A3827}"/>
              </a:ext>
            </a:extLst>
          </p:cNvPr>
          <p:cNvSpPr>
            <a:spLocks noGrp="1"/>
          </p:cNvSpPr>
          <p:nvPr>
            <p:ph type="ftr" sz="quarter" idx="2"/>
          </p:nvPr>
        </p:nvSpPr>
        <p:spPr>
          <a:xfrm>
            <a:off x="0" y="8772379"/>
            <a:ext cx="3037840" cy="463696"/>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CO" dirty="0"/>
          </a:p>
        </p:txBody>
      </p:sp>
      <p:sp>
        <p:nvSpPr>
          <p:cNvPr id="5" name="Marcador de número de diapositiva 4">
            <a:extLst>
              <a:ext uri="{FF2B5EF4-FFF2-40B4-BE49-F238E27FC236}">
                <a16:creationId xmlns:a16="http://schemas.microsoft.com/office/drawing/2014/main" id="{D1513927-25BA-4AFB-801D-A8990F7847D3}"/>
              </a:ext>
            </a:extLst>
          </p:cNvPr>
          <p:cNvSpPr>
            <a:spLocks noGrp="1"/>
          </p:cNvSpPr>
          <p:nvPr>
            <p:ph type="sldNum" sz="quarter" idx="3"/>
          </p:nvPr>
        </p:nvSpPr>
        <p:spPr>
          <a:xfrm>
            <a:off x="3970938" y="8772379"/>
            <a:ext cx="3037840" cy="463696"/>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A2FB2F4D-A74D-412A-BF7F-40ADA4C00731}" type="slidenum">
              <a:rPr lang="es-CO"/>
              <a:pPr>
                <a:defRPr/>
              </a:pPr>
              <a:t>‹Nº›</a:t>
            </a:fld>
            <a:endParaRPr lang="es-CO" dirty="0"/>
          </a:p>
        </p:txBody>
      </p:sp>
    </p:spTree>
    <p:extLst>
      <p:ext uri="{BB962C8B-B14F-4D97-AF65-F5344CB8AC3E}">
        <p14:creationId xmlns:p14="http://schemas.microsoft.com/office/powerpoint/2010/main" val="3758714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8D73D5F-C2CD-4CC0-9322-4CD3FD97D4D3}"/>
              </a:ext>
            </a:extLst>
          </p:cNvPr>
          <p:cNvSpPr>
            <a:spLocks noGrp="1"/>
          </p:cNvSpPr>
          <p:nvPr>
            <p:ph type="hdr" sz="quarter"/>
          </p:nvPr>
        </p:nvSpPr>
        <p:spPr>
          <a:xfrm>
            <a:off x="0" y="2"/>
            <a:ext cx="3037840" cy="463696"/>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CO" dirty="0"/>
          </a:p>
        </p:txBody>
      </p:sp>
      <p:sp>
        <p:nvSpPr>
          <p:cNvPr id="3" name="Marcador de fecha 2">
            <a:extLst>
              <a:ext uri="{FF2B5EF4-FFF2-40B4-BE49-F238E27FC236}">
                <a16:creationId xmlns:a16="http://schemas.microsoft.com/office/drawing/2014/main" id="{19346F46-6193-44DF-81FB-D54A8D645880}"/>
              </a:ext>
            </a:extLst>
          </p:cNvPr>
          <p:cNvSpPr>
            <a:spLocks noGrp="1"/>
          </p:cNvSpPr>
          <p:nvPr>
            <p:ph type="dt" idx="1"/>
          </p:nvPr>
        </p:nvSpPr>
        <p:spPr>
          <a:xfrm>
            <a:off x="3970938" y="2"/>
            <a:ext cx="3037840" cy="463696"/>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7908621-A662-478E-8C56-79A8BA62A375}" type="datetimeFigureOut">
              <a:rPr lang="es-CO"/>
              <a:pPr>
                <a:defRPr/>
              </a:pPr>
              <a:t>30/10/2019</a:t>
            </a:fld>
            <a:endParaRPr lang="es-CO" dirty="0"/>
          </a:p>
        </p:txBody>
      </p:sp>
      <p:sp>
        <p:nvSpPr>
          <p:cNvPr id="4" name="Marcador de imagen de diapositiva 3">
            <a:extLst>
              <a:ext uri="{FF2B5EF4-FFF2-40B4-BE49-F238E27FC236}">
                <a16:creationId xmlns:a16="http://schemas.microsoft.com/office/drawing/2014/main" id="{62695794-1344-4C3B-8A85-01D23B12CF1D}"/>
              </a:ext>
            </a:extLst>
          </p:cNvPr>
          <p:cNvSpPr>
            <a:spLocks noGrp="1" noRot="1" noChangeAspect="1"/>
          </p:cNvSpPr>
          <p:nvPr>
            <p:ph type="sldImg" idx="2"/>
          </p:nvPr>
        </p:nvSpPr>
        <p:spPr>
          <a:xfrm>
            <a:off x="735013" y="1154113"/>
            <a:ext cx="5540375" cy="3116262"/>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Marcador de notas 4">
            <a:extLst>
              <a:ext uri="{FF2B5EF4-FFF2-40B4-BE49-F238E27FC236}">
                <a16:creationId xmlns:a16="http://schemas.microsoft.com/office/drawing/2014/main" id="{3197AD0D-DAFB-4F25-82BE-385525BD5823}"/>
              </a:ext>
            </a:extLst>
          </p:cNvPr>
          <p:cNvSpPr>
            <a:spLocks noGrp="1"/>
          </p:cNvSpPr>
          <p:nvPr>
            <p:ph type="body" sz="quarter" idx="3"/>
          </p:nvPr>
        </p:nvSpPr>
        <p:spPr>
          <a:xfrm>
            <a:off x="701040" y="4444546"/>
            <a:ext cx="5608320" cy="3637020"/>
          </a:xfrm>
          <a:prstGeom prst="rect">
            <a:avLst/>
          </a:prstGeom>
        </p:spPr>
        <p:txBody>
          <a:bodyPr vert="horz" lIns="91440" tIns="45720" rIns="91440" bIns="45720" rtlCol="0"/>
          <a:lstStyle/>
          <a:p>
            <a:pPr lvl="0"/>
            <a:r>
              <a:rPr lang="es-ES" noProof="0"/>
              <a:t>Editar los estilos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CO" noProof="0"/>
          </a:p>
        </p:txBody>
      </p:sp>
      <p:sp>
        <p:nvSpPr>
          <p:cNvPr id="6" name="Marcador de pie de página 5">
            <a:extLst>
              <a:ext uri="{FF2B5EF4-FFF2-40B4-BE49-F238E27FC236}">
                <a16:creationId xmlns:a16="http://schemas.microsoft.com/office/drawing/2014/main" id="{7523548E-5A34-4403-A26C-09FA293AAA0D}"/>
              </a:ext>
            </a:extLst>
          </p:cNvPr>
          <p:cNvSpPr>
            <a:spLocks noGrp="1"/>
          </p:cNvSpPr>
          <p:nvPr>
            <p:ph type="ftr" sz="quarter" idx="4"/>
          </p:nvPr>
        </p:nvSpPr>
        <p:spPr>
          <a:xfrm>
            <a:off x="0" y="8772379"/>
            <a:ext cx="3037840" cy="463696"/>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CO" dirty="0"/>
          </a:p>
        </p:txBody>
      </p:sp>
      <p:sp>
        <p:nvSpPr>
          <p:cNvPr id="7" name="Marcador de número de diapositiva 6">
            <a:extLst>
              <a:ext uri="{FF2B5EF4-FFF2-40B4-BE49-F238E27FC236}">
                <a16:creationId xmlns:a16="http://schemas.microsoft.com/office/drawing/2014/main" id="{94D75149-1867-4756-8153-306904F579A5}"/>
              </a:ext>
            </a:extLst>
          </p:cNvPr>
          <p:cNvSpPr>
            <a:spLocks noGrp="1"/>
          </p:cNvSpPr>
          <p:nvPr>
            <p:ph type="sldNum" sz="quarter" idx="5"/>
          </p:nvPr>
        </p:nvSpPr>
        <p:spPr>
          <a:xfrm>
            <a:off x="3970938" y="8772379"/>
            <a:ext cx="3037840" cy="463696"/>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186D9D52-5933-4D12-84A0-D044C27A4BD3}" type="slidenum">
              <a:rPr lang="es-CO"/>
              <a:pPr>
                <a:defRPr/>
              </a:pPr>
              <a:t>‹Nº›</a:t>
            </a:fld>
            <a:endParaRPr lang="es-CO" dirty="0"/>
          </a:p>
        </p:txBody>
      </p:sp>
    </p:spTree>
    <p:extLst>
      <p:ext uri="{BB962C8B-B14F-4D97-AF65-F5344CB8AC3E}">
        <p14:creationId xmlns:p14="http://schemas.microsoft.com/office/powerpoint/2010/main" val="38150842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26</a:t>
            </a:fld>
            <a:endParaRPr lang="en-US"/>
          </a:p>
        </p:txBody>
      </p:sp>
    </p:spTree>
    <p:extLst>
      <p:ext uri="{BB962C8B-B14F-4D97-AF65-F5344CB8AC3E}">
        <p14:creationId xmlns:p14="http://schemas.microsoft.com/office/powerpoint/2010/main" val="3024467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65</a:t>
            </a:fld>
            <a:endParaRPr lang="en-US"/>
          </a:p>
        </p:txBody>
      </p:sp>
    </p:spTree>
    <p:extLst>
      <p:ext uri="{BB962C8B-B14F-4D97-AF65-F5344CB8AC3E}">
        <p14:creationId xmlns:p14="http://schemas.microsoft.com/office/powerpoint/2010/main" val="1887821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67</a:t>
            </a:fld>
            <a:endParaRPr lang="en-US"/>
          </a:p>
        </p:txBody>
      </p:sp>
    </p:spTree>
    <p:extLst>
      <p:ext uri="{BB962C8B-B14F-4D97-AF65-F5344CB8AC3E}">
        <p14:creationId xmlns:p14="http://schemas.microsoft.com/office/powerpoint/2010/main" val="2678708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68</a:t>
            </a:fld>
            <a:endParaRPr lang="en-US"/>
          </a:p>
        </p:txBody>
      </p:sp>
    </p:spTree>
    <p:extLst>
      <p:ext uri="{BB962C8B-B14F-4D97-AF65-F5344CB8AC3E}">
        <p14:creationId xmlns:p14="http://schemas.microsoft.com/office/powerpoint/2010/main" val="2649044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69</a:t>
            </a:fld>
            <a:endParaRPr lang="en-US"/>
          </a:p>
        </p:txBody>
      </p:sp>
    </p:spTree>
    <p:extLst>
      <p:ext uri="{BB962C8B-B14F-4D97-AF65-F5344CB8AC3E}">
        <p14:creationId xmlns:p14="http://schemas.microsoft.com/office/powerpoint/2010/main" val="3176436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70</a:t>
            </a:fld>
            <a:endParaRPr lang="en-US"/>
          </a:p>
        </p:txBody>
      </p:sp>
    </p:spTree>
    <p:extLst>
      <p:ext uri="{BB962C8B-B14F-4D97-AF65-F5344CB8AC3E}">
        <p14:creationId xmlns:p14="http://schemas.microsoft.com/office/powerpoint/2010/main" val="2121527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71</a:t>
            </a:fld>
            <a:endParaRPr lang="en-US"/>
          </a:p>
        </p:txBody>
      </p:sp>
    </p:spTree>
    <p:extLst>
      <p:ext uri="{BB962C8B-B14F-4D97-AF65-F5344CB8AC3E}">
        <p14:creationId xmlns:p14="http://schemas.microsoft.com/office/powerpoint/2010/main" val="2934597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72</a:t>
            </a:fld>
            <a:endParaRPr lang="en-US"/>
          </a:p>
        </p:txBody>
      </p:sp>
    </p:spTree>
    <p:extLst>
      <p:ext uri="{BB962C8B-B14F-4D97-AF65-F5344CB8AC3E}">
        <p14:creationId xmlns:p14="http://schemas.microsoft.com/office/powerpoint/2010/main" val="1018185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74</a:t>
            </a:fld>
            <a:endParaRPr lang="en-US"/>
          </a:p>
        </p:txBody>
      </p:sp>
    </p:spTree>
    <p:extLst>
      <p:ext uri="{BB962C8B-B14F-4D97-AF65-F5344CB8AC3E}">
        <p14:creationId xmlns:p14="http://schemas.microsoft.com/office/powerpoint/2010/main" val="1656581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75</a:t>
            </a:fld>
            <a:endParaRPr lang="en-US"/>
          </a:p>
        </p:txBody>
      </p:sp>
    </p:spTree>
    <p:extLst>
      <p:ext uri="{BB962C8B-B14F-4D97-AF65-F5344CB8AC3E}">
        <p14:creationId xmlns:p14="http://schemas.microsoft.com/office/powerpoint/2010/main" val="28768727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a:t>Muelle fluvial Macedonia - Corredor Río Amazonas</a:t>
            </a:r>
          </a:p>
          <a:p>
            <a:r>
              <a:rPr lang="es-CO" dirty="0"/>
              <a:t>Obra de protección costera Caño del Oro y Bocachica - Cartagena</a:t>
            </a:r>
          </a:p>
          <a:p>
            <a:r>
              <a:rPr lang="es-CO" dirty="0"/>
              <a:t>Ferry o Transbordador Piamonte Morales</a:t>
            </a:r>
          </a:p>
          <a:p>
            <a:r>
              <a:rPr lang="es-CO" dirty="0"/>
              <a:t>Muelle Victoria Regia - Leticia</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0F4EDB-AA51-4BB2-BFA1-2CA07E8297A2}"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7797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122</a:t>
            </a:fld>
            <a:endParaRPr lang="en-US"/>
          </a:p>
        </p:txBody>
      </p:sp>
    </p:spTree>
    <p:extLst>
      <p:ext uri="{BB962C8B-B14F-4D97-AF65-F5344CB8AC3E}">
        <p14:creationId xmlns:p14="http://schemas.microsoft.com/office/powerpoint/2010/main" val="321249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57</a:t>
            </a:fld>
            <a:endParaRPr lang="en-US"/>
          </a:p>
        </p:txBody>
      </p:sp>
    </p:spTree>
    <p:extLst>
      <p:ext uri="{BB962C8B-B14F-4D97-AF65-F5344CB8AC3E}">
        <p14:creationId xmlns:p14="http://schemas.microsoft.com/office/powerpoint/2010/main" val="2189589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58</a:t>
            </a:fld>
            <a:endParaRPr lang="en-US"/>
          </a:p>
        </p:txBody>
      </p:sp>
    </p:spTree>
    <p:extLst>
      <p:ext uri="{BB962C8B-B14F-4D97-AF65-F5344CB8AC3E}">
        <p14:creationId xmlns:p14="http://schemas.microsoft.com/office/powerpoint/2010/main" val="690535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59</a:t>
            </a:fld>
            <a:endParaRPr lang="en-US"/>
          </a:p>
        </p:txBody>
      </p:sp>
    </p:spTree>
    <p:extLst>
      <p:ext uri="{BB962C8B-B14F-4D97-AF65-F5344CB8AC3E}">
        <p14:creationId xmlns:p14="http://schemas.microsoft.com/office/powerpoint/2010/main" val="74659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60</a:t>
            </a:fld>
            <a:endParaRPr lang="en-US"/>
          </a:p>
        </p:txBody>
      </p:sp>
    </p:spTree>
    <p:extLst>
      <p:ext uri="{BB962C8B-B14F-4D97-AF65-F5344CB8AC3E}">
        <p14:creationId xmlns:p14="http://schemas.microsoft.com/office/powerpoint/2010/main" val="3612135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61</a:t>
            </a:fld>
            <a:endParaRPr lang="en-US"/>
          </a:p>
        </p:txBody>
      </p:sp>
    </p:spTree>
    <p:extLst>
      <p:ext uri="{BB962C8B-B14F-4D97-AF65-F5344CB8AC3E}">
        <p14:creationId xmlns:p14="http://schemas.microsoft.com/office/powerpoint/2010/main" val="1348823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62</a:t>
            </a:fld>
            <a:endParaRPr lang="en-US"/>
          </a:p>
        </p:txBody>
      </p:sp>
    </p:spTree>
    <p:extLst>
      <p:ext uri="{BB962C8B-B14F-4D97-AF65-F5344CB8AC3E}">
        <p14:creationId xmlns:p14="http://schemas.microsoft.com/office/powerpoint/2010/main" val="2829337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smtClean="0"/>
              <a:t>63</a:t>
            </a:fld>
            <a:endParaRPr lang="en-US"/>
          </a:p>
        </p:txBody>
      </p:sp>
    </p:spTree>
    <p:extLst>
      <p:ext uri="{BB962C8B-B14F-4D97-AF65-F5344CB8AC3E}">
        <p14:creationId xmlns:p14="http://schemas.microsoft.com/office/powerpoint/2010/main" val="1684021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976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63390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18E49A83-9BE7-4005-BB63-7648DF880B9B}" type="datetimeFigureOut">
              <a:rPr lang="es-CO" smtClean="0"/>
              <a:t>30/10/2019</a:t>
            </a:fld>
            <a:endParaRPr lang="es-CO"/>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2860862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B947D9-9CA7-40FA-8840-A4881746CD00}"/>
              </a:ext>
            </a:extLst>
          </p:cNvPr>
          <p:cNvSpPr>
            <a:spLocks noGrp="1"/>
          </p:cNvSpPr>
          <p:nvPr>
            <p:ph type="title" hasCustomPrompt="1"/>
          </p:nvPr>
        </p:nvSpPr>
        <p:spPr>
          <a:xfrm>
            <a:off x="6768981" y="0"/>
            <a:ext cx="5423019" cy="684000"/>
          </a:xfrm>
          <a:prstGeom prst="rect">
            <a:avLst/>
          </a:prstGeom>
          <a:solidFill>
            <a:srgbClr val="FFC000"/>
          </a:solidFill>
        </p:spPr>
        <p:txBody>
          <a:bodyPr anchor="ctr"/>
          <a:lstStyle>
            <a:lvl1pPr algn="ctr">
              <a:defRPr sz="3000">
                <a:solidFill>
                  <a:srgbClr val="1F4E79"/>
                </a:solidFill>
                <a:latin typeface="Arial" panose="020B0604020202020204" pitchFamily="34" charset="0"/>
                <a:cs typeface="Arial" panose="020B0604020202020204" pitchFamily="34" charset="0"/>
              </a:defRPr>
            </a:lvl1pPr>
          </a:lstStyle>
          <a:p>
            <a:r>
              <a:rPr lang="es-ES" dirty="0"/>
              <a:t>título</a:t>
            </a:r>
            <a:endParaRPr lang="es-CO" dirty="0"/>
          </a:p>
        </p:txBody>
      </p:sp>
    </p:spTree>
    <p:extLst>
      <p:ext uri="{BB962C8B-B14F-4D97-AF65-F5344CB8AC3E}">
        <p14:creationId xmlns:p14="http://schemas.microsoft.com/office/powerpoint/2010/main" val="1156704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1771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375801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638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741786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30/10/2019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1192103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18E49A83-9BE7-4005-BB63-7648DF880B9B}" type="datetimeFigureOut">
              <a:rPr lang="es-CO" smtClean="0"/>
              <a:t>30/10/2019</a:t>
            </a:fld>
            <a:endParaRPr lang="es-CO"/>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694037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088570-BB1E-4992-8801-3F3B2DF220B4}"/>
              </a:ext>
            </a:extLst>
          </p:cNvPr>
          <p:cNvSpPr>
            <a:spLocks noGrp="1"/>
          </p:cNvSpPr>
          <p:nvPr>
            <p:ph type="title"/>
          </p:nvPr>
        </p:nvSpPr>
        <p:spPr>
          <a:xfrm>
            <a:off x="839788" y="365125"/>
            <a:ext cx="10515600" cy="1325563"/>
          </a:xfrm>
          <a:prstGeom prst="rect">
            <a:avLst/>
          </a:prstGeo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424DEEC-0E05-4B08-B1DE-A69094818A04}"/>
              </a:ext>
            </a:extLst>
          </p:cNvPr>
          <p:cNvSpPr>
            <a:spLocks noGrp="1"/>
          </p:cNvSpPr>
          <p:nvPr>
            <p:ph type="body" idx="1"/>
          </p:nvPr>
        </p:nvSpPr>
        <p:spPr>
          <a:xfrm>
            <a:off x="870283" y="5409388"/>
            <a:ext cx="5157787" cy="823912"/>
          </a:xfrm>
          <a:prstGeom prst="rect">
            <a:avLst/>
          </a:prstGeom>
        </p:spPr>
        <p:txBody>
          <a:bodyPr anchor="ct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D7962D30-70D1-464F-8648-C3A5A04C9072}"/>
              </a:ext>
            </a:extLst>
          </p:cNvPr>
          <p:cNvSpPr>
            <a:spLocks noGrp="1"/>
          </p:cNvSpPr>
          <p:nvPr>
            <p:ph sz="half" idx="2"/>
          </p:nvPr>
        </p:nvSpPr>
        <p:spPr>
          <a:xfrm>
            <a:off x="862014" y="1707744"/>
            <a:ext cx="5157787"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contenido 5">
            <a:extLst>
              <a:ext uri="{FF2B5EF4-FFF2-40B4-BE49-F238E27FC236}">
                <a16:creationId xmlns:a16="http://schemas.microsoft.com/office/drawing/2014/main" id="{E3D6D633-B23B-4488-AED6-54709AF1F480}"/>
              </a:ext>
            </a:extLst>
          </p:cNvPr>
          <p:cNvSpPr>
            <a:spLocks noGrp="1"/>
          </p:cNvSpPr>
          <p:nvPr>
            <p:ph sz="quarter" idx="4"/>
          </p:nvPr>
        </p:nvSpPr>
        <p:spPr>
          <a:xfrm>
            <a:off x="6172200" y="1707744"/>
            <a:ext cx="5183188" cy="4481919"/>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E46A37C-D072-4411-86BC-4CA8BEC2951D}"/>
              </a:ext>
            </a:extLst>
          </p:cNvPr>
          <p:cNvSpPr>
            <a:spLocks noGrp="1"/>
          </p:cNvSpPr>
          <p:nvPr>
            <p:ph type="dt" sz="half" idx="10"/>
          </p:nvPr>
        </p:nvSpPr>
        <p:spPr>
          <a:xfrm>
            <a:off x="838200" y="6356350"/>
            <a:ext cx="2743200" cy="365125"/>
          </a:xfrm>
          <a:prstGeom prst="rect">
            <a:avLst/>
          </a:prstGeom>
        </p:spPr>
        <p:txBody>
          <a:bodyPr/>
          <a:lstStyle/>
          <a:p>
            <a:fld id="{54BC81E2-D6F8-41F4-9CEE-8C72F2FFDDFB}" type="datetimeFigureOut">
              <a:rPr lang="es-CO" smtClean="0"/>
              <a:t>30/10/2019</a:t>
            </a:fld>
            <a:endParaRPr lang="es-CO"/>
          </a:p>
        </p:txBody>
      </p:sp>
      <p:sp>
        <p:nvSpPr>
          <p:cNvPr id="8" name="Marcador de pie de página 7">
            <a:extLst>
              <a:ext uri="{FF2B5EF4-FFF2-40B4-BE49-F238E27FC236}">
                <a16:creationId xmlns:a16="http://schemas.microsoft.com/office/drawing/2014/main" id="{24FF1475-E7DE-4282-983A-5C87CAE3C338}"/>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9" name="Marcador de número de diapositiva 8">
            <a:extLst>
              <a:ext uri="{FF2B5EF4-FFF2-40B4-BE49-F238E27FC236}">
                <a16:creationId xmlns:a16="http://schemas.microsoft.com/office/drawing/2014/main" id="{1F7CE5E6-31C8-4579-AB7D-0CF8EB251EE2}"/>
              </a:ext>
            </a:extLst>
          </p:cNvPr>
          <p:cNvSpPr>
            <a:spLocks noGrp="1"/>
          </p:cNvSpPr>
          <p:nvPr>
            <p:ph type="sldNum" sz="quarter" idx="12"/>
          </p:nvPr>
        </p:nvSpPr>
        <p:spPr>
          <a:xfrm>
            <a:off x="8610600" y="6356350"/>
            <a:ext cx="2743200" cy="365125"/>
          </a:xfrm>
          <a:prstGeom prst="rect">
            <a:avLst/>
          </a:prstGeom>
        </p:spPr>
        <p:txBody>
          <a:bodyPr/>
          <a:lstStyle/>
          <a:p>
            <a:fld id="{43D3A524-8103-470B-B7C3-5D0529644972}" type="slidenum">
              <a:rPr lang="es-CO" smtClean="0"/>
              <a:t>‹Nº›</a:t>
            </a:fld>
            <a:endParaRPr lang="es-CO"/>
          </a:p>
        </p:txBody>
      </p:sp>
    </p:spTree>
    <p:extLst>
      <p:ext uri="{BB962C8B-B14F-4D97-AF65-F5344CB8AC3E}">
        <p14:creationId xmlns:p14="http://schemas.microsoft.com/office/powerpoint/2010/main" val="655056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6175925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B947D9-9CA7-40FA-8840-A4881746CD00}"/>
              </a:ext>
            </a:extLst>
          </p:cNvPr>
          <p:cNvSpPr>
            <a:spLocks noGrp="1"/>
          </p:cNvSpPr>
          <p:nvPr>
            <p:ph type="title" hasCustomPrompt="1"/>
          </p:nvPr>
        </p:nvSpPr>
        <p:spPr>
          <a:xfrm>
            <a:off x="6768981" y="0"/>
            <a:ext cx="5423019" cy="684000"/>
          </a:xfrm>
          <a:prstGeom prst="rect">
            <a:avLst/>
          </a:prstGeom>
          <a:solidFill>
            <a:srgbClr val="FFC000"/>
          </a:solidFill>
        </p:spPr>
        <p:txBody>
          <a:bodyPr anchor="ctr"/>
          <a:lstStyle>
            <a:lvl1pPr algn="ctr">
              <a:defRPr sz="3000">
                <a:solidFill>
                  <a:srgbClr val="1F4E79"/>
                </a:solidFill>
                <a:latin typeface="Arial" panose="020B0604020202020204" pitchFamily="34" charset="0"/>
                <a:cs typeface="Arial" panose="020B0604020202020204" pitchFamily="34" charset="0"/>
              </a:defRPr>
            </a:lvl1pPr>
          </a:lstStyle>
          <a:p>
            <a:r>
              <a:rPr lang="es-ES" dirty="0"/>
              <a:t>título</a:t>
            </a:r>
            <a:endParaRPr lang="es-CO" dirty="0"/>
          </a:p>
        </p:txBody>
      </p:sp>
    </p:spTree>
    <p:extLst>
      <p:ext uri="{BB962C8B-B14F-4D97-AF65-F5344CB8AC3E}">
        <p14:creationId xmlns:p14="http://schemas.microsoft.com/office/powerpoint/2010/main" val="3662213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ítulo vertical y tex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2365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701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8294855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6651422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6590714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ítulo vertical y tex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45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8139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Tree>
    <p:extLst>
      <p:ext uri="{BB962C8B-B14F-4D97-AF65-F5344CB8AC3E}">
        <p14:creationId xmlns:p14="http://schemas.microsoft.com/office/powerpoint/2010/main" val="2140679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8E49A83-9BE7-4005-BB63-7648DF880B9B}" type="datetimeFigureOut">
              <a:rPr lang="es-CO" smtClean="0"/>
              <a:t>30/10/2019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DC58BB0D-9E4A-4DB3-AEED-ADC07915345E}" type="slidenum">
              <a:rPr lang="es-CO" smtClean="0"/>
              <a:t>‹Nº›</a:t>
            </a:fld>
            <a:endParaRPr lang="es-CO"/>
          </a:p>
        </p:txBody>
      </p:sp>
    </p:spTree>
    <p:extLst>
      <p:ext uri="{BB962C8B-B14F-4D97-AF65-F5344CB8AC3E}">
        <p14:creationId xmlns:p14="http://schemas.microsoft.com/office/powerpoint/2010/main" val="2754641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088570-BB1E-4992-8801-3F3B2DF220B4}"/>
              </a:ext>
            </a:extLst>
          </p:cNvPr>
          <p:cNvSpPr>
            <a:spLocks noGrp="1"/>
          </p:cNvSpPr>
          <p:nvPr>
            <p:ph type="title"/>
          </p:nvPr>
        </p:nvSpPr>
        <p:spPr>
          <a:xfrm>
            <a:off x="839788" y="365125"/>
            <a:ext cx="10515600" cy="1325563"/>
          </a:xfrm>
          <a:prstGeom prst="rect">
            <a:avLst/>
          </a:prstGeo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424DEEC-0E05-4B08-B1DE-A69094818A04}"/>
              </a:ext>
            </a:extLst>
          </p:cNvPr>
          <p:cNvSpPr>
            <a:spLocks noGrp="1"/>
          </p:cNvSpPr>
          <p:nvPr>
            <p:ph type="body" idx="1"/>
          </p:nvPr>
        </p:nvSpPr>
        <p:spPr>
          <a:xfrm>
            <a:off x="870283" y="5409388"/>
            <a:ext cx="5157787" cy="823912"/>
          </a:xfrm>
          <a:prstGeom prst="rect">
            <a:avLst/>
          </a:prstGeom>
        </p:spPr>
        <p:txBody>
          <a:bodyPr anchor="ct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D7962D30-70D1-464F-8648-C3A5A04C9072}"/>
              </a:ext>
            </a:extLst>
          </p:cNvPr>
          <p:cNvSpPr>
            <a:spLocks noGrp="1"/>
          </p:cNvSpPr>
          <p:nvPr>
            <p:ph sz="half" idx="2"/>
          </p:nvPr>
        </p:nvSpPr>
        <p:spPr>
          <a:xfrm>
            <a:off x="862014" y="1707744"/>
            <a:ext cx="5157787"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contenido 5">
            <a:extLst>
              <a:ext uri="{FF2B5EF4-FFF2-40B4-BE49-F238E27FC236}">
                <a16:creationId xmlns:a16="http://schemas.microsoft.com/office/drawing/2014/main" id="{E3D6D633-B23B-4488-AED6-54709AF1F480}"/>
              </a:ext>
            </a:extLst>
          </p:cNvPr>
          <p:cNvSpPr>
            <a:spLocks noGrp="1"/>
          </p:cNvSpPr>
          <p:nvPr>
            <p:ph sz="quarter" idx="4"/>
          </p:nvPr>
        </p:nvSpPr>
        <p:spPr>
          <a:xfrm>
            <a:off x="6172200" y="1707744"/>
            <a:ext cx="5183188" cy="4481919"/>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E46A37C-D072-4411-86BC-4CA8BEC2951D}"/>
              </a:ext>
            </a:extLst>
          </p:cNvPr>
          <p:cNvSpPr>
            <a:spLocks noGrp="1"/>
          </p:cNvSpPr>
          <p:nvPr>
            <p:ph type="dt" sz="half" idx="10"/>
          </p:nvPr>
        </p:nvSpPr>
        <p:spPr>
          <a:xfrm>
            <a:off x="838200" y="6356350"/>
            <a:ext cx="2743200" cy="365125"/>
          </a:xfrm>
          <a:prstGeom prst="rect">
            <a:avLst/>
          </a:prstGeom>
        </p:spPr>
        <p:txBody>
          <a:bodyPr/>
          <a:lstStyle/>
          <a:p>
            <a:fld id="{54BC81E2-D6F8-41F4-9CEE-8C72F2FFDDFB}" type="datetimeFigureOut">
              <a:rPr lang="es-CO" smtClean="0"/>
              <a:t>30/10/2019</a:t>
            </a:fld>
            <a:endParaRPr lang="es-CO"/>
          </a:p>
        </p:txBody>
      </p:sp>
      <p:sp>
        <p:nvSpPr>
          <p:cNvPr id="8" name="Marcador de pie de página 7">
            <a:extLst>
              <a:ext uri="{FF2B5EF4-FFF2-40B4-BE49-F238E27FC236}">
                <a16:creationId xmlns:a16="http://schemas.microsoft.com/office/drawing/2014/main" id="{24FF1475-E7DE-4282-983A-5C87CAE3C338}"/>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9" name="Marcador de número de diapositiva 8">
            <a:extLst>
              <a:ext uri="{FF2B5EF4-FFF2-40B4-BE49-F238E27FC236}">
                <a16:creationId xmlns:a16="http://schemas.microsoft.com/office/drawing/2014/main" id="{1F7CE5E6-31C8-4579-AB7D-0CF8EB251EE2}"/>
              </a:ext>
            </a:extLst>
          </p:cNvPr>
          <p:cNvSpPr>
            <a:spLocks noGrp="1"/>
          </p:cNvSpPr>
          <p:nvPr>
            <p:ph type="sldNum" sz="quarter" idx="12"/>
          </p:nvPr>
        </p:nvSpPr>
        <p:spPr>
          <a:xfrm>
            <a:off x="8610600" y="6356350"/>
            <a:ext cx="2743200" cy="365125"/>
          </a:xfrm>
          <a:prstGeom prst="rect">
            <a:avLst/>
          </a:prstGeom>
        </p:spPr>
        <p:txBody>
          <a:bodyPr/>
          <a:lstStyle/>
          <a:p>
            <a:fld id="{43D3A524-8103-470B-B7C3-5D0529644972}" type="slidenum">
              <a:rPr lang="es-CO" smtClean="0"/>
              <a:t>‹Nº›</a:t>
            </a:fld>
            <a:endParaRPr lang="es-CO"/>
          </a:p>
        </p:txBody>
      </p:sp>
    </p:spTree>
    <p:extLst>
      <p:ext uri="{BB962C8B-B14F-4D97-AF65-F5344CB8AC3E}">
        <p14:creationId xmlns:p14="http://schemas.microsoft.com/office/powerpoint/2010/main" val="4259915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8914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658523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Diapositiva de título">
    <p:spTree>
      <p:nvGrpSpPr>
        <p:cNvPr id="1" name=""/>
        <p:cNvGrpSpPr/>
        <p:nvPr/>
      </p:nvGrpSpPr>
      <p:grpSpPr>
        <a:xfrm>
          <a:off x="0" y="0"/>
          <a:ext cx="0" cy="0"/>
          <a:chOff x="0" y="0"/>
          <a:chExt cx="0" cy="0"/>
        </a:xfrm>
      </p:grpSpPr>
      <p:sp>
        <p:nvSpPr>
          <p:cNvPr id="4" name="Marcador de fecha 3"/>
          <p:cNvSpPr>
            <a:spLocks noGrp="1"/>
          </p:cNvSpPr>
          <p:nvPr>
            <p:ph type="dt" sz="half" idx="10"/>
          </p:nvPr>
        </p:nvSpPr>
        <p:spPr>
          <a:xfrm>
            <a:off x="838200" y="6356350"/>
            <a:ext cx="2743200" cy="365125"/>
          </a:xfrm>
          <a:prstGeom prst="rect">
            <a:avLst/>
          </a:prstGeom>
        </p:spPr>
        <p:txBody>
          <a:bodyPr/>
          <a:lstStyle/>
          <a:p>
            <a:fld id="{13D6062B-2426-4349-9C38-177F484917D2}" type="datetimeFigureOut">
              <a:rPr lang="es-CO" smtClean="0"/>
              <a:t>30/10/2019</a:t>
            </a:fld>
            <a:endParaRPr lang="es-CO" dirty="0"/>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dirty="0"/>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3082901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9B72DA-85D1-8749-B0E3-7347F25195C6}"/>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3446" y="0"/>
            <a:ext cx="12240000" cy="6885000"/>
          </a:xfrm>
          <a:prstGeom prst="rect">
            <a:avLst/>
          </a:prstGeom>
        </p:spPr>
      </p:pic>
    </p:spTree>
    <p:extLst>
      <p:ext uri="{BB962C8B-B14F-4D97-AF65-F5344CB8AC3E}">
        <p14:creationId xmlns:p14="http://schemas.microsoft.com/office/powerpoint/2010/main" val="2895825047"/>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9" r:id="rId5"/>
    <p:sldLayoutId id="2147483871" r:id="rId6"/>
    <p:sldLayoutId id="2147483879" r:id="rId7"/>
    <p:sldLayoutId id="2147483880" r:id="rId8"/>
    <p:sldLayoutId id="2147483881" r:id="rId9"/>
    <p:sldLayoutId id="2147483882" r:id="rId10"/>
    <p:sldLayoutId id="2147483911" r:id="rId11"/>
    <p:sldLayoutId id="21474839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9B72DA-85D1-8749-B0E3-7347F25195C6}"/>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3446" y="0"/>
            <a:ext cx="12240000" cy="6885000"/>
          </a:xfrm>
          <a:prstGeom prst="rect">
            <a:avLst/>
          </a:prstGeom>
        </p:spPr>
      </p:pic>
    </p:spTree>
    <p:extLst>
      <p:ext uri="{BB962C8B-B14F-4D97-AF65-F5344CB8AC3E}">
        <p14:creationId xmlns:p14="http://schemas.microsoft.com/office/powerpoint/2010/main" val="308144945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94.tiff"/><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108.png"/><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7.png"/><Relationship Id="rId2" Type="http://schemas.openxmlformats.org/officeDocument/2006/relationships/image" Target="../media/image97.jpeg"/><Relationship Id="rId1" Type="http://schemas.openxmlformats.org/officeDocument/2006/relationships/slideLayout" Target="../slideLayouts/slideLayout3.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png"/><Relationship Id="rId10" Type="http://schemas.openxmlformats.org/officeDocument/2006/relationships/image" Target="../media/image105.png"/><Relationship Id="rId4" Type="http://schemas.openxmlformats.org/officeDocument/2006/relationships/image" Target="../media/image99.png"/><Relationship Id="rId9" Type="http://schemas.openxmlformats.org/officeDocument/2006/relationships/image" Target="../media/image104.jpeg"/></Relationships>
</file>

<file path=ppt/slides/_rels/slide106.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98.png"/><Relationship Id="rId1" Type="http://schemas.openxmlformats.org/officeDocument/2006/relationships/slideLayout" Target="../slideLayouts/slideLayout3.xml"/><Relationship Id="rId4" Type="http://schemas.openxmlformats.org/officeDocument/2006/relationships/image" Target="../media/image104.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hyperlink" Target="mailto:atencionciudadano@invias.gov.co" TargetMode="External"/><Relationship Id="rId1" Type="http://schemas.openxmlformats.org/officeDocument/2006/relationships/slideLayout" Target="../slideLayouts/slideLayout3.xml"/><Relationship Id="rId4" Type="http://schemas.openxmlformats.org/officeDocument/2006/relationships/image" Target="../media/image112.png"/></Relationships>
</file>

<file path=ppt/slides/_rels/slide11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5.xml"/><Relationship Id="rId4" Type="http://schemas.openxmlformats.org/officeDocument/2006/relationships/image" Target="../media/image117.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0.xml"/><Relationship Id="rId1" Type="http://schemas.openxmlformats.org/officeDocument/2006/relationships/slideLayout" Target="../slideLayouts/slideLayout17.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jpe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5.xml"/><Relationship Id="rId4" Type="http://schemas.openxmlformats.org/officeDocument/2006/relationships/image" Target="../media/image48.jpeg"/></Relationships>
</file>

<file path=ppt/slides/_rels/slide4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emf"/><Relationship Id="rId7"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emf"/></Relationships>
</file>

<file path=ppt/slides/_rels/slide7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5.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89.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diagramLayout" Target="../diagrams/layout3.xml"/><Relationship Id="rId7" Type="http://schemas.openxmlformats.org/officeDocument/2006/relationships/image" Target="../media/image85.pn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openxmlformats.org/officeDocument/2006/relationships/image" Target="../media/image89.png"/><Relationship Id="rId5" Type="http://schemas.openxmlformats.org/officeDocument/2006/relationships/diagramColors" Target="../diagrams/colors3.xml"/><Relationship Id="rId10" Type="http://schemas.openxmlformats.org/officeDocument/2006/relationships/image" Target="../media/image88.png"/><Relationship Id="rId4" Type="http://schemas.openxmlformats.org/officeDocument/2006/relationships/diagramQuickStyle" Target="../diagrams/quickStyle3.xml"/><Relationship Id="rId9" Type="http://schemas.openxmlformats.org/officeDocument/2006/relationships/image" Target="../media/image87.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8.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p:cNvSpPr/>
          <p:nvPr/>
        </p:nvSpPr>
        <p:spPr>
          <a:xfrm rot="10800000" flipH="1">
            <a:off x="6118609" y="4081059"/>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6" name="Imagen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32741"/>
            <a:ext cx="3176954" cy="601949"/>
          </a:xfrm>
          <a:prstGeom prst="rect">
            <a:avLst/>
          </a:prstGeom>
        </p:spPr>
      </p:pic>
      <p:sp>
        <p:nvSpPr>
          <p:cNvPr id="12" name="Subtítulo 2"/>
          <p:cNvSpPr txBox="1">
            <a:spLocks/>
          </p:cNvSpPr>
          <p:nvPr/>
        </p:nvSpPr>
        <p:spPr>
          <a:xfrm>
            <a:off x="7099756" y="5645605"/>
            <a:ext cx="4735737" cy="129027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buNone/>
            </a:pPr>
            <a:r>
              <a:rPr lang="es-CO" sz="4400" b="1" dirty="0">
                <a:solidFill>
                  <a:srgbClr val="003366"/>
                </a:solidFill>
                <a:latin typeface="Myriad Pro" panose="020B0503030403020204" pitchFamily="34" charset="0"/>
              </a:rPr>
              <a:t>Informe General</a:t>
            </a:r>
          </a:p>
          <a:p>
            <a:pPr marL="0" indent="0" algn="ctr">
              <a:lnSpc>
                <a:spcPts val="2000"/>
              </a:lnSpc>
              <a:buNone/>
            </a:pPr>
            <a:r>
              <a:rPr lang="es-CO" sz="2000" dirty="0">
                <a:solidFill>
                  <a:srgbClr val="007FAC"/>
                </a:solidFill>
                <a:latin typeface="Myriad Pro" panose="020B0503030403020204" pitchFamily="34" charset="0"/>
              </a:rPr>
              <a:t>Noviembre 13 de 2019</a:t>
            </a:r>
          </a:p>
        </p:txBody>
      </p:sp>
    </p:spTree>
    <p:extLst>
      <p:ext uri="{BB962C8B-B14F-4D97-AF65-F5344CB8AC3E}">
        <p14:creationId xmlns:p14="http://schemas.microsoft.com/office/powerpoint/2010/main" val="2603811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1BBEA7B-55B3-8B42-AB2C-9B41E853B744}"/>
              </a:ext>
            </a:extLst>
          </p:cNvPr>
          <p:cNvGrpSpPr/>
          <p:nvPr/>
        </p:nvGrpSpPr>
        <p:grpSpPr>
          <a:xfrm>
            <a:off x="0" y="-5709"/>
            <a:ext cx="12192000" cy="830181"/>
            <a:chOff x="0" y="421103"/>
            <a:chExt cx="12192000" cy="830181"/>
          </a:xfrm>
        </p:grpSpPr>
        <p:sp>
          <p:nvSpPr>
            <p:cNvPr id="5" name="Rectangle 4">
              <a:extLst>
                <a:ext uri="{FF2B5EF4-FFF2-40B4-BE49-F238E27FC236}">
                  <a16:creationId xmlns:a16="http://schemas.microsoft.com/office/drawing/2014/main" id="{70BD2038-F367-464C-B577-B4A07A9B619A}"/>
                </a:ext>
              </a:extLst>
            </p:cNvPr>
            <p:cNvSpPr/>
            <p:nvPr/>
          </p:nvSpPr>
          <p:spPr>
            <a:xfrm>
              <a:off x="1465385" y="421105"/>
              <a:ext cx="1072661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ítulo 1">
            <a:extLst>
              <a:ext uri="{FF2B5EF4-FFF2-40B4-BE49-F238E27FC236}">
                <a16:creationId xmlns:a16="http://schemas.microsoft.com/office/drawing/2014/main" id="{B91AE405-6F5E-BF45-BA46-D98FF3A5BE05}"/>
              </a:ext>
            </a:extLst>
          </p:cNvPr>
          <p:cNvSpPr txBox="1">
            <a:spLocks/>
          </p:cNvSpPr>
          <p:nvPr/>
        </p:nvSpPr>
        <p:spPr>
          <a:xfrm>
            <a:off x="1465384" y="23446"/>
            <a:ext cx="1072661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fontAlgn="auto">
              <a:spcAft>
                <a:spcPts val="0"/>
              </a:spcAft>
              <a:defRPr/>
            </a:pPr>
            <a:r>
              <a:rPr lang="es-ES" sz="3300" b="1" dirty="0">
                <a:solidFill>
                  <a:srgbClr val="003366"/>
                </a:solidFill>
                <a:latin typeface="Myriad Pro" panose="020B0503030403020204" pitchFamily="34" charset="0"/>
              </a:rPr>
              <a:t>Avances metas Plan Nacional de Desarrollo 2019 - 2022</a:t>
            </a:r>
            <a:endParaRPr lang="es-CO" sz="3300" b="1" dirty="0">
              <a:solidFill>
                <a:srgbClr val="003366"/>
              </a:solidFill>
              <a:latin typeface="Myriad Pro" panose="020B0503030403020204" pitchFamily="34" charset="0"/>
            </a:endParaRPr>
          </a:p>
        </p:txBody>
      </p:sp>
      <p:graphicFrame>
        <p:nvGraphicFramePr>
          <p:cNvPr id="11" name="Tabla 10">
            <a:extLst>
              <a:ext uri="{FF2B5EF4-FFF2-40B4-BE49-F238E27FC236}">
                <a16:creationId xmlns:a16="http://schemas.microsoft.com/office/drawing/2014/main" id="{4B6EE396-1FA0-4E75-B3ED-6F844917EFB4}"/>
              </a:ext>
            </a:extLst>
          </p:cNvPr>
          <p:cNvGraphicFramePr>
            <a:graphicFrameLocks noGrp="1"/>
          </p:cNvGraphicFramePr>
          <p:nvPr>
            <p:extLst>
              <p:ext uri="{D42A27DB-BD31-4B8C-83A1-F6EECF244321}">
                <p14:modId xmlns:p14="http://schemas.microsoft.com/office/powerpoint/2010/main" val="522916564"/>
              </p:ext>
            </p:extLst>
          </p:nvPr>
        </p:nvGraphicFramePr>
        <p:xfrm>
          <a:off x="1078523" y="1110342"/>
          <a:ext cx="10334729" cy="4364969"/>
        </p:xfrm>
        <a:graphic>
          <a:graphicData uri="http://schemas.openxmlformats.org/drawingml/2006/table">
            <a:tbl>
              <a:tblPr>
                <a:tableStyleId>{D113A9D2-9D6B-4929-AA2D-F23B5EE8CBE7}</a:tableStyleId>
              </a:tblPr>
              <a:tblGrid>
                <a:gridCol w="2523454">
                  <a:extLst>
                    <a:ext uri="{9D8B030D-6E8A-4147-A177-3AD203B41FA5}">
                      <a16:colId xmlns:a16="http://schemas.microsoft.com/office/drawing/2014/main" val="20000"/>
                    </a:ext>
                  </a:extLst>
                </a:gridCol>
                <a:gridCol w="979117">
                  <a:extLst>
                    <a:ext uri="{9D8B030D-6E8A-4147-A177-3AD203B41FA5}">
                      <a16:colId xmlns:a16="http://schemas.microsoft.com/office/drawing/2014/main" val="20001"/>
                    </a:ext>
                  </a:extLst>
                </a:gridCol>
                <a:gridCol w="1553273">
                  <a:extLst>
                    <a:ext uri="{9D8B030D-6E8A-4147-A177-3AD203B41FA5}">
                      <a16:colId xmlns:a16="http://schemas.microsoft.com/office/drawing/2014/main" val="20002"/>
                    </a:ext>
                  </a:extLst>
                </a:gridCol>
                <a:gridCol w="1157448">
                  <a:extLst>
                    <a:ext uri="{9D8B030D-6E8A-4147-A177-3AD203B41FA5}">
                      <a16:colId xmlns:a16="http://schemas.microsoft.com/office/drawing/2014/main" val="20003"/>
                    </a:ext>
                  </a:extLst>
                </a:gridCol>
                <a:gridCol w="1528705">
                  <a:extLst>
                    <a:ext uri="{9D8B030D-6E8A-4147-A177-3AD203B41FA5}">
                      <a16:colId xmlns:a16="http://schemas.microsoft.com/office/drawing/2014/main" val="20005"/>
                    </a:ext>
                  </a:extLst>
                </a:gridCol>
                <a:gridCol w="1430430">
                  <a:extLst>
                    <a:ext uri="{9D8B030D-6E8A-4147-A177-3AD203B41FA5}">
                      <a16:colId xmlns:a16="http://schemas.microsoft.com/office/drawing/2014/main" val="20004"/>
                    </a:ext>
                  </a:extLst>
                </a:gridCol>
                <a:gridCol w="1162302">
                  <a:extLst>
                    <a:ext uri="{9D8B030D-6E8A-4147-A177-3AD203B41FA5}">
                      <a16:colId xmlns:a16="http://schemas.microsoft.com/office/drawing/2014/main" val="20006"/>
                    </a:ext>
                  </a:extLst>
                </a:gridCol>
              </a:tblGrid>
              <a:tr h="712663">
                <a:tc>
                  <a:txBody>
                    <a:bodyPr/>
                    <a:lstStyle/>
                    <a:p>
                      <a:pPr algn="ctr" rtl="0" fontAlgn="ctr"/>
                      <a:r>
                        <a:rPr lang="es-CO" sz="1600" kern="1200" dirty="0"/>
                        <a:t>Indicador</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algn="ctr" rtl="0" fontAlgn="ctr"/>
                      <a:r>
                        <a:rPr lang="es-CO" sz="1600" kern="1200" dirty="0"/>
                        <a:t>Unidad de Medida</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algn="ctr" rtl="0" fontAlgn="ctr"/>
                      <a:r>
                        <a:rPr lang="es-CO" sz="1600" kern="1200" dirty="0"/>
                        <a:t>Meta Cuatrienio 2019 - 2022</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marL="0" algn="ctr" defTabSz="914400" rtl="0" eaLnBrk="1" fontAlgn="ctr" latinLnBrk="0" hangingPunct="1"/>
                      <a:r>
                        <a:rPr lang="es-CO" sz="1600" kern="1200" dirty="0"/>
                        <a:t>Meta PND 2019</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marL="0" algn="ctr" defTabSz="914400" rtl="0" eaLnBrk="1" fontAlgn="ctr" latinLnBrk="0" hangingPunct="1"/>
                      <a:r>
                        <a:rPr lang="es-CO" sz="1600" kern="1200" baseline="0" dirty="0"/>
                        <a:t>Avance agosto – Diciembre 2018</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marL="0" algn="ctr" defTabSz="914400" rtl="0" eaLnBrk="1" fontAlgn="ctr" latinLnBrk="0" hangingPunct="1"/>
                      <a:r>
                        <a:rPr lang="es-CO" sz="1600" kern="1200" dirty="0"/>
                        <a:t>Avance enero -agosto  2019</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tc>
                  <a:txBody>
                    <a:bodyPr/>
                    <a:lstStyle/>
                    <a:p>
                      <a:pPr marL="0" algn="ctr" defTabSz="914400" rtl="0" eaLnBrk="1" fontAlgn="ctr" latinLnBrk="0" hangingPunct="1"/>
                      <a:r>
                        <a:rPr lang="es-CO" sz="1600" kern="1200" dirty="0"/>
                        <a:t>Total Avance</a:t>
                      </a:r>
                      <a:endParaRPr lang="es-CO" sz="1600" b="1" kern="1200" dirty="0">
                        <a:solidFill>
                          <a:srgbClr val="003366"/>
                        </a:solidFill>
                        <a:latin typeface="Myriad Pro" panose="020B0503030403020204" pitchFamily="34" charset="0"/>
                        <a:ea typeface="+mj-ea"/>
                        <a:cs typeface="+mj-cs"/>
                      </a:endParaRPr>
                    </a:p>
                  </a:txBody>
                  <a:tcPr marL="9525" marR="9525" marT="9525" marB="0" anchor="ctr">
                    <a:solidFill>
                      <a:srgbClr val="003366"/>
                    </a:solidFill>
                  </a:tcPr>
                </a:tc>
                <a:extLst>
                  <a:ext uri="{0D108BD9-81ED-4DB2-BD59-A6C34878D82A}">
                    <a16:rowId xmlns:a16="http://schemas.microsoft.com/office/drawing/2014/main" val="10000"/>
                  </a:ext>
                </a:extLst>
              </a:tr>
              <a:tr h="545954">
                <a:tc>
                  <a:txBody>
                    <a:bodyPr/>
                    <a:lstStyle/>
                    <a:p>
                      <a:pPr algn="ctr" rtl="0" fontAlgn="ctr"/>
                      <a:r>
                        <a:rPr lang="es-MX" sz="1600" kern="1200" dirty="0">
                          <a:solidFill>
                            <a:schemeClr val="lt1"/>
                          </a:solidFill>
                          <a:latin typeface="+mn-lt"/>
                          <a:ea typeface="+mn-ea"/>
                          <a:cs typeface="+mn-cs"/>
                        </a:rPr>
                        <a:t>Muelles Fluviales construidos, mejorados y mantenidos</a:t>
                      </a:r>
                    </a:p>
                  </a:txBody>
                  <a:tcPr marL="9525" marR="9525" marT="9525" marB="0" anchor="ctr"/>
                </a:tc>
                <a:tc>
                  <a:txBody>
                    <a:bodyPr/>
                    <a:lstStyle/>
                    <a:p>
                      <a:pPr algn="ctr" rtl="0" fontAlgn="ctr"/>
                      <a:r>
                        <a:rPr lang="es-MX" sz="1600" kern="1200" dirty="0">
                          <a:solidFill>
                            <a:schemeClr val="lt1"/>
                          </a:solidFill>
                          <a:latin typeface="+mn-lt"/>
                          <a:ea typeface="+mn-ea"/>
                          <a:cs typeface="+mn-cs"/>
                        </a:rPr>
                        <a:t>Un</a:t>
                      </a:r>
                    </a:p>
                  </a:txBody>
                  <a:tcPr marL="9525" marR="9525" marT="9525" marB="0" anchor="ctr"/>
                </a:tc>
                <a:tc>
                  <a:txBody>
                    <a:bodyPr/>
                    <a:lstStyle/>
                    <a:p>
                      <a:pPr marL="0" algn="ctr" defTabSz="914400" rtl="0" eaLnBrk="1" fontAlgn="ctr" latinLnBrk="0" hangingPunct="1"/>
                      <a:r>
                        <a:rPr lang="es-CO" sz="1600" kern="1200" dirty="0"/>
                        <a:t>9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2</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5</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1"/>
                  </a:ext>
                </a:extLst>
              </a:tr>
              <a:tr h="545954">
                <a:tc>
                  <a:txBody>
                    <a:bodyPr/>
                    <a:lstStyle/>
                    <a:p>
                      <a:pPr algn="ctr" rtl="0" fontAlgn="ctr"/>
                      <a:r>
                        <a:rPr lang="es-MX" sz="1600" kern="1200" dirty="0">
                          <a:solidFill>
                            <a:schemeClr val="lt1"/>
                          </a:solidFill>
                          <a:latin typeface="+mn-lt"/>
                          <a:ea typeface="+mn-ea"/>
                          <a:cs typeface="+mn-cs"/>
                        </a:rPr>
                        <a:t>Accesos marítimos mejorados, construidos y profundizados</a:t>
                      </a:r>
                    </a:p>
                  </a:txBody>
                  <a:tcPr marL="9525" marR="9525" marT="9525" marB="0" anchor="ctr"/>
                </a:tc>
                <a:tc>
                  <a:txBody>
                    <a:bodyPr/>
                    <a:lstStyle/>
                    <a:p>
                      <a:pPr algn="ctr" rtl="0" fontAlgn="ctr"/>
                      <a:r>
                        <a:rPr lang="es-MX" sz="1600" kern="1200" dirty="0">
                          <a:solidFill>
                            <a:schemeClr val="lt1"/>
                          </a:solidFill>
                          <a:latin typeface="+mn-lt"/>
                          <a:ea typeface="+mn-ea"/>
                          <a:cs typeface="+mn-cs"/>
                        </a:rPr>
                        <a:t>Un</a:t>
                      </a:r>
                    </a:p>
                  </a:txBody>
                  <a:tcPr marL="9525" marR="9525" marT="9525" marB="0" anchor="ctr"/>
                </a:tc>
                <a:tc>
                  <a:txBody>
                    <a:bodyPr/>
                    <a:lstStyle/>
                    <a:p>
                      <a:pPr marL="0" algn="ctr" defTabSz="914400" rtl="0" eaLnBrk="1" fontAlgn="ctr" latinLnBrk="0" hangingPunct="1"/>
                      <a:r>
                        <a:rPr lang="es-CO" sz="1600" kern="1200" dirty="0"/>
                        <a:t>2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1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2</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1</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2"/>
                  </a:ext>
                </a:extLst>
              </a:tr>
              <a:tr h="776194">
                <a:tc>
                  <a:txBody>
                    <a:bodyPr/>
                    <a:lstStyle/>
                    <a:p>
                      <a:pPr algn="ctr" rtl="0" fontAlgn="ctr"/>
                      <a:r>
                        <a:rPr lang="es-MX" sz="1600" kern="1200" dirty="0">
                          <a:solidFill>
                            <a:schemeClr val="lt1"/>
                          </a:solidFill>
                          <a:latin typeface="+mn-lt"/>
                          <a:ea typeface="+mn-ea"/>
                          <a:cs typeface="+mn-cs"/>
                        </a:rPr>
                        <a:t> Vía primaria no concesionada con mantenimiento y rehabilitación</a:t>
                      </a:r>
                    </a:p>
                  </a:txBody>
                  <a:tcPr marL="9525" marR="9525" marT="9525" marB="0" anchor="ctr"/>
                </a:tc>
                <a:tc>
                  <a:txBody>
                    <a:bodyPr/>
                    <a:lstStyle/>
                    <a:p>
                      <a:pPr algn="ctr" rtl="0" fontAlgn="ctr"/>
                      <a:r>
                        <a:rPr lang="es-MX" sz="1600" kern="1200" dirty="0">
                          <a:solidFill>
                            <a:schemeClr val="lt1"/>
                          </a:solidFill>
                          <a:latin typeface="+mn-lt"/>
                          <a:ea typeface="+mn-ea"/>
                          <a:cs typeface="+mn-cs"/>
                        </a:rPr>
                        <a:t>Km</a:t>
                      </a:r>
                    </a:p>
                  </a:txBody>
                  <a:tcPr marL="9525" marR="9525" marT="9525" marB="0" anchor="ctr"/>
                </a:tc>
                <a:tc>
                  <a:txBody>
                    <a:bodyPr/>
                    <a:lstStyle/>
                    <a:p>
                      <a:pPr marL="0" algn="ctr" defTabSz="914400" rtl="0" eaLnBrk="1" fontAlgn="ctr" latinLnBrk="0" hangingPunct="1"/>
                      <a:r>
                        <a:rPr lang="es-CO" sz="1600" kern="1200" dirty="0"/>
                        <a:t>100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25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71</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305</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376</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3"/>
                  </a:ext>
                </a:extLst>
              </a:tr>
              <a:tr h="545954">
                <a:tc>
                  <a:txBody>
                    <a:bodyPr/>
                    <a:lstStyle/>
                    <a:p>
                      <a:pPr algn="ctr" rtl="0" fontAlgn="ctr"/>
                      <a:r>
                        <a:rPr lang="es-MX" sz="1600" kern="1200" dirty="0">
                          <a:solidFill>
                            <a:schemeClr val="lt1"/>
                          </a:solidFill>
                          <a:latin typeface="+mn-lt"/>
                          <a:ea typeface="+mn-ea"/>
                          <a:cs typeface="+mn-cs"/>
                        </a:rPr>
                        <a:t>Vía primaria no concesionada mejorada</a:t>
                      </a:r>
                    </a:p>
                  </a:txBody>
                  <a:tcPr marL="9525" marR="9525" marT="9525" marB="0" anchor="ctr"/>
                </a:tc>
                <a:tc>
                  <a:txBody>
                    <a:bodyPr/>
                    <a:lstStyle/>
                    <a:p>
                      <a:pPr algn="ctr" rtl="0" fontAlgn="ctr"/>
                      <a:r>
                        <a:rPr lang="es-MX" sz="1600" kern="1200" dirty="0">
                          <a:solidFill>
                            <a:schemeClr val="lt1"/>
                          </a:solidFill>
                          <a:latin typeface="+mn-lt"/>
                          <a:ea typeface="+mn-ea"/>
                          <a:cs typeface="+mn-cs"/>
                        </a:rPr>
                        <a:t>Km</a:t>
                      </a:r>
                    </a:p>
                  </a:txBody>
                  <a:tcPr marL="9525" marR="9525" marT="9525" marB="0" anchor="ctr"/>
                </a:tc>
                <a:tc>
                  <a:txBody>
                    <a:bodyPr/>
                    <a:lstStyle/>
                    <a:p>
                      <a:pPr marL="0" algn="ctr" defTabSz="914400" rtl="0" eaLnBrk="1" fontAlgn="ctr" latinLnBrk="0" hangingPunct="1"/>
                      <a:r>
                        <a:rPr lang="es-CO" sz="1600" kern="1200" dirty="0"/>
                        <a:t>270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85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61</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25</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86</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4"/>
                  </a:ext>
                </a:extLst>
              </a:tr>
              <a:tr h="278206">
                <a:tc>
                  <a:txBody>
                    <a:bodyPr/>
                    <a:lstStyle/>
                    <a:p>
                      <a:pPr algn="ctr" rtl="0" fontAlgn="ctr"/>
                      <a:r>
                        <a:rPr lang="es-CO" sz="1600" kern="1200" dirty="0">
                          <a:solidFill>
                            <a:schemeClr val="lt1"/>
                          </a:solidFill>
                          <a:latin typeface="+mn-lt"/>
                          <a:ea typeface="+mn-ea"/>
                          <a:cs typeface="+mn-cs"/>
                        </a:rPr>
                        <a:t>Vía terciaria con mantenimiento</a:t>
                      </a:r>
                    </a:p>
                  </a:txBody>
                  <a:tcPr marL="9525" marR="9525" marT="9525" marB="0" anchor="ctr"/>
                </a:tc>
                <a:tc>
                  <a:txBody>
                    <a:bodyPr/>
                    <a:lstStyle/>
                    <a:p>
                      <a:pPr algn="ctr" rtl="0" fontAlgn="ctr"/>
                      <a:r>
                        <a:rPr lang="es-CO" sz="1600" kern="1200" dirty="0">
                          <a:solidFill>
                            <a:schemeClr val="lt1"/>
                          </a:solidFill>
                          <a:latin typeface="+mn-lt"/>
                          <a:ea typeface="+mn-ea"/>
                          <a:cs typeface="+mn-cs"/>
                        </a:rPr>
                        <a:t>Km</a:t>
                      </a:r>
                    </a:p>
                  </a:txBody>
                  <a:tcPr marL="9525" marR="9525" marT="9525" marB="0" anchor="ctr"/>
                </a:tc>
                <a:tc>
                  <a:txBody>
                    <a:bodyPr/>
                    <a:lstStyle/>
                    <a:p>
                      <a:pPr marL="0" algn="ctr" defTabSz="914400" rtl="0" eaLnBrk="1" fontAlgn="ctr" latinLnBrk="0" hangingPunct="1"/>
                      <a:r>
                        <a:rPr lang="es-CO" sz="1600" kern="1200" dirty="0"/>
                        <a:t>15.000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0</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3</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5"/>
                  </a:ext>
                </a:extLst>
              </a:tr>
              <a:tr h="545954">
                <a:tc>
                  <a:txBody>
                    <a:bodyPr/>
                    <a:lstStyle/>
                    <a:p>
                      <a:pPr algn="ctr" rtl="0" fontAlgn="ctr"/>
                      <a:r>
                        <a:rPr lang="es-MX" sz="1600" kern="1200" dirty="0">
                          <a:solidFill>
                            <a:schemeClr val="lt1"/>
                          </a:solidFill>
                          <a:latin typeface="+mn-lt"/>
                          <a:ea typeface="+mn-ea"/>
                          <a:cs typeface="+mn-cs"/>
                        </a:rPr>
                        <a:t>Vías terciarias mejoradas y </a:t>
                      </a:r>
                      <a:r>
                        <a:rPr lang="es-MX" sz="1600" kern="1200" dirty="0" err="1">
                          <a:solidFill>
                            <a:schemeClr val="lt1"/>
                          </a:solidFill>
                          <a:latin typeface="+mn-lt"/>
                          <a:ea typeface="+mn-ea"/>
                          <a:cs typeface="+mn-cs"/>
                        </a:rPr>
                        <a:t>construída</a:t>
                      </a:r>
                      <a:endParaRPr lang="es-MX" sz="1600" kern="1200" dirty="0">
                        <a:solidFill>
                          <a:schemeClr val="lt1"/>
                        </a:solidFill>
                        <a:latin typeface="+mn-lt"/>
                        <a:ea typeface="+mn-ea"/>
                        <a:cs typeface="+mn-cs"/>
                      </a:endParaRPr>
                    </a:p>
                  </a:txBody>
                  <a:tcPr marL="9525" marR="9525" marT="9525" marB="0" anchor="ctr"/>
                </a:tc>
                <a:tc>
                  <a:txBody>
                    <a:bodyPr/>
                    <a:lstStyle/>
                    <a:p>
                      <a:pPr algn="ctr" rtl="0" fontAlgn="ctr"/>
                      <a:r>
                        <a:rPr lang="es-MX" sz="1600" kern="1200" dirty="0">
                          <a:solidFill>
                            <a:schemeClr val="lt1"/>
                          </a:solidFill>
                          <a:latin typeface="+mn-lt"/>
                          <a:ea typeface="+mn-ea"/>
                          <a:cs typeface="+mn-cs"/>
                        </a:rPr>
                        <a:t>Km</a:t>
                      </a:r>
                    </a:p>
                  </a:txBody>
                  <a:tcPr marL="9525" marR="9525" marT="9525" marB="0" anchor="ctr"/>
                </a:tc>
                <a:tc>
                  <a:txBody>
                    <a:bodyPr/>
                    <a:lstStyle/>
                    <a:p>
                      <a:pPr marL="0" algn="ctr" defTabSz="914400" rtl="0" eaLnBrk="1" fontAlgn="ctr" latinLnBrk="0" hangingPunct="1"/>
                      <a:r>
                        <a:rPr lang="es-CO" sz="1600" kern="1200" dirty="0"/>
                        <a:t>400 </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110</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4</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65</a:t>
                      </a:r>
                      <a:endParaRPr lang="es-CO" sz="1600" kern="1200" dirty="0">
                        <a:solidFill>
                          <a:srgbClr val="003366"/>
                        </a:solidFill>
                        <a:latin typeface="Myriad Pro" panose="020B0503030403020204" pitchFamily="34" charset="0"/>
                        <a:ea typeface="+mj-ea"/>
                        <a:cs typeface="+mj-cs"/>
                      </a:endParaRPr>
                    </a:p>
                  </a:txBody>
                  <a:tcPr marL="9525" marR="9525" marT="9525" marB="0" anchor="ctr"/>
                </a:tc>
                <a:tc>
                  <a:txBody>
                    <a:bodyPr/>
                    <a:lstStyle/>
                    <a:p>
                      <a:pPr algn="ctr" rtl="0" fontAlgn="ctr"/>
                      <a:r>
                        <a:rPr lang="es-CO" sz="1600" kern="1200" dirty="0"/>
                        <a:t>69</a:t>
                      </a:r>
                      <a:endParaRPr lang="es-CO" sz="1600" kern="1200" dirty="0">
                        <a:solidFill>
                          <a:srgbClr val="003366"/>
                        </a:solidFill>
                        <a:latin typeface="Myriad Pro" panose="020B0503030403020204" pitchFamily="34" charset="0"/>
                        <a:ea typeface="+mj-ea"/>
                        <a:cs typeface="+mj-cs"/>
                      </a:endParaRPr>
                    </a:p>
                  </a:txBody>
                  <a:tcPr marL="9525" marR="9525" marT="9525"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153859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descr="C:\Users\lmesa\AppData\Local\Microsoft\Windows\Temporary Internet Files\Content.Outlook\0J5VY1GF\ESCUELA_LOGO_FINAL-01 (002).tif">
            <a:extLst>
              <a:ext uri="{FF2B5EF4-FFF2-40B4-BE49-F238E27FC236}">
                <a16:creationId xmlns:a16="http://schemas.microsoft.com/office/drawing/2014/main" id="{0D1042AD-4341-4172-ACA1-9DB0657617C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100" y="1144762"/>
            <a:ext cx="4238625" cy="4238625"/>
          </a:xfrm>
          <a:prstGeom prst="rect">
            <a:avLst/>
          </a:prstGeom>
          <a:noFill/>
          <a:ln>
            <a:noFill/>
          </a:ln>
        </p:spPr>
      </p:pic>
      <p:sp>
        <p:nvSpPr>
          <p:cNvPr id="12" name="CuadroTexto 11">
            <a:extLst>
              <a:ext uri="{FF2B5EF4-FFF2-40B4-BE49-F238E27FC236}">
                <a16:creationId xmlns:a16="http://schemas.microsoft.com/office/drawing/2014/main" id="{BEA40760-881F-462A-BE99-817042C59EE2}"/>
              </a:ext>
            </a:extLst>
          </p:cNvPr>
          <p:cNvSpPr txBox="1"/>
          <p:nvPr/>
        </p:nvSpPr>
        <p:spPr>
          <a:xfrm>
            <a:off x="5237703" y="1034050"/>
            <a:ext cx="6406216" cy="1477328"/>
          </a:xfrm>
          <a:prstGeom prst="rect">
            <a:avLst/>
          </a:prstGeom>
          <a:noFill/>
        </p:spPr>
        <p:txBody>
          <a:bodyPr wrap="square" rtlCol="0">
            <a:spAutoFit/>
          </a:bodyPr>
          <a:lstStyle/>
          <a:p>
            <a:r>
              <a:rPr lang="es-CO" dirty="0">
                <a:solidFill>
                  <a:srgbClr val="003366"/>
                </a:solidFill>
                <a:latin typeface="Myriad Pro" panose="020B0503030403020204" pitchFamily="34" charset="0"/>
              </a:rPr>
              <a:t>Conscientes de la importancia de potenciar el capital intelectual al interior del Invías se reconoce el perfil y las competencias de algunos funcionarios, los cuales se identifican como agentes transformadores de la gestión de conocimiento y de buenas prácticas.</a:t>
            </a:r>
          </a:p>
        </p:txBody>
      </p:sp>
      <p:sp>
        <p:nvSpPr>
          <p:cNvPr id="13" name="Rectángulo: una sola esquina redondeada 12">
            <a:extLst>
              <a:ext uri="{FF2B5EF4-FFF2-40B4-BE49-F238E27FC236}">
                <a16:creationId xmlns:a16="http://schemas.microsoft.com/office/drawing/2014/main" id="{82CAC7A0-A70F-4379-9884-A007AB2FDE20}"/>
              </a:ext>
            </a:extLst>
          </p:cNvPr>
          <p:cNvSpPr/>
          <p:nvPr/>
        </p:nvSpPr>
        <p:spPr>
          <a:xfrm>
            <a:off x="5237704" y="2592329"/>
            <a:ext cx="1810870" cy="790377"/>
          </a:xfrm>
          <a:prstGeom prst="round1Rect">
            <a:avLst>
              <a:gd name="adj" fmla="val 9241"/>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latin typeface="Myriad Pro" panose="020B0503030403020204" pitchFamily="34" charset="0"/>
              </a:rPr>
              <a:t>POLÍTICAS DE OPERACIÓN</a:t>
            </a:r>
            <a:endParaRPr lang="es-CO" b="1" dirty="0">
              <a:latin typeface="Myriad Pro" panose="020B0503030403020204" pitchFamily="34" charset="0"/>
            </a:endParaRPr>
          </a:p>
        </p:txBody>
      </p:sp>
      <p:sp>
        <p:nvSpPr>
          <p:cNvPr id="14" name="Rectángulo: una sola esquina redondeada 13">
            <a:extLst>
              <a:ext uri="{FF2B5EF4-FFF2-40B4-BE49-F238E27FC236}">
                <a16:creationId xmlns:a16="http://schemas.microsoft.com/office/drawing/2014/main" id="{9C3F3542-B67B-46CA-9B78-8D783264F73C}"/>
              </a:ext>
            </a:extLst>
          </p:cNvPr>
          <p:cNvSpPr/>
          <p:nvPr/>
        </p:nvSpPr>
        <p:spPr>
          <a:xfrm>
            <a:off x="7350668" y="2599376"/>
            <a:ext cx="1992919" cy="790377"/>
          </a:xfrm>
          <a:prstGeom prst="round1Rect">
            <a:avLst>
              <a:gd name="adj" fmla="val 9241"/>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700" b="1" dirty="0">
                <a:latin typeface="Myriad Pro" panose="020B0503030403020204" pitchFamily="34" charset="0"/>
              </a:rPr>
              <a:t>MODELO METODOLÓGICO</a:t>
            </a:r>
            <a:endParaRPr lang="es-CO" sz="1700" b="1" dirty="0">
              <a:latin typeface="Myriad Pro" panose="020B0503030403020204" pitchFamily="34" charset="0"/>
            </a:endParaRPr>
          </a:p>
        </p:txBody>
      </p:sp>
      <p:sp>
        <p:nvSpPr>
          <p:cNvPr id="15" name="Rectángulo: una sola esquina redondeada 14">
            <a:extLst>
              <a:ext uri="{FF2B5EF4-FFF2-40B4-BE49-F238E27FC236}">
                <a16:creationId xmlns:a16="http://schemas.microsoft.com/office/drawing/2014/main" id="{06DB20A5-A5D1-482F-AFC4-7C7DFDFB020A}"/>
              </a:ext>
            </a:extLst>
          </p:cNvPr>
          <p:cNvSpPr/>
          <p:nvPr/>
        </p:nvSpPr>
        <p:spPr>
          <a:xfrm>
            <a:off x="9580461" y="2592329"/>
            <a:ext cx="2063457" cy="790377"/>
          </a:xfrm>
          <a:prstGeom prst="round1Rect">
            <a:avLst>
              <a:gd name="adj" fmla="val 9241"/>
            </a:avLst>
          </a:prstGeom>
          <a:solidFill>
            <a:srgbClr val="007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700" b="1" dirty="0">
                <a:latin typeface="Myriad Pro" panose="020B0503030403020204" pitchFamily="34" charset="0"/>
              </a:rPr>
              <a:t>SENSIBILIZACIÓN INTERNA</a:t>
            </a:r>
          </a:p>
        </p:txBody>
      </p:sp>
      <p:sp>
        <p:nvSpPr>
          <p:cNvPr id="16" name="Rectángulo 15">
            <a:extLst>
              <a:ext uri="{FF2B5EF4-FFF2-40B4-BE49-F238E27FC236}">
                <a16:creationId xmlns:a16="http://schemas.microsoft.com/office/drawing/2014/main" id="{FA0A2DDD-24EF-4B9C-823B-EFB58B5BD849}"/>
              </a:ext>
            </a:extLst>
          </p:cNvPr>
          <p:cNvSpPr/>
          <p:nvPr/>
        </p:nvSpPr>
        <p:spPr>
          <a:xfrm>
            <a:off x="5237703" y="3473904"/>
            <a:ext cx="1810869" cy="2082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ES" sz="1400" b="1" dirty="0">
                <a:solidFill>
                  <a:srgbClr val="003366"/>
                </a:solidFill>
                <a:latin typeface="Myriad Pro" panose="020B0503030403020204" pitchFamily="34" charset="0"/>
              </a:rPr>
              <a:t>Compromiso</a:t>
            </a:r>
            <a:r>
              <a:rPr lang="es-ES" sz="1400" dirty="0">
                <a:solidFill>
                  <a:srgbClr val="003366"/>
                </a:solidFill>
                <a:latin typeface="Myriad Pro" panose="020B0503030403020204" pitchFamily="34" charset="0"/>
              </a:rPr>
              <a:t> de la Alta Dirección en la implementación. </a:t>
            </a:r>
            <a:endParaRPr lang="es-CO" sz="1400" dirty="0">
              <a:solidFill>
                <a:srgbClr val="003366"/>
              </a:solidFill>
              <a:latin typeface="Myriad Pro" panose="020B0503030403020204" pitchFamily="34" charset="0"/>
            </a:endParaRPr>
          </a:p>
          <a:p>
            <a:r>
              <a:rPr lang="es-ES" sz="1400" b="1" dirty="0">
                <a:solidFill>
                  <a:srgbClr val="003366"/>
                </a:solidFill>
                <a:latin typeface="Myriad Pro" panose="020B0503030403020204" pitchFamily="34" charset="0"/>
              </a:rPr>
              <a:t>Formación</a:t>
            </a:r>
            <a:r>
              <a:rPr lang="es-ES" sz="1400" dirty="0">
                <a:solidFill>
                  <a:srgbClr val="003366"/>
                </a:solidFill>
                <a:latin typeface="Myriad Pro" panose="020B0503030403020204" pitchFamily="34" charset="0"/>
              </a:rPr>
              <a:t> de formadores. </a:t>
            </a:r>
            <a:endParaRPr lang="es-CO" sz="1400" dirty="0">
              <a:solidFill>
                <a:srgbClr val="003366"/>
              </a:solidFill>
              <a:latin typeface="Myriad Pro" panose="020B0503030403020204" pitchFamily="34" charset="0"/>
            </a:endParaRPr>
          </a:p>
          <a:p>
            <a:r>
              <a:rPr lang="es-ES" sz="1400" b="1" dirty="0">
                <a:solidFill>
                  <a:srgbClr val="003366"/>
                </a:solidFill>
                <a:latin typeface="Myriad Pro" panose="020B0503030403020204" pitchFamily="34" charset="0"/>
              </a:rPr>
              <a:t>Contribución</a:t>
            </a:r>
            <a:r>
              <a:rPr lang="es-ES" sz="1400" dirty="0">
                <a:solidFill>
                  <a:srgbClr val="003366"/>
                </a:solidFill>
                <a:latin typeface="Myriad Pro" panose="020B0503030403020204" pitchFamily="34" charset="0"/>
              </a:rPr>
              <a:t> de los jefes inmediatos en la participación. </a:t>
            </a:r>
            <a:endParaRPr lang="es-CO" sz="1400" dirty="0">
              <a:solidFill>
                <a:srgbClr val="003366"/>
              </a:solidFill>
              <a:latin typeface="Myriad Pro" panose="020B0503030403020204" pitchFamily="34" charset="0"/>
            </a:endParaRPr>
          </a:p>
        </p:txBody>
      </p:sp>
      <p:sp>
        <p:nvSpPr>
          <p:cNvPr id="17" name="Rectángulo 16">
            <a:extLst>
              <a:ext uri="{FF2B5EF4-FFF2-40B4-BE49-F238E27FC236}">
                <a16:creationId xmlns:a16="http://schemas.microsoft.com/office/drawing/2014/main" id="{53A896D4-48BF-42DD-8079-2AE61A05121C}"/>
              </a:ext>
            </a:extLst>
          </p:cNvPr>
          <p:cNvSpPr/>
          <p:nvPr/>
        </p:nvSpPr>
        <p:spPr>
          <a:xfrm>
            <a:off x="7350668" y="3473904"/>
            <a:ext cx="1992919" cy="2082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ES" sz="1300" b="1" dirty="0">
                <a:solidFill>
                  <a:srgbClr val="003366"/>
                </a:solidFill>
                <a:latin typeface="Myriad Pro" panose="020B0503030403020204" pitchFamily="34" charset="0"/>
              </a:rPr>
              <a:t>Aprendizaje significativo</a:t>
            </a:r>
            <a:r>
              <a:rPr lang="es-ES" sz="1300" dirty="0">
                <a:solidFill>
                  <a:srgbClr val="003366"/>
                </a:solidFill>
                <a:latin typeface="Myriad Pro" panose="020B0503030403020204" pitchFamily="34" charset="0"/>
              </a:rPr>
              <a:t> y de interacción de los conocimientos previos con la realidad. </a:t>
            </a:r>
            <a:endParaRPr lang="es-CO" sz="1300" dirty="0">
              <a:solidFill>
                <a:srgbClr val="003366"/>
              </a:solidFill>
              <a:latin typeface="Myriad Pro" panose="020B0503030403020204" pitchFamily="34" charset="0"/>
            </a:endParaRPr>
          </a:p>
          <a:p>
            <a:r>
              <a:rPr lang="es-ES" sz="1300" b="1" dirty="0">
                <a:solidFill>
                  <a:srgbClr val="003366"/>
                </a:solidFill>
                <a:latin typeface="Myriad Pro" panose="020B0503030403020204" pitchFamily="34" charset="0"/>
              </a:rPr>
              <a:t>Aprendizaje colaborativo</a:t>
            </a:r>
            <a:r>
              <a:rPr lang="es-ES" sz="1300" dirty="0">
                <a:solidFill>
                  <a:srgbClr val="003366"/>
                </a:solidFill>
                <a:latin typeface="Myriad Pro" panose="020B0503030403020204" pitchFamily="34" charset="0"/>
              </a:rPr>
              <a:t> en grupos en los que se intercambia información y conocimientos. </a:t>
            </a:r>
            <a:endParaRPr lang="es-CO" sz="1300" dirty="0">
              <a:solidFill>
                <a:srgbClr val="003366"/>
              </a:solidFill>
              <a:latin typeface="Myriad Pro" panose="020B0503030403020204" pitchFamily="34" charset="0"/>
            </a:endParaRPr>
          </a:p>
        </p:txBody>
      </p:sp>
      <p:sp>
        <p:nvSpPr>
          <p:cNvPr id="18" name="Rectángulo 17">
            <a:extLst>
              <a:ext uri="{FF2B5EF4-FFF2-40B4-BE49-F238E27FC236}">
                <a16:creationId xmlns:a16="http://schemas.microsoft.com/office/drawing/2014/main" id="{86A9E8EC-D956-4FEB-A682-50FA28A593F4}"/>
              </a:ext>
            </a:extLst>
          </p:cNvPr>
          <p:cNvSpPr/>
          <p:nvPr/>
        </p:nvSpPr>
        <p:spPr>
          <a:xfrm>
            <a:off x="9580463" y="3473904"/>
            <a:ext cx="2063455" cy="2082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ES" sz="1300" b="1" dirty="0">
                <a:solidFill>
                  <a:srgbClr val="003366"/>
                </a:solidFill>
                <a:latin typeface="Myriad Pro" panose="020B0503030403020204" pitchFamily="34" charset="0"/>
              </a:rPr>
              <a:t>Estrategia de comunicación</a:t>
            </a:r>
            <a:r>
              <a:rPr lang="es-ES" sz="1300" dirty="0">
                <a:solidFill>
                  <a:srgbClr val="003366"/>
                </a:solidFill>
                <a:latin typeface="Myriad Pro" panose="020B0503030403020204" pitchFamily="34" charset="0"/>
              </a:rPr>
              <a:t> desde diversos medios. </a:t>
            </a:r>
            <a:endParaRPr lang="es-CO" sz="1300" dirty="0">
              <a:solidFill>
                <a:srgbClr val="003366"/>
              </a:solidFill>
              <a:latin typeface="Myriad Pro" panose="020B0503030403020204" pitchFamily="34" charset="0"/>
            </a:endParaRPr>
          </a:p>
          <a:p>
            <a:r>
              <a:rPr lang="es-ES" sz="1300" b="1" dirty="0">
                <a:solidFill>
                  <a:srgbClr val="003366"/>
                </a:solidFill>
                <a:latin typeface="Myriad Pro" panose="020B0503030403020204" pitchFamily="34" charset="0"/>
              </a:rPr>
              <a:t>Presentación</a:t>
            </a:r>
            <a:r>
              <a:rPr lang="es-ES" sz="1300" dirty="0">
                <a:solidFill>
                  <a:srgbClr val="003366"/>
                </a:solidFill>
                <a:latin typeface="Myriad Pro" panose="020B0503030403020204" pitchFamily="34" charset="0"/>
              </a:rPr>
              <a:t> de estrategia por parte del</a:t>
            </a:r>
            <a:r>
              <a:rPr lang="es-ES" sz="1300" b="1" dirty="0">
                <a:solidFill>
                  <a:srgbClr val="003366"/>
                </a:solidFill>
                <a:latin typeface="Myriad Pro" panose="020B0503030403020204" pitchFamily="34" charset="0"/>
              </a:rPr>
              <a:t> Director</a:t>
            </a:r>
            <a:r>
              <a:rPr lang="es-ES" sz="1300" dirty="0">
                <a:solidFill>
                  <a:srgbClr val="003366"/>
                </a:solidFill>
                <a:latin typeface="Myriad Pro" panose="020B0503030403020204" pitchFamily="34" charset="0"/>
              </a:rPr>
              <a:t> en eventos. </a:t>
            </a:r>
            <a:endParaRPr lang="es-CO" sz="1300" dirty="0">
              <a:solidFill>
                <a:srgbClr val="003366"/>
              </a:solidFill>
              <a:latin typeface="Myriad Pro" panose="020B0503030403020204" pitchFamily="34" charset="0"/>
            </a:endParaRPr>
          </a:p>
          <a:p>
            <a:r>
              <a:rPr lang="es-ES" sz="1300" b="1" dirty="0">
                <a:solidFill>
                  <a:srgbClr val="003366"/>
                </a:solidFill>
                <a:latin typeface="Myriad Pro" panose="020B0503030403020204" pitchFamily="34" charset="0"/>
              </a:rPr>
              <a:t>Ubicación en la intranet</a:t>
            </a:r>
            <a:r>
              <a:rPr lang="es-ES" sz="1300" dirty="0">
                <a:solidFill>
                  <a:srgbClr val="003366"/>
                </a:solidFill>
                <a:latin typeface="Myriad Pro" panose="020B0503030403020204" pitchFamily="34" charset="0"/>
              </a:rPr>
              <a:t> “Escuela Gestión de Conocimiento”.</a:t>
            </a:r>
            <a:endParaRPr lang="es-CO" sz="1300" dirty="0">
              <a:solidFill>
                <a:srgbClr val="003366"/>
              </a:solidFill>
              <a:latin typeface="Myriad Pro" panose="020B0503030403020204" pitchFamily="34" charset="0"/>
            </a:endParaRPr>
          </a:p>
          <a:p>
            <a:r>
              <a:rPr lang="es-ES" sz="1300" b="1" dirty="0">
                <a:solidFill>
                  <a:srgbClr val="003366"/>
                </a:solidFill>
                <a:latin typeface="Myriad Pro" panose="020B0503030403020204" pitchFamily="34" charset="0"/>
              </a:rPr>
              <a:t>Piezas</a:t>
            </a:r>
            <a:r>
              <a:rPr lang="es-ES" sz="1300" dirty="0">
                <a:solidFill>
                  <a:srgbClr val="003366"/>
                </a:solidFill>
                <a:latin typeface="Myriad Pro" panose="020B0503030403020204" pitchFamily="34" charset="0"/>
              </a:rPr>
              <a:t> comunicativas.</a:t>
            </a:r>
            <a:endParaRPr lang="es-CO" sz="1300" dirty="0">
              <a:solidFill>
                <a:srgbClr val="003366"/>
              </a:solidFill>
              <a:latin typeface="Myriad Pro" panose="020B0503030403020204" pitchFamily="34" charset="0"/>
            </a:endParaRPr>
          </a:p>
        </p:txBody>
      </p:sp>
      <p:grpSp>
        <p:nvGrpSpPr>
          <p:cNvPr id="19" name="Group 18">
            <a:extLst>
              <a:ext uri="{FF2B5EF4-FFF2-40B4-BE49-F238E27FC236}">
                <a16:creationId xmlns:a16="http://schemas.microsoft.com/office/drawing/2014/main" id="{BC4A097E-63C7-9049-B3DB-ED1DC2829404}"/>
              </a:ext>
            </a:extLst>
          </p:cNvPr>
          <p:cNvGrpSpPr/>
          <p:nvPr/>
        </p:nvGrpSpPr>
        <p:grpSpPr>
          <a:xfrm>
            <a:off x="1" y="-49252"/>
            <a:ext cx="12192000" cy="831309"/>
            <a:chOff x="0" y="421103"/>
            <a:chExt cx="12285785" cy="831309"/>
          </a:xfrm>
        </p:grpSpPr>
        <p:sp>
          <p:nvSpPr>
            <p:cNvPr id="20" name="Rectangle 19">
              <a:extLst>
                <a:ext uri="{FF2B5EF4-FFF2-40B4-BE49-F238E27FC236}">
                  <a16:creationId xmlns:a16="http://schemas.microsoft.com/office/drawing/2014/main" id="{EF5A3D83-D9F7-C745-A9E0-BDBC977E4A0C}"/>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5F31EC55-6BA5-F341-8390-0BCE635B7243}"/>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587EFA4-B62A-CF49-8A3E-B1C6990309E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D0F4EAC-3E90-A443-9F37-6D6C4514E634}"/>
                </a:ext>
              </a:extLst>
            </p:cNvPr>
            <p:cNvSpPr/>
            <p:nvPr/>
          </p:nvSpPr>
          <p:spPr>
            <a:xfrm>
              <a:off x="1465383" y="422233"/>
              <a:ext cx="1082040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Título 1">
            <a:extLst>
              <a:ext uri="{FF2B5EF4-FFF2-40B4-BE49-F238E27FC236}">
                <a16:creationId xmlns:a16="http://schemas.microsoft.com/office/drawing/2014/main" id="{BF8856E8-612E-4C41-BE25-BED638643B26}"/>
              </a:ext>
            </a:extLst>
          </p:cNvPr>
          <p:cNvSpPr txBox="1">
            <a:spLocks/>
          </p:cNvSpPr>
          <p:nvPr/>
        </p:nvSpPr>
        <p:spPr>
          <a:xfrm>
            <a:off x="1454198" y="-30984"/>
            <a:ext cx="10737802"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200" b="1" dirty="0">
                <a:solidFill>
                  <a:srgbClr val="003366"/>
                </a:solidFill>
                <a:latin typeface="Myriad Pro" panose="020B0503030403020204" pitchFamily="34" charset="0"/>
              </a:rPr>
              <a:t>Gestión de conocimiento e innovación del talento humano</a:t>
            </a:r>
            <a:endParaRPr lang="es-CO" sz="32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7685754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una sola esquina redondeada 21">
            <a:extLst>
              <a:ext uri="{FF2B5EF4-FFF2-40B4-BE49-F238E27FC236}">
                <a16:creationId xmlns:a16="http://schemas.microsoft.com/office/drawing/2014/main" id="{3782A6F7-F013-4598-B872-A22348B57A2F}"/>
              </a:ext>
            </a:extLst>
          </p:cNvPr>
          <p:cNvSpPr/>
          <p:nvPr/>
        </p:nvSpPr>
        <p:spPr>
          <a:xfrm>
            <a:off x="680484" y="1066225"/>
            <a:ext cx="2294666" cy="799069"/>
          </a:xfrm>
          <a:prstGeom prst="round1Rect">
            <a:avLst>
              <a:gd name="adj" fmla="val 9241"/>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b="1" dirty="0">
                <a:latin typeface="Myriad Pro" panose="020B0503030403020204" pitchFamily="34" charset="0"/>
              </a:rPr>
              <a:t>GESTORES DE CONOCIMIENTO</a:t>
            </a:r>
          </a:p>
        </p:txBody>
      </p:sp>
      <p:sp>
        <p:nvSpPr>
          <p:cNvPr id="23" name="Rectángulo: una sola esquina redondeada 22">
            <a:extLst>
              <a:ext uri="{FF2B5EF4-FFF2-40B4-BE49-F238E27FC236}">
                <a16:creationId xmlns:a16="http://schemas.microsoft.com/office/drawing/2014/main" id="{818A967F-5EE1-46DC-9F52-987A0328CF7C}"/>
              </a:ext>
            </a:extLst>
          </p:cNvPr>
          <p:cNvSpPr/>
          <p:nvPr/>
        </p:nvSpPr>
        <p:spPr>
          <a:xfrm>
            <a:off x="3669769" y="1066225"/>
            <a:ext cx="2976916" cy="799069"/>
          </a:xfrm>
          <a:prstGeom prst="round1Rect">
            <a:avLst>
              <a:gd name="adj" fmla="val 9241"/>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b="1" dirty="0">
                <a:latin typeface="Myriad Pro" panose="020B0503030403020204" pitchFamily="34" charset="0"/>
              </a:rPr>
              <a:t>DEFINICIÓN DE CONTENIDOS</a:t>
            </a:r>
          </a:p>
        </p:txBody>
      </p:sp>
      <p:sp>
        <p:nvSpPr>
          <p:cNvPr id="24" name="Rectángulo: una sola esquina redondeada 23">
            <a:extLst>
              <a:ext uri="{FF2B5EF4-FFF2-40B4-BE49-F238E27FC236}">
                <a16:creationId xmlns:a16="http://schemas.microsoft.com/office/drawing/2014/main" id="{8480AF84-36F4-451A-BB46-899462D10779}"/>
              </a:ext>
            </a:extLst>
          </p:cNvPr>
          <p:cNvSpPr/>
          <p:nvPr/>
        </p:nvSpPr>
        <p:spPr>
          <a:xfrm>
            <a:off x="7131421" y="1066225"/>
            <a:ext cx="2235861" cy="799069"/>
          </a:xfrm>
          <a:prstGeom prst="round1Rect">
            <a:avLst>
              <a:gd name="adj" fmla="val 9241"/>
            </a:avLst>
          </a:prstGeom>
          <a:solidFill>
            <a:srgbClr val="007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b="1" dirty="0">
                <a:latin typeface="Myriad Pro" panose="020B0503030403020204" pitchFamily="34" charset="0"/>
              </a:rPr>
              <a:t>ASPECTOS LOGÍSTICOS</a:t>
            </a:r>
          </a:p>
        </p:txBody>
      </p:sp>
      <p:sp>
        <p:nvSpPr>
          <p:cNvPr id="25" name="Rectángulo 24">
            <a:extLst>
              <a:ext uri="{FF2B5EF4-FFF2-40B4-BE49-F238E27FC236}">
                <a16:creationId xmlns:a16="http://schemas.microsoft.com/office/drawing/2014/main" id="{A167B7A0-2AE7-4AFB-826C-5814AAB39D48}"/>
              </a:ext>
            </a:extLst>
          </p:cNvPr>
          <p:cNvSpPr/>
          <p:nvPr/>
        </p:nvSpPr>
        <p:spPr>
          <a:xfrm>
            <a:off x="680484" y="1948542"/>
            <a:ext cx="2294668" cy="28989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Conformación de Comité Académico con participación de actores externos relevantes (SIC).</a:t>
            </a:r>
          </a:p>
          <a:p>
            <a:pPr marL="285750" lvl="0" indent="-285750">
              <a:buFont typeface="Courier New" panose="02070309020205020404" pitchFamily="49" charset="0"/>
              <a:buChar char="o"/>
            </a:pPr>
            <a:endParaRPr lang="es-CO" sz="1400" dirty="0">
              <a:solidFill>
                <a:srgbClr val="003366"/>
              </a:solidFill>
              <a:latin typeface="Myriad Pro" panose="020B0503030403020204" pitchFamily="34" charset="0"/>
            </a:endParaRPr>
          </a:p>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Selección de Gestores de Conocimiento         (primer grupo).</a:t>
            </a:r>
          </a:p>
          <a:p>
            <a:pPr marL="285750" lvl="0" indent="-285750">
              <a:buFont typeface="Courier New" panose="02070309020205020404" pitchFamily="49" charset="0"/>
              <a:buChar char="o"/>
            </a:pPr>
            <a:endParaRPr lang="es-CO" sz="1400" dirty="0">
              <a:solidFill>
                <a:srgbClr val="003366"/>
              </a:solidFill>
              <a:latin typeface="Myriad Pro" panose="020B0503030403020204" pitchFamily="34" charset="0"/>
            </a:endParaRPr>
          </a:p>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Formación de Formadores.</a:t>
            </a:r>
          </a:p>
        </p:txBody>
      </p:sp>
      <p:sp>
        <p:nvSpPr>
          <p:cNvPr id="26" name="Rectángulo 25">
            <a:extLst>
              <a:ext uri="{FF2B5EF4-FFF2-40B4-BE49-F238E27FC236}">
                <a16:creationId xmlns:a16="http://schemas.microsoft.com/office/drawing/2014/main" id="{BC0E4F6A-7FF6-41A8-AA85-B4C4E471A4B3}"/>
              </a:ext>
            </a:extLst>
          </p:cNvPr>
          <p:cNvSpPr/>
          <p:nvPr/>
        </p:nvSpPr>
        <p:spPr>
          <a:xfrm>
            <a:off x="3669769" y="1948542"/>
            <a:ext cx="2976916" cy="28989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Objetivo. </a:t>
            </a:r>
          </a:p>
          <a:p>
            <a:pPr marL="171450" lvl="0" indent="-171450">
              <a:buFont typeface="Courier New" panose="02070309020205020404" pitchFamily="49" charset="0"/>
              <a:buChar char="o"/>
            </a:pPr>
            <a:endParaRPr lang="es-CO" sz="1200" dirty="0">
              <a:solidFill>
                <a:srgbClr val="003366"/>
              </a:solidFill>
              <a:latin typeface="Myriad Pro" panose="020B0503030403020204" pitchFamily="34" charset="0"/>
            </a:endParaRPr>
          </a:p>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Contenido de temas y Actividades de aprendizaje.</a:t>
            </a:r>
          </a:p>
          <a:p>
            <a:pPr marL="171450" lvl="0" indent="-171450">
              <a:buFont typeface="Courier New" panose="02070309020205020404" pitchFamily="49" charset="0"/>
              <a:buChar char="o"/>
            </a:pPr>
            <a:endParaRPr lang="es-CO" sz="1200" dirty="0">
              <a:solidFill>
                <a:srgbClr val="003366"/>
              </a:solidFill>
              <a:latin typeface="Myriad Pro" panose="020B0503030403020204" pitchFamily="34" charset="0"/>
            </a:endParaRPr>
          </a:p>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Competencias a fortalecer.</a:t>
            </a:r>
          </a:p>
          <a:p>
            <a:pPr marL="171450" lvl="0" indent="-171450">
              <a:buFont typeface="Courier New" panose="02070309020205020404" pitchFamily="49" charset="0"/>
              <a:buChar char="o"/>
            </a:pPr>
            <a:endParaRPr lang="es-CO" sz="1200" dirty="0">
              <a:solidFill>
                <a:srgbClr val="003366"/>
              </a:solidFill>
              <a:latin typeface="Myriad Pro" panose="020B0503030403020204" pitchFamily="34" charset="0"/>
            </a:endParaRPr>
          </a:p>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Participantes.</a:t>
            </a:r>
          </a:p>
          <a:p>
            <a:pPr marL="171450" lvl="0" indent="-171450">
              <a:buFont typeface="Courier New" panose="02070309020205020404" pitchFamily="49" charset="0"/>
              <a:buChar char="o"/>
            </a:pPr>
            <a:endParaRPr lang="es-CO" sz="1200" dirty="0">
              <a:solidFill>
                <a:srgbClr val="003366"/>
              </a:solidFill>
              <a:latin typeface="Myriad Pro" panose="020B0503030403020204" pitchFamily="34" charset="0"/>
            </a:endParaRPr>
          </a:p>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Cursos de máximo 40 horas.</a:t>
            </a:r>
          </a:p>
          <a:p>
            <a:pPr marL="171450" lvl="0" indent="-171450">
              <a:buFont typeface="Courier New" panose="02070309020205020404" pitchFamily="49" charset="0"/>
              <a:buChar char="o"/>
            </a:pPr>
            <a:endParaRPr lang="es-CO" sz="1200" dirty="0">
              <a:solidFill>
                <a:srgbClr val="003366"/>
              </a:solidFill>
              <a:latin typeface="Myriad Pro" panose="020B0503030403020204" pitchFamily="34" charset="0"/>
            </a:endParaRPr>
          </a:p>
          <a:p>
            <a:pPr marL="171450" lvl="0" indent="-171450">
              <a:buFont typeface="Courier New" panose="02070309020205020404" pitchFamily="49" charset="0"/>
              <a:buChar char="o"/>
            </a:pPr>
            <a:r>
              <a:rPr lang="es-CO" sz="1200" dirty="0">
                <a:solidFill>
                  <a:srgbClr val="003366"/>
                </a:solidFill>
                <a:latin typeface="Myriad Pro" panose="020B0503030403020204" pitchFamily="34" charset="0"/>
              </a:rPr>
              <a:t>Presenciales con opción de transmisión por Skype empresarial.</a:t>
            </a:r>
          </a:p>
        </p:txBody>
      </p:sp>
      <p:sp>
        <p:nvSpPr>
          <p:cNvPr id="27" name="Rectángulo 26">
            <a:extLst>
              <a:ext uri="{FF2B5EF4-FFF2-40B4-BE49-F238E27FC236}">
                <a16:creationId xmlns:a16="http://schemas.microsoft.com/office/drawing/2014/main" id="{B8B5DFDE-D677-4377-A1D6-9579552E34EB}"/>
              </a:ext>
            </a:extLst>
          </p:cNvPr>
          <p:cNvSpPr/>
          <p:nvPr/>
        </p:nvSpPr>
        <p:spPr>
          <a:xfrm>
            <a:off x="7131422" y="1959428"/>
            <a:ext cx="2235861" cy="28880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Confirmación de Espacios.</a:t>
            </a:r>
          </a:p>
          <a:p>
            <a:pPr marL="285750" lvl="0" indent="-285750">
              <a:buFont typeface="Courier New" panose="02070309020205020404" pitchFamily="49" charset="0"/>
              <a:buChar char="o"/>
            </a:pPr>
            <a:endParaRPr lang="es-CO" sz="1400" dirty="0">
              <a:solidFill>
                <a:srgbClr val="003366"/>
              </a:solidFill>
              <a:latin typeface="Myriad Pro" panose="020B0503030403020204" pitchFamily="34" charset="0"/>
            </a:endParaRPr>
          </a:p>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Recursos Audiovisuales.</a:t>
            </a:r>
          </a:p>
          <a:p>
            <a:pPr marL="285750" lvl="0" indent="-285750">
              <a:buFont typeface="Courier New" panose="02070309020205020404" pitchFamily="49" charset="0"/>
              <a:buChar char="o"/>
            </a:pPr>
            <a:endParaRPr lang="es-CO" sz="1400" dirty="0">
              <a:solidFill>
                <a:srgbClr val="003366"/>
              </a:solidFill>
              <a:latin typeface="Myriad Pro" panose="020B0503030403020204" pitchFamily="34" charset="0"/>
            </a:endParaRPr>
          </a:p>
          <a:p>
            <a:pPr marL="285750" lvl="0" indent="-285750">
              <a:buFont typeface="Courier New" panose="02070309020205020404" pitchFamily="49" charset="0"/>
              <a:buChar char="o"/>
            </a:pPr>
            <a:r>
              <a:rPr lang="es-CO" sz="1400" dirty="0">
                <a:solidFill>
                  <a:srgbClr val="003366"/>
                </a:solidFill>
                <a:latin typeface="Myriad Pro" panose="020B0503030403020204" pitchFamily="34" charset="0"/>
              </a:rPr>
              <a:t>Convocatoria de participantes.</a:t>
            </a:r>
          </a:p>
        </p:txBody>
      </p:sp>
      <p:sp>
        <p:nvSpPr>
          <p:cNvPr id="28" name="Rectángulo: una sola esquina redondeada 27">
            <a:extLst>
              <a:ext uri="{FF2B5EF4-FFF2-40B4-BE49-F238E27FC236}">
                <a16:creationId xmlns:a16="http://schemas.microsoft.com/office/drawing/2014/main" id="{3EC7150F-0147-47D2-9CB3-C139929760CF}"/>
              </a:ext>
            </a:extLst>
          </p:cNvPr>
          <p:cNvSpPr/>
          <p:nvPr/>
        </p:nvSpPr>
        <p:spPr>
          <a:xfrm>
            <a:off x="9800491" y="4256313"/>
            <a:ext cx="2086705" cy="573549"/>
          </a:xfrm>
          <a:prstGeom prst="round1Rect">
            <a:avLst>
              <a:gd name="adj" fmla="val 924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711200">
              <a:lnSpc>
                <a:spcPct val="90000"/>
              </a:lnSpc>
              <a:spcAft>
                <a:spcPct val="35000"/>
              </a:spcAft>
            </a:pPr>
            <a:r>
              <a:rPr lang="es-CO" sz="1600" b="1" dirty="0">
                <a:latin typeface="Myriad Pro" panose="020B0503030403020204" pitchFamily="34" charset="0"/>
              </a:rPr>
              <a:t>IMPLEMENTACIÓN</a:t>
            </a:r>
          </a:p>
        </p:txBody>
      </p:sp>
      <p:sp>
        <p:nvSpPr>
          <p:cNvPr id="2" name="Flecha: a la derecha 1">
            <a:extLst>
              <a:ext uri="{FF2B5EF4-FFF2-40B4-BE49-F238E27FC236}">
                <a16:creationId xmlns:a16="http://schemas.microsoft.com/office/drawing/2014/main" id="{1500876C-4734-4C7C-93F0-4DD5D04D8CCA}"/>
              </a:ext>
            </a:extLst>
          </p:cNvPr>
          <p:cNvSpPr/>
          <p:nvPr/>
        </p:nvSpPr>
        <p:spPr>
          <a:xfrm>
            <a:off x="185057" y="4865909"/>
            <a:ext cx="11511320" cy="15240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Rectángulo: una sola esquina redondeada 28">
            <a:extLst>
              <a:ext uri="{FF2B5EF4-FFF2-40B4-BE49-F238E27FC236}">
                <a16:creationId xmlns:a16="http://schemas.microsoft.com/office/drawing/2014/main" id="{321DBF54-5FAC-40A5-99D7-A94F15901E7C}"/>
              </a:ext>
            </a:extLst>
          </p:cNvPr>
          <p:cNvSpPr/>
          <p:nvPr/>
        </p:nvSpPr>
        <p:spPr>
          <a:xfrm>
            <a:off x="1194545" y="5036759"/>
            <a:ext cx="989321" cy="463840"/>
          </a:xfrm>
          <a:prstGeom prst="round1Rect">
            <a:avLst>
              <a:gd name="adj" fmla="val 9241"/>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711200">
              <a:lnSpc>
                <a:spcPct val="90000"/>
              </a:lnSpc>
              <a:spcAft>
                <a:spcPct val="35000"/>
              </a:spcAft>
            </a:pPr>
            <a:r>
              <a:rPr lang="es-CO" sz="1600" b="1" dirty="0">
                <a:latin typeface="Myriad Pro" panose="020B0503030403020204" pitchFamily="34" charset="0"/>
              </a:rPr>
              <a:t>ETAPA 1</a:t>
            </a:r>
          </a:p>
        </p:txBody>
      </p:sp>
      <p:sp>
        <p:nvSpPr>
          <p:cNvPr id="30" name="Rectángulo: una sola esquina redondeada 29">
            <a:extLst>
              <a:ext uri="{FF2B5EF4-FFF2-40B4-BE49-F238E27FC236}">
                <a16:creationId xmlns:a16="http://schemas.microsoft.com/office/drawing/2014/main" id="{A5422310-7767-469B-8579-5D8CC370FCFE}"/>
              </a:ext>
            </a:extLst>
          </p:cNvPr>
          <p:cNvSpPr/>
          <p:nvPr/>
        </p:nvSpPr>
        <p:spPr>
          <a:xfrm>
            <a:off x="6394392" y="5027534"/>
            <a:ext cx="989321" cy="463840"/>
          </a:xfrm>
          <a:prstGeom prst="round1Rect">
            <a:avLst>
              <a:gd name="adj" fmla="val 9241"/>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711200">
              <a:lnSpc>
                <a:spcPct val="90000"/>
              </a:lnSpc>
              <a:spcAft>
                <a:spcPct val="35000"/>
              </a:spcAft>
            </a:pPr>
            <a:r>
              <a:rPr lang="es-CO" sz="1600" b="1" dirty="0">
                <a:latin typeface="Myriad Pro" panose="020B0503030403020204" pitchFamily="34" charset="0"/>
              </a:rPr>
              <a:t>ETAPA 2</a:t>
            </a:r>
          </a:p>
        </p:txBody>
      </p:sp>
      <p:sp>
        <p:nvSpPr>
          <p:cNvPr id="31" name="Rectángulo: una sola esquina redondeada 30">
            <a:extLst>
              <a:ext uri="{FF2B5EF4-FFF2-40B4-BE49-F238E27FC236}">
                <a16:creationId xmlns:a16="http://schemas.microsoft.com/office/drawing/2014/main" id="{A6181A29-003A-4A40-B11C-F5A1E1E75552}"/>
              </a:ext>
            </a:extLst>
          </p:cNvPr>
          <p:cNvSpPr/>
          <p:nvPr/>
        </p:nvSpPr>
        <p:spPr>
          <a:xfrm>
            <a:off x="10253774" y="5036759"/>
            <a:ext cx="989321" cy="463840"/>
          </a:xfrm>
          <a:prstGeom prst="round1Rect">
            <a:avLst>
              <a:gd name="adj" fmla="val 924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711200">
              <a:lnSpc>
                <a:spcPct val="90000"/>
              </a:lnSpc>
              <a:spcAft>
                <a:spcPct val="35000"/>
              </a:spcAft>
            </a:pPr>
            <a:r>
              <a:rPr lang="es-CO" sz="1600" b="1" dirty="0">
                <a:latin typeface="Myriad Pro" panose="020B0503030403020204" pitchFamily="34" charset="0"/>
              </a:rPr>
              <a:t>ETAPA 3</a:t>
            </a:r>
          </a:p>
        </p:txBody>
      </p:sp>
      <p:cxnSp>
        <p:nvCxnSpPr>
          <p:cNvPr id="32" name="Conector recto 31">
            <a:extLst>
              <a:ext uri="{FF2B5EF4-FFF2-40B4-BE49-F238E27FC236}">
                <a16:creationId xmlns:a16="http://schemas.microsoft.com/office/drawing/2014/main" id="{CE6B1976-B1B7-4B83-BA97-DC3111999A25}"/>
              </a:ext>
            </a:extLst>
          </p:cNvPr>
          <p:cNvCxnSpPr/>
          <p:nvPr/>
        </p:nvCxnSpPr>
        <p:spPr>
          <a:xfrm>
            <a:off x="3340239" y="4256313"/>
            <a:ext cx="0" cy="1244286"/>
          </a:xfrm>
          <a:prstGeom prst="line">
            <a:avLst/>
          </a:prstGeom>
          <a:ln w="28575" cap="flat" cmpd="sng" algn="ctr">
            <a:solidFill>
              <a:schemeClr val="bg1">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3" name="Conector recto 32">
            <a:extLst>
              <a:ext uri="{FF2B5EF4-FFF2-40B4-BE49-F238E27FC236}">
                <a16:creationId xmlns:a16="http://schemas.microsoft.com/office/drawing/2014/main" id="{58713D2C-CDE5-4785-A2F7-E76B543A6F6F}"/>
              </a:ext>
            </a:extLst>
          </p:cNvPr>
          <p:cNvCxnSpPr/>
          <p:nvPr/>
        </p:nvCxnSpPr>
        <p:spPr>
          <a:xfrm>
            <a:off x="9509084" y="4256313"/>
            <a:ext cx="0" cy="1244286"/>
          </a:xfrm>
          <a:prstGeom prst="line">
            <a:avLst/>
          </a:prstGeom>
          <a:ln w="28575" cap="flat" cmpd="sng" algn="ctr">
            <a:solidFill>
              <a:schemeClr val="bg1">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5" name="Conector recto de flecha 34">
            <a:extLst>
              <a:ext uri="{FF2B5EF4-FFF2-40B4-BE49-F238E27FC236}">
                <a16:creationId xmlns:a16="http://schemas.microsoft.com/office/drawing/2014/main" id="{581CA0E4-F218-46DE-B680-1AF957F26ACD}"/>
              </a:ext>
            </a:extLst>
          </p:cNvPr>
          <p:cNvCxnSpPr>
            <a:cxnSpLocks/>
            <a:stCxn id="22" idx="3"/>
            <a:endCxn id="23" idx="1"/>
          </p:cNvCxnSpPr>
          <p:nvPr/>
        </p:nvCxnSpPr>
        <p:spPr>
          <a:xfrm>
            <a:off x="2975150" y="1465760"/>
            <a:ext cx="694619" cy="0"/>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7" name="Conector recto de flecha 36">
            <a:extLst>
              <a:ext uri="{FF2B5EF4-FFF2-40B4-BE49-F238E27FC236}">
                <a16:creationId xmlns:a16="http://schemas.microsoft.com/office/drawing/2014/main" id="{AE1CB207-842D-4429-9594-000D411F9CAA}"/>
              </a:ext>
            </a:extLst>
          </p:cNvPr>
          <p:cNvCxnSpPr>
            <a:cxnSpLocks/>
            <a:stCxn id="23" idx="3"/>
            <a:endCxn id="24" idx="1"/>
          </p:cNvCxnSpPr>
          <p:nvPr/>
        </p:nvCxnSpPr>
        <p:spPr>
          <a:xfrm>
            <a:off x="6646685" y="1465760"/>
            <a:ext cx="484736" cy="0"/>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18" name="Group 17">
            <a:extLst>
              <a:ext uri="{FF2B5EF4-FFF2-40B4-BE49-F238E27FC236}">
                <a16:creationId xmlns:a16="http://schemas.microsoft.com/office/drawing/2014/main" id="{60A84330-CB41-9149-AF37-B6DB5315A938}"/>
              </a:ext>
            </a:extLst>
          </p:cNvPr>
          <p:cNvGrpSpPr/>
          <p:nvPr/>
        </p:nvGrpSpPr>
        <p:grpSpPr>
          <a:xfrm>
            <a:off x="0" y="-5709"/>
            <a:ext cx="6215744" cy="831309"/>
            <a:chOff x="0" y="421103"/>
            <a:chExt cx="6215744" cy="831309"/>
          </a:xfrm>
        </p:grpSpPr>
        <p:sp>
          <p:nvSpPr>
            <p:cNvPr id="19" name="Rectangle 18">
              <a:extLst>
                <a:ext uri="{FF2B5EF4-FFF2-40B4-BE49-F238E27FC236}">
                  <a16:creationId xmlns:a16="http://schemas.microsoft.com/office/drawing/2014/main" id="{A737E194-294C-EF45-98B9-A94BE63E2DDF}"/>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7EC73947-1D45-CF41-8C21-D98D2F7BAC2A}"/>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6D6E972C-B979-7242-B9F0-7A679111C83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5A33186-B24C-DE45-A1D9-33925727289E}"/>
                </a:ext>
              </a:extLst>
            </p:cNvPr>
            <p:cNvSpPr/>
            <p:nvPr/>
          </p:nvSpPr>
          <p:spPr>
            <a:xfrm>
              <a:off x="1465384" y="422233"/>
              <a:ext cx="475036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Título 1">
            <a:extLst>
              <a:ext uri="{FF2B5EF4-FFF2-40B4-BE49-F238E27FC236}">
                <a16:creationId xmlns:a16="http://schemas.microsoft.com/office/drawing/2014/main" id="{416EC3B1-8AF8-8C48-A042-29C97C9509F4}"/>
              </a:ext>
            </a:extLst>
          </p:cNvPr>
          <p:cNvSpPr txBox="1">
            <a:spLocks/>
          </p:cNvSpPr>
          <p:nvPr/>
        </p:nvSpPr>
        <p:spPr>
          <a:xfrm>
            <a:off x="1465384" y="23446"/>
            <a:ext cx="6053887"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Etapas del proceso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98418634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esquinas redondeadas 10">
            <a:extLst>
              <a:ext uri="{FF2B5EF4-FFF2-40B4-BE49-F238E27FC236}">
                <a16:creationId xmlns:a16="http://schemas.microsoft.com/office/drawing/2014/main" id="{BD06051B-E168-4E6D-806B-628DB928F9E5}"/>
              </a:ext>
            </a:extLst>
          </p:cNvPr>
          <p:cNvSpPr/>
          <p:nvPr/>
        </p:nvSpPr>
        <p:spPr>
          <a:xfrm>
            <a:off x="1741715" y="2077504"/>
            <a:ext cx="2684942" cy="557092"/>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Myriad Pro" panose="020B0503030403020204" pitchFamily="34" charset="0"/>
              </a:rPr>
              <a:t>PUENTES - ESTRUCTURAS</a:t>
            </a:r>
          </a:p>
        </p:txBody>
      </p:sp>
      <p:sp>
        <p:nvSpPr>
          <p:cNvPr id="13" name="Rectángulo: esquinas redondeadas 12">
            <a:extLst>
              <a:ext uri="{FF2B5EF4-FFF2-40B4-BE49-F238E27FC236}">
                <a16:creationId xmlns:a16="http://schemas.microsoft.com/office/drawing/2014/main" id="{727E7B8D-344B-4D65-828D-FF5498DF05E1}"/>
              </a:ext>
            </a:extLst>
          </p:cNvPr>
          <p:cNvSpPr/>
          <p:nvPr/>
        </p:nvSpPr>
        <p:spPr>
          <a:xfrm>
            <a:off x="2822488" y="2680906"/>
            <a:ext cx="2684940" cy="557092"/>
          </a:xfrm>
          <a:prstGeom prst="round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Myriad Pro" panose="020B0503030403020204" pitchFamily="34" charset="0"/>
              </a:rPr>
              <a:t>GERENCIA Y GESTIÓN DE PROYECTOS</a:t>
            </a:r>
          </a:p>
        </p:txBody>
      </p:sp>
      <p:sp>
        <p:nvSpPr>
          <p:cNvPr id="14" name="Rectángulo: esquinas redondeadas 13">
            <a:extLst>
              <a:ext uri="{FF2B5EF4-FFF2-40B4-BE49-F238E27FC236}">
                <a16:creationId xmlns:a16="http://schemas.microsoft.com/office/drawing/2014/main" id="{C003B90E-9275-4F4B-9EBD-400A67360340}"/>
              </a:ext>
            </a:extLst>
          </p:cNvPr>
          <p:cNvSpPr/>
          <p:nvPr/>
        </p:nvSpPr>
        <p:spPr>
          <a:xfrm>
            <a:off x="4122158" y="3291086"/>
            <a:ext cx="2684940" cy="557092"/>
          </a:xfrm>
          <a:prstGeom prst="roundRect">
            <a:avLst/>
          </a:prstGeom>
          <a:solidFill>
            <a:srgbClr val="007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Myriad Pro" panose="020B0503030403020204" pitchFamily="34" charset="0"/>
              </a:rPr>
              <a:t>GESTIÓN PREDIAL</a:t>
            </a:r>
            <a:endParaRPr lang="es-CO" sz="1600" b="1" dirty="0">
              <a:latin typeface="Myriad Pro" panose="020B0503030403020204" pitchFamily="34" charset="0"/>
              <a:ea typeface="Calibri" panose="020F0502020204030204" pitchFamily="34" charset="0"/>
              <a:cs typeface="Times New Roman" panose="02020603050405020304" pitchFamily="18" charset="0"/>
            </a:endParaRPr>
          </a:p>
        </p:txBody>
      </p:sp>
      <p:sp>
        <p:nvSpPr>
          <p:cNvPr id="15" name="Rectángulo: esquinas redondeadas 14">
            <a:extLst>
              <a:ext uri="{FF2B5EF4-FFF2-40B4-BE49-F238E27FC236}">
                <a16:creationId xmlns:a16="http://schemas.microsoft.com/office/drawing/2014/main" id="{8DDF39F0-E348-4705-8B9E-E3779A7EA71D}"/>
              </a:ext>
            </a:extLst>
          </p:cNvPr>
          <p:cNvSpPr/>
          <p:nvPr/>
        </p:nvSpPr>
        <p:spPr>
          <a:xfrm>
            <a:off x="5507428" y="3896399"/>
            <a:ext cx="2874572" cy="557092"/>
          </a:xfrm>
          <a:prstGeom prst="roundRect">
            <a:avLst/>
          </a:prstGeom>
          <a:solidFill>
            <a:srgbClr val="0054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a:latin typeface="Myriad Pro" panose="020B0503030403020204" pitchFamily="34" charset="0"/>
              </a:rPr>
              <a:t>ATENCIÓN DE EMERGENCIAS Y SITIOS CRÍTICOS</a:t>
            </a:r>
          </a:p>
        </p:txBody>
      </p:sp>
      <p:sp>
        <p:nvSpPr>
          <p:cNvPr id="16" name="Rectángulo: esquinas redondeadas 15">
            <a:extLst>
              <a:ext uri="{FF2B5EF4-FFF2-40B4-BE49-F238E27FC236}">
                <a16:creationId xmlns:a16="http://schemas.microsoft.com/office/drawing/2014/main" id="{FAA04B44-DB59-4A73-91B1-DA8CAEE677FF}"/>
              </a:ext>
            </a:extLst>
          </p:cNvPr>
          <p:cNvSpPr/>
          <p:nvPr/>
        </p:nvSpPr>
        <p:spPr>
          <a:xfrm>
            <a:off x="6807098" y="4501712"/>
            <a:ext cx="2684940" cy="557092"/>
          </a:xfrm>
          <a:prstGeom prst="roundRect">
            <a:avLst/>
          </a:prstGeom>
          <a:solidFill>
            <a:srgbClr val="00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a:latin typeface="Myriad Pro" panose="020B0503030403020204" pitchFamily="34" charset="0"/>
              </a:rPr>
              <a:t>CONSULTAS PREVIAS</a:t>
            </a:r>
          </a:p>
        </p:txBody>
      </p:sp>
      <p:sp>
        <p:nvSpPr>
          <p:cNvPr id="9" name="Rectángulo 8">
            <a:extLst>
              <a:ext uri="{FF2B5EF4-FFF2-40B4-BE49-F238E27FC236}">
                <a16:creationId xmlns:a16="http://schemas.microsoft.com/office/drawing/2014/main" id="{207637BA-2C56-4F4A-9C1D-3137909DCCB3}"/>
              </a:ext>
            </a:extLst>
          </p:cNvPr>
          <p:cNvSpPr/>
          <p:nvPr/>
        </p:nvSpPr>
        <p:spPr>
          <a:xfrm>
            <a:off x="4278674" y="1383603"/>
            <a:ext cx="3634651" cy="400110"/>
          </a:xfrm>
          <a:prstGeom prst="rect">
            <a:avLst/>
          </a:prstGeom>
          <a:solidFill>
            <a:srgbClr val="003366"/>
          </a:solidFill>
          <a:ln>
            <a:solidFill>
              <a:schemeClr val="bg1">
                <a:lumMod val="75000"/>
              </a:schemeClr>
            </a:solidFill>
          </a:ln>
        </p:spPr>
        <p:txBody>
          <a:bodyPr wrap="square">
            <a:spAutoFit/>
          </a:bodyPr>
          <a:lstStyle/>
          <a:p>
            <a:pPr algn="ctr"/>
            <a:r>
              <a:rPr lang="es-ES" sz="2000" b="1" dirty="0">
                <a:solidFill>
                  <a:schemeClr val="bg1"/>
                </a:solidFill>
                <a:latin typeface="Myriad Pro" panose="020B0503030403020204" pitchFamily="34" charset="0"/>
              </a:rPr>
              <a:t>LÍNEAS DE CONOCIMIENTO</a:t>
            </a:r>
          </a:p>
        </p:txBody>
      </p:sp>
      <p:grpSp>
        <p:nvGrpSpPr>
          <p:cNvPr id="12" name="Group 11">
            <a:extLst>
              <a:ext uri="{FF2B5EF4-FFF2-40B4-BE49-F238E27FC236}">
                <a16:creationId xmlns:a16="http://schemas.microsoft.com/office/drawing/2014/main" id="{F4A232C0-EEFD-4441-94AF-444EC1073BBD}"/>
              </a:ext>
            </a:extLst>
          </p:cNvPr>
          <p:cNvGrpSpPr/>
          <p:nvPr/>
        </p:nvGrpSpPr>
        <p:grpSpPr>
          <a:xfrm>
            <a:off x="0" y="-5709"/>
            <a:ext cx="10156372" cy="831309"/>
            <a:chOff x="0" y="421103"/>
            <a:chExt cx="10156372" cy="831309"/>
          </a:xfrm>
        </p:grpSpPr>
        <p:sp>
          <p:nvSpPr>
            <p:cNvPr id="17" name="Rectangle 16">
              <a:extLst>
                <a:ext uri="{FF2B5EF4-FFF2-40B4-BE49-F238E27FC236}">
                  <a16:creationId xmlns:a16="http://schemas.microsoft.com/office/drawing/2014/main" id="{9024E662-61FD-1543-96A8-E9E955153494}"/>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A67E296-CDF8-304B-A7BB-96CFCAD4B7EE}"/>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0F0919BF-56CA-3E4B-A251-256D27663EB9}"/>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3CB886A-EBF5-A446-B602-D3F5E9445E0D}"/>
                </a:ext>
              </a:extLst>
            </p:cNvPr>
            <p:cNvSpPr/>
            <p:nvPr/>
          </p:nvSpPr>
          <p:spPr>
            <a:xfrm>
              <a:off x="1465384" y="422233"/>
              <a:ext cx="869098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ítulo 1">
            <a:extLst>
              <a:ext uri="{FF2B5EF4-FFF2-40B4-BE49-F238E27FC236}">
                <a16:creationId xmlns:a16="http://schemas.microsoft.com/office/drawing/2014/main" id="{F1AB8C23-4F31-EF45-865B-1FC581B26B25}"/>
              </a:ext>
            </a:extLst>
          </p:cNvPr>
          <p:cNvSpPr txBox="1">
            <a:spLocks/>
          </p:cNvSpPr>
          <p:nvPr/>
        </p:nvSpPr>
        <p:spPr>
          <a:xfrm>
            <a:off x="1465384" y="23446"/>
            <a:ext cx="900332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Conformación del comité académico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40004904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863731-6109-0D44-83DE-D0D1D0CD40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336" y="-46892"/>
            <a:ext cx="12320337" cy="6940061"/>
          </a:xfrm>
          <a:prstGeom prst="rect">
            <a:avLst/>
          </a:prstGeom>
        </p:spPr>
      </p:pic>
      <p:sp>
        <p:nvSpPr>
          <p:cNvPr id="7" name="Rectángulo 7">
            <a:extLst>
              <a:ext uri="{FF2B5EF4-FFF2-40B4-BE49-F238E27FC236}">
                <a16:creationId xmlns:a16="http://schemas.microsoft.com/office/drawing/2014/main" id="{E116649F-10D0-304F-AA81-97309F1C97DF}"/>
              </a:ext>
            </a:extLst>
          </p:cNvPr>
          <p:cNvSpPr/>
          <p:nvPr/>
        </p:nvSpPr>
        <p:spPr>
          <a:xfrm>
            <a:off x="-175847" y="-46893"/>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5">
            <a:extLst>
              <a:ext uri="{FF2B5EF4-FFF2-40B4-BE49-F238E27FC236}">
                <a16:creationId xmlns:a16="http://schemas.microsoft.com/office/drawing/2014/main" id="{77C61FCE-9CE5-A54E-A0C3-16417C3195D0}"/>
              </a:ext>
            </a:extLst>
          </p:cNvPr>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
        <p:nvSpPr>
          <p:cNvPr id="2" name="Título 1"/>
          <p:cNvSpPr>
            <a:spLocks noGrp="1"/>
          </p:cNvSpPr>
          <p:nvPr>
            <p:ph type="title" idx="4294967295"/>
          </p:nvPr>
        </p:nvSpPr>
        <p:spPr>
          <a:xfrm>
            <a:off x="1477109" y="1406769"/>
            <a:ext cx="9401906" cy="4173416"/>
          </a:xfrm>
        </p:spPr>
        <p:txBody>
          <a:bodyPr>
            <a:normAutofit fontScale="90000"/>
          </a:bodyPr>
          <a:lstStyle/>
          <a:p>
            <a:pPr algn="ctr">
              <a:lnSpc>
                <a:spcPts val="8320"/>
              </a:lnSpc>
            </a:pPr>
            <a:r>
              <a:rPr lang="es-CO" sz="9600" b="1" dirty="0">
                <a:solidFill>
                  <a:srgbClr val="FFC000"/>
                </a:solidFill>
                <a:latin typeface="+mn-lt"/>
              </a:rPr>
              <a:t>PROGRAMA DE SEGURIDAD EN CARRETERAS NACIONALES</a:t>
            </a:r>
          </a:p>
        </p:txBody>
      </p:sp>
    </p:spTree>
    <p:extLst>
      <p:ext uri="{BB962C8B-B14F-4D97-AF65-F5344CB8AC3E}">
        <p14:creationId xmlns:p14="http://schemas.microsoft.com/office/powerpoint/2010/main" val="209241063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esquinas redondeadas 17">
            <a:extLst>
              <a:ext uri="{FF2B5EF4-FFF2-40B4-BE49-F238E27FC236}">
                <a16:creationId xmlns:a16="http://schemas.microsoft.com/office/drawing/2014/main" id="{4EDF2C7D-AC7D-49CE-B8C6-964F09194C40}"/>
              </a:ext>
            </a:extLst>
          </p:cNvPr>
          <p:cNvSpPr/>
          <p:nvPr/>
        </p:nvSpPr>
        <p:spPr>
          <a:xfrm>
            <a:off x="4813097" y="2915446"/>
            <a:ext cx="2127636" cy="1039906"/>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Myriad Pro" panose="020B0503030403020204" pitchFamily="34" charset="0"/>
              </a:rPr>
              <a:t>Se crea en el año </a:t>
            </a:r>
            <a:r>
              <a:rPr lang="es-ES" sz="1600" b="1" dirty="0">
                <a:latin typeface="Myriad Pro" panose="020B0503030403020204" pitchFamily="34" charset="0"/>
              </a:rPr>
              <a:t>2000 *</a:t>
            </a:r>
            <a:r>
              <a:rPr lang="es-ES" sz="1600" dirty="0">
                <a:latin typeface="Myriad Pro" panose="020B0503030403020204" pitchFamily="34" charset="0"/>
              </a:rPr>
              <a:t> la situación de orden público</a:t>
            </a:r>
            <a:endParaRPr lang="es-CO" sz="1600" dirty="0">
              <a:latin typeface="Myriad Pro" panose="020B0503030403020204" pitchFamily="34" charset="0"/>
            </a:endParaRPr>
          </a:p>
        </p:txBody>
      </p:sp>
      <p:sp>
        <p:nvSpPr>
          <p:cNvPr id="20" name="Rectángulo: esquinas redondeadas 19">
            <a:extLst>
              <a:ext uri="{FF2B5EF4-FFF2-40B4-BE49-F238E27FC236}">
                <a16:creationId xmlns:a16="http://schemas.microsoft.com/office/drawing/2014/main" id="{7FFEEF0B-433B-442B-BA3F-3C596535CD99}"/>
              </a:ext>
            </a:extLst>
          </p:cNvPr>
          <p:cNvSpPr/>
          <p:nvPr/>
        </p:nvSpPr>
        <p:spPr>
          <a:xfrm>
            <a:off x="9722911" y="2915446"/>
            <a:ext cx="2127636" cy="1039906"/>
          </a:xfrm>
          <a:prstGeom prst="round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Myriad Pro" panose="020B0503030403020204" pitchFamily="34" charset="0"/>
              </a:rPr>
              <a:t>Fuente de financiación: Tarifa de los peajes en concesión</a:t>
            </a:r>
            <a:endParaRPr lang="es-CO" sz="1600" dirty="0">
              <a:latin typeface="Myriad Pro" panose="020B0503030403020204" pitchFamily="34" charset="0"/>
            </a:endParaRPr>
          </a:p>
        </p:txBody>
      </p:sp>
      <p:sp>
        <p:nvSpPr>
          <p:cNvPr id="22" name="Rectángulo: esquinas redondeadas 21">
            <a:extLst>
              <a:ext uri="{FF2B5EF4-FFF2-40B4-BE49-F238E27FC236}">
                <a16:creationId xmlns:a16="http://schemas.microsoft.com/office/drawing/2014/main" id="{937F4ABB-F5AA-48AE-A113-6D2F558F8D2C}"/>
              </a:ext>
            </a:extLst>
          </p:cNvPr>
          <p:cNvSpPr/>
          <p:nvPr/>
        </p:nvSpPr>
        <p:spPr>
          <a:xfrm>
            <a:off x="4813097" y="4068143"/>
            <a:ext cx="2127636" cy="1039906"/>
          </a:xfrm>
          <a:prstGeom prst="roundRect">
            <a:avLst/>
          </a:prstGeom>
          <a:solidFill>
            <a:srgbClr val="0054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Myriad Pro" panose="020B0503030403020204" pitchFamily="34" charset="0"/>
              </a:rPr>
              <a:t>Recursos con destinación específica</a:t>
            </a:r>
            <a:endParaRPr lang="es-CO" sz="1600" dirty="0">
              <a:latin typeface="Myriad Pro" panose="020B0503030403020204" pitchFamily="34" charset="0"/>
            </a:endParaRPr>
          </a:p>
        </p:txBody>
      </p:sp>
      <p:sp>
        <p:nvSpPr>
          <p:cNvPr id="23" name="Rectángulo: esquinas redondeadas 22">
            <a:extLst>
              <a:ext uri="{FF2B5EF4-FFF2-40B4-BE49-F238E27FC236}">
                <a16:creationId xmlns:a16="http://schemas.microsoft.com/office/drawing/2014/main" id="{E664D0A6-2EB1-4F1C-BFA1-F17592B2521E}"/>
              </a:ext>
            </a:extLst>
          </p:cNvPr>
          <p:cNvSpPr/>
          <p:nvPr/>
        </p:nvSpPr>
        <p:spPr>
          <a:xfrm>
            <a:off x="9722911" y="4068143"/>
            <a:ext cx="2127636" cy="1039906"/>
          </a:xfrm>
          <a:prstGeom prst="roundRect">
            <a:avLst/>
          </a:prstGeom>
          <a:solidFill>
            <a:srgbClr val="00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Myriad Pro" panose="020B0503030403020204" pitchFamily="34" charset="0"/>
              </a:rPr>
              <a:t>Las fuerzas son las encargadas de su Operación </a:t>
            </a:r>
            <a:endParaRPr lang="es-CO" sz="1600" dirty="0">
              <a:latin typeface="Myriad Pro" panose="020B0503030403020204" pitchFamily="34" charset="0"/>
            </a:endParaRPr>
          </a:p>
        </p:txBody>
      </p:sp>
      <p:pic>
        <p:nvPicPr>
          <p:cNvPr id="10" name="Imagen 9" descr="Imagen que contiene paraguas&#10;&#10;Descripción generada automáticamente">
            <a:extLst>
              <a:ext uri="{FF2B5EF4-FFF2-40B4-BE49-F238E27FC236}">
                <a16:creationId xmlns:a16="http://schemas.microsoft.com/office/drawing/2014/main" id="{A023BD8D-211C-4B5F-BF09-C1A4A50A82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742" r="18350"/>
          <a:stretch/>
        </p:blipFill>
        <p:spPr>
          <a:xfrm>
            <a:off x="7318178" y="3093603"/>
            <a:ext cx="2036945" cy="1849789"/>
          </a:xfrm>
          <a:prstGeom prst="rect">
            <a:avLst/>
          </a:prstGeom>
        </p:spPr>
      </p:pic>
      <p:sp>
        <p:nvSpPr>
          <p:cNvPr id="26" name="Rectángulo: esquinas redondeadas 25">
            <a:extLst>
              <a:ext uri="{FF2B5EF4-FFF2-40B4-BE49-F238E27FC236}">
                <a16:creationId xmlns:a16="http://schemas.microsoft.com/office/drawing/2014/main" id="{D955ECDF-7656-4BDD-B635-E3453453E858}"/>
              </a:ext>
            </a:extLst>
          </p:cNvPr>
          <p:cNvSpPr/>
          <p:nvPr/>
        </p:nvSpPr>
        <p:spPr>
          <a:xfrm>
            <a:off x="7077344" y="2915446"/>
            <a:ext cx="2475653" cy="2192603"/>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Rectángulo: esquinas redondeadas 16">
            <a:extLst>
              <a:ext uri="{FF2B5EF4-FFF2-40B4-BE49-F238E27FC236}">
                <a16:creationId xmlns:a16="http://schemas.microsoft.com/office/drawing/2014/main" id="{A4F5FE26-8AAE-47FE-BBEC-F7296B21319E}"/>
              </a:ext>
            </a:extLst>
          </p:cNvPr>
          <p:cNvSpPr/>
          <p:nvPr/>
        </p:nvSpPr>
        <p:spPr>
          <a:xfrm>
            <a:off x="4813097" y="1551633"/>
            <a:ext cx="7037450" cy="1224904"/>
          </a:xfrm>
          <a:prstGeom prst="roundRect">
            <a:avLst/>
          </a:prstGeom>
          <a:solidFill>
            <a:srgbClr val="007FAC"/>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s-ES" dirty="0">
                <a:solidFill>
                  <a:schemeClr val="bg1"/>
                </a:solidFill>
                <a:latin typeface="Myriad Pro" panose="020B0503030403020204" pitchFamily="34" charset="0"/>
              </a:rPr>
              <a:t>Garantizar las condiciones de seguridad que permitan la </a:t>
            </a:r>
            <a:r>
              <a:rPr lang="es-ES" b="1" dirty="0">
                <a:solidFill>
                  <a:schemeClr val="bg1"/>
                </a:solidFill>
                <a:latin typeface="Myriad Pro" panose="020B0503030403020204" pitchFamily="34" charset="0"/>
              </a:rPr>
              <a:t>libre circulación </a:t>
            </a:r>
            <a:r>
              <a:rPr lang="es-ES" dirty="0">
                <a:solidFill>
                  <a:schemeClr val="bg1"/>
                </a:solidFill>
                <a:latin typeface="Myriad Pro" panose="020B0503030403020204" pitchFamily="34" charset="0"/>
              </a:rPr>
              <a:t>y</a:t>
            </a:r>
            <a:r>
              <a:rPr lang="es-ES" b="1" dirty="0">
                <a:solidFill>
                  <a:schemeClr val="bg1"/>
                </a:solidFill>
                <a:latin typeface="Myriad Pro" panose="020B0503030403020204" pitchFamily="34" charset="0"/>
              </a:rPr>
              <a:t> transitabilidad </a:t>
            </a:r>
            <a:r>
              <a:rPr lang="es-ES" dirty="0">
                <a:solidFill>
                  <a:schemeClr val="bg1"/>
                </a:solidFill>
                <a:latin typeface="Myriad Pro" panose="020B0503030403020204" pitchFamily="34" charset="0"/>
              </a:rPr>
              <a:t>de los usuarios de las carreteras primarias de la Red Vial Nacional.</a:t>
            </a:r>
            <a:endParaRPr lang="es-CO" dirty="0">
              <a:latin typeface="Myriad Pro" panose="020B0503030403020204" pitchFamily="34" charset="0"/>
            </a:endParaRPr>
          </a:p>
        </p:txBody>
      </p:sp>
      <p:sp>
        <p:nvSpPr>
          <p:cNvPr id="24" name="Rectángulo 23">
            <a:extLst>
              <a:ext uri="{FF2B5EF4-FFF2-40B4-BE49-F238E27FC236}">
                <a16:creationId xmlns:a16="http://schemas.microsoft.com/office/drawing/2014/main" id="{D8B4F9AB-2638-4CC2-8C66-A2097213D3D0}"/>
              </a:ext>
            </a:extLst>
          </p:cNvPr>
          <p:cNvSpPr/>
          <p:nvPr/>
        </p:nvSpPr>
        <p:spPr>
          <a:xfrm>
            <a:off x="7420710" y="1350247"/>
            <a:ext cx="1822223" cy="402771"/>
          </a:xfrm>
          <a:prstGeom prst="rect">
            <a:avLst/>
          </a:prstGeom>
          <a:solidFill>
            <a:srgbClr val="C0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bg1"/>
                </a:solidFill>
                <a:latin typeface="Myriad Pro" panose="020B0503030403020204" pitchFamily="34" charset="0"/>
              </a:rPr>
              <a:t>OBJETIVO</a:t>
            </a:r>
            <a:endParaRPr lang="es-CO" b="1" dirty="0">
              <a:solidFill>
                <a:schemeClr val="bg1"/>
              </a:solidFill>
              <a:latin typeface="Myriad Pro" panose="020B0503030403020204" pitchFamily="34" charset="0"/>
            </a:endParaRPr>
          </a:p>
        </p:txBody>
      </p:sp>
      <p:sp>
        <p:nvSpPr>
          <p:cNvPr id="34" name="Rectángulo: una sola esquina redondeada 33">
            <a:extLst>
              <a:ext uri="{FF2B5EF4-FFF2-40B4-BE49-F238E27FC236}">
                <a16:creationId xmlns:a16="http://schemas.microsoft.com/office/drawing/2014/main" id="{96B484CB-202B-49F5-A060-A121957B06B3}"/>
              </a:ext>
            </a:extLst>
          </p:cNvPr>
          <p:cNvSpPr/>
          <p:nvPr/>
        </p:nvSpPr>
        <p:spPr>
          <a:xfrm>
            <a:off x="685554" y="1458968"/>
            <a:ext cx="3363027" cy="816404"/>
          </a:xfrm>
          <a:prstGeom prst="round1Rect">
            <a:avLst>
              <a:gd name="adj" fmla="val 9241"/>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accent5">
                  <a:lumMod val="50000"/>
                </a:schemeClr>
              </a:solidFill>
              <a:latin typeface="Myriad Pro" panose="020B0503030403020204" pitchFamily="34" charset="0"/>
            </a:endParaRPr>
          </a:p>
          <a:p>
            <a:pPr algn="just"/>
            <a:r>
              <a:rPr lang="es-ES" sz="1100" b="1" dirty="0">
                <a:solidFill>
                  <a:schemeClr val="accent5">
                    <a:lumMod val="50000"/>
                  </a:schemeClr>
                </a:solidFill>
                <a:latin typeface="Myriad Pro" panose="020B0503030403020204" pitchFamily="34" charset="0"/>
              </a:rPr>
              <a:t>COMISIÓN INTERSECTORIAL DE SEGURIDAD EN CARRETERAS </a:t>
            </a:r>
          </a:p>
          <a:p>
            <a:pPr algn="just"/>
            <a:r>
              <a:rPr lang="es-ES" sz="1100" dirty="0">
                <a:solidFill>
                  <a:schemeClr val="accent5">
                    <a:lumMod val="50000"/>
                  </a:schemeClr>
                </a:solidFill>
                <a:latin typeface="Myriad Pro" panose="020B0503030403020204" pitchFamily="34" charset="0"/>
              </a:rPr>
              <a:t>Decreto 29 de 2002, modificado por los Decretos 2828 de 2005 y 3680/ 2007.</a:t>
            </a:r>
          </a:p>
          <a:p>
            <a:endParaRPr lang="es-CO" sz="1600" dirty="0">
              <a:solidFill>
                <a:schemeClr val="accent5">
                  <a:lumMod val="50000"/>
                </a:schemeClr>
              </a:solidFill>
              <a:latin typeface="Myriad Pro" panose="020B0503030403020204" pitchFamily="34" charset="0"/>
            </a:endParaRPr>
          </a:p>
        </p:txBody>
      </p:sp>
      <p:sp>
        <p:nvSpPr>
          <p:cNvPr id="35" name="Rectángulo: una sola esquina redondeada 34">
            <a:extLst>
              <a:ext uri="{FF2B5EF4-FFF2-40B4-BE49-F238E27FC236}">
                <a16:creationId xmlns:a16="http://schemas.microsoft.com/office/drawing/2014/main" id="{50C4C7D5-8D79-47C6-97B6-7A8A2F402288}"/>
              </a:ext>
            </a:extLst>
          </p:cNvPr>
          <p:cNvSpPr/>
          <p:nvPr/>
        </p:nvSpPr>
        <p:spPr>
          <a:xfrm>
            <a:off x="685554" y="2464115"/>
            <a:ext cx="3363027" cy="642761"/>
          </a:xfrm>
          <a:prstGeom prst="round1Rect">
            <a:avLst>
              <a:gd name="adj" fmla="val 9241"/>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r>
              <a:rPr lang="es-ES" sz="1100" b="1" dirty="0">
                <a:solidFill>
                  <a:schemeClr val="tx2">
                    <a:lumMod val="50000"/>
                  </a:schemeClr>
                </a:solidFill>
                <a:latin typeface="Myriad Pro" panose="020B0503030403020204" pitchFamily="34" charset="0"/>
              </a:rPr>
              <a:t>CONVENIO POLICÍA NACIONAL </a:t>
            </a:r>
          </a:p>
          <a:p>
            <a:r>
              <a:rPr lang="es-ES" sz="1100" dirty="0">
                <a:solidFill>
                  <a:schemeClr val="tx2">
                    <a:lumMod val="50000"/>
                  </a:schemeClr>
                </a:solidFill>
                <a:latin typeface="Myriad Pro" panose="020B0503030403020204" pitchFamily="34" charset="0"/>
              </a:rPr>
              <a:t>Convenio 1056 de 2006. </a:t>
            </a:r>
          </a:p>
          <a:p>
            <a:endParaRPr lang="es-CO" sz="1600" dirty="0">
              <a:solidFill>
                <a:schemeClr val="tx2">
                  <a:lumMod val="50000"/>
                </a:schemeClr>
              </a:solidFill>
              <a:latin typeface="Myriad Pro" panose="020B0503030403020204" pitchFamily="34" charset="0"/>
            </a:endParaRPr>
          </a:p>
        </p:txBody>
      </p:sp>
      <p:sp>
        <p:nvSpPr>
          <p:cNvPr id="36" name="Rectángulo: una sola esquina redondeada 35">
            <a:extLst>
              <a:ext uri="{FF2B5EF4-FFF2-40B4-BE49-F238E27FC236}">
                <a16:creationId xmlns:a16="http://schemas.microsoft.com/office/drawing/2014/main" id="{A851EF6B-8008-4BD2-9C30-3BDF141B7E9C}"/>
              </a:ext>
            </a:extLst>
          </p:cNvPr>
          <p:cNvSpPr/>
          <p:nvPr/>
        </p:nvSpPr>
        <p:spPr>
          <a:xfrm>
            <a:off x="685555" y="4868254"/>
            <a:ext cx="3363026" cy="606423"/>
          </a:xfrm>
          <a:prstGeom prst="round1Rect">
            <a:avLst>
              <a:gd name="adj" fmla="val 924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accent6">
                  <a:lumMod val="50000"/>
                </a:schemeClr>
              </a:solidFill>
              <a:latin typeface="Myriad Pro" panose="020B0503030403020204" pitchFamily="34" charset="0"/>
            </a:endParaRPr>
          </a:p>
          <a:p>
            <a:r>
              <a:rPr lang="es-ES" sz="1100" b="1" dirty="0">
                <a:solidFill>
                  <a:schemeClr val="accent6">
                    <a:lumMod val="50000"/>
                  </a:schemeClr>
                </a:solidFill>
                <a:latin typeface="Myriad Pro" panose="020B0503030403020204" pitchFamily="34" charset="0"/>
              </a:rPr>
              <a:t>ASIGNACIÓN DE TRAMOS</a:t>
            </a:r>
          </a:p>
          <a:p>
            <a:r>
              <a:rPr lang="es-ES" sz="1100" dirty="0">
                <a:solidFill>
                  <a:schemeClr val="accent6">
                    <a:lumMod val="50000"/>
                  </a:schemeClr>
                </a:solidFill>
                <a:latin typeface="Myriad Pro" panose="020B0503030403020204" pitchFamily="34" charset="0"/>
              </a:rPr>
              <a:t>Directiva 45 de 2017.</a:t>
            </a:r>
          </a:p>
          <a:p>
            <a:endParaRPr lang="es-CO" sz="1600" dirty="0">
              <a:solidFill>
                <a:schemeClr val="accent6">
                  <a:lumMod val="50000"/>
                </a:schemeClr>
              </a:solidFill>
              <a:latin typeface="Myriad Pro" panose="020B0503030403020204" pitchFamily="34" charset="0"/>
            </a:endParaRPr>
          </a:p>
        </p:txBody>
      </p:sp>
      <p:sp>
        <p:nvSpPr>
          <p:cNvPr id="37" name="Rectángulo: una sola esquina redondeada 36">
            <a:extLst>
              <a:ext uri="{FF2B5EF4-FFF2-40B4-BE49-F238E27FC236}">
                <a16:creationId xmlns:a16="http://schemas.microsoft.com/office/drawing/2014/main" id="{6B351597-3E72-452C-93BF-EC551139A504}"/>
              </a:ext>
            </a:extLst>
          </p:cNvPr>
          <p:cNvSpPr/>
          <p:nvPr/>
        </p:nvSpPr>
        <p:spPr>
          <a:xfrm>
            <a:off x="685554" y="4102044"/>
            <a:ext cx="3363027" cy="606423"/>
          </a:xfrm>
          <a:prstGeom prst="round1Rect">
            <a:avLst>
              <a:gd name="adj" fmla="val 924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accent2">
                  <a:lumMod val="50000"/>
                </a:schemeClr>
              </a:solidFill>
              <a:latin typeface="Myriad Pro" panose="020B0503030403020204" pitchFamily="34" charset="0"/>
            </a:endParaRPr>
          </a:p>
          <a:p>
            <a:r>
              <a:rPr lang="es-ES" sz="1100" b="1" dirty="0">
                <a:solidFill>
                  <a:schemeClr val="accent2">
                    <a:lumMod val="50000"/>
                  </a:schemeClr>
                </a:solidFill>
                <a:latin typeface="Myriad Pro" panose="020B0503030403020204" pitchFamily="34" charset="0"/>
              </a:rPr>
              <a:t>ASIGNACIÓN RECURSOS PEAJES ANUAL </a:t>
            </a:r>
          </a:p>
          <a:p>
            <a:r>
              <a:rPr lang="es-ES" sz="1100" dirty="0">
                <a:solidFill>
                  <a:schemeClr val="accent2">
                    <a:lumMod val="50000"/>
                  </a:schemeClr>
                </a:solidFill>
                <a:latin typeface="Myriad Pro" panose="020B0503030403020204" pitchFamily="34" charset="0"/>
              </a:rPr>
              <a:t>Mediante Resoluciones del Ministerio de Transporte. </a:t>
            </a:r>
          </a:p>
          <a:p>
            <a:pPr algn="ctr"/>
            <a:endParaRPr lang="es-CO" sz="1600" dirty="0">
              <a:solidFill>
                <a:schemeClr val="accent2">
                  <a:lumMod val="50000"/>
                </a:schemeClr>
              </a:solidFill>
              <a:latin typeface="Myriad Pro" panose="020B0503030403020204" pitchFamily="34" charset="0"/>
            </a:endParaRPr>
          </a:p>
        </p:txBody>
      </p:sp>
      <p:sp>
        <p:nvSpPr>
          <p:cNvPr id="38" name="Rectángulo: una sola esquina redondeada 37">
            <a:extLst>
              <a:ext uri="{FF2B5EF4-FFF2-40B4-BE49-F238E27FC236}">
                <a16:creationId xmlns:a16="http://schemas.microsoft.com/office/drawing/2014/main" id="{1935F573-4117-49BA-A1DA-E5A004C3D1F8}"/>
              </a:ext>
            </a:extLst>
          </p:cNvPr>
          <p:cNvSpPr/>
          <p:nvPr/>
        </p:nvSpPr>
        <p:spPr>
          <a:xfrm>
            <a:off x="685554" y="3288942"/>
            <a:ext cx="3363027" cy="642762"/>
          </a:xfrm>
          <a:prstGeom prst="round1Rect">
            <a:avLst>
              <a:gd name="adj" fmla="val 9241"/>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100" b="1" dirty="0">
                <a:solidFill>
                  <a:schemeClr val="accent1">
                    <a:lumMod val="50000"/>
                  </a:schemeClr>
                </a:solidFill>
                <a:latin typeface="Myriad Pro" panose="020B0503030403020204" pitchFamily="34" charset="0"/>
              </a:rPr>
              <a:t>CONVENIO MINISTERIO DE DEFENSA </a:t>
            </a:r>
          </a:p>
          <a:p>
            <a:r>
              <a:rPr lang="es-ES" sz="1100" dirty="0">
                <a:solidFill>
                  <a:schemeClr val="accent1">
                    <a:lumMod val="50000"/>
                  </a:schemeClr>
                </a:solidFill>
                <a:latin typeface="Myriad Pro" panose="020B0503030403020204" pitchFamily="34" charset="0"/>
              </a:rPr>
              <a:t>Convenio 408/2012 actualizado con el C. 08 de 2019. </a:t>
            </a:r>
          </a:p>
        </p:txBody>
      </p:sp>
      <p:sp>
        <p:nvSpPr>
          <p:cNvPr id="40" name="Rectángulo 39">
            <a:extLst>
              <a:ext uri="{FF2B5EF4-FFF2-40B4-BE49-F238E27FC236}">
                <a16:creationId xmlns:a16="http://schemas.microsoft.com/office/drawing/2014/main" id="{7FDC333D-19D2-4FAB-9820-1E158BB7591F}"/>
              </a:ext>
            </a:extLst>
          </p:cNvPr>
          <p:cNvSpPr/>
          <p:nvPr/>
        </p:nvSpPr>
        <p:spPr>
          <a:xfrm>
            <a:off x="685553" y="1033221"/>
            <a:ext cx="3347713" cy="338554"/>
          </a:xfrm>
          <a:prstGeom prst="rect">
            <a:avLst/>
          </a:prstGeom>
          <a:solidFill>
            <a:srgbClr val="003366"/>
          </a:solidFill>
          <a:ln>
            <a:solidFill>
              <a:schemeClr val="bg1">
                <a:lumMod val="75000"/>
              </a:schemeClr>
            </a:solidFill>
          </a:ln>
        </p:spPr>
        <p:txBody>
          <a:bodyPr wrap="square">
            <a:spAutoFit/>
          </a:bodyPr>
          <a:lstStyle/>
          <a:p>
            <a:pPr algn="ctr"/>
            <a:r>
              <a:rPr lang="es-ES" sz="1600" b="1" dirty="0">
                <a:solidFill>
                  <a:schemeClr val="bg1"/>
                </a:solidFill>
                <a:latin typeface="Myriad Pro" panose="020B0503030403020204" pitchFamily="34" charset="0"/>
              </a:rPr>
              <a:t>FUNDAMENTO NORMATIVO</a:t>
            </a:r>
          </a:p>
        </p:txBody>
      </p:sp>
      <p:cxnSp>
        <p:nvCxnSpPr>
          <p:cNvPr id="30" name="Conector recto 29">
            <a:extLst>
              <a:ext uri="{FF2B5EF4-FFF2-40B4-BE49-F238E27FC236}">
                <a16:creationId xmlns:a16="http://schemas.microsoft.com/office/drawing/2014/main" id="{418BF690-5874-48BF-A97E-62B0E37243F8}"/>
              </a:ext>
            </a:extLst>
          </p:cNvPr>
          <p:cNvCxnSpPr>
            <a:cxnSpLocks/>
          </p:cNvCxnSpPr>
          <p:nvPr/>
        </p:nvCxnSpPr>
        <p:spPr>
          <a:xfrm>
            <a:off x="4433835" y="1373903"/>
            <a:ext cx="0" cy="4100774"/>
          </a:xfrm>
          <a:prstGeom prst="line">
            <a:avLst/>
          </a:prstGeom>
          <a:ln w="19050" cap="flat" cmpd="sng" algn="ctr">
            <a:solidFill>
              <a:schemeClr val="bg1">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25" name="Group 24">
            <a:extLst>
              <a:ext uri="{FF2B5EF4-FFF2-40B4-BE49-F238E27FC236}">
                <a16:creationId xmlns:a16="http://schemas.microsoft.com/office/drawing/2014/main" id="{5141B8E7-5CEB-8F41-891C-FFD52E160FCE}"/>
              </a:ext>
            </a:extLst>
          </p:cNvPr>
          <p:cNvGrpSpPr/>
          <p:nvPr/>
        </p:nvGrpSpPr>
        <p:grpSpPr>
          <a:xfrm>
            <a:off x="0" y="-5709"/>
            <a:ext cx="4433835" cy="831309"/>
            <a:chOff x="0" y="421103"/>
            <a:chExt cx="4433835" cy="831309"/>
          </a:xfrm>
        </p:grpSpPr>
        <p:sp>
          <p:nvSpPr>
            <p:cNvPr id="27"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CD3AF21-B3D8-CE4F-BA0A-0DC37D614144}"/>
                </a:ext>
              </a:extLst>
            </p:cNvPr>
            <p:cNvSpPr/>
            <p:nvPr/>
          </p:nvSpPr>
          <p:spPr>
            <a:xfrm>
              <a:off x="1465384" y="422233"/>
              <a:ext cx="296845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Título 1">
            <a:extLst>
              <a:ext uri="{FF2B5EF4-FFF2-40B4-BE49-F238E27FC236}">
                <a16:creationId xmlns:a16="http://schemas.microsoft.com/office/drawing/2014/main" id="{E200706B-F628-DF42-AC0C-29A1FBDC32E3}"/>
              </a:ext>
            </a:extLst>
          </p:cNvPr>
          <p:cNvSpPr txBox="1">
            <a:spLocks/>
          </p:cNvSpPr>
          <p:nvPr/>
        </p:nvSpPr>
        <p:spPr>
          <a:xfrm>
            <a:off x="1465385" y="23446"/>
            <a:ext cx="276915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Contexto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11827350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E4C64456-5209-44AD-946A-15403281D8CA}"/>
              </a:ext>
            </a:extLst>
          </p:cNvPr>
          <p:cNvSpPr/>
          <p:nvPr/>
        </p:nvSpPr>
        <p:spPr>
          <a:xfrm>
            <a:off x="2045691" y="1228104"/>
            <a:ext cx="3070071" cy="369332"/>
          </a:xfrm>
          <a:prstGeom prst="rect">
            <a:avLst/>
          </a:prstGeom>
          <a:solidFill>
            <a:srgbClr val="003366"/>
          </a:solidFill>
          <a:ln>
            <a:solidFill>
              <a:schemeClr val="bg1">
                <a:lumMod val="65000"/>
              </a:schemeClr>
            </a:solidFill>
          </a:ln>
        </p:spPr>
        <p:txBody>
          <a:bodyPr wrap="none">
            <a:spAutoFit/>
          </a:bodyPr>
          <a:lstStyle/>
          <a:p>
            <a:pPr algn="ctr"/>
            <a:r>
              <a:rPr lang="es-ES" b="1" dirty="0">
                <a:solidFill>
                  <a:schemeClr val="bg1"/>
                </a:solidFill>
                <a:latin typeface="Myriad Pro" panose="020B0503030403020204" pitchFamily="34" charset="0"/>
              </a:rPr>
              <a:t>COMISIÓN INTERSECTORIAL</a:t>
            </a:r>
            <a:endParaRPr lang="es-CO" b="1" dirty="0">
              <a:solidFill>
                <a:schemeClr val="bg1"/>
              </a:solidFill>
              <a:latin typeface="Myriad Pro" panose="020B0503030403020204" pitchFamily="34" charset="0"/>
            </a:endParaRPr>
          </a:p>
        </p:txBody>
      </p:sp>
      <p:sp>
        <p:nvSpPr>
          <p:cNvPr id="17" name="Rectángulo 16">
            <a:extLst>
              <a:ext uri="{FF2B5EF4-FFF2-40B4-BE49-F238E27FC236}">
                <a16:creationId xmlns:a16="http://schemas.microsoft.com/office/drawing/2014/main" id="{CE1D92CB-A900-4ECE-B053-FF9B219C4483}"/>
              </a:ext>
            </a:extLst>
          </p:cNvPr>
          <p:cNvSpPr/>
          <p:nvPr/>
        </p:nvSpPr>
        <p:spPr>
          <a:xfrm>
            <a:off x="7522933" y="1205060"/>
            <a:ext cx="2271776" cy="369332"/>
          </a:xfrm>
          <a:prstGeom prst="rect">
            <a:avLst/>
          </a:prstGeom>
          <a:solidFill>
            <a:srgbClr val="003366"/>
          </a:solidFill>
          <a:ln>
            <a:solidFill>
              <a:schemeClr val="bg1">
                <a:lumMod val="65000"/>
              </a:schemeClr>
            </a:solidFill>
          </a:ln>
        </p:spPr>
        <p:txBody>
          <a:bodyPr wrap="none">
            <a:spAutoFit/>
          </a:bodyPr>
          <a:lstStyle/>
          <a:p>
            <a:r>
              <a:rPr lang="es-ES" b="1" dirty="0">
                <a:solidFill>
                  <a:schemeClr val="bg1"/>
                </a:solidFill>
                <a:latin typeface="Myriad Pro" panose="020B0503030403020204" pitchFamily="34" charset="0"/>
              </a:rPr>
              <a:t>LÍNEAS DE GESTIÓN </a:t>
            </a:r>
            <a:endParaRPr lang="es-CO" b="1" dirty="0">
              <a:solidFill>
                <a:schemeClr val="bg1"/>
              </a:solidFill>
              <a:latin typeface="Myriad Pro" panose="020B0503030403020204" pitchFamily="34" charset="0"/>
            </a:endParaRPr>
          </a:p>
        </p:txBody>
      </p:sp>
      <p:sp>
        <p:nvSpPr>
          <p:cNvPr id="18" name="Rectángulo 17">
            <a:extLst>
              <a:ext uri="{FF2B5EF4-FFF2-40B4-BE49-F238E27FC236}">
                <a16:creationId xmlns:a16="http://schemas.microsoft.com/office/drawing/2014/main" id="{11E27594-32FA-4E75-BF98-4DC62AFCF647}"/>
              </a:ext>
            </a:extLst>
          </p:cNvPr>
          <p:cNvSpPr/>
          <p:nvPr/>
        </p:nvSpPr>
        <p:spPr>
          <a:xfrm>
            <a:off x="6682154" y="1691472"/>
            <a:ext cx="1594906" cy="646331"/>
          </a:xfrm>
          <a:prstGeom prst="rect">
            <a:avLst/>
          </a:prstGeom>
        </p:spPr>
        <p:txBody>
          <a:bodyPr wrap="square">
            <a:spAutoFit/>
          </a:bodyPr>
          <a:lstStyle/>
          <a:p>
            <a:pPr algn="ctr"/>
            <a:r>
              <a:rPr lang="es-ES" b="1" dirty="0">
                <a:solidFill>
                  <a:schemeClr val="accent6">
                    <a:lumMod val="75000"/>
                  </a:schemeClr>
                </a:solidFill>
                <a:latin typeface="Myriad Pro" panose="020B0503030403020204" pitchFamily="34" charset="0"/>
              </a:rPr>
              <a:t>Adquisición de vehículos </a:t>
            </a:r>
            <a:endParaRPr lang="es-CO" b="1" dirty="0">
              <a:solidFill>
                <a:schemeClr val="accent6">
                  <a:lumMod val="75000"/>
                </a:schemeClr>
              </a:solidFill>
              <a:latin typeface="Myriad Pro" panose="020B0503030403020204" pitchFamily="34" charset="0"/>
            </a:endParaRPr>
          </a:p>
        </p:txBody>
      </p:sp>
      <p:sp>
        <p:nvSpPr>
          <p:cNvPr id="19" name="Rectángulo 18">
            <a:extLst>
              <a:ext uri="{FF2B5EF4-FFF2-40B4-BE49-F238E27FC236}">
                <a16:creationId xmlns:a16="http://schemas.microsoft.com/office/drawing/2014/main" id="{2E097C86-DD5E-4E94-8F05-41E41FF11882}"/>
              </a:ext>
            </a:extLst>
          </p:cNvPr>
          <p:cNvSpPr/>
          <p:nvPr/>
        </p:nvSpPr>
        <p:spPr>
          <a:xfrm>
            <a:off x="6274639" y="3065377"/>
            <a:ext cx="2425634" cy="646331"/>
          </a:xfrm>
          <a:prstGeom prst="rect">
            <a:avLst/>
          </a:prstGeom>
        </p:spPr>
        <p:txBody>
          <a:bodyPr wrap="square">
            <a:spAutoFit/>
          </a:bodyPr>
          <a:lstStyle/>
          <a:p>
            <a:pPr algn="ctr"/>
            <a:r>
              <a:rPr lang="es-ES" b="1" dirty="0">
                <a:solidFill>
                  <a:schemeClr val="accent1"/>
                </a:solidFill>
                <a:latin typeface="Myriad Pro" panose="020B0503030403020204" pitchFamily="34" charset="0"/>
              </a:rPr>
              <a:t>Nuevas tecnologías para la Fuerza Pública</a:t>
            </a:r>
            <a:endParaRPr lang="es-CO" b="1" dirty="0">
              <a:solidFill>
                <a:schemeClr val="accent1"/>
              </a:solidFill>
              <a:latin typeface="Myriad Pro" panose="020B0503030403020204" pitchFamily="34" charset="0"/>
            </a:endParaRPr>
          </a:p>
        </p:txBody>
      </p:sp>
      <p:sp>
        <p:nvSpPr>
          <p:cNvPr id="20" name="Rectángulo 19">
            <a:extLst>
              <a:ext uri="{FF2B5EF4-FFF2-40B4-BE49-F238E27FC236}">
                <a16:creationId xmlns:a16="http://schemas.microsoft.com/office/drawing/2014/main" id="{3FCAC91D-E962-4DDE-BE4C-1FA4B03E86C5}"/>
              </a:ext>
            </a:extLst>
          </p:cNvPr>
          <p:cNvSpPr/>
          <p:nvPr/>
        </p:nvSpPr>
        <p:spPr>
          <a:xfrm>
            <a:off x="8861327" y="1677160"/>
            <a:ext cx="1884967" cy="646331"/>
          </a:xfrm>
          <a:prstGeom prst="rect">
            <a:avLst/>
          </a:prstGeom>
        </p:spPr>
        <p:txBody>
          <a:bodyPr wrap="square">
            <a:spAutoFit/>
          </a:bodyPr>
          <a:lstStyle/>
          <a:p>
            <a:pPr algn="ctr"/>
            <a:r>
              <a:rPr lang="es-ES" b="1" dirty="0">
                <a:solidFill>
                  <a:schemeClr val="accent2"/>
                </a:solidFill>
                <a:latin typeface="Myriad Pro" panose="020B0503030403020204" pitchFamily="34" charset="0"/>
              </a:rPr>
              <a:t>Sistema de monitoreo</a:t>
            </a:r>
            <a:endParaRPr lang="es-CO" b="1" dirty="0">
              <a:solidFill>
                <a:schemeClr val="accent2"/>
              </a:solidFill>
              <a:latin typeface="Myriad Pro" panose="020B0503030403020204" pitchFamily="34" charset="0"/>
            </a:endParaRPr>
          </a:p>
        </p:txBody>
      </p:sp>
      <p:sp>
        <p:nvSpPr>
          <p:cNvPr id="21" name="Rectángulo 20">
            <a:extLst>
              <a:ext uri="{FF2B5EF4-FFF2-40B4-BE49-F238E27FC236}">
                <a16:creationId xmlns:a16="http://schemas.microsoft.com/office/drawing/2014/main" id="{72495C67-4B84-4B4C-B7B0-FFD17E423865}"/>
              </a:ext>
            </a:extLst>
          </p:cNvPr>
          <p:cNvSpPr/>
          <p:nvPr/>
        </p:nvSpPr>
        <p:spPr>
          <a:xfrm>
            <a:off x="7291754" y="4377477"/>
            <a:ext cx="2943441" cy="646331"/>
          </a:xfrm>
          <a:prstGeom prst="rect">
            <a:avLst/>
          </a:prstGeom>
        </p:spPr>
        <p:txBody>
          <a:bodyPr wrap="square">
            <a:spAutoFit/>
          </a:bodyPr>
          <a:lstStyle/>
          <a:p>
            <a:pPr algn="ctr"/>
            <a:r>
              <a:rPr lang="es-ES" b="1" dirty="0">
                <a:solidFill>
                  <a:schemeClr val="tx2"/>
                </a:solidFill>
                <a:latin typeface="Myriad Pro" panose="020B0503030403020204" pitchFamily="34" charset="0"/>
              </a:rPr>
              <a:t>Servicio de comunicación para usuarios</a:t>
            </a:r>
            <a:endParaRPr lang="es-CO" b="1" dirty="0">
              <a:solidFill>
                <a:schemeClr val="tx2"/>
              </a:solidFill>
              <a:latin typeface="Myriad Pro" panose="020B0503030403020204" pitchFamily="34" charset="0"/>
            </a:endParaRPr>
          </a:p>
        </p:txBody>
      </p:sp>
      <p:sp>
        <p:nvSpPr>
          <p:cNvPr id="22" name="Rectángulo 21">
            <a:extLst>
              <a:ext uri="{FF2B5EF4-FFF2-40B4-BE49-F238E27FC236}">
                <a16:creationId xmlns:a16="http://schemas.microsoft.com/office/drawing/2014/main" id="{32FA63F3-E080-4CC9-8C02-CA8A6CBF3313}"/>
              </a:ext>
            </a:extLst>
          </p:cNvPr>
          <p:cNvSpPr/>
          <p:nvPr/>
        </p:nvSpPr>
        <p:spPr>
          <a:xfrm>
            <a:off x="8943509" y="3051065"/>
            <a:ext cx="2058469" cy="646331"/>
          </a:xfrm>
          <a:prstGeom prst="rect">
            <a:avLst/>
          </a:prstGeom>
        </p:spPr>
        <p:txBody>
          <a:bodyPr wrap="square">
            <a:spAutoFit/>
          </a:bodyPr>
          <a:lstStyle/>
          <a:p>
            <a:pPr algn="ctr"/>
            <a:r>
              <a:rPr lang="es-ES" b="1" dirty="0">
                <a:solidFill>
                  <a:srgbClr val="FF9300"/>
                </a:solidFill>
                <a:latin typeface="Myriad Pro" panose="020B0503030403020204" pitchFamily="34" charset="0"/>
              </a:rPr>
              <a:t>Estrategia de gestión de flota</a:t>
            </a:r>
            <a:endParaRPr lang="es-CO" b="1" dirty="0">
              <a:solidFill>
                <a:srgbClr val="FF9300"/>
              </a:solidFill>
              <a:latin typeface="Myriad Pro" panose="020B0503030403020204" pitchFamily="34" charset="0"/>
            </a:endParaRPr>
          </a:p>
        </p:txBody>
      </p:sp>
      <p:sp>
        <p:nvSpPr>
          <p:cNvPr id="23" name="Rectángulo 22">
            <a:extLst>
              <a:ext uri="{FF2B5EF4-FFF2-40B4-BE49-F238E27FC236}">
                <a16:creationId xmlns:a16="http://schemas.microsoft.com/office/drawing/2014/main" id="{9EFA4E38-948A-4919-9C57-058D74A666C9}"/>
              </a:ext>
            </a:extLst>
          </p:cNvPr>
          <p:cNvSpPr/>
          <p:nvPr/>
        </p:nvSpPr>
        <p:spPr>
          <a:xfrm>
            <a:off x="2810844" y="947206"/>
            <a:ext cx="1714258" cy="246271"/>
          </a:xfrm>
          <a:prstGeom prst="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a:latin typeface="Myriad Pro" panose="020B0503030403020204" pitchFamily="34" charset="0"/>
              </a:rPr>
              <a:t>Decreto 29 de 2002</a:t>
            </a:r>
            <a:endParaRPr lang="es-CO" sz="1100" dirty="0">
              <a:latin typeface="Myriad Pro" panose="020B0503030403020204" pitchFamily="34" charset="0"/>
            </a:endParaRPr>
          </a:p>
        </p:txBody>
      </p:sp>
      <p:pic>
        <p:nvPicPr>
          <p:cNvPr id="27" name="Imagen 26" descr="Imagen que contiene dibujo&#10;&#10;Descripción generada automáticamente">
            <a:extLst>
              <a:ext uri="{FF2B5EF4-FFF2-40B4-BE49-F238E27FC236}">
                <a16:creationId xmlns:a16="http://schemas.microsoft.com/office/drawing/2014/main" id="{780BCF79-BA42-485F-AB1D-C13B4554C72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475" t="24503" r="10622" b="23350"/>
          <a:stretch/>
        </p:blipFill>
        <p:spPr>
          <a:xfrm>
            <a:off x="2881182" y="5055011"/>
            <a:ext cx="1539766" cy="522050"/>
          </a:xfrm>
          <a:prstGeom prst="rect">
            <a:avLst/>
          </a:prstGeom>
        </p:spPr>
      </p:pic>
      <p:pic>
        <p:nvPicPr>
          <p:cNvPr id="29" name="Imagen 28" descr="Imagen que contiene firmar, dibujo, camiseta&#10;&#10;Descripción generada automáticamente">
            <a:extLst>
              <a:ext uri="{FF2B5EF4-FFF2-40B4-BE49-F238E27FC236}">
                <a16:creationId xmlns:a16="http://schemas.microsoft.com/office/drawing/2014/main" id="{E6CAD7B6-3A60-482E-A112-012078DA45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897" t="24307" r="14363" b="28521"/>
          <a:stretch/>
        </p:blipFill>
        <p:spPr>
          <a:xfrm>
            <a:off x="1631352" y="4004415"/>
            <a:ext cx="1773530" cy="735894"/>
          </a:xfrm>
          <a:prstGeom prst="rect">
            <a:avLst/>
          </a:prstGeom>
        </p:spPr>
      </p:pic>
      <p:pic>
        <p:nvPicPr>
          <p:cNvPr id="31" name="Imagen 30" descr="Imagen que contiene captura de pantalla&#10;&#10;Descripción generada automáticamente">
            <a:extLst>
              <a:ext uri="{FF2B5EF4-FFF2-40B4-BE49-F238E27FC236}">
                <a16:creationId xmlns:a16="http://schemas.microsoft.com/office/drawing/2014/main" id="{47FBC465-170A-49CE-B461-9A5925C95D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7910" y="1638572"/>
            <a:ext cx="2425634" cy="456322"/>
          </a:xfrm>
          <a:prstGeom prst="rect">
            <a:avLst/>
          </a:prstGeom>
        </p:spPr>
      </p:pic>
      <p:cxnSp>
        <p:nvCxnSpPr>
          <p:cNvPr id="33" name="Conector recto 32">
            <a:extLst>
              <a:ext uri="{FF2B5EF4-FFF2-40B4-BE49-F238E27FC236}">
                <a16:creationId xmlns:a16="http://schemas.microsoft.com/office/drawing/2014/main" id="{5D3E087E-DA42-4AF2-926F-71A3562CA35F}"/>
              </a:ext>
            </a:extLst>
          </p:cNvPr>
          <p:cNvCxnSpPr>
            <a:cxnSpLocks/>
          </p:cNvCxnSpPr>
          <p:nvPr/>
        </p:nvCxnSpPr>
        <p:spPr>
          <a:xfrm>
            <a:off x="1631352" y="4888710"/>
            <a:ext cx="4087240" cy="0"/>
          </a:xfrm>
          <a:prstGeom prst="line">
            <a:avLst/>
          </a:prstGeom>
          <a:ln w="12700" cap="flat" cmpd="sng" algn="ctr">
            <a:solidFill>
              <a:schemeClr val="bg1">
                <a:lumMod val="6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5" name="Imagen 34" descr="Imagen que contiene cd&#10;&#10;Descripción generada automáticamente">
            <a:extLst>
              <a:ext uri="{FF2B5EF4-FFF2-40B4-BE49-F238E27FC236}">
                <a16:creationId xmlns:a16="http://schemas.microsoft.com/office/drawing/2014/main" id="{0CAF7585-4103-4D06-9D6F-F3D199397AB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20701"/>
          <a:stretch/>
        </p:blipFill>
        <p:spPr>
          <a:xfrm>
            <a:off x="8344247" y="4975160"/>
            <a:ext cx="838453" cy="601901"/>
          </a:xfrm>
          <a:prstGeom prst="rect">
            <a:avLst/>
          </a:prstGeom>
        </p:spPr>
      </p:pic>
      <p:pic>
        <p:nvPicPr>
          <p:cNvPr id="37" name="Imagen 36" descr="Imagen que contiene blanco, espejo, parado, luz&#10;&#10;Descripción generada automáticamente">
            <a:extLst>
              <a:ext uri="{FF2B5EF4-FFF2-40B4-BE49-F238E27FC236}">
                <a16:creationId xmlns:a16="http://schemas.microsoft.com/office/drawing/2014/main" id="{6566ADCB-6ADE-495C-B95D-B0E29044D4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72425" y="2281169"/>
            <a:ext cx="862770" cy="646677"/>
          </a:xfrm>
          <a:prstGeom prst="rect">
            <a:avLst/>
          </a:prstGeom>
        </p:spPr>
      </p:pic>
      <p:pic>
        <p:nvPicPr>
          <p:cNvPr id="39" name="Imagen 38" descr="Imagen que contiene oscuro, moto, mujer, negro&#10;&#10;Descripción generada automáticamente">
            <a:extLst>
              <a:ext uri="{FF2B5EF4-FFF2-40B4-BE49-F238E27FC236}">
                <a16:creationId xmlns:a16="http://schemas.microsoft.com/office/drawing/2014/main" id="{8BB948E3-CE1B-4820-8489-FEAC75768BC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6663" b="6944"/>
          <a:stretch/>
        </p:blipFill>
        <p:spPr>
          <a:xfrm>
            <a:off x="6977220" y="3922706"/>
            <a:ext cx="1004774" cy="449656"/>
          </a:xfrm>
          <a:prstGeom prst="rect">
            <a:avLst/>
          </a:prstGeom>
        </p:spPr>
      </p:pic>
      <p:pic>
        <p:nvPicPr>
          <p:cNvPr id="41" name="Imagen 40" descr="Imagen que contiene lego, juguete, reloj&#10;&#10;Descripción generada automáticamente">
            <a:extLst>
              <a:ext uri="{FF2B5EF4-FFF2-40B4-BE49-F238E27FC236}">
                <a16:creationId xmlns:a16="http://schemas.microsoft.com/office/drawing/2014/main" id="{49ED51C7-51C1-419F-9280-B0246A610B8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35967" y="3646298"/>
            <a:ext cx="673552" cy="646678"/>
          </a:xfrm>
          <a:prstGeom prst="rect">
            <a:avLst/>
          </a:prstGeom>
        </p:spPr>
      </p:pic>
      <p:pic>
        <p:nvPicPr>
          <p:cNvPr id="45" name="Imagen 44" descr="Imagen que contiene dibujo&#10;&#10;Descripción generada automáticamente">
            <a:extLst>
              <a:ext uri="{FF2B5EF4-FFF2-40B4-BE49-F238E27FC236}">
                <a16:creationId xmlns:a16="http://schemas.microsoft.com/office/drawing/2014/main" id="{1E538B85-1E48-4F7A-8C56-14EA92C7EF0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67910" y="2160664"/>
            <a:ext cx="2425634" cy="505049"/>
          </a:xfrm>
          <a:prstGeom prst="rect">
            <a:avLst/>
          </a:prstGeom>
        </p:spPr>
      </p:pic>
      <p:pic>
        <p:nvPicPr>
          <p:cNvPr id="47" name="Imagen 46" descr="Imagen que contiene dibujo&#10;&#10;Descripción generada automáticamente">
            <a:extLst>
              <a:ext uri="{FF2B5EF4-FFF2-40B4-BE49-F238E27FC236}">
                <a16:creationId xmlns:a16="http://schemas.microsoft.com/office/drawing/2014/main" id="{12DB4AA3-B7BC-42F6-9B79-0E54D2F1DF0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67910" y="2737083"/>
            <a:ext cx="2425634" cy="503434"/>
          </a:xfrm>
          <a:prstGeom prst="rect">
            <a:avLst/>
          </a:prstGeom>
        </p:spPr>
      </p:pic>
      <p:pic>
        <p:nvPicPr>
          <p:cNvPr id="48" name="Imagen 47">
            <a:extLst>
              <a:ext uri="{FF2B5EF4-FFF2-40B4-BE49-F238E27FC236}">
                <a16:creationId xmlns:a16="http://schemas.microsoft.com/office/drawing/2014/main" id="{858C8351-9708-4457-AC60-14614989E825}"/>
              </a:ext>
            </a:extLst>
          </p:cNvPr>
          <p:cNvPicPr>
            <a:picLocks noChangeAspect="1"/>
          </p:cNvPicPr>
          <p:nvPr/>
        </p:nvPicPr>
        <p:blipFill rotWithShape="1">
          <a:blip r:embed="rId11"/>
          <a:srcRect l="841" t="10287" r="1153"/>
          <a:stretch/>
        </p:blipFill>
        <p:spPr>
          <a:xfrm>
            <a:off x="2367910" y="3310596"/>
            <a:ext cx="2425634" cy="488113"/>
          </a:xfrm>
          <a:prstGeom prst="rect">
            <a:avLst/>
          </a:prstGeom>
        </p:spPr>
      </p:pic>
      <p:pic>
        <p:nvPicPr>
          <p:cNvPr id="49" name="Imagen 1">
            <a:extLst>
              <a:ext uri="{FF2B5EF4-FFF2-40B4-BE49-F238E27FC236}">
                <a16:creationId xmlns:a16="http://schemas.microsoft.com/office/drawing/2014/main" id="{860A9B35-8CD8-47F1-BD14-ADB40A85B338}"/>
              </a:ext>
            </a:extLst>
          </p:cNvPr>
          <p:cNvPicPr>
            <a:picLocks noChangeAspect="1"/>
          </p:cNvPicPr>
          <p:nvPr/>
        </p:nvPicPr>
        <p:blipFill>
          <a:blip r:embed="rId12"/>
          <a:stretch>
            <a:fillRect/>
          </a:stretch>
        </p:blipFill>
        <p:spPr>
          <a:xfrm>
            <a:off x="7118310" y="2309780"/>
            <a:ext cx="930558" cy="632378"/>
          </a:xfrm>
          <a:prstGeom prst="rect">
            <a:avLst/>
          </a:prstGeom>
        </p:spPr>
      </p:pic>
      <p:pic>
        <p:nvPicPr>
          <p:cNvPr id="6" name="Imagen 5" descr="Imagen que contiene dibujo, señal, reloj&#10;&#10;Descripción generada automáticamente">
            <a:extLst>
              <a:ext uri="{FF2B5EF4-FFF2-40B4-BE49-F238E27FC236}">
                <a16:creationId xmlns:a16="http://schemas.microsoft.com/office/drawing/2014/main" id="{76FC8262-17EF-4FD3-ADD8-6950E190A1C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921678" y="4060897"/>
            <a:ext cx="1796914" cy="622930"/>
          </a:xfrm>
          <a:prstGeom prst="rect">
            <a:avLst/>
          </a:prstGeom>
        </p:spPr>
      </p:pic>
      <p:grpSp>
        <p:nvGrpSpPr>
          <p:cNvPr id="38" name="Group 24">
            <a:extLst>
              <a:ext uri="{FF2B5EF4-FFF2-40B4-BE49-F238E27FC236}">
                <a16:creationId xmlns:a16="http://schemas.microsoft.com/office/drawing/2014/main" id="{5141B8E7-5CEB-8F41-891C-FFD52E160FCE}"/>
              </a:ext>
            </a:extLst>
          </p:cNvPr>
          <p:cNvGrpSpPr/>
          <p:nvPr/>
        </p:nvGrpSpPr>
        <p:grpSpPr>
          <a:xfrm>
            <a:off x="0" y="-5709"/>
            <a:ext cx="4433835" cy="831309"/>
            <a:chOff x="0" y="421103"/>
            <a:chExt cx="4433835" cy="831309"/>
          </a:xfrm>
        </p:grpSpPr>
        <p:sp>
          <p:nvSpPr>
            <p:cNvPr id="40"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30">
              <a:extLst>
                <a:ext uri="{FF2B5EF4-FFF2-40B4-BE49-F238E27FC236}">
                  <a16:creationId xmlns:a16="http://schemas.microsoft.com/office/drawing/2014/main" id="{2CD3AF21-B3D8-CE4F-BA0A-0DC37D614144}"/>
                </a:ext>
              </a:extLst>
            </p:cNvPr>
            <p:cNvSpPr/>
            <p:nvPr/>
          </p:nvSpPr>
          <p:spPr>
            <a:xfrm>
              <a:off x="1465384" y="422233"/>
              <a:ext cx="296845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ítulo 1">
            <a:extLst>
              <a:ext uri="{FF2B5EF4-FFF2-40B4-BE49-F238E27FC236}">
                <a16:creationId xmlns:a16="http://schemas.microsoft.com/office/drawing/2014/main" id="{E200706B-F628-DF42-AC0C-29A1FBDC32E3}"/>
              </a:ext>
            </a:extLst>
          </p:cNvPr>
          <p:cNvSpPr txBox="1">
            <a:spLocks/>
          </p:cNvSpPr>
          <p:nvPr/>
        </p:nvSpPr>
        <p:spPr>
          <a:xfrm>
            <a:off x="1465385" y="23446"/>
            <a:ext cx="276915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Contexto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425467706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una sola esquina redondeada 34">
            <a:extLst>
              <a:ext uri="{FF2B5EF4-FFF2-40B4-BE49-F238E27FC236}">
                <a16:creationId xmlns:a16="http://schemas.microsoft.com/office/drawing/2014/main" id="{50C4C7D5-8D79-47C6-97B6-7A8A2F402288}"/>
              </a:ext>
            </a:extLst>
          </p:cNvPr>
          <p:cNvSpPr/>
          <p:nvPr/>
        </p:nvSpPr>
        <p:spPr>
          <a:xfrm>
            <a:off x="6975275" y="1344679"/>
            <a:ext cx="4955468" cy="3640977"/>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 name="Rectángulo 1">
            <a:extLst>
              <a:ext uri="{FF2B5EF4-FFF2-40B4-BE49-F238E27FC236}">
                <a16:creationId xmlns:a16="http://schemas.microsoft.com/office/drawing/2014/main" id="{255AE2BD-9D54-43AB-B133-5FDB59C969D0}"/>
              </a:ext>
            </a:extLst>
          </p:cNvPr>
          <p:cNvSpPr/>
          <p:nvPr/>
        </p:nvSpPr>
        <p:spPr>
          <a:xfrm>
            <a:off x="1078522" y="1344679"/>
            <a:ext cx="5688673" cy="369332"/>
          </a:xfrm>
          <a:prstGeom prst="rect">
            <a:avLst/>
          </a:prstGeom>
          <a:solidFill>
            <a:srgbClr val="003366"/>
          </a:solidFill>
          <a:ln>
            <a:solidFill>
              <a:schemeClr val="bg1">
                <a:lumMod val="75000"/>
              </a:schemeClr>
            </a:solidFill>
          </a:ln>
        </p:spPr>
        <p:txBody>
          <a:bodyPr wrap="square">
            <a:spAutoFit/>
          </a:bodyPr>
          <a:lstStyle/>
          <a:p>
            <a:pPr algn="ctr"/>
            <a:r>
              <a:rPr lang="es-ES" b="1" dirty="0">
                <a:solidFill>
                  <a:schemeClr val="bg1"/>
                </a:solidFill>
                <a:latin typeface="Myriad Pro" panose="020B0503030403020204" pitchFamily="34" charset="0"/>
              </a:rPr>
              <a:t>CONVENIOS INTERINSTITUCIONALES</a:t>
            </a:r>
          </a:p>
        </p:txBody>
      </p:sp>
      <p:sp>
        <p:nvSpPr>
          <p:cNvPr id="6" name="Rectángulo 5">
            <a:extLst>
              <a:ext uri="{FF2B5EF4-FFF2-40B4-BE49-F238E27FC236}">
                <a16:creationId xmlns:a16="http://schemas.microsoft.com/office/drawing/2014/main" id="{A040C890-CFCE-4E0D-81FB-B982E4523ABC}"/>
              </a:ext>
            </a:extLst>
          </p:cNvPr>
          <p:cNvSpPr/>
          <p:nvPr/>
        </p:nvSpPr>
        <p:spPr>
          <a:xfrm>
            <a:off x="1078523" y="3090997"/>
            <a:ext cx="4432130" cy="646331"/>
          </a:xfrm>
          <a:prstGeom prst="rect">
            <a:avLst/>
          </a:prstGeom>
        </p:spPr>
        <p:txBody>
          <a:bodyPr wrap="square">
            <a:spAutoFit/>
          </a:bodyPr>
          <a:lstStyle/>
          <a:p>
            <a:pPr algn="ctr"/>
            <a:r>
              <a:rPr lang="es-ES" b="1" dirty="0">
                <a:solidFill>
                  <a:schemeClr val="accent6">
                    <a:lumMod val="75000"/>
                  </a:schemeClr>
                </a:solidFill>
                <a:latin typeface="Myriad Pro" panose="020B0503030403020204" pitchFamily="34" charset="0"/>
              </a:rPr>
              <a:t>Convenio Interinstitucional de Cooperación No. 08 de 2019</a:t>
            </a:r>
            <a:endParaRPr lang="es-CO" b="1" dirty="0">
              <a:solidFill>
                <a:schemeClr val="accent6">
                  <a:lumMod val="75000"/>
                </a:schemeClr>
              </a:solidFill>
              <a:latin typeface="Myriad Pro" panose="020B0503030403020204" pitchFamily="34" charset="0"/>
            </a:endParaRPr>
          </a:p>
        </p:txBody>
      </p:sp>
      <p:sp>
        <p:nvSpPr>
          <p:cNvPr id="7" name="Rectángulo 6">
            <a:extLst>
              <a:ext uri="{FF2B5EF4-FFF2-40B4-BE49-F238E27FC236}">
                <a16:creationId xmlns:a16="http://schemas.microsoft.com/office/drawing/2014/main" id="{C2F888DF-D14C-4965-AB91-CCE429F1906B}"/>
              </a:ext>
            </a:extLst>
          </p:cNvPr>
          <p:cNvSpPr/>
          <p:nvPr/>
        </p:nvSpPr>
        <p:spPr>
          <a:xfrm>
            <a:off x="1078522" y="3825037"/>
            <a:ext cx="4432129" cy="646331"/>
          </a:xfrm>
          <a:prstGeom prst="rect">
            <a:avLst/>
          </a:prstGeom>
        </p:spPr>
        <p:txBody>
          <a:bodyPr wrap="square">
            <a:spAutoFit/>
          </a:bodyPr>
          <a:lstStyle/>
          <a:p>
            <a:pPr algn="ctr"/>
            <a:r>
              <a:rPr lang="es-ES" b="1" dirty="0">
                <a:solidFill>
                  <a:srgbClr val="003366"/>
                </a:solidFill>
                <a:latin typeface="Myriad Pro" panose="020B0503030403020204" pitchFamily="34" charset="0"/>
              </a:rPr>
              <a:t>Convenio Interinstitucional de Cooperación No. 1056 de 2006</a:t>
            </a:r>
            <a:endParaRPr lang="es-CO" b="1" dirty="0">
              <a:solidFill>
                <a:srgbClr val="003366"/>
              </a:solidFill>
              <a:latin typeface="Myriad Pro" panose="020B0503030403020204" pitchFamily="34" charset="0"/>
            </a:endParaRPr>
          </a:p>
        </p:txBody>
      </p:sp>
      <p:pic>
        <p:nvPicPr>
          <p:cNvPr id="36" name="Imagen 35" descr="Imagen que contiene firmar, dibujo, camiseta&#10;&#10;Descripción generada automáticamente">
            <a:extLst>
              <a:ext uri="{FF2B5EF4-FFF2-40B4-BE49-F238E27FC236}">
                <a16:creationId xmlns:a16="http://schemas.microsoft.com/office/drawing/2014/main" id="{F0DD7CC9-C092-4778-9F1D-C29523B5B83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897" t="24307" r="14363" b="28521"/>
          <a:stretch/>
        </p:blipFill>
        <p:spPr>
          <a:xfrm>
            <a:off x="3737123" y="2119967"/>
            <a:ext cx="1773530" cy="735894"/>
          </a:xfrm>
          <a:prstGeom prst="rect">
            <a:avLst/>
          </a:prstGeom>
        </p:spPr>
      </p:pic>
      <p:pic>
        <p:nvPicPr>
          <p:cNvPr id="13" name="Imagen 12" descr="Imagen que contiene cuarto&#10;&#10;Descripción generada automáticamente">
            <a:extLst>
              <a:ext uri="{FF2B5EF4-FFF2-40B4-BE49-F238E27FC236}">
                <a16:creationId xmlns:a16="http://schemas.microsoft.com/office/drawing/2014/main" id="{462863C4-F156-4B8C-91AD-EB1D91BA7A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17" r="4925" b="7469"/>
          <a:stretch/>
        </p:blipFill>
        <p:spPr>
          <a:xfrm>
            <a:off x="5756478" y="1995740"/>
            <a:ext cx="1010717" cy="981921"/>
          </a:xfrm>
          <a:prstGeom prst="rect">
            <a:avLst/>
          </a:prstGeom>
        </p:spPr>
      </p:pic>
      <p:sp>
        <p:nvSpPr>
          <p:cNvPr id="14" name="Rectángulo 13">
            <a:extLst>
              <a:ext uri="{FF2B5EF4-FFF2-40B4-BE49-F238E27FC236}">
                <a16:creationId xmlns:a16="http://schemas.microsoft.com/office/drawing/2014/main" id="{4B16CD98-157D-48A2-9079-EB4B162FE977}"/>
              </a:ext>
            </a:extLst>
          </p:cNvPr>
          <p:cNvSpPr/>
          <p:nvPr/>
        </p:nvSpPr>
        <p:spPr>
          <a:xfrm>
            <a:off x="7075790" y="1457007"/>
            <a:ext cx="4754437" cy="3416320"/>
          </a:xfrm>
          <a:prstGeom prst="rect">
            <a:avLst/>
          </a:prstGeom>
        </p:spPr>
        <p:txBody>
          <a:bodyPr wrap="square">
            <a:spAutoFit/>
          </a:bodyPr>
          <a:lstStyle/>
          <a:p>
            <a:r>
              <a:rPr lang="es-ES" dirty="0">
                <a:solidFill>
                  <a:srgbClr val="003366"/>
                </a:solidFill>
                <a:latin typeface="Myriad Pro" panose="020B0503030403020204" pitchFamily="34" charset="0"/>
              </a:rPr>
              <a:t>En el marco de los mencionados Convenios y previo aval de la Comisión, el PSCN contrata diferentes servicios y adquiere los bienes necesarios para el cumplimiento de sus objetivos, dentro de lo cual se ha constituido en un rubro “importante” por el monto, el correspondiente al sostenimiento del programa, entendiendo por tal, Mantenimiento de la Flota, Combustible, Seguros, y por supuesto el rubro destinado a la “inversión” en los bienes que requieren las Fuerzas para la concreción de los objetivos del PSCN.  </a:t>
            </a:r>
          </a:p>
        </p:txBody>
      </p:sp>
      <p:pic>
        <p:nvPicPr>
          <p:cNvPr id="40" name="Imagen 39" descr="Imagen que contiene dibujo&#10;&#10;Descripción generada automáticamente">
            <a:extLst>
              <a:ext uri="{FF2B5EF4-FFF2-40B4-BE49-F238E27FC236}">
                <a16:creationId xmlns:a16="http://schemas.microsoft.com/office/drawing/2014/main" id="{4CF977CF-DBC6-42AB-8A3C-C839014B61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8523" y="2235390"/>
            <a:ext cx="2425634" cy="505049"/>
          </a:xfrm>
          <a:prstGeom prst="rect">
            <a:avLst/>
          </a:prstGeom>
        </p:spPr>
      </p:pic>
      <p:grpSp>
        <p:nvGrpSpPr>
          <p:cNvPr id="21" name="Group 24">
            <a:extLst>
              <a:ext uri="{FF2B5EF4-FFF2-40B4-BE49-F238E27FC236}">
                <a16:creationId xmlns:a16="http://schemas.microsoft.com/office/drawing/2014/main" id="{5141B8E7-5CEB-8F41-891C-FFD52E160FCE}"/>
              </a:ext>
            </a:extLst>
          </p:cNvPr>
          <p:cNvGrpSpPr/>
          <p:nvPr/>
        </p:nvGrpSpPr>
        <p:grpSpPr>
          <a:xfrm>
            <a:off x="0" y="-5709"/>
            <a:ext cx="4433835" cy="831309"/>
            <a:chOff x="0" y="421103"/>
            <a:chExt cx="4433835" cy="831309"/>
          </a:xfrm>
        </p:grpSpPr>
        <p:sp>
          <p:nvSpPr>
            <p:cNvPr id="22"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30">
              <a:extLst>
                <a:ext uri="{FF2B5EF4-FFF2-40B4-BE49-F238E27FC236}">
                  <a16:creationId xmlns:a16="http://schemas.microsoft.com/office/drawing/2014/main" id="{2CD3AF21-B3D8-CE4F-BA0A-0DC37D614144}"/>
                </a:ext>
              </a:extLst>
            </p:cNvPr>
            <p:cNvSpPr/>
            <p:nvPr/>
          </p:nvSpPr>
          <p:spPr>
            <a:xfrm>
              <a:off x="1465384" y="422233"/>
              <a:ext cx="296845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ítulo 1">
            <a:extLst>
              <a:ext uri="{FF2B5EF4-FFF2-40B4-BE49-F238E27FC236}">
                <a16:creationId xmlns:a16="http://schemas.microsoft.com/office/drawing/2014/main" id="{E200706B-F628-DF42-AC0C-29A1FBDC32E3}"/>
              </a:ext>
            </a:extLst>
          </p:cNvPr>
          <p:cNvSpPr txBox="1">
            <a:spLocks/>
          </p:cNvSpPr>
          <p:nvPr/>
        </p:nvSpPr>
        <p:spPr>
          <a:xfrm>
            <a:off x="1465385" y="23446"/>
            <a:ext cx="276915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Contexto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84801983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una sola esquina redondeada 34">
            <a:extLst>
              <a:ext uri="{FF2B5EF4-FFF2-40B4-BE49-F238E27FC236}">
                <a16:creationId xmlns:a16="http://schemas.microsoft.com/office/drawing/2014/main" id="{50C4C7D5-8D79-47C6-97B6-7A8A2F402288}"/>
              </a:ext>
            </a:extLst>
          </p:cNvPr>
          <p:cNvSpPr/>
          <p:nvPr/>
        </p:nvSpPr>
        <p:spPr>
          <a:xfrm>
            <a:off x="6726747" y="3132932"/>
            <a:ext cx="4735908" cy="2228162"/>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0" name="Rectángulo: una sola esquina redondeada 34">
            <a:extLst>
              <a:ext uri="{FF2B5EF4-FFF2-40B4-BE49-F238E27FC236}">
                <a16:creationId xmlns:a16="http://schemas.microsoft.com/office/drawing/2014/main" id="{50C4C7D5-8D79-47C6-97B6-7A8A2F402288}"/>
              </a:ext>
            </a:extLst>
          </p:cNvPr>
          <p:cNvSpPr/>
          <p:nvPr/>
        </p:nvSpPr>
        <p:spPr>
          <a:xfrm>
            <a:off x="6703129" y="1685039"/>
            <a:ext cx="4759526" cy="1322265"/>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19" name="Rectángulo: una sola esquina redondeada 34">
            <a:extLst>
              <a:ext uri="{FF2B5EF4-FFF2-40B4-BE49-F238E27FC236}">
                <a16:creationId xmlns:a16="http://schemas.microsoft.com/office/drawing/2014/main" id="{50C4C7D5-8D79-47C6-97B6-7A8A2F402288}"/>
              </a:ext>
            </a:extLst>
          </p:cNvPr>
          <p:cNvSpPr/>
          <p:nvPr/>
        </p:nvSpPr>
        <p:spPr>
          <a:xfrm>
            <a:off x="1120855" y="3538480"/>
            <a:ext cx="5174548" cy="1822614"/>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18" name="Rectángulo: una sola esquina redondeada 34">
            <a:extLst>
              <a:ext uri="{FF2B5EF4-FFF2-40B4-BE49-F238E27FC236}">
                <a16:creationId xmlns:a16="http://schemas.microsoft.com/office/drawing/2014/main" id="{50C4C7D5-8D79-47C6-97B6-7A8A2F402288}"/>
              </a:ext>
            </a:extLst>
          </p:cNvPr>
          <p:cNvSpPr/>
          <p:nvPr/>
        </p:nvSpPr>
        <p:spPr>
          <a:xfrm>
            <a:off x="1078524" y="1216372"/>
            <a:ext cx="5174548" cy="1790932"/>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11" name="Rectángulo 10">
            <a:extLst>
              <a:ext uri="{FF2B5EF4-FFF2-40B4-BE49-F238E27FC236}">
                <a16:creationId xmlns:a16="http://schemas.microsoft.com/office/drawing/2014/main" id="{4A27185B-0A18-442A-A679-86B66D550262}"/>
              </a:ext>
            </a:extLst>
          </p:cNvPr>
          <p:cNvSpPr/>
          <p:nvPr/>
        </p:nvSpPr>
        <p:spPr>
          <a:xfrm>
            <a:off x="1111600" y="1256669"/>
            <a:ext cx="5040925" cy="369332"/>
          </a:xfrm>
          <a:prstGeom prst="rect">
            <a:avLst/>
          </a:prstGeom>
        </p:spPr>
        <p:txBody>
          <a:bodyPr wrap="square">
            <a:spAutoFit/>
          </a:bodyPr>
          <a:lstStyle/>
          <a:p>
            <a:r>
              <a:rPr lang="es-ES" b="1" dirty="0">
                <a:solidFill>
                  <a:schemeClr val="accent6">
                    <a:lumMod val="75000"/>
                  </a:schemeClr>
                </a:solidFill>
                <a:latin typeface="Myriad Pro" panose="020B0503030403020204" pitchFamily="34" charset="0"/>
              </a:rPr>
              <a:t>NUEVO CONVENIO MINISTERIO DE DEFENSA </a:t>
            </a:r>
            <a:endParaRPr lang="es-CO" dirty="0">
              <a:solidFill>
                <a:schemeClr val="accent6">
                  <a:lumMod val="75000"/>
                </a:schemeClr>
              </a:solidFill>
              <a:latin typeface="Myriad Pro" panose="020B0503030403020204" pitchFamily="34" charset="0"/>
            </a:endParaRPr>
          </a:p>
        </p:txBody>
      </p:sp>
      <p:sp>
        <p:nvSpPr>
          <p:cNvPr id="12" name="Rectángulo 11">
            <a:extLst>
              <a:ext uri="{FF2B5EF4-FFF2-40B4-BE49-F238E27FC236}">
                <a16:creationId xmlns:a16="http://schemas.microsoft.com/office/drawing/2014/main" id="{BDCC5DDD-05C9-4C5E-9F50-8F37AB659599}"/>
              </a:ext>
            </a:extLst>
          </p:cNvPr>
          <p:cNvSpPr/>
          <p:nvPr/>
        </p:nvSpPr>
        <p:spPr>
          <a:xfrm>
            <a:off x="1160039" y="1685039"/>
            <a:ext cx="3466013" cy="307777"/>
          </a:xfrm>
          <a:prstGeom prst="rect">
            <a:avLst/>
          </a:prstGeom>
          <a:solidFill>
            <a:srgbClr val="003366"/>
          </a:solidFill>
          <a:ln>
            <a:solidFill>
              <a:schemeClr val="bg1">
                <a:lumMod val="75000"/>
              </a:schemeClr>
            </a:solidFill>
          </a:ln>
        </p:spPr>
        <p:txBody>
          <a:bodyPr wrap="none">
            <a:spAutoFit/>
          </a:bodyPr>
          <a:lstStyle/>
          <a:p>
            <a:r>
              <a:rPr lang="es-ES" sz="1400" b="1" dirty="0">
                <a:solidFill>
                  <a:schemeClr val="bg1"/>
                </a:solidFill>
                <a:latin typeface="Myriad Pro" panose="020B0503030403020204" pitchFamily="34" charset="0"/>
              </a:rPr>
              <a:t>Convenio Interadministrativo 08 de 2019</a:t>
            </a:r>
            <a:endParaRPr lang="es-CO" sz="1400" b="1" dirty="0">
              <a:solidFill>
                <a:schemeClr val="bg1"/>
              </a:solidFill>
              <a:latin typeface="Myriad Pro" panose="020B0503030403020204" pitchFamily="34" charset="0"/>
            </a:endParaRPr>
          </a:p>
        </p:txBody>
      </p:sp>
      <p:sp>
        <p:nvSpPr>
          <p:cNvPr id="15" name="Rectángulo 14">
            <a:extLst>
              <a:ext uri="{FF2B5EF4-FFF2-40B4-BE49-F238E27FC236}">
                <a16:creationId xmlns:a16="http://schemas.microsoft.com/office/drawing/2014/main" id="{9988CFF2-26D5-42EE-8BF6-B916DFD40455}"/>
              </a:ext>
            </a:extLst>
          </p:cNvPr>
          <p:cNvSpPr/>
          <p:nvPr/>
        </p:nvSpPr>
        <p:spPr>
          <a:xfrm>
            <a:off x="1111600" y="2051854"/>
            <a:ext cx="5040925" cy="830997"/>
          </a:xfrm>
          <a:prstGeom prst="rect">
            <a:avLst/>
          </a:prstGeom>
        </p:spPr>
        <p:txBody>
          <a:bodyPr wrap="square">
            <a:spAutoFit/>
          </a:bodyPr>
          <a:lstStyle/>
          <a:p>
            <a:r>
              <a:rPr lang="es-ES" sz="1200" dirty="0">
                <a:solidFill>
                  <a:srgbClr val="003366"/>
                </a:solidFill>
                <a:latin typeface="Myriad Pro" panose="020B0503030403020204" pitchFamily="34" charset="0"/>
              </a:rPr>
              <a:t>“Aunar esfuerzos para la implementación, operación, ejecución y control del programa de seguridad en carreteras nacionales, que busca coadyuvar en la defensa y garantía del derecho a la libre movilización y segura circulación de los ciudadanos por las carreteras que integran la red vial nacional”.</a:t>
            </a:r>
            <a:endParaRPr lang="es-CO" sz="1200" dirty="0">
              <a:solidFill>
                <a:srgbClr val="003366"/>
              </a:solidFill>
              <a:latin typeface="Myriad Pro" panose="020B0503030403020204" pitchFamily="34" charset="0"/>
            </a:endParaRPr>
          </a:p>
        </p:txBody>
      </p:sp>
      <p:sp>
        <p:nvSpPr>
          <p:cNvPr id="21" name="Rectángulo 20">
            <a:extLst>
              <a:ext uri="{FF2B5EF4-FFF2-40B4-BE49-F238E27FC236}">
                <a16:creationId xmlns:a16="http://schemas.microsoft.com/office/drawing/2014/main" id="{2304E8E1-55A7-413F-BC98-9D61687C1A99}"/>
              </a:ext>
            </a:extLst>
          </p:cNvPr>
          <p:cNvSpPr/>
          <p:nvPr/>
        </p:nvSpPr>
        <p:spPr>
          <a:xfrm>
            <a:off x="1137248" y="3589896"/>
            <a:ext cx="5040925" cy="369332"/>
          </a:xfrm>
          <a:prstGeom prst="rect">
            <a:avLst/>
          </a:prstGeom>
        </p:spPr>
        <p:txBody>
          <a:bodyPr wrap="square">
            <a:spAutoFit/>
          </a:bodyPr>
          <a:lstStyle/>
          <a:p>
            <a:r>
              <a:rPr lang="es-ES" b="1" dirty="0">
                <a:solidFill>
                  <a:schemeClr val="accent6">
                    <a:lumMod val="75000"/>
                  </a:schemeClr>
                </a:solidFill>
                <a:latin typeface="Myriad Pro" panose="020B0503030403020204" pitchFamily="34" charset="0"/>
              </a:rPr>
              <a:t>CREACIÓN GRUPO INTERNO DE TRABAJO PSCN</a:t>
            </a:r>
            <a:endParaRPr lang="es-CO" b="1" dirty="0">
              <a:solidFill>
                <a:schemeClr val="accent6">
                  <a:lumMod val="75000"/>
                </a:schemeClr>
              </a:solidFill>
              <a:latin typeface="Myriad Pro" panose="020B0503030403020204" pitchFamily="34" charset="0"/>
            </a:endParaRPr>
          </a:p>
        </p:txBody>
      </p:sp>
      <p:sp>
        <p:nvSpPr>
          <p:cNvPr id="22" name="Rectángulo 21">
            <a:extLst>
              <a:ext uri="{FF2B5EF4-FFF2-40B4-BE49-F238E27FC236}">
                <a16:creationId xmlns:a16="http://schemas.microsoft.com/office/drawing/2014/main" id="{DB5B97D0-B573-44F3-A36F-F4E028BD26CD}"/>
              </a:ext>
            </a:extLst>
          </p:cNvPr>
          <p:cNvSpPr/>
          <p:nvPr/>
        </p:nvSpPr>
        <p:spPr>
          <a:xfrm>
            <a:off x="1185687" y="3997022"/>
            <a:ext cx="3523722" cy="307777"/>
          </a:xfrm>
          <a:prstGeom prst="rect">
            <a:avLst/>
          </a:prstGeom>
          <a:solidFill>
            <a:srgbClr val="003366"/>
          </a:solidFill>
          <a:ln>
            <a:solidFill>
              <a:schemeClr val="bg1">
                <a:lumMod val="75000"/>
              </a:schemeClr>
            </a:solidFill>
          </a:ln>
        </p:spPr>
        <p:txBody>
          <a:bodyPr wrap="none">
            <a:spAutoFit/>
          </a:bodyPr>
          <a:lstStyle/>
          <a:p>
            <a:r>
              <a:rPr lang="es-ES" sz="1400" b="1" dirty="0">
                <a:solidFill>
                  <a:schemeClr val="bg1"/>
                </a:solidFill>
                <a:latin typeface="Myriad Pro" panose="020B0503030403020204" pitchFamily="34" charset="0"/>
              </a:rPr>
              <a:t>Resolución 4609 del 29 de agosto de 2019</a:t>
            </a:r>
            <a:endParaRPr lang="es-CO" sz="1400" b="1" dirty="0">
              <a:solidFill>
                <a:schemeClr val="bg1"/>
              </a:solidFill>
              <a:latin typeface="Myriad Pro" panose="020B0503030403020204" pitchFamily="34" charset="0"/>
            </a:endParaRPr>
          </a:p>
        </p:txBody>
      </p:sp>
      <p:sp>
        <p:nvSpPr>
          <p:cNvPr id="23" name="Rectángulo 22">
            <a:extLst>
              <a:ext uri="{FF2B5EF4-FFF2-40B4-BE49-F238E27FC236}">
                <a16:creationId xmlns:a16="http://schemas.microsoft.com/office/drawing/2014/main" id="{0EDD664F-8DA1-45C3-B375-3D1359834C9F}"/>
              </a:ext>
            </a:extLst>
          </p:cNvPr>
          <p:cNvSpPr/>
          <p:nvPr/>
        </p:nvSpPr>
        <p:spPr>
          <a:xfrm>
            <a:off x="1137248" y="4329402"/>
            <a:ext cx="5158154" cy="1015663"/>
          </a:xfrm>
          <a:prstGeom prst="rect">
            <a:avLst/>
          </a:prstGeom>
        </p:spPr>
        <p:txBody>
          <a:bodyPr wrap="square">
            <a:spAutoFit/>
          </a:bodyPr>
          <a:lstStyle/>
          <a:p>
            <a:r>
              <a:rPr lang="es-CO" sz="1200" dirty="0">
                <a:solidFill>
                  <a:srgbClr val="003366"/>
                </a:solidFill>
                <a:latin typeface="Myriad Pro" panose="020B0503030403020204" pitchFamily="34" charset="0"/>
              </a:rPr>
              <a:t>Se conforma en la Secretaría General del INVIAS el Grupo Interno de Trabajo denominado PROGRAMA DE SEGURIDAD EN CARRETERAS NACIONALES. Realizar seguimiento al cumplimiento de la gestión jurídica, administrativa, financiera y de calidad requerida para el Programa en cumplimiento de las decisiones y recomendaciones adoptadas por la Comisión Intersectorial.</a:t>
            </a:r>
          </a:p>
        </p:txBody>
      </p:sp>
      <p:sp>
        <p:nvSpPr>
          <p:cNvPr id="25" name="Rectángulo 24">
            <a:extLst>
              <a:ext uri="{FF2B5EF4-FFF2-40B4-BE49-F238E27FC236}">
                <a16:creationId xmlns:a16="http://schemas.microsoft.com/office/drawing/2014/main" id="{17400012-5B72-4FC1-9877-72C730B028DE}"/>
              </a:ext>
            </a:extLst>
          </p:cNvPr>
          <p:cNvSpPr/>
          <p:nvPr/>
        </p:nvSpPr>
        <p:spPr>
          <a:xfrm>
            <a:off x="6750365" y="3225381"/>
            <a:ext cx="3915467" cy="923330"/>
          </a:xfrm>
          <a:prstGeom prst="rect">
            <a:avLst/>
          </a:prstGeom>
        </p:spPr>
        <p:txBody>
          <a:bodyPr wrap="square">
            <a:spAutoFit/>
          </a:bodyPr>
          <a:lstStyle/>
          <a:p>
            <a:r>
              <a:rPr lang="es-ES" b="1" dirty="0">
                <a:solidFill>
                  <a:srgbClr val="0054A8"/>
                </a:solidFill>
                <a:latin typeface="Myriad Pro" panose="020B0503030403020204" pitchFamily="34" charset="0"/>
              </a:rPr>
              <a:t>ACUERDO DE NIVELES DE SERVICIO EN LOS CONTRATOS DE MANTENIMIENTO DE FLOTA</a:t>
            </a:r>
            <a:endParaRPr lang="es-CO" dirty="0">
              <a:solidFill>
                <a:srgbClr val="0054A8"/>
              </a:solidFill>
              <a:latin typeface="Myriad Pro" panose="020B0503030403020204" pitchFamily="34" charset="0"/>
            </a:endParaRPr>
          </a:p>
        </p:txBody>
      </p:sp>
      <p:sp>
        <p:nvSpPr>
          <p:cNvPr id="27" name="Rectángulo 26">
            <a:extLst>
              <a:ext uri="{FF2B5EF4-FFF2-40B4-BE49-F238E27FC236}">
                <a16:creationId xmlns:a16="http://schemas.microsoft.com/office/drawing/2014/main" id="{8D5D1D83-00A6-483A-9A32-0B7CA16CBBC0}"/>
              </a:ext>
            </a:extLst>
          </p:cNvPr>
          <p:cNvSpPr/>
          <p:nvPr/>
        </p:nvSpPr>
        <p:spPr>
          <a:xfrm>
            <a:off x="6726747" y="4141840"/>
            <a:ext cx="4650669" cy="1200329"/>
          </a:xfrm>
          <a:prstGeom prst="rect">
            <a:avLst/>
          </a:prstGeom>
        </p:spPr>
        <p:txBody>
          <a:bodyPr wrap="square">
            <a:spAutoFit/>
          </a:bodyPr>
          <a:lstStyle/>
          <a:p>
            <a:r>
              <a:rPr lang="es-ES" sz="1200" dirty="0">
                <a:solidFill>
                  <a:srgbClr val="003366"/>
                </a:solidFill>
                <a:latin typeface="Myriad Pro" panose="020B0503030403020204" pitchFamily="34" charset="0"/>
              </a:rPr>
              <a:t>Con el propósito de garantizar un servicio con altos estándares de oportunidad y calidad en los contratos de mantenimiento, suministro de combustible y protección con pólizas de la Flota Vehicular del Programa de Seguridad en Carreteras Nacionales -PSCN- , el INVÍAS implementó por primera vez el Pacto de Acuerdos de Niveles de Servicio (ANS). Igualmente en el Contrato de Transición de Monitoreo</a:t>
            </a:r>
            <a:endParaRPr lang="es-CO" sz="1200" dirty="0">
              <a:solidFill>
                <a:srgbClr val="003366"/>
              </a:solidFill>
              <a:latin typeface="Myriad Pro" panose="020B0503030403020204" pitchFamily="34" charset="0"/>
            </a:endParaRPr>
          </a:p>
        </p:txBody>
      </p:sp>
      <p:sp>
        <p:nvSpPr>
          <p:cNvPr id="29" name="Rectángulo 28">
            <a:extLst>
              <a:ext uri="{FF2B5EF4-FFF2-40B4-BE49-F238E27FC236}">
                <a16:creationId xmlns:a16="http://schemas.microsoft.com/office/drawing/2014/main" id="{9A6F87ED-943B-4242-8F5B-7C4444382CAF}"/>
              </a:ext>
            </a:extLst>
          </p:cNvPr>
          <p:cNvSpPr/>
          <p:nvPr/>
        </p:nvSpPr>
        <p:spPr>
          <a:xfrm>
            <a:off x="6703127" y="1808150"/>
            <a:ext cx="4431280" cy="369332"/>
          </a:xfrm>
          <a:prstGeom prst="rect">
            <a:avLst/>
          </a:prstGeom>
        </p:spPr>
        <p:txBody>
          <a:bodyPr wrap="square">
            <a:spAutoFit/>
          </a:bodyPr>
          <a:lstStyle/>
          <a:p>
            <a:r>
              <a:rPr lang="es-ES" b="1" dirty="0">
                <a:solidFill>
                  <a:srgbClr val="0054A8"/>
                </a:solidFill>
                <a:latin typeface="Myriad Pro" panose="020B0503030403020204" pitchFamily="34" charset="0"/>
              </a:rPr>
              <a:t>CONTROL EFECTIVO  DEL  COMBUSTIBLE</a:t>
            </a:r>
            <a:endParaRPr lang="es-CO" dirty="0">
              <a:solidFill>
                <a:srgbClr val="0054A8"/>
              </a:solidFill>
              <a:latin typeface="Myriad Pro" panose="020B0503030403020204" pitchFamily="34" charset="0"/>
            </a:endParaRPr>
          </a:p>
        </p:txBody>
      </p:sp>
      <p:sp>
        <p:nvSpPr>
          <p:cNvPr id="31" name="Rectángulo 30">
            <a:extLst>
              <a:ext uri="{FF2B5EF4-FFF2-40B4-BE49-F238E27FC236}">
                <a16:creationId xmlns:a16="http://schemas.microsoft.com/office/drawing/2014/main" id="{02908E4F-B3DD-46A6-8F6D-FE211D1E56D6}"/>
              </a:ext>
            </a:extLst>
          </p:cNvPr>
          <p:cNvSpPr/>
          <p:nvPr/>
        </p:nvSpPr>
        <p:spPr>
          <a:xfrm>
            <a:off x="6703128" y="2154207"/>
            <a:ext cx="4509156" cy="830997"/>
          </a:xfrm>
          <a:prstGeom prst="rect">
            <a:avLst/>
          </a:prstGeom>
        </p:spPr>
        <p:txBody>
          <a:bodyPr wrap="square">
            <a:spAutoFit/>
          </a:bodyPr>
          <a:lstStyle/>
          <a:p>
            <a:r>
              <a:rPr lang="es-ES" sz="1200" dirty="0">
                <a:solidFill>
                  <a:srgbClr val="003366"/>
                </a:solidFill>
                <a:latin typeface="Myriad Pro" panose="020B0503030403020204" pitchFamily="34" charset="0"/>
              </a:rPr>
              <a:t>Con la adopción del mecanismo de control de </a:t>
            </a:r>
            <a:r>
              <a:rPr lang="es-ES" sz="1200" dirty="0" err="1">
                <a:solidFill>
                  <a:srgbClr val="003366"/>
                </a:solidFill>
                <a:latin typeface="Myriad Pro" panose="020B0503030403020204" pitchFamily="34" charset="0"/>
              </a:rPr>
              <a:t>sticker</a:t>
            </a:r>
            <a:r>
              <a:rPr lang="es-ES" sz="1200" dirty="0">
                <a:solidFill>
                  <a:srgbClr val="003366"/>
                </a:solidFill>
                <a:latin typeface="Myriad Pro" panose="020B0503030403020204" pitchFamily="34" charset="0"/>
              </a:rPr>
              <a:t> se obtiene un control detallado por Fuerza, vehículo, zona geográfica, número de galones y frecuencias de tanqueo lo que permite una mejor adopción de decisiones informadas sobre la distribución del recurso.</a:t>
            </a:r>
            <a:endParaRPr lang="es-CO" sz="1200" dirty="0">
              <a:solidFill>
                <a:srgbClr val="003366"/>
              </a:solidFill>
              <a:latin typeface="Myriad Pro" panose="020B0503030403020204" pitchFamily="34" charset="0"/>
            </a:endParaRPr>
          </a:p>
        </p:txBody>
      </p:sp>
      <p:grpSp>
        <p:nvGrpSpPr>
          <p:cNvPr id="26" name="Group 24">
            <a:extLst>
              <a:ext uri="{FF2B5EF4-FFF2-40B4-BE49-F238E27FC236}">
                <a16:creationId xmlns:a16="http://schemas.microsoft.com/office/drawing/2014/main" id="{5141B8E7-5CEB-8F41-891C-FFD52E160FCE}"/>
              </a:ext>
            </a:extLst>
          </p:cNvPr>
          <p:cNvGrpSpPr/>
          <p:nvPr/>
        </p:nvGrpSpPr>
        <p:grpSpPr>
          <a:xfrm>
            <a:off x="0" y="-5709"/>
            <a:ext cx="4433835" cy="831309"/>
            <a:chOff x="0" y="421103"/>
            <a:chExt cx="4433835" cy="831309"/>
          </a:xfrm>
        </p:grpSpPr>
        <p:sp>
          <p:nvSpPr>
            <p:cNvPr id="28"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0">
              <a:extLst>
                <a:ext uri="{FF2B5EF4-FFF2-40B4-BE49-F238E27FC236}">
                  <a16:creationId xmlns:a16="http://schemas.microsoft.com/office/drawing/2014/main" id="{2CD3AF21-B3D8-CE4F-BA0A-0DC37D614144}"/>
                </a:ext>
              </a:extLst>
            </p:cNvPr>
            <p:cNvSpPr/>
            <p:nvPr/>
          </p:nvSpPr>
          <p:spPr>
            <a:xfrm>
              <a:off x="1465384" y="422233"/>
              <a:ext cx="296845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Título 1">
            <a:extLst>
              <a:ext uri="{FF2B5EF4-FFF2-40B4-BE49-F238E27FC236}">
                <a16:creationId xmlns:a16="http://schemas.microsoft.com/office/drawing/2014/main" id="{E200706B-F628-DF42-AC0C-29A1FBDC32E3}"/>
              </a:ext>
            </a:extLst>
          </p:cNvPr>
          <p:cNvSpPr txBox="1">
            <a:spLocks/>
          </p:cNvSpPr>
          <p:nvPr/>
        </p:nvSpPr>
        <p:spPr>
          <a:xfrm>
            <a:off x="1465385" y="23446"/>
            <a:ext cx="276915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41652043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ángulo: una sola esquina redondeada 34">
            <a:extLst>
              <a:ext uri="{FF2B5EF4-FFF2-40B4-BE49-F238E27FC236}">
                <a16:creationId xmlns:a16="http://schemas.microsoft.com/office/drawing/2014/main" id="{50C4C7D5-8D79-47C6-97B6-7A8A2F402288}"/>
              </a:ext>
            </a:extLst>
          </p:cNvPr>
          <p:cNvSpPr/>
          <p:nvPr/>
        </p:nvSpPr>
        <p:spPr>
          <a:xfrm>
            <a:off x="1076682" y="1167503"/>
            <a:ext cx="3406576" cy="2544526"/>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39" name="Rectángulo: una sola esquina redondeada 34">
            <a:extLst>
              <a:ext uri="{FF2B5EF4-FFF2-40B4-BE49-F238E27FC236}">
                <a16:creationId xmlns:a16="http://schemas.microsoft.com/office/drawing/2014/main" id="{50C4C7D5-8D79-47C6-97B6-7A8A2F402288}"/>
              </a:ext>
            </a:extLst>
          </p:cNvPr>
          <p:cNvSpPr/>
          <p:nvPr/>
        </p:nvSpPr>
        <p:spPr>
          <a:xfrm>
            <a:off x="1005981" y="3831771"/>
            <a:ext cx="3477277" cy="1524874"/>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5" name="Rectángulo: una sola esquina redondeada 34">
            <a:extLst>
              <a:ext uri="{FF2B5EF4-FFF2-40B4-BE49-F238E27FC236}">
                <a16:creationId xmlns:a16="http://schemas.microsoft.com/office/drawing/2014/main" id="{50C4C7D5-8D79-47C6-97B6-7A8A2F402288}"/>
              </a:ext>
            </a:extLst>
          </p:cNvPr>
          <p:cNvSpPr/>
          <p:nvPr/>
        </p:nvSpPr>
        <p:spPr>
          <a:xfrm>
            <a:off x="4761555" y="1874737"/>
            <a:ext cx="3072806" cy="1822614"/>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3" name="Rectángulo: una sola esquina redondeada 34">
            <a:extLst>
              <a:ext uri="{FF2B5EF4-FFF2-40B4-BE49-F238E27FC236}">
                <a16:creationId xmlns:a16="http://schemas.microsoft.com/office/drawing/2014/main" id="{50C4C7D5-8D79-47C6-97B6-7A8A2F402288}"/>
              </a:ext>
            </a:extLst>
          </p:cNvPr>
          <p:cNvSpPr/>
          <p:nvPr/>
        </p:nvSpPr>
        <p:spPr>
          <a:xfrm>
            <a:off x="4749300" y="4517570"/>
            <a:ext cx="3085060" cy="806457"/>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2" name="Rectángulo: una sola esquina redondeada 34">
            <a:extLst>
              <a:ext uri="{FF2B5EF4-FFF2-40B4-BE49-F238E27FC236}">
                <a16:creationId xmlns:a16="http://schemas.microsoft.com/office/drawing/2014/main" id="{50C4C7D5-8D79-47C6-97B6-7A8A2F402288}"/>
              </a:ext>
            </a:extLst>
          </p:cNvPr>
          <p:cNvSpPr/>
          <p:nvPr/>
        </p:nvSpPr>
        <p:spPr>
          <a:xfrm>
            <a:off x="8112656" y="1879436"/>
            <a:ext cx="3622144" cy="1822614"/>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21" name="Rectángulo: una sola esquina redondeada 34">
            <a:extLst>
              <a:ext uri="{FF2B5EF4-FFF2-40B4-BE49-F238E27FC236}">
                <a16:creationId xmlns:a16="http://schemas.microsoft.com/office/drawing/2014/main" id="{50C4C7D5-8D79-47C6-97B6-7A8A2F402288}"/>
              </a:ext>
            </a:extLst>
          </p:cNvPr>
          <p:cNvSpPr/>
          <p:nvPr/>
        </p:nvSpPr>
        <p:spPr>
          <a:xfrm>
            <a:off x="8112656" y="4093028"/>
            <a:ext cx="3622144" cy="1230999"/>
          </a:xfrm>
          <a:prstGeom prst="round1Rect">
            <a:avLst>
              <a:gd name="adj" fmla="val 924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sz="1100" b="1" dirty="0">
              <a:solidFill>
                <a:schemeClr val="tx2">
                  <a:lumMod val="50000"/>
                </a:schemeClr>
              </a:solidFill>
              <a:latin typeface="Myriad Pro" panose="020B0503030403020204" pitchFamily="34" charset="0"/>
            </a:endParaRPr>
          </a:p>
          <a:p>
            <a:endParaRPr lang="es-CO" sz="1600" dirty="0">
              <a:solidFill>
                <a:schemeClr val="tx2">
                  <a:lumMod val="50000"/>
                </a:schemeClr>
              </a:solidFill>
              <a:latin typeface="Myriad Pro" panose="020B0503030403020204" pitchFamily="34" charset="0"/>
            </a:endParaRPr>
          </a:p>
        </p:txBody>
      </p:sp>
      <p:sp>
        <p:nvSpPr>
          <p:cNvPr id="11" name="Rectángulo 10">
            <a:extLst>
              <a:ext uri="{FF2B5EF4-FFF2-40B4-BE49-F238E27FC236}">
                <a16:creationId xmlns:a16="http://schemas.microsoft.com/office/drawing/2014/main" id="{4A27185B-0A18-442A-A679-86B66D550262}"/>
              </a:ext>
            </a:extLst>
          </p:cNvPr>
          <p:cNvSpPr/>
          <p:nvPr/>
        </p:nvSpPr>
        <p:spPr>
          <a:xfrm>
            <a:off x="1078523" y="1213251"/>
            <a:ext cx="3078694" cy="646331"/>
          </a:xfrm>
          <a:prstGeom prst="rect">
            <a:avLst/>
          </a:prstGeom>
        </p:spPr>
        <p:txBody>
          <a:bodyPr wrap="square">
            <a:spAutoFit/>
          </a:bodyPr>
          <a:lstStyle/>
          <a:p>
            <a:r>
              <a:rPr lang="es-ES" b="1" dirty="0">
                <a:solidFill>
                  <a:srgbClr val="003366"/>
                </a:solidFill>
                <a:latin typeface="Myriad Pro" panose="020B0503030403020204" pitchFamily="34" charset="0"/>
              </a:rPr>
              <a:t>AHORRO EN ARRIENDO Y SERVICIOS PÚBLICOS </a:t>
            </a:r>
            <a:endParaRPr lang="es-CO" b="1" dirty="0">
              <a:solidFill>
                <a:srgbClr val="003366"/>
              </a:solidFill>
              <a:latin typeface="Myriad Pro" panose="020B0503030403020204" pitchFamily="34" charset="0"/>
            </a:endParaRPr>
          </a:p>
        </p:txBody>
      </p:sp>
      <p:sp>
        <p:nvSpPr>
          <p:cNvPr id="15" name="Rectángulo 14">
            <a:extLst>
              <a:ext uri="{FF2B5EF4-FFF2-40B4-BE49-F238E27FC236}">
                <a16:creationId xmlns:a16="http://schemas.microsoft.com/office/drawing/2014/main" id="{9988CFF2-26D5-42EE-8BF6-B916DFD40455}"/>
              </a:ext>
            </a:extLst>
          </p:cNvPr>
          <p:cNvSpPr/>
          <p:nvPr/>
        </p:nvSpPr>
        <p:spPr>
          <a:xfrm>
            <a:off x="1078523" y="1773037"/>
            <a:ext cx="3355312" cy="1938992"/>
          </a:xfrm>
          <a:prstGeom prst="rect">
            <a:avLst/>
          </a:prstGeom>
        </p:spPr>
        <p:txBody>
          <a:bodyPr wrap="square">
            <a:spAutoFit/>
          </a:bodyPr>
          <a:lstStyle/>
          <a:p>
            <a:r>
              <a:rPr lang="es-ES" sz="1200" dirty="0">
                <a:solidFill>
                  <a:srgbClr val="003366"/>
                </a:solidFill>
                <a:latin typeface="Myriad Pro" panose="020B0503030403020204" pitchFamily="34" charset="0"/>
              </a:rPr>
              <a:t>A partir del proceso de traslado del Invias a su nueva sede, la administración identificó, comparó y analizó el costo de continuar en la anterior sede del PSCN y trasladarla para que funcionara conjuntamente  en sus instalaciones, con lo que se genera un importante ahorro no solo económico sino en la eficiencia en el uso del recurso humano con el ahorro de desplazamientos y capacidad de respuesta institucional a las necesidades del Programa.</a:t>
            </a:r>
          </a:p>
        </p:txBody>
      </p:sp>
      <p:sp>
        <p:nvSpPr>
          <p:cNvPr id="19" name="Rectángulo 18">
            <a:extLst>
              <a:ext uri="{FF2B5EF4-FFF2-40B4-BE49-F238E27FC236}">
                <a16:creationId xmlns:a16="http://schemas.microsoft.com/office/drawing/2014/main" id="{984A4497-FC1C-4851-BEBA-550497878BC9}"/>
              </a:ext>
            </a:extLst>
          </p:cNvPr>
          <p:cNvSpPr/>
          <p:nvPr/>
        </p:nvSpPr>
        <p:spPr>
          <a:xfrm>
            <a:off x="1000781" y="3927240"/>
            <a:ext cx="3272117" cy="646331"/>
          </a:xfrm>
          <a:prstGeom prst="rect">
            <a:avLst/>
          </a:prstGeom>
        </p:spPr>
        <p:txBody>
          <a:bodyPr wrap="square">
            <a:spAutoFit/>
          </a:bodyPr>
          <a:lstStyle/>
          <a:p>
            <a:r>
              <a:rPr lang="es-ES" b="1" dirty="0">
                <a:solidFill>
                  <a:srgbClr val="003366"/>
                </a:solidFill>
                <a:latin typeface="Myriad Pro" panose="020B0503030403020204" pitchFamily="34" charset="0"/>
              </a:rPr>
              <a:t>PRIMER PROCESO DE INVENTARIO IN SITU</a:t>
            </a:r>
            <a:endParaRPr lang="es-CO" b="1" dirty="0">
              <a:solidFill>
                <a:srgbClr val="003366"/>
              </a:solidFill>
              <a:latin typeface="Myriad Pro" panose="020B0503030403020204" pitchFamily="34" charset="0"/>
            </a:endParaRPr>
          </a:p>
        </p:txBody>
      </p:sp>
      <p:sp>
        <p:nvSpPr>
          <p:cNvPr id="20" name="Rectángulo 19">
            <a:extLst>
              <a:ext uri="{FF2B5EF4-FFF2-40B4-BE49-F238E27FC236}">
                <a16:creationId xmlns:a16="http://schemas.microsoft.com/office/drawing/2014/main" id="{12F8D65C-8C24-49A3-BDAB-5F3222D9F2D8}"/>
              </a:ext>
            </a:extLst>
          </p:cNvPr>
          <p:cNvSpPr/>
          <p:nvPr/>
        </p:nvSpPr>
        <p:spPr>
          <a:xfrm>
            <a:off x="1000781" y="4517570"/>
            <a:ext cx="3252958" cy="830997"/>
          </a:xfrm>
          <a:prstGeom prst="rect">
            <a:avLst/>
          </a:prstGeom>
        </p:spPr>
        <p:txBody>
          <a:bodyPr wrap="square">
            <a:spAutoFit/>
          </a:bodyPr>
          <a:lstStyle/>
          <a:p>
            <a:r>
              <a:rPr lang="es-ES" sz="1200" dirty="0">
                <a:solidFill>
                  <a:srgbClr val="003366"/>
                </a:solidFill>
                <a:latin typeface="Myriad Pro" panose="020B0503030403020204" pitchFamily="34" charset="0"/>
              </a:rPr>
              <a:t>Actualmente se adelanta por primera vez el proceso de inventario físico de la Flota del PSCN, que se adelanta en todo el territorio nacional para verificar el estado real de los vehículos.</a:t>
            </a:r>
          </a:p>
        </p:txBody>
      </p:sp>
      <p:sp>
        <p:nvSpPr>
          <p:cNvPr id="24" name="Rectángulo 23">
            <a:extLst>
              <a:ext uri="{FF2B5EF4-FFF2-40B4-BE49-F238E27FC236}">
                <a16:creationId xmlns:a16="http://schemas.microsoft.com/office/drawing/2014/main" id="{9B1C2186-7FE8-497F-AED8-9F246C74EB34}"/>
              </a:ext>
            </a:extLst>
          </p:cNvPr>
          <p:cNvSpPr/>
          <p:nvPr/>
        </p:nvSpPr>
        <p:spPr>
          <a:xfrm>
            <a:off x="8131869" y="1928332"/>
            <a:ext cx="3435307" cy="923330"/>
          </a:xfrm>
          <a:prstGeom prst="rect">
            <a:avLst/>
          </a:prstGeom>
        </p:spPr>
        <p:txBody>
          <a:bodyPr wrap="square">
            <a:spAutoFit/>
          </a:bodyPr>
          <a:lstStyle/>
          <a:p>
            <a:r>
              <a:rPr lang="es-ES" b="1" dirty="0">
                <a:solidFill>
                  <a:srgbClr val="003366"/>
                </a:solidFill>
                <a:latin typeface="Myriad Pro" panose="020B0503030403020204" pitchFamily="34" charset="0"/>
              </a:rPr>
              <a:t>ITS RED VIAL NACIONAL PRIMARIA – ESTRATEGIA VÍAS INTELIGENTES</a:t>
            </a:r>
            <a:endParaRPr lang="es-CO" b="1" dirty="0">
              <a:solidFill>
                <a:srgbClr val="003366"/>
              </a:solidFill>
              <a:latin typeface="Myriad Pro" panose="020B0503030403020204" pitchFamily="34" charset="0"/>
            </a:endParaRPr>
          </a:p>
        </p:txBody>
      </p:sp>
      <p:sp>
        <p:nvSpPr>
          <p:cNvPr id="26" name="Rectángulo 25">
            <a:extLst>
              <a:ext uri="{FF2B5EF4-FFF2-40B4-BE49-F238E27FC236}">
                <a16:creationId xmlns:a16="http://schemas.microsoft.com/office/drawing/2014/main" id="{D9B4291C-D7FC-4A15-8A76-B6A90EE44A36}"/>
              </a:ext>
            </a:extLst>
          </p:cNvPr>
          <p:cNvSpPr/>
          <p:nvPr/>
        </p:nvSpPr>
        <p:spPr>
          <a:xfrm>
            <a:off x="8131869" y="2793544"/>
            <a:ext cx="3416094" cy="830997"/>
          </a:xfrm>
          <a:prstGeom prst="rect">
            <a:avLst/>
          </a:prstGeom>
        </p:spPr>
        <p:txBody>
          <a:bodyPr wrap="square">
            <a:spAutoFit/>
          </a:bodyPr>
          <a:lstStyle/>
          <a:p>
            <a:r>
              <a:rPr lang="es-ES" sz="1200" dirty="0">
                <a:solidFill>
                  <a:srgbClr val="003366"/>
                </a:solidFill>
                <a:latin typeface="Myriad Pro" panose="020B0503030403020204" pitchFamily="34" charset="0"/>
              </a:rPr>
              <a:t>Modernización de la infraestructura tecnológica del PSCN, para la obtención de datos relevantes de las carreteras nacionales de primer orden, una Solución Predictiva y Escalable.</a:t>
            </a:r>
          </a:p>
        </p:txBody>
      </p:sp>
      <p:sp>
        <p:nvSpPr>
          <p:cNvPr id="30" name="Rectángulo 29">
            <a:extLst>
              <a:ext uri="{FF2B5EF4-FFF2-40B4-BE49-F238E27FC236}">
                <a16:creationId xmlns:a16="http://schemas.microsoft.com/office/drawing/2014/main" id="{9800B8BC-9202-403E-A8A4-030229F6B29D}"/>
              </a:ext>
            </a:extLst>
          </p:cNvPr>
          <p:cNvSpPr/>
          <p:nvPr/>
        </p:nvSpPr>
        <p:spPr>
          <a:xfrm>
            <a:off x="4761554" y="4661747"/>
            <a:ext cx="2729023" cy="369332"/>
          </a:xfrm>
          <a:prstGeom prst="rect">
            <a:avLst/>
          </a:prstGeom>
        </p:spPr>
        <p:txBody>
          <a:bodyPr wrap="square">
            <a:spAutoFit/>
          </a:bodyPr>
          <a:lstStyle/>
          <a:p>
            <a:r>
              <a:rPr lang="es-ES" b="1" dirty="0">
                <a:solidFill>
                  <a:srgbClr val="003366"/>
                </a:solidFill>
                <a:latin typeface="Myriad Pro" panose="020B0503030403020204" pitchFamily="34" charset="0"/>
              </a:rPr>
              <a:t>CONVENIO CON ANI</a:t>
            </a:r>
            <a:endParaRPr lang="es-CO" b="1" dirty="0">
              <a:solidFill>
                <a:srgbClr val="003366"/>
              </a:solidFill>
              <a:latin typeface="Myriad Pro" panose="020B0503030403020204" pitchFamily="34" charset="0"/>
            </a:endParaRPr>
          </a:p>
        </p:txBody>
      </p:sp>
      <p:sp>
        <p:nvSpPr>
          <p:cNvPr id="32" name="Rectángulo 31">
            <a:extLst>
              <a:ext uri="{FF2B5EF4-FFF2-40B4-BE49-F238E27FC236}">
                <a16:creationId xmlns:a16="http://schemas.microsoft.com/office/drawing/2014/main" id="{EFB76B3F-8AA6-457A-B2A2-0D75A4B7D315}"/>
              </a:ext>
            </a:extLst>
          </p:cNvPr>
          <p:cNvSpPr/>
          <p:nvPr/>
        </p:nvSpPr>
        <p:spPr>
          <a:xfrm>
            <a:off x="4749300" y="5021167"/>
            <a:ext cx="3007319" cy="276999"/>
          </a:xfrm>
          <a:prstGeom prst="rect">
            <a:avLst/>
          </a:prstGeom>
        </p:spPr>
        <p:txBody>
          <a:bodyPr wrap="square">
            <a:spAutoFit/>
          </a:bodyPr>
          <a:lstStyle/>
          <a:p>
            <a:r>
              <a:rPr lang="es-ES" sz="1200" dirty="0">
                <a:solidFill>
                  <a:srgbClr val="003366"/>
                </a:solidFill>
                <a:latin typeface="Myriad Pro" panose="020B0503030403020204" pitchFamily="34" charset="0"/>
              </a:rPr>
              <a:t>Para compartir visuales con las Concesiones.</a:t>
            </a:r>
          </a:p>
        </p:txBody>
      </p:sp>
      <p:sp>
        <p:nvSpPr>
          <p:cNvPr id="34" name="Rectángulo 33">
            <a:extLst>
              <a:ext uri="{FF2B5EF4-FFF2-40B4-BE49-F238E27FC236}">
                <a16:creationId xmlns:a16="http://schemas.microsoft.com/office/drawing/2014/main" id="{AAFB30D9-3772-4520-AFB5-4E40B936F1EB}"/>
              </a:ext>
            </a:extLst>
          </p:cNvPr>
          <p:cNvSpPr/>
          <p:nvPr/>
        </p:nvSpPr>
        <p:spPr>
          <a:xfrm>
            <a:off x="4761554" y="1912407"/>
            <a:ext cx="3089550" cy="646331"/>
          </a:xfrm>
          <a:prstGeom prst="rect">
            <a:avLst/>
          </a:prstGeom>
        </p:spPr>
        <p:txBody>
          <a:bodyPr wrap="square">
            <a:spAutoFit/>
          </a:bodyPr>
          <a:lstStyle/>
          <a:p>
            <a:r>
              <a:rPr lang="es-ES" b="1" dirty="0">
                <a:solidFill>
                  <a:srgbClr val="003366"/>
                </a:solidFill>
                <a:latin typeface="Myriad Pro" panose="020B0503030403020204" pitchFamily="34" charset="0"/>
              </a:rPr>
              <a:t>CONVENIO MARCO INTERADMINISTRATIVO </a:t>
            </a:r>
            <a:endParaRPr lang="es-CO" b="1" dirty="0">
              <a:solidFill>
                <a:srgbClr val="003366"/>
              </a:solidFill>
              <a:latin typeface="Myriad Pro" panose="020B0503030403020204" pitchFamily="34" charset="0"/>
            </a:endParaRPr>
          </a:p>
        </p:txBody>
      </p:sp>
      <p:sp>
        <p:nvSpPr>
          <p:cNvPr id="36" name="Rectángulo 35">
            <a:extLst>
              <a:ext uri="{FF2B5EF4-FFF2-40B4-BE49-F238E27FC236}">
                <a16:creationId xmlns:a16="http://schemas.microsoft.com/office/drawing/2014/main" id="{15CEE854-9658-4748-A351-7E6FE1EE4D7D}"/>
              </a:ext>
            </a:extLst>
          </p:cNvPr>
          <p:cNvSpPr/>
          <p:nvPr/>
        </p:nvSpPr>
        <p:spPr>
          <a:xfrm>
            <a:off x="4761554" y="2604179"/>
            <a:ext cx="3089550" cy="1015663"/>
          </a:xfrm>
          <a:prstGeom prst="rect">
            <a:avLst/>
          </a:prstGeom>
        </p:spPr>
        <p:txBody>
          <a:bodyPr wrap="square">
            <a:spAutoFit/>
          </a:bodyPr>
          <a:lstStyle/>
          <a:p>
            <a:r>
              <a:rPr lang="es-ES" sz="1200" b="1" dirty="0">
                <a:solidFill>
                  <a:srgbClr val="003366"/>
                </a:solidFill>
                <a:latin typeface="Myriad Pro" panose="020B0503030403020204" pitchFamily="34" charset="0"/>
              </a:rPr>
              <a:t>Celebrado con INTERNEXA. </a:t>
            </a:r>
            <a:r>
              <a:rPr lang="es-ES" sz="1200" dirty="0">
                <a:solidFill>
                  <a:srgbClr val="003366"/>
                </a:solidFill>
                <a:latin typeface="Myriad Pro" panose="020B0503030403020204" pitchFamily="34" charset="0"/>
              </a:rPr>
              <a:t>Conectividad de las cámaras de la Ruta del Sol II (16) y de las Concesiones así como la Implementación de los 30 Puntos Estratégicos en la vía, identificados por la FUERZA PUBLICA.</a:t>
            </a:r>
          </a:p>
        </p:txBody>
      </p:sp>
      <p:sp>
        <p:nvSpPr>
          <p:cNvPr id="37" name="Rectángulo 36">
            <a:extLst>
              <a:ext uri="{FF2B5EF4-FFF2-40B4-BE49-F238E27FC236}">
                <a16:creationId xmlns:a16="http://schemas.microsoft.com/office/drawing/2014/main" id="{1F646E17-194F-427D-8C02-6D148C24C59F}"/>
              </a:ext>
            </a:extLst>
          </p:cNvPr>
          <p:cNvSpPr/>
          <p:nvPr/>
        </p:nvSpPr>
        <p:spPr>
          <a:xfrm>
            <a:off x="8136103" y="4176877"/>
            <a:ext cx="3411860" cy="646331"/>
          </a:xfrm>
          <a:prstGeom prst="rect">
            <a:avLst/>
          </a:prstGeom>
        </p:spPr>
        <p:txBody>
          <a:bodyPr wrap="square">
            <a:spAutoFit/>
          </a:bodyPr>
          <a:lstStyle/>
          <a:p>
            <a:r>
              <a:rPr lang="es-ES" b="1" dirty="0">
                <a:solidFill>
                  <a:srgbClr val="003366"/>
                </a:solidFill>
                <a:latin typeface="Myriad Pro" panose="020B0503030403020204" pitchFamily="34" charset="0"/>
              </a:rPr>
              <a:t>ACUERDO CON LA SECRETARIA DE SEGURIDAD DE BOGOTÁ</a:t>
            </a:r>
            <a:endParaRPr lang="es-CO" b="1" dirty="0">
              <a:solidFill>
                <a:srgbClr val="003366"/>
              </a:solidFill>
              <a:latin typeface="Myriad Pro" panose="020B0503030403020204" pitchFamily="34" charset="0"/>
            </a:endParaRPr>
          </a:p>
        </p:txBody>
      </p:sp>
      <p:sp>
        <p:nvSpPr>
          <p:cNvPr id="38" name="Rectángulo 37">
            <a:extLst>
              <a:ext uri="{FF2B5EF4-FFF2-40B4-BE49-F238E27FC236}">
                <a16:creationId xmlns:a16="http://schemas.microsoft.com/office/drawing/2014/main" id="{53C9E20D-50D4-4DCF-9CD0-C37AD2D84CF4}"/>
              </a:ext>
            </a:extLst>
          </p:cNvPr>
          <p:cNvSpPr/>
          <p:nvPr/>
        </p:nvSpPr>
        <p:spPr>
          <a:xfrm>
            <a:off x="8131869" y="4790335"/>
            <a:ext cx="3435307" cy="461665"/>
          </a:xfrm>
          <a:prstGeom prst="rect">
            <a:avLst/>
          </a:prstGeom>
        </p:spPr>
        <p:txBody>
          <a:bodyPr wrap="square">
            <a:spAutoFit/>
          </a:bodyPr>
          <a:lstStyle/>
          <a:p>
            <a:r>
              <a:rPr lang="es-ES" sz="1200" dirty="0">
                <a:solidFill>
                  <a:srgbClr val="003366"/>
                </a:solidFill>
                <a:latin typeface="Myriad Pro" panose="020B0503030403020204" pitchFamily="34" charset="0"/>
              </a:rPr>
              <a:t>Nos compartirá 14 VISUALES que cubren todas las entradas y salidas de Bogotá.</a:t>
            </a:r>
          </a:p>
        </p:txBody>
      </p:sp>
      <p:grpSp>
        <p:nvGrpSpPr>
          <p:cNvPr id="27" name="Group 24">
            <a:extLst>
              <a:ext uri="{FF2B5EF4-FFF2-40B4-BE49-F238E27FC236}">
                <a16:creationId xmlns:a16="http://schemas.microsoft.com/office/drawing/2014/main" id="{5141B8E7-5CEB-8F41-891C-FFD52E160FCE}"/>
              </a:ext>
            </a:extLst>
          </p:cNvPr>
          <p:cNvGrpSpPr/>
          <p:nvPr/>
        </p:nvGrpSpPr>
        <p:grpSpPr>
          <a:xfrm>
            <a:off x="0" y="-5709"/>
            <a:ext cx="4433835" cy="831309"/>
            <a:chOff x="0" y="421103"/>
            <a:chExt cx="4433835" cy="831309"/>
          </a:xfrm>
        </p:grpSpPr>
        <p:sp>
          <p:nvSpPr>
            <p:cNvPr id="28"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0">
              <a:extLst>
                <a:ext uri="{FF2B5EF4-FFF2-40B4-BE49-F238E27FC236}">
                  <a16:creationId xmlns:a16="http://schemas.microsoft.com/office/drawing/2014/main" id="{2CD3AF21-B3D8-CE4F-BA0A-0DC37D614144}"/>
                </a:ext>
              </a:extLst>
            </p:cNvPr>
            <p:cNvSpPr/>
            <p:nvPr/>
          </p:nvSpPr>
          <p:spPr>
            <a:xfrm>
              <a:off x="1465384" y="422233"/>
              <a:ext cx="296845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ítulo 1">
            <a:extLst>
              <a:ext uri="{FF2B5EF4-FFF2-40B4-BE49-F238E27FC236}">
                <a16:creationId xmlns:a16="http://schemas.microsoft.com/office/drawing/2014/main" id="{E200706B-F628-DF42-AC0C-29A1FBDC32E3}"/>
              </a:ext>
            </a:extLst>
          </p:cNvPr>
          <p:cNvSpPr txBox="1">
            <a:spLocks/>
          </p:cNvSpPr>
          <p:nvPr/>
        </p:nvSpPr>
        <p:spPr>
          <a:xfrm>
            <a:off x="1465385" y="23446"/>
            <a:ext cx="276915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78732641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863731-6109-0D44-83DE-D0D1D0CD402D}"/>
              </a:ext>
            </a:extLst>
          </p:cNvPr>
          <p:cNvPicPr>
            <a:picLocks noChangeAspect="1"/>
          </p:cNvPicPr>
          <p:nvPr/>
        </p:nvPicPr>
        <p:blipFill rotWithShape="1">
          <a:blip r:embed="rId2">
            <a:extLst>
              <a:ext uri="{28A0092B-C50C-407E-A947-70E740481C1C}">
                <a14:useLocalDpi xmlns:a14="http://schemas.microsoft.com/office/drawing/2010/main" val="0"/>
              </a:ext>
            </a:extLst>
          </a:blip>
          <a:srcRect t="5742" b="9704"/>
          <a:stretch/>
        </p:blipFill>
        <p:spPr>
          <a:xfrm>
            <a:off x="0" y="-16042"/>
            <a:ext cx="12322651" cy="6946232"/>
          </a:xfrm>
          <a:prstGeom prst="rect">
            <a:avLst/>
          </a:prstGeom>
        </p:spPr>
      </p:pic>
      <p:sp>
        <p:nvSpPr>
          <p:cNvPr id="7" name="Rectángulo 7">
            <a:extLst>
              <a:ext uri="{FF2B5EF4-FFF2-40B4-BE49-F238E27FC236}">
                <a16:creationId xmlns:a16="http://schemas.microsoft.com/office/drawing/2014/main" id="{E116649F-10D0-304F-AA81-97309F1C97DF}"/>
              </a:ext>
            </a:extLst>
          </p:cNvPr>
          <p:cNvSpPr/>
          <p:nvPr/>
        </p:nvSpPr>
        <p:spPr>
          <a:xfrm>
            <a:off x="-45196" y="-5562"/>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5">
            <a:extLst>
              <a:ext uri="{FF2B5EF4-FFF2-40B4-BE49-F238E27FC236}">
                <a16:creationId xmlns:a16="http://schemas.microsoft.com/office/drawing/2014/main" id="{77C61FCE-9CE5-A54E-A0C3-16417C3195D0}"/>
              </a:ext>
            </a:extLst>
          </p:cNvPr>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
        <p:nvSpPr>
          <p:cNvPr id="2" name="Título 1"/>
          <p:cNvSpPr>
            <a:spLocks noGrp="1"/>
          </p:cNvSpPr>
          <p:nvPr>
            <p:ph type="title" idx="4294967295"/>
          </p:nvPr>
        </p:nvSpPr>
        <p:spPr>
          <a:xfrm>
            <a:off x="1669378" y="2197133"/>
            <a:ext cx="8853244" cy="2855513"/>
          </a:xfrm>
        </p:spPr>
        <p:txBody>
          <a:bodyPr>
            <a:normAutofit/>
          </a:bodyPr>
          <a:lstStyle/>
          <a:p>
            <a:pPr algn="ctr"/>
            <a:r>
              <a:rPr lang="es-CO" sz="9600" b="1" dirty="0">
                <a:solidFill>
                  <a:srgbClr val="FFC000"/>
                </a:solidFill>
                <a:latin typeface="+mn-lt"/>
              </a:rPr>
              <a:t>ATENCIÓN AL CIUDADANO</a:t>
            </a:r>
          </a:p>
        </p:txBody>
      </p:sp>
    </p:spTree>
    <p:extLst>
      <p:ext uri="{BB962C8B-B14F-4D97-AF65-F5344CB8AC3E}">
        <p14:creationId xmlns:p14="http://schemas.microsoft.com/office/powerpoint/2010/main" val="1988473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098709" y="4057766"/>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810375" y="5312723"/>
            <a:ext cx="5405071" cy="11738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ES" dirty="0">
                <a:solidFill>
                  <a:srgbClr val="003366"/>
                </a:solidFill>
                <a:latin typeface="Myriad Pro" panose="020B0503030403020204" pitchFamily="34" charset="0"/>
              </a:rPr>
              <a:t>Programas y Proyectos en Ejecución</a:t>
            </a:r>
            <a:endParaRPr lang="es-CO"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11811804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esquinas superiores, una redondeada y la otra cortada 6">
            <a:extLst>
              <a:ext uri="{FF2B5EF4-FFF2-40B4-BE49-F238E27FC236}">
                <a16:creationId xmlns:a16="http://schemas.microsoft.com/office/drawing/2014/main" id="{7C33138D-E9C1-452A-B202-16131E10B42C}"/>
              </a:ext>
            </a:extLst>
          </p:cNvPr>
          <p:cNvSpPr/>
          <p:nvPr/>
        </p:nvSpPr>
        <p:spPr>
          <a:xfrm flipH="1">
            <a:off x="5522244" y="1374039"/>
            <a:ext cx="5626404" cy="1938095"/>
          </a:xfrm>
          <a:prstGeom prst="snipRoundRect">
            <a:avLst>
              <a:gd name="adj1" fmla="val 27381"/>
              <a:gd name="adj2" fmla="val 1283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a:latin typeface="Myriad Pro" panose="020B0503030403020204" pitchFamily="34" charset="0"/>
              </a:rPr>
              <a:t>PRESENCIAL</a:t>
            </a:r>
          </a:p>
          <a:p>
            <a:pPr algn="ctr"/>
            <a:r>
              <a:rPr lang="es-ES" sz="1400" dirty="0">
                <a:latin typeface="Myriad Pro" panose="020B0503030403020204" pitchFamily="34" charset="0"/>
              </a:rPr>
              <a:t>(Planta central y cada una de las Direcciones Territoriales)</a:t>
            </a:r>
          </a:p>
          <a:p>
            <a:pPr algn="ctr"/>
            <a:endParaRPr lang="es-ES" sz="1400" dirty="0">
              <a:latin typeface="Myriad Pro" panose="020B0503030403020204" pitchFamily="34" charset="0"/>
            </a:endParaRPr>
          </a:p>
          <a:p>
            <a:pPr algn="ctr"/>
            <a:r>
              <a:rPr lang="es-ES" sz="1400" b="1" dirty="0">
                <a:latin typeface="Myriad Pro" panose="020B0503030403020204" pitchFamily="34" charset="0"/>
              </a:rPr>
              <a:t>TELÉFONICO</a:t>
            </a:r>
            <a:r>
              <a:rPr lang="es-ES" sz="1400" dirty="0">
                <a:latin typeface="Myriad Pro" panose="020B0503030403020204" pitchFamily="34" charset="0"/>
              </a:rPr>
              <a:t> </a:t>
            </a:r>
          </a:p>
          <a:p>
            <a:pPr algn="ctr"/>
            <a:r>
              <a:rPr lang="es-ES" sz="1400" dirty="0">
                <a:latin typeface="Myriad Pro" panose="020B0503030403020204" pitchFamily="34" charset="0"/>
              </a:rPr>
              <a:t>Conmutador: +57 1 3770600</a:t>
            </a:r>
          </a:p>
          <a:p>
            <a:pPr algn="ctr"/>
            <a:r>
              <a:rPr lang="es-ES" sz="1400" dirty="0">
                <a:latin typeface="Myriad Pro" panose="020B0503030403020204" pitchFamily="34" charset="0"/>
              </a:rPr>
              <a:t>Línea para denuncias: 3770600  opción 4</a:t>
            </a:r>
          </a:p>
          <a:p>
            <a:pPr algn="ctr"/>
            <a:r>
              <a:rPr lang="es-ES" sz="1400" dirty="0">
                <a:latin typeface="Myriad Pro" panose="020B0503030403020204" pitchFamily="34" charset="0"/>
              </a:rPr>
              <a:t>Línea Gratuita Nacional: 01 8000 117 844</a:t>
            </a:r>
          </a:p>
          <a:p>
            <a:pPr algn="ctr"/>
            <a:r>
              <a:rPr lang="es-ES" sz="1400" dirty="0">
                <a:latin typeface="Myriad Pro" panose="020B0503030403020204" pitchFamily="34" charset="0"/>
              </a:rPr>
              <a:t>FAX: 3770600 Ext 1511</a:t>
            </a:r>
            <a:endParaRPr lang="es-ES" dirty="0">
              <a:latin typeface="Myriad Pro" panose="020B0503030403020204" pitchFamily="34" charset="0"/>
            </a:endParaRPr>
          </a:p>
        </p:txBody>
      </p:sp>
      <p:sp>
        <p:nvSpPr>
          <p:cNvPr id="8" name="Rectángulo: esquinas superiores, una redondeada y la otra cortada 7">
            <a:extLst>
              <a:ext uri="{FF2B5EF4-FFF2-40B4-BE49-F238E27FC236}">
                <a16:creationId xmlns:a16="http://schemas.microsoft.com/office/drawing/2014/main" id="{17247CB4-A827-4ACB-8B48-EB1E0C0D9393}"/>
              </a:ext>
            </a:extLst>
          </p:cNvPr>
          <p:cNvSpPr/>
          <p:nvPr/>
        </p:nvSpPr>
        <p:spPr>
          <a:xfrm>
            <a:off x="5486400" y="3681689"/>
            <a:ext cx="5662249" cy="1576111"/>
          </a:xfrm>
          <a:prstGeom prst="snipRoundRect">
            <a:avLst>
              <a:gd name="adj1" fmla="val 27381"/>
              <a:gd name="adj2" fmla="val 12830"/>
            </a:avLst>
          </a:prstGeom>
          <a:solidFill>
            <a:srgbClr val="007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a:latin typeface="Myriad Pro" panose="020B0503030403020204" pitchFamily="34" charset="0"/>
              </a:rPr>
              <a:t>CORREO ELECTRÓNICO</a:t>
            </a:r>
          </a:p>
          <a:p>
            <a:pPr algn="ctr"/>
            <a:r>
              <a:rPr lang="es-ES" sz="1400" dirty="0">
                <a:solidFill>
                  <a:schemeClr val="bg1"/>
                </a:solidFill>
                <a:latin typeface="Myriad Pro" panose="020B0503030403020204" pitchFamily="34" charset="0"/>
                <a:hlinkClick r:id="rId2">
                  <a:extLst>
                    <a:ext uri="{A12FA001-AC4F-418D-AE19-62706E023703}">
                      <ahyp:hlinkClr xmlns:ahyp="http://schemas.microsoft.com/office/drawing/2018/hyperlinkcolor" val="tx"/>
                    </a:ext>
                  </a:extLst>
                </a:hlinkClick>
              </a:rPr>
              <a:t>atencionciudadano@invias.gov.co</a:t>
            </a:r>
            <a:endParaRPr lang="es-ES" sz="1400" dirty="0">
              <a:solidFill>
                <a:schemeClr val="bg1"/>
              </a:solidFill>
              <a:latin typeface="Myriad Pro" panose="020B0503030403020204" pitchFamily="34" charset="0"/>
            </a:endParaRPr>
          </a:p>
          <a:p>
            <a:pPr algn="ctr"/>
            <a:r>
              <a:rPr lang="es-ES" sz="1400" dirty="0">
                <a:latin typeface="Myriad Pro" panose="020B0503030403020204" pitchFamily="34" charset="0"/>
              </a:rPr>
              <a:t>E-QUAL</a:t>
            </a:r>
          </a:p>
          <a:p>
            <a:pPr algn="ctr"/>
            <a:r>
              <a:rPr lang="es-ES" sz="1400" dirty="0">
                <a:latin typeface="Myriad Pro" panose="020B0503030403020204" pitchFamily="34" charset="0"/>
              </a:rPr>
              <a:t>Página Web: Link de Atención al Ciudadano – PQRD (e-</a:t>
            </a:r>
            <a:r>
              <a:rPr lang="es-ES" sz="1400" dirty="0" err="1">
                <a:latin typeface="Myriad Pro" panose="020B0503030403020204" pitchFamily="34" charset="0"/>
              </a:rPr>
              <a:t>Qual</a:t>
            </a:r>
            <a:r>
              <a:rPr lang="es-ES" sz="1400" dirty="0">
                <a:latin typeface="Myriad Pro" panose="020B0503030403020204" pitchFamily="34" charset="0"/>
              </a:rPr>
              <a:t>) </a:t>
            </a:r>
          </a:p>
          <a:p>
            <a:pPr algn="ctr"/>
            <a:endParaRPr lang="es-CO" dirty="0">
              <a:latin typeface="Myriad Pro" panose="020B0503030403020204" pitchFamily="34" charset="0"/>
            </a:endParaRPr>
          </a:p>
        </p:txBody>
      </p:sp>
      <p:pic>
        <p:nvPicPr>
          <p:cNvPr id="12" name="Imagen 11" descr="Imagen que contiene ventana&#10;&#10;Descripción generada automáticamente">
            <a:extLst>
              <a:ext uri="{FF2B5EF4-FFF2-40B4-BE49-F238E27FC236}">
                <a16:creationId xmlns:a16="http://schemas.microsoft.com/office/drawing/2014/main" id="{72CE7ED9-C47B-4851-AECC-BE4DECB413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6308" y="767714"/>
            <a:ext cx="1751871" cy="1710360"/>
          </a:xfrm>
          <a:prstGeom prst="rect">
            <a:avLst/>
          </a:prstGeom>
        </p:spPr>
      </p:pic>
      <p:pic>
        <p:nvPicPr>
          <p:cNvPr id="14" name="Imagen 13" descr="Imagen que contiene reloj&#10;&#10;Descripción generada automáticamente">
            <a:extLst>
              <a:ext uri="{FF2B5EF4-FFF2-40B4-BE49-F238E27FC236}">
                <a16:creationId xmlns:a16="http://schemas.microsoft.com/office/drawing/2014/main" id="{E98DF697-D75A-482F-B385-48A1C0351C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452" y="3412005"/>
            <a:ext cx="1214772" cy="1227536"/>
          </a:xfrm>
          <a:prstGeom prst="rect">
            <a:avLst/>
          </a:prstGeom>
        </p:spPr>
      </p:pic>
      <p:sp>
        <p:nvSpPr>
          <p:cNvPr id="9" name="CuadroTexto 8">
            <a:extLst>
              <a:ext uri="{FF2B5EF4-FFF2-40B4-BE49-F238E27FC236}">
                <a16:creationId xmlns:a16="http://schemas.microsoft.com/office/drawing/2014/main" id="{9C1DF173-7833-4E7C-B56C-5E0F2AEED112}"/>
              </a:ext>
            </a:extLst>
          </p:cNvPr>
          <p:cNvSpPr txBox="1"/>
          <p:nvPr/>
        </p:nvSpPr>
        <p:spPr>
          <a:xfrm>
            <a:off x="1078523" y="1374039"/>
            <a:ext cx="3813968" cy="4031873"/>
          </a:xfrm>
          <a:prstGeom prst="rect">
            <a:avLst/>
          </a:prstGeom>
          <a:noFill/>
        </p:spPr>
        <p:txBody>
          <a:bodyPr wrap="square" rtlCol="0">
            <a:spAutoFit/>
          </a:bodyPr>
          <a:lstStyle/>
          <a:p>
            <a:r>
              <a:rPr lang="es-CO" sz="1600" b="1" dirty="0">
                <a:solidFill>
                  <a:srgbClr val="003366"/>
                </a:solidFill>
                <a:latin typeface="Myriad Pro" panose="020B0503030403020204" pitchFamily="34" charset="0"/>
              </a:rPr>
              <a:t>INVIAS – Atención al Ciudadano </a:t>
            </a:r>
          </a:p>
          <a:p>
            <a:endParaRPr lang="es-CO" sz="1600" b="1" dirty="0">
              <a:solidFill>
                <a:srgbClr val="003366"/>
              </a:solidFill>
              <a:latin typeface="Myriad Pro" panose="020B0503030403020204" pitchFamily="34" charset="0"/>
            </a:endParaRPr>
          </a:p>
          <a:p>
            <a:r>
              <a:rPr lang="es-CO" sz="1600" dirty="0">
                <a:solidFill>
                  <a:srgbClr val="003366"/>
                </a:solidFill>
                <a:latin typeface="Myriad Pro" panose="020B0503030403020204" pitchFamily="34" charset="0"/>
              </a:rPr>
              <a:t>Propendemos por la atención oportuna de las necesidades de los ciudadanos, a través de estos canales la ciudadanía puede acceder a los trámites y servicios que presta la entidad.</a:t>
            </a:r>
          </a:p>
          <a:p>
            <a:endParaRPr lang="es-CO" sz="1600" dirty="0">
              <a:solidFill>
                <a:srgbClr val="003366"/>
              </a:solidFill>
              <a:latin typeface="Myriad Pro" panose="020B0503030403020204" pitchFamily="34" charset="0"/>
            </a:endParaRPr>
          </a:p>
          <a:p>
            <a:r>
              <a:rPr lang="es-CO" sz="1600" dirty="0">
                <a:solidFill>
                  <a:srgbClr val="003366"/>
                </a:solidFill>
                <a:latin typeface="Myriad Pro" panose="020B0503030403020204" pitchFamily="34" charset="0"/>
              </a:rPr>
              <a:t>En aras de dar oportuna y efectiva atención se realizan actividades permanentes de capacitación a los colaboradores de la entidad a fin de incrementar los niveles de efectividad y oportunidad en la respuesta de los tramites y servicios que son parte de la misión del INVIAS.</a:t>
            </a:r>
          </a:p>
        </p:txBody>
      </p:sp>
      <p:grpSp>
        <p:nvGrpSpPr>
          <p:cNvPr id="10" name="Group 9">
            <a:extLst>
              <a:ext uri="{FF2B5EF4-FFF2-40B4-BE49-F238E27FC236}">
                <a16:creationId xmlns:a16="http://schemas.microsoft.com/office/drawing/2014/main" id="{CF616CCD-FD22-0847-94A8-A0D1193B64CB}"/>
              </a:ext>
            </a:extLst>
          </p:cNvPr>
          <p:cNvGrpSpPr/>
          <p:nvPr/>
        </p:nvGrpSpPr>
        <p:grpSpPr>
          <a:xfrm>
            <a:off x="0" y="-5709"/>
            <a:ext cx="6330460" cy="831309"/>
            <a:chOff x="0" y="421103"/>
            <a:chExt cx="6330460" cy="831309"/>
          </a:xfrm>
        </p:grpSpPr>
        <p:sp>
          <p:nvSpPr>
            <p:cNvPr id="11" name="Rectangle 10">
              <a:extLst>
                <a:ext uri="{FF2B5EF4-FFF2-40B4-BE49-F238E27FC236}">
                  <a16:creationId xmlns:a16="http://schemas.microsoft.com/office/drawing/2014/main" id="{E4E46117-D5DA-D647-A817-1FCBFE828E83}"/>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70558F-684D-4D4D-948F-76A34FA91CF1}"/>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FCDB43C-279B-884D-9724-A8CCD102A32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93E239F-64F3-994A-8C7E-193BFAD71513}"/>
                </a:ext>
              </a:extLst>
            </p:cNvPr>
            <p:cNvSpPr/>
            <p:nvPr/>
          </p:nvSpPr>
          <p:spPr>
            <a:xfrm>
              <a:off x="1465383" y="422233"/>
              <a:ext cx="4865077"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ítulo 1">
            <a:extLst>
              <a:ext uri="{FF2B5EF4-FFF2-40B4-BE49-F238E27FC236}">
                <a16:creationId xmlns:a16="http://schemas.microsoft.com/office/drawing/2014/main" id="{8ABDC5DF-594F-E943-9859-D889B68546D8}"/>
              </a:ext>
            </a:extLst>
          </p:cNvPr>
          <p:cNvSpPr txBox="1">
            <a:spLocks/>
          </p:cNvSpPr>
          <p:nvPr/>
        </p:nvSpPr>
        <p:spPr>
          <a:xfrm>
            <a:off x="1465384" y="23446"/>
            <a:ext cx="4865077"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Canales de atención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59301135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90249697-492B-4ED7-B0F4-6FC8148A66DB}"/>
              </a:ext>
            </a:extLst>
          </p:cNvPr>
          <p:cNvSpPr txBox="1">
            <a:spLocks noChangeArrowheads="1"/>
          </p:cNvSpPr>
          <p:nvPr/>
        </p:nvSpPr>
        <p:spPr bwMode="auto">
          <a:xfrm>
            <a:off x="312395" y="896359"/>
            <a:ext cx="6144438"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06375" indent="-193675">
              <a:tabLst>
                <a:tab pos="207963" algn="l"/>
              </a:tabLst>
              <a:defRPr>
                <a:solidFill>
                  <a:schemeClr val="tx1"/>
                </a:solidFill>
                <a:latin typeface="Calibri" panose="020F0502020204030204" pitchFamily="34" charset="0"/>
              </a:defRPr>
            </a:lvl1pPr>
            <a:lvl2pPr marL="742950" indent="-285750">
              <a:tabLst>
                <a:tab pos="207963" algn="l"/>
              </a:tabLst>
              <a:defRPr>
                <a:solidFill>
                  <a:schemeClr val="tx1"/>
                </a:solidFill>
                <a:latin typeface="Calibri" panose="020F0502020204030204" pitchFamily="34" charset="0"/>
              </a:defRPr>
            </a:lvl2pPr>
            <a:lvl3pPr marL="1143000" indent="-228600">
              <a:tabLst>
                <a:tab pos="207963" algn="l"/>
              </a:tabLst>
              <a:defRPr>
                <a:solidFill>
                  <a:schemeClr val="tx1"/>
                </a:solidFill>
                <a:latin typeface="Calibri" panose="020F0502020204030204" pitchFamily="34" charset="0"/>
              </a:defRPr>
            </a:lvl3pPr>
            <a:lvl4pPr marL="1600200" indent="-228600">
              <a:tabLst>
                <a:tab pos="207963" algn="l"/>
              </a:tabLst>
              <a:defRPr>
                <a:solidFill>
                  <a:schemeClr val="tx1"/>
                </a:solidFill>
                <a:latin typeface="Calibri" panose="020F0502020204030204" pitchFamily="34" charset="0"/>
              </a:defRPr>
            </a:lvl4pPr>
            <a:lvl5pPr marL="2057400" indent="-228600">
              <a:tabLst>
                <a:tab pos="207963" algn="l"/>
              </a:tabLst>
              <a:defRPr>
                <a:solidFill>
                  <a:schemeClr val="tx1"/>
                </a:solidFill>
                <a:latin typeface="Calibri" panose="020F0502020204030204" pitchFamily="34" charset="0"/>
              </a:defRPr>
            </a:lvl5pPr>
            <a:lvl6pPr marL="25146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6pPr>
            <a:lvl7pPr marL="29718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7pPr>
            <a:lvl8pPr marL="34290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8pPr>
            <a:lvl9pPr marL="3886200" indent="-228600" eaLnBrk="0" fontAlgn="base" hangingPunct="0">
              <a:spcBef>
                <a:spcPct val="0"/>
              </a:spcBef>
              <a:spcAft>
                <a:spcPct val="0"/>
              </a:spcAft>
              <a:tabLst>
                <a:tab pos="207963" algn="l"/>
              </a:tabLst>
              <a:defRPr>
                <a:solidFill>
                  <a:schemeClr val="tx1"/>
                </a:solidFill>
                <a:latin typeface="Calibri" panose="020F0502020204030204" pitchFamily="34" charset="0"/>
              </a:defRPr>
            </a:lvl9pPr>
          </a:lstStyle>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Se radicaron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66.650 </a:t>
            </a: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documentos </a:t>
            </a: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De los cuales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8,147</a:t>
            </a: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 fueron PQRD, las cuales se pueden</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 </a:t>
            </a: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discriminar así:</a:t>
            </a:r>
          </a:p>
          <a:p>
            <a:pPr marL="9525" indent="0" eaLnBrk="1" fontAlgn="auto" hangingPunct="1">
              <a:spcBef>
                <a:spcPts val="0"/>
              </a:spcBef>
              <a:spcAft>
                <a:spcPts val="0"/>
              </a:spcAft>
              <a:buClr>
                <a:srgbClr val="375F92"/>
              </a:buClr>
              <a:buSzPct val="124000"/>
              <a:defRPr/>
            </a:pPr>
            <a:endPar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Interés Particular: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2.367</a:t>
            </a: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Interés General: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1.673</a:t>
            </a:r>
            <a:endPar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Quejas: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31</a:t>
            </a: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Reclamos: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843</a:t>
            </a: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Denuncias: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64</a:t>
            </a:r>
            <a:endPar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Consultas: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155</a:t>
            </a: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Petición de información y/o Copias: </a:t>
            </a:r>
            <a:r>
              <a:rPr lang="es-CO" altLang="es-CO" sz="1600" b="1"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3.014</a:t>
            </a:r>
            <a:endPar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a:p>
            <a:pPr eaLnBrk="1" fontAlgn="auto" hangingPunct="1">
              <a:spcBef>
                <a:spcPts val="0"/>
              </a:spcBef>
              <a:spcAft>
                <a:spcPts val="0"/>
              </a:spcAft>
              <a:buClr>
                <a:srgbClr val="375F92"/>
              </a:buClr>
              <a:buSzPct val="124000"/>
              <a:buFont typeface="Arial" panose="020B0604020202020204" pitchFamily="34" charset="0"/>
              <a:buChar char="•"/>
              <a:defRPr/>
            </a:pPr>
            <a:endPar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a:p>
            <a:pPr marL="9525" indent="0" eaLnBrk="1" fontAlgn="auto" hangingPunct="1">
              <a:spcBef>
                <a:spcPts val="0"/>
              </a:spcBef>
              <a:spcAft>
                <a:spcPts val="0"/>
              </a:spcAft>
              <a:buClr>
                <a:srgbClr val="375F92"/>
              </a:buClr>
              <a:buSzPct val="124000"/>
              <a:defRPr/>
            </a:pPr>
            <a:r>
              <a:rPr lang="es-CO" altLang="es-CO" sz="16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rPr>
              <a:t>Los temas principales de cada una de estas peticiones fueron:</a:t>
            </a:r>
            <a:endParaRPr lang="es-CO" altLang="es-CO" sz="1200" dirty="0">
              <a:solidFill>
                <a:srgbClr val="003366"/>
              </a:solidFill>
              <a:latin typeface="Myriad Pro" panose="020B0503030403020204" pitchFamily="34" charset="0"/>
              <a:ea typeface="Segoe UI Historic" panose="020B0502040204020203" pitchFamily="34" charset="0"/>
              <a:cs typeface="Segoe UI Historic" panose="020B0502040204020203" pitchFamily="34" charset="0"/>
            </a:endParaRPr>
          </a:p>
        </p:txBody>
      </p:sp>
      <p:pic>
        <p:nvPicPr>
          <p:cNvPr id="17" name="Imagen 1">
            <a:extLst>
              <a:ext uri="{FF2B5EF4-FFF2-40B4-BE49-F238E27FC236}">
                <a16:creationId xmlns:a16="http://schemas.microsoft.com/office/drawing/2014/main" id="{54BB20EE-0026-43BE-8EDD-E2B5B4FE63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9789" y="979714"/>
            <a:ext cx="5243513" cy="4720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 name="Tabla 15">
            <a:extLst>
              <a:ext uri="{FF2B5EF4-FFF2-40B4-BE49-F238E27FC236}">
                <a16:creationId xmlns:a16="http://schemas.microsoft.com/office/drawing/2014/main" id="{C9326CFB-5C82-4E0E-BB8D-B639A9E552FE}"/>
              </a:ext>
            </a:extLst>
          </p:cNvPr>
          <p:cNvGraphicFramePr>
            <a:graphicFrameLocks noGrp="1"/>
          </p:cNvGraphicFramePr>
          <p:nvPr>
            <p:extLst>
              <p:ext uri="{D42A27DB-BD31-4B8C-83A1-F6EECF244321}">
                <p14:modId xmlns:p14="http://schemas.microsoft.com/office/powerpoint/2010/main" val="1710445195"/>
              </p:ext>
            </p:extLst>
          </p:nvPr>
        </p:nvGraphicFramePr>
        <p:xfrm>
          <a:off x="316672" y="3854487"/>
          <a:ext cx="6144438" cy="1797063"/>
        </p:xfrm>
        <a:graphic>
          <a:graphicData uri="http://schemas.openxmlformats.org/drawingml/2006/table">
            <a:tbl>
              <a:tblPr firstRow="1" bandRow="1">
                <a:tableStyleId>{5C22544A-7EE6-4342-B048-85BDC9FD1C3A}</a:tableStyleId>
              </a:tblPr>
              <a:tblGrid>
                <a:gridCol w="5144976">
                  <a:extLst>
                    <a:ext uri="{9D8B030D-6E8A-4147-A177-3AD203B41FA5}">
                      <a16:colId xmlns:a16="http://schemas.microsoft.com/office/drawing/2014/main" val="359339866"/>
                    </a:ext>
                  </a:extLst>
                </a:gridCol>
                <a:gridCol w="999462">
                  <a:extLst>
                    <a:ext uri="{9D8B030D-6E8A-4147-A177-3AD203B41FA5}">
                      <a16:colId xmlns:a16="http://schemas.microsoft.com/office/drawing/2014/main" val="915847473"/>
                    </a:ext>
                  </a:extLst>
                </a:gridCol>
              </a:tblGrid>
              <a:tr h="1567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CO" sz="1400" b="0" dirty="0">
                          <a:solidFill>
                            <a:schemeClr val="bg2">
                              <a:lumMod val="25000"/>
                            </a:schemeClr>
                          </a:solidFill>
                          <a:latin typeface="Myriad Pro" panose="020B0503030403020204" pitchFamily="34" charset="0"/>
                          <a:cs typeface="Segoe UI Historic" panose="020B0502040204020203" pitchFamily="34" charset="0"/>
                        </a:rPr>
                        <a:t>Solicitud de obras, intervención en vías y apoyo</a:t>
                      </a:r>
                      <a:endParaRPr lang="es-CO" altLang="es-CO" sz="1400" b="0" dirty="0">
                        <a:solidFill>
                          <a:schemeClr val="bg2">
                            <a:lumMod val="25000"/>
                          </a:schemeClr>
                        </a:solidFill>
                        <a:latin typeface="Myriad Pro" panose="020B0503030403020204" pitchFamily="34" charset="0"/>
                        <a:cs typeface="Segoe UI Historic" panose="020B0502040204020203" pitchFamily="34" charset="0"/>
                      </a:endParaRPr>
                    </a:p>
                  </a:txBody>
                  <a:tcPr anchor="ctr">
                    <a:solidFill>
                      <a:schemeClr val="accent1">
                        <a:lumMod val="20000"/>
                        <a:lumOff val="80000"/>
                      </a:schemeClr>
                    </a:solidFill>
                  </a:tcPr>
                </a:tc>
                <a:tc>
                  <a:txBody>
                    <a:bodyPr/>
                    <a:lstStyle/>
                    <a:p>
                      <a:pPr algn="ctr"/>
                      <a:r>
                        <a:rPr lang="es-ES" sz="1400" b="1" dirty="0">
                          <a:solidFill>
                            <a:schemeClr val="bg2">
                              <a:lumMod val="25000"/>
                            </a:schemeClr>
                          </a:solidFill>
                          <a:latin typeface="Myriad Pro" panose="020B0503030403020204" pitchFamily="34" charset="0"/>
                        </a:rPr>
                        <a:t>1.429</a:t>
                      </a:r>
                      <a:endParaRPr lang="es-CO" sz="1400" b="1" dirty="0">
                        <a:solidFill>
                          <a:schemeClr val="bg2">
                            <a:lumMod val="25000"/>
                          </a:schemeClr>
                        </a:solidFill>
                        <a:latin typeface="Myriad Pro" panose="020B0503030403020204" pitchFamily="34" charset="0"/>
                      </a:endParaRPr>
                    </a:p>
                  </a:txBody>
                  <a:tcPr anchor="ctr">
                    <a:solidFill>
                      <a:schemeClr val="accent1">
                        <a:lumMod val="20000"/>
                        <a:lumOff val="80000"/>
                      </a:schemeClr>
                    </a:solidFill>
                  </a:tcPr>
                </a:tc>
                <a:extLst>
                  <a:ext uri="{0D108BD9-81ED-4DB2-BD59-A6C34878D82A}">
                    <a16:rowId xmlns:a16="http://schemas.microsoft.com/office/drawing/2014/main" val="174167455"/>
                  </a:ext>
                </a:extLst>
              </a:tr>
              <a:tr h="3156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CO" sz="1400" dirty="0">
                          <a:solidFill>
                            <a:schemeClr val="bg2">
                              <a:lumMod val="25000"/>
                            </a:schemeClr>
                          </a:solidFill>
                          <a:latin typeface="Myriad Pro" panose="020B0503030403020204" pitchFamily="34" charset="0"/>
                          <a:cs typeface="Segoe UI Historic" panose="020B0502040204020203" pitchFamily="34" charset="0"/>
                        </a:rPr>
                        <a:t>Certificados, constancias, y paz y salvo</a:t>
                      </a:r>
                      <a:endParaRPr lang="es-CO" altLang="es-CO" sz="1400" dirty="0">
                        <a:solidFill>
                          <a:schemeClr val="bg2">
                            <a:lumMod val="25000"/>
                          </a:schemeClr>
                        </a:solidFill>
                        <a:latin typeface="Myriad Pro" panose="020B0503030403020204" pitchFamily="34" charset="0"/>
                        <a:cs typeface="Segoe UI Historic" panose="020B0502040204020203" pitchFamily="34" charset="0"/>
                      </a:endParaRPr>
                    </a:p>
                  </a:txBody>
                  <a:tcPr anchor="ctr">
                    <a:solidFill>
                      <a:schemeClr val="accent1">
                        <a:lumMod val="20000"/>
                        <a:lumOff val="80000"/>
                      </a:schemeClr>
                    </a:solidFill>
                  </a:tcPr>
                </a:tc>
                <a:tc>
                  <a:txBody>
                    <a:bodyPr/>
                    <a:lstStyle/>
                    <a:p>
                      <a:pPr algn="ctr"/>
                      <a:r>
                        <a:rPr lang="es-ES" sz="1400" b="1" dirty="0">
                          <a:solidFill>
                            <a:schemeClr val="bg2">
                              <a:lumMod val="25000"/>
                            </a:schemeClr>
                          </a:solidFill>
                          <a:latin typeface="Myriad Pro" panose="020B0503030403020204" pitchFamily="34" charset="0"/>
                        </a:rPr>
                        <a:t>944</a:t>
                      </a:r>
                      <a:endParaRPr lang="es-CO" sz="1400" b="1" dirty="0">
                        <a:solidFill>
                          <a:schemeClr val="bg2">
                            <a:lumMod val="25000"/>
                          </a:schemeClr>
                        </a:solidFill>
                        <a:latin typeface="Myriad Pro" panose="020B0503030403020204" pitchFamily="34" charset="0"/>
                      </a:endParaRPr>
                    </a:p>
                  </a:txBody>
                  <a:tcPr anchor="ctr">
                    <a:solidFill>
                      <a:schemeClr val="accent1">
                        <a:lumMod val="20000"/>
                        <a:lumOff val="80000"/>
                      </a:schemeClr>
                    </a:solidFill>
                  </a:tcPr>
                </a:tc>
                <a:extLst>
                  <a:ext uri="{0D108BD9-81ED-4DB2-BD59-A6C34878D82A}">
                    <a16:rowId xmlns:a16="http://schemas.microsoft.com/office/drawing/2014/main" val="4216033360"/>
                  </a:ext>
                </a:extLst>
              </a:tr>
              <a:tr h="5452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CO" sz="1400" dirty="0">
                          <a:solidFill>
                            <a:schemeClr val="bg2">
                              <a:lumMod val="25000"/>
                            </a:schemeClr>
                          </a:solidFill>
                          <a:latin typeface="Myriad Pro" panose="020B0503030403020204" pitchFamily="34" charset="0"/>
                          <a:cs typeface="Segoe UI Historic" panose="020B0502040204020203" pitchFamily="34" charset="0"/>
                        </a:rPr>
                        <a:t>Solicitud de información sobre la entidad, sus servicios, características y/o funcionarios</a:t>
                      </a:r>
                      <a:endParaRPr lang="es-CO" altLang="es-CO" sz="1400" dirty="0">
                        <a:solidFill>
                          <a:schemeClr val="bg2">
                            <a:lumMod val="25000"/>
                          </a:schemeClr>
                        </a:solidFill>
                        <a:latin typeface="Myriad Pro" panose="020B0503030403020204" pitchFamily="34" charset="0"/>
                        <a:cs typeface="Segoe UI Historic" panose="020B0502040204020203" pitchFamily="34" charset="0"/>
                      </a:endParaRPr>
                    </a:p>
                  </a:txBody>
                  <a:tcPr anchor="ctr">
                    <a:solidFill>
                      <a:schemeClr val="accent1">
                        <a:lumMod val="20000"/>
                        <a:lumOff val="80000"/>
                      </a:schemeClr>
                    </a:solidFill>
                  </a:tcPr>
                </a:tc>
                <a:tc>
                  <a:txBody>
                    <a:bodyPr/>
                    <a:lstStyle/>
                    <a:p>
                      <a:pPr algn="ctr"/>
                      <a:r>
                        <a:rPr lang="es-ES" sz="1400" b="1" dirty="0">
                          <a:solidFill>
                            <a:schemeClr val="bg2">
                              <a:lumMod val="25000"/>
                            </a:schemeClr>
                          </a:solidFill>
                          <a:latin typeface="Myriad Pro" panose="020B0503030403020204" pitchFamily="34" charset="0"/>
                        </a:rPr>
                        <a:t>842</a:t>
                      </a:r>
                      <a:endParaRPr lang="es-CO" sz="1400" b="1" dirty="0">
                        <a:solidFill>
                          <a:schemeClr val="bg2">
                            <a:lumMod val="25000"/>
                          </a:schemeClr>
                        </a:solidFill>
                        <a:latin typeface="Myriad Pro" panose="020B0503030403020204" pitchFamily="34" charset="0"/>
                      </a:endParaRPr>
                    </a:p>
                  </a:txBody>
                  <a:tcPr anchor="ctr">
                    <a:solidFill>
                      <a:schemeClr val="accent1">
                        <a:lumMod val="20000"/>
                        <a:lumOff val="80000"/>
                      </a:schemeClr>
                    </a:solidFill>
                  </a:tcPr>
                </a:tc>
                <a:extLst>
                  <a:ext uri="{0D108BD9-81ED-4DB2-BD59-A6C34878D82A}">
                    <a16:rowId xmlns:a16="http://schemas.microsoft.com/office/drawing/2014/main" val="1561766845"/>
                  </a:ext>
                </a:extLst>
              </a:tr>
              <a:tr h="3156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altLang="es-CO" sz="1400" dirty="0">
                          <a:solidFill>
                            <a:schemeClr val="bg2">
                              <a:lumMod val="25000"/>
                            </a:schemeClr>
                          </a:solidFill>
                          <a:latin typeface="Myriad Pro" panose="020B0503030403020204" pitchFamily="34" charset="0"/>
                          <a:cs typeface="Segoe UI Historic" panose="020B0502040204020203" pitchFamily="34" charset="0"/>
                        </a:rPr>
                        <a:t>Solicitud de copias y documentos</a:t>
                      </a:r>
                    </a:p>
                  </a:txBody>
                  <a:tcPr anchor="ctr">
                    <a:solidFill>
                      <a:schemeClr val="accent1">
                        <a:lumMod val="20000"/>
                        <a:lumOff val="80000"/>
                      </a:schemeClr>
                    </a:solidFill>
                  </a:tcPr>
                </a:tc>
                <a:tc>
                  <a:txBody>
                    <a:bodyPr/>
                    <a:lstStyle/>
                    <a:p>
                      <a:pPr algn="ctr"/>
                      <a:r>
                        <a:rPr lang="es-ES" sz="1400" b="1" dirty="0">
                          <a:solidFill>
                            <a:schemeClr val="bg2">
                              <a:lumMod val="25000"/>
                            </a:schemeClr>
                          </a:solidFill>
                          <a:latin typeface="Myriad Pro" panose="020B0503030403020204" pitchFamily="34" charset="0"/>
                        </a:rPr>
                        <a:t>762</a:t>
                      </a:r>
                      <a:endParaRPr lang="es-CO" sz="1400" b="1" dirty="0">
                        <a:solidFill>
                          <a:schemeClr val="bg2">
                            <a:lumMod val="25000"/>
                          </a:schemeClr>
                        </a:solidFill>
                        <a:latin typeface="Myriad Pro" panose="020B0503030403020204" pitchFamily="34" charset="0"/>
                      </a:endParaRPr>
                    </a:p>
                  </a:txBody>
                  <a:tcPr anchor="ctr">
                    <a:solidFill>
                      <a:schemeClr val="accent1">
                        <a:lumMod val="20000"/>
                        <a:lumOff val="80000"/>
                      </a:schemeClr>
                    </a:solidFill>
                  </a:tcPr>
                </a:tc>
                <a:extLst>
                  <a:ext uri="{0D108BD9-81ED-4DB2-BD59-A6C34878D82A}">
                    <a16:rowId xmlns:a16="http://schemas.microsoft.com/office/drawing/2014/main" val="1772594176"/>
                  </a:ext>
                </a:extLst>
              </a:tr>
              <a:tr h="3156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CO" sz="1400" dirty="0">
                          <a:solidFill>
                            <a:schemeClr val="bg2">
                              <a:lumMod val="25000"/>
                            </a:schemeClr>
                          </a:solidFill>
                          <a:latin typeface="Myriad Pro" panose="020B0503030403020204" pitchFamily="34" charset="0"/>
                          <a:cs typeface="Segoe UI Historic" panose="020B0502040204020203" pitchFamily="34" charset="0"/>
                        </a:rPr>
                        <a:t>Información de la red vial nacional, terciaria, marítima y/o fluvial</a:t>
                      </a:r>
                      <a:endParaRPr lang="es-CO" altLang="es-CO" sz="1400" dirty="0">
                        <a:solidFill>
                          <a:schemeClr val="bg2">
                            <a:lumMod val="25000"/>
                          </a:schemeClr>
                        </a:solidFill>
                        <a:latin typeface="Myriad Pro" panose="020B0503030403020204" pitchFamily="34" charset="0"/>
                        <a:cs typeface="Segoe UI Historic" panose="020B0502040204020203" pitchFamily="34" charset="0"/>
                      </a:endParaRPr>
                    </a:p>
                  </a:txBody>
                  <a:tcPr anchor="ctr">
                    <a:solidFill>
                      <a:schemeClr val="accent1">
                        <a:lumMod val="20000"/>
                        <a:lumOff val="80000"/>
                      </a:schemeClr>
                    </a:solidFill>
                  </a:tcPr>
                </a:tc>
                <a:tc>
                  <a:txBody>
                    <a:bodyPr/>
                    <a:lstStyle/>
                    <a:p>
                      <a:pPr algn="ctr"/>
                      <a:r>
                        <a:rPr lang="es-ES" sz="1400" b="1" dirty="0">
                          <a:solidFill>
                            <a:schemeClr val="bg2">
                              <a:lumMod val="25000"/>
                            </a:schemeClr>
                          </a:solidFill>
                          <a:latin typeface="Myriad Pro" panose="020B0503030403020204" pitchFamily="34" charset="0"/>
                        </a:rPr>
                        <a:t>650</a:t>
                      </a:r>
                      <a:endParaRPr lang="es-CO" sz="1400" b="1" dirty="0">
                        <a:solidFill>
                          <a:schemeClr val="bg2">
                            <a:lumMod val="25000"/>
                          </a:schemeClr>
                        </a:solidFill>
                        <a:latin typeface="Myriad Pro" panose="020B0503030403020204" pitchFamily="34" charset="0"/>
                      </a:endParaRPr>
                    </a:p>
                  </a:txBody>
                  <a:tcPr anchor="ctr">
                    <a:solidFill>
                      <a:schemeClr val="accent1">
                        <a:lumMod val="20000"/>
                        <a:lumOff val="80000"/>
                      </a:schemeClr>
                    </a:solidFill>
                  </a:tcPr>
                </a:tc>
                <a:extLst>
                  <a:ext uri="{0D108BD9-81ED-4DB2-BD59-A6C34878D82A}">
                    <a16:rowId xmlns:a16="http://schemas.microsoft.com/office/drawing/2014/main" val="3747863676"/>
                  </a:ext>
                </a:extLst>
              </a:tr>
            </a:tbl>
          </a:graphicData>
        </a:graphic>
      </p:graphicFrame>
      <p:grpSp>
        <p:nvGrpSpPr>
          <p:cNvPr id="6" name="Group 5">
            <a:extLst>
              <a:ext uri="{FF2B5EF4-FFF2-40B4-BE49-F238E27FC236}">
                <a16:creationId xmlns:a16="http://schemas.microsoft.com/office/drawing/2014/main" id="{B28D07D2-9B40-7C49-906C-5F5B8F787D41}"/>
              </a:ext>
            </a:extLst>
          </p:cNvPr>
          <p:cNvGrpSpPr/>
          <p:nvPr/>
        </p:nvGrpSpPr>
        <p:grpSpPr>
          <a:xfrm>
            <a:off x="0" y="-5709"/>
            <a:ext cx="6729788" cy="831309"/>
            <a:chOff x="0" y="421103"/>
            <a:chExt cx="6729788" cy="831309"/>
          </a:xfrm>
        </p:grpSpPr>
        <p:sp>
          <p:nvSpPr>
            <p:cNvPr id="7" name="Rectangle 6">
              <a:extLst>
                <a:ext uri="{FF2B5EF4-FFF2-40B4-BE49-F238E27FC236}">
                  <a16:creationId xmlns:a16="http://schemas.microsoft.com/office/drawing/2014/main" id="{39FDF353-C635-0742-B9AA-A01B73C74AA0}"/>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C611A233-007C-C44A-82D8-D4F98B37D7AF}"/>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FA9C3404-EC83-634E-B678-5C8288E301B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89F3042-FD15-1249-8AA3-73821FE93301}"/>
                </a:ext>
              </a:extLst>
            </p:cNvPr>
            <p:cNvSpPr/>
            <p:nvPr/>
          </p:nvSpPr>
          <p:spPr>
            <a:xfrm>
              <a:off x="1465383" y="422233"/>
              <a:ext cx="526440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ítulo 1">
            <a:extLst>
              <a:ext uri="{FF2B5EF4-FFF2-40B4-BE49-F238E27FC236}">
                <a16:creationId xmlns:a16="http://schemas.microsoft.com/office/drawing/2014/main" id="{EBF60D60-DCDD-D743-A6FC-8D66BB9D4E81}"/>
              </a:ext>
            </a:extLst>
          </p:cNvPr>
          <p:cNvSpPr txBox="1">
            <a:spLocks/>
          </p:cNvSpPr>
          <p:nvPr/>
        </p:nvSpPr>
        <p:spPr>
          <a:xfrm>
            <a:off x="1465384" y="23446"/>
            <a:ext cx="526440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Derechos de petición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51180404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9784D869-DA45-42EB-B578-40BC14306C8A}"/>
              </a:ext>
            </a:extLst>
          </p:cNvPr>
          <p:cNvGraphicFramePr>
            <a:graphicFrameLocks noGrp="1"/>
          </p:cNvGraphicFramePr>
          <p:nvPr>
            <p:extLst>
              <p:ext uri="{D42A27DB-BD31-4B8C-83A1-F6EECF244321}">
                <p14:modId xmlns:p14="http://schemas.microsoft.com/office/powerpoint/2010/main" val="3194778139"/>
              </p:ext>
            </p:extLst>
          </p:nvPr>
        </p:nvGraphicFramePr>
        <p:xfrm>
          <a:off x="1465384" y="4457116"/>
          <a:ext cx="5730755" cy="1041295"/>
        </p:xfrm>
        <a:graphic>
          <a:graphicData uri="http://schemas.openxmlformats.org/drawingml/2006/table">
            <a:tbl>
              <a:tblPr/>
              <a:tblGrid>
                <a:gridCol w="5730755">
                  <a:extLst>
                    <a:ext uri="{9D8B030D-6E8A-4147-A177-3AD203B41FA5}">
                      <a16:colId xmlns:a16="http://schemas.microsoft.com/office/drawing/2014/main" val="3922791238"/>
                    </a:ext>
                  </a:extLst>
                </a:gridCol>
              </a:tblGrid>
              <a:tr h="75173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900" b="1" i="0" u="none" strike="noStrike" dirty="0">
                          <a:solidFill>
                            <a:srgbClr val="FFFFFF"/>
                          </a:solidFill>
                          <a:effectLst/>
                          <a:latin typeface="Myriad Pro" panose="020B0503030403020204" pitchFamily="34" charset="0"/>
                        </a:rPr>
                        <a:t>Asistentes a Capacitaciones  </a:t>
                      </a:r>
                    </a:p>
                    <a:p>
                      <a:pPr marL="0" marR="0" lvl="0" indent="0" algn="ctr" defTabSz="914400" rtl="0" eaLnBrk="1" fontAlgn="ctr" latinLnBrk="0" hangingPunct="1">
                        <a:lnSpc>
                          <a:spcPct val="100000"/>
                        </a:lnSpc>
                        <a:spcBef>
                          <a:spcPts val="0"/>
                        </a:spcBef>
                        <a:spcAft>
                          <a:spcPts val="0"/>
                        </a:spcAft>
                        <a:buClrTx/>
                        <a:buSzTx/>
                        <a:buFontTx/>
                        <a:buNone/>
                        <a:tabLst/>
                        <a:defRPr/>
                      </a:pPr>
                      <a:r>
                        <a:rPr lang="es-CO" sz="1900" b="1" i="0" u="none" strike="noStrike" dirty="0">
                          <a:solidFill>
                            <a:srgbClr val="FFFFFF"/>
                          </a:solidFill>
                          <a:effectLst/>
                          <a:latin typeface="Myriad Pro" panose="020B0503030403020204" pitchFamily="34" charset="0"/>
                        </a:rPr>
                        <a:t>Periodo 08/2018  a  08/2019 </a:t>
                      </a:r>
                    </a:p>
                  </a:txBody>
                  <a:tcPr marL="0" marR="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007FAC"/>
                    </a:solidFill>
                  </a:tcPr>
                </a:tc>
                <a:extLst>
                  <a:ext uri="{0D108BD9-81ED-4DB2-BD59-A6C34878D82A}">
                    <a16:rowId xmlns:a16="http://schemas.microsoft.com/office/drawing/2014/main" val="3146411173"/>
                  </a:ext>
                </a:extLst>
              </a:tr>
              <a:tr h="277133">
                <a:tc>
                  <a:txBody>
                    <a:bodyPr/>
                    <a:lstStyle/>
                    <a:p>
                      <a:pPr algn="ctr" fontAlgn="ctr"/>
                      <a:r>
                        <a:rPr lang="es-CO" sz="1900" b="1" i="0" u="none" strike="noStrike" dirty="0">
                          <a:solidFill>
                            <a:srgbClr val="003366"/>
                          </a:solidFill>
                          <a:effectLst/>
                          <a:latin typeface="Myriad Pro" panose="020B0503030403020204" pitchFamily="34" charset="0"/>
                        </a:rPr>
                        <a:t>106</a:t>
                      </a:r>
                    </a:p>
                  </a:txBody>
                  <a:tcPr marL="36000" marR="3600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36393996"/>
                  </a:ext>
                </a:extLst>
              </a:tr>
            </a:tbl>
          </a:graphicData>
        </a:graphic>
      </p:graphicFrame>
      <p:graphicFrame>
        <p:nvGraphicFramePr>
          <p:cNvPr id="5" name="Tabla 4">
            <a:extLst>
              <a:ext uri="{FF2B5EF4-FFF2-40B4-BE49-F238E27FC236}">
                <a16:creationId xmlns:a16="http://schemas.microsoft.com/office/drawing/2014/main" id="{C407EFEF-08F4-43E8-BC9D-4EFC43716F34}"/>
              </a:ext>
            </a:extLst>
          </p:cNvPr>
          <p:cNvGraphicFramePr>
            <a:graphicFrameLocks noGrp="1"/>
          </p:cNvGraphicFramePr>
          <p:nvPr>
            <p:extLst>
              <p:ext uri="{D42A27DB-BD31-4B8C-83A1-F6EECF244321}">
                <p14:modId xmlns:p14="http://schemas.microsoft.com/office/powerpoint/2010/main" val="191530321"/>
              </p:ext>
            </p:extLst>
          </p:nvPr>
        </p:nvGraphicFramePr>
        <p:xfrm>
          <a:off x="1465384" y="1082385"/>
          <a:ext cx="5730755" cy="3010643"/>
        </p:xfrm>
        <a:graphic>
          <a:graphicData uri="http://schemas.openxmlformats.org/drawingml/2006/table">
            <a:tbl>
              <a:tblPr/>
              <a:tblGrid>
                <a:gridCol w="2873256">
                  <a:extLst>
                    <a:ext uri="{9D8B030D-6E8A-4147-A177-3AD203B41FA5}">
                      <a16:colId xmlns:a16="http://schemas.microsoft.com/office/drawing/2014/main" val="3922791238"/>
                    </a:ext>
                  </a:extLst>
                </a:gridCol>
                <a:gridCol w="1432737">
                  <a:extLst>
                    <a:ext uri="{9D8B030D-6E8A-4147-A177-3AD203B41FA5}">
                      <a16:colId xmlns:a16="http://schemas.microsoft.com/office/drawing/2014/main" val="3407972478"/>
                    </a:ext>
                  </a:extLst>
                </a:gridCol>
                <a:gridCol w="1424762">
                  <a:extLst>
                    <a:ext uri="{9D8B030D-6E8A-4147-A177-3AD203B41FA5}">
                      <a16:colId xmlns:a16="http://schemas.microsoft.com/office/drawing/2014/main" val="1268011631"/>
                    </a:ext>
                  </a:extLst>
                </a:gridCol>
              </a:tblGrid>
              <a:tr h="563917">
                <a:tc>
                  <a:txBody>
                    <a:bodyPr/>
                    <a:lstStyle/>
                    <a:p>
                      <a:pPr algn="ctr">
                        <a:spcAft>
                          <a:spcPts val="0"/>
                        </a:spcAft>
                      </a:pPr>
                      <a:r>
                        <a:rPr lang="es-CO" sz="1600" b="1" dirty="0">
                          <a:solidFill>
                            <a:schemeClr val="bg1"/>
                          </a:solidFill>
                          <a:effectLst/>
                          <a:latin typeface="Myriad Pro" panose="020B0503030403020204" pitchFamily="34" charset="0"/>
                          <a:ea typeface="Calibri" panose="020F0502020204030204" pitchFamily="34" charset="0"/>
                          <a:cs typeface="Calibri" panose="020F0502020204030204" pitchFamily="34" charset="0"/>
                        </a:rPr>
                        <a:t>Ferias de Servicio al Ciudadano 2019</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0099CC"/>
                    </a:solidFill>
                  </a:tcPr>
                </a:tc>
                <a:tc>
                  <a:txBody>
                    <a:bodyPr/>
                    <a:lstStyle/>
                    <a:p>
                      <a:pPr algn="ctr">
                        <a:spcAft>
                          <a:spcPts val="0"/>
                        </a:spcAft>
                      </a:pPr>
                      <a:r>
                        <a:rPr lang="es-CO" sz="1600" b="1" dirty="0">
                          <a:solidFill>
                            <a:schemeClr val="bg1"/>
                          </a:solidFill>
                          <a:effectLst/>
                          <a:latin typeface="Myriad Pro" panose="020B0503030403020204" pitchFamily="34" charset="0"/>
                          <a:ea typeface="Calibri" panose="020F0502020204030204" pitchFamily="34" charset="0"/>
                          <a:cs typeface="Calibri" panose="020F0502020204030204" pitchFamily="34" charset="0"/>
                        </a:rPr>
                        <a:t>Fecha</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0099CC"/>
                    </a:solidFill>
                  </a:tcPr>
                </a:tc>
                <a:tc>
                  <a:txBody>
                    <a:bodyPr/>
                    <a:lstStyle/>
                    <a:p>
                      <a:pPr algn="ctr">
                        <a:spcAft>
                          <a:spcPts val="0"/>
                        </a:spcAft>
                      </a:pPr>
                      <a:r>
                        <a:rPr lang="es-CO" sz="1600" b="1" dirty="0">
                          <a:solidFill>
                            <a:schemeClr val="bg1"/>
                          </a:solidFill>
                          <a:effectLst/>
                          <a:latin typeface="Myriad Pro" panose="020B0503030403020204" pitchFamily="34" charset="0"/>
                          <a:ea typeface="Calibri" panose="020F0502020204030204" pitchFamily="34" charset="0"/>
                          <a:cs typeface="Calibri" panose="020F0502020204030204" pitchFamily="34" charset="0"/>
                        </a:rPr>
                        <a:t>Participantes</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0099CC"/>
                    </a:solidFill>
                  </a:tcPr>
                </a:tc>
                <a:extLst>
                  <a:ext uri="{0D108BD9-81ED-4DB2-BD59-A6C34878D82A}">
                    <a16:rowId xmlns:a16="http://schemas.microsoft.com/office/drawing/2014/main" val="3146411173"/>
                  </a:ext>
                </a:extLst>
              </a:tr>
              <a:tr h="514205">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Aracataca</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5/04/2019</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15</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36393996"/>
                  </a:ext>
                </a:extLst>
              </a:tr>
              <a:tr h="514205">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Valledupar</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24/05/2019</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46</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196636437"/>
                  </a:ext>
                </a:extLst>
              </a:tr>
              <a:tr h="514205">
                <a:tc>
                  <a:txBody>
                    <a:bodyPr/>
                    <a:lstStyle/>
                    <a:p>
                      <a:pPr algn="ctr">
                        <a:spcAft>
                          <a:spcPts val="0"/>
                        </a:spcAft>
                      </a:pPr>
                      <a:r>
                        <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rPr>
                        <a:t>Villavicencio</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24/07/2019</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111</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20503051"/>
                  </a:ext>
                </a:extLst>
              </a:tr>
              <a:tr h="514205">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Istmina</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2/08/2019</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83</a:t>
                      </a: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96474560"/>
                  </a:ext>
                </a:extLst>
              </a:tr>
              <a:tr h="389906">
                <a:tc gridSpan="2">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Total                                               </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spcAft>
                          <a:spcPts val="0"/>
                        </a:spcAft>
                      </a:pPr>
                      <a:endParaRPr lang="es-CO" sz="2000" dirty="0">
                        <a:effectLst/>
                        <a:latin typeface="Calibri" panose="020F050202020403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rgbClr val="EFF5FB"/>
                    </a:solidFill>
                  </a:tcPr>
                </a:tc>
                <a:tc>
                  <a:txBody>
                    <a:bodyPr/>
                    <a:lstStyle/>
                    <a:p>
                      <a:pPr algn="ctr">
                        <a:spcAft>
                          <a:spcPts val="0"/>
                        </a:spcAft>
                      </a:pPr>
                      <a:r>
                        <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rPr>
                        <a:t>255</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127071298"/>
                  </a:ext>
                </a:extLst>
              </a:tr>
            </a:tbl>
          </a:graphicData>
        </a:graphic>
      </p:graphicFrame>
      <p:grpSp>
        <p:nvGrpSpPr>
          <p:cNvPr id="7" name="Group 6">
            <a:extLst>
              <a:ext uri="{FF2B5EF4-FFF2-40B4-BE49-F238E27FC236}">
                <a16:creationId xmlns:a16="http://schemas.microsoft.com/office/drawing/2014/main" id="{60347E04-AB33-C147-96F3-E362EE7E0676}"/>
              </a:ext>
            </a:extLst>
          </p:cNvPr>
          <p:cNvGrpSpPr/>
          <p:nvPr/>
        </p:nvGrpSpPr>
        <p:grpSpPr>
          <a:xfrm>
            <a:off x="0" y="-5709"/>
            <a:ext cx="12192000" cy="831309"/>
            <a:chOff x="0" y="421103"/>
            <a:chExt cx="12192000" cy="831309"/>
          </a:xfrm>
        </p:grpSpPr>
        <p:sp>
          <p:nvSpPr>
            <p:cNvPr id="8" name="Rectangle 7">
              <a:extLst>
                <a:ext uri="{FF2B5EF4-FFF2-40B4-BE49-F238E27FC236}">
                  <a16:creationId xmlns:a16="http://schemas.microsoft.com/office/drawing/2014/main" id="{7EC6097E-FB7C-634C-8676-E51DF2DD756B}"/>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380D09D-2C8F-9F46-AB2C-42695D794DDA}"/>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B2E079AB-E684-7945-98E1-64ABCDF981A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E7CCF23-D95C-4245-B150-DF5609D5D79B}"/>
                </a:ext>
              </a:extLst>
            </p:cNvPr>
            <p:cNvSpPr/>
            <p:nvPr/>
          </p:nvSpPr>
          <p:spPr>
            <a:xfrm>
              <a:off x="1465383" y="422233"/>
              <a:ext cx="10726617"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ítulo 1">
            <a:extLst>
              <a:ext uri="{FF2B5EF4-FFF2-40B4-BE49-F238E27FC236}">
                <a16:creationId xmlns:a16="http://schemas.microsoft.com/office/drawing/2014/main" id="{1B79A7BF-92C4-F24E-AC67-2876C29AA17B}"/>
              </a:ext>
            </a:extLst>
          </p:cNvPr>
          <p:cNvSpPr txBox="1">
            <a:spLocks/>
          </p:cNvSpPr>
          <p:nvPr/>
        </p:nvSpPr>
        <p:spPr>
          <a:xfrm>
            <a:off x="1465384" y="23446"/>
            <a:ext cx="1072661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500" b="1" dirty="0">
                <a:solidFill>
                  <a:srgbClr val="003366"/>
                </a:solidFill>
                <a:latin typeface="Myriad Pro" panose="020B0503030403020204" pitchFamily="34" charset="0"/>
              </a:rPr>
              <a:t>Ferias de servicio, mesas de trabajo y capacitaciones</a:t>
            </a:r>
            <a:endParaRPr lang="es-CO" sz="35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79877363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9E5FD1C6-47D8-4EB4-8871-19AED76315D5}"/>
              </a:ext>
            </a:extLst>
          </p:cNvPr>
          <p:cNvGraphicFramePr>
            <a:graphicFrameLocks noGrp="1"/>
          </p:cNvGraphicFramePr>
          <p:nvPr>
            <p:extLst>
              <p:ext uri="{D42A27DB-BD31-4B8C-83A1-F6EECF244321}">
                <p14:modId xmlns:p14="http://schemas.microsoft.com/office/powerpoint/2010/main" val="668476917"/>
              </p:ext>
            </p:extLst>
          </p:nvPr>
        </p:nvGraphicFramePr>
        <p:xfrm>
          <a:off x="4920180" y="1487250"/>
          <a:ext cx="6985412" cy="3768732"/>
        </p:xfrm>
        <a:graphic>
          <a:graphicData uri="http://schemas.openxmlformats.org/drawingml/2006/table">
            <a:tbl>
              <a:tblPr firstRow="1" firstCol="1" bandRow="1">
                <a:tableStyleId>{5C22544A-7EE6-4342-B048-85BDC9FD1C3A}</a:tableStyleId>
              </a:tblPr>
              <a:tblGrid>
                <a:gridCol w="2198593">
                  <a:extLst>
                    <a:ext uri="{9D8B030D-6E8A-4147-A177-3AD203B41FA5}">
                      <a16:colId xmlns:a16="http://schemas.microsoft.com/office/drawing/2014/main" val="3223794062"/>
                    </a:ext>
                  </a:extLst>
                </a:gridCol>
                <a:gridCol w="1144017">
                  <a:extLst>
                    <a:ext uri="{9D8B030D-6E8A-4147-A177-3AD203B41FA5}">
                      <a16:colId xmlns:a16="http://schemas.microsoft.com/office/drawing/2014/main" val="2311597574"/>
                    </a:ext>
                  </a:extLst>
                </a:gridCol>
                <a:gridCol w="1184176">
                  <a:extLst>
                    <a:ext uri="{9D8B030D-6E8A-4147-A177-3AD203B41FA5}">
                      <a16:colId xmlns:a16="http://schemas.microsoft.com/office/drawing/2014/main" val="3996862461"/>
                    </a:ext>
                  </a:extLst>
                </a:gridCol>
                <a:gridCol w="1094895">
                  <a:extLst>
                    <a:ext uri="{9D8B030D-6E8A-4147-A177-3AD203B41FA5}">
                      <a16:colId xmlns:a16="http://schemas.microsoft.com/office/drawing/2014/main" val="2150376756"/>
                    </a:ext>
                  </a:extLst>
                </a:gridCol>
                <a:gridCol w="1363731">
                  <a:extLst>
                    <a:ext uri="{9D8B030D-6E8A-4147-A177-3AD203B41FA5}">
                      <a16:colId xmlns:a16="http://schemas.microsoft.com/office/drawing/2014/main" val="2635234891"/>
                    </a:ext>
                  </a:extLst>
                </a:gridCol>
              </a:tblGrid>
              <a:tr h="536076">
                <a:tc>
                  <a:txBody>
                    <a:bodyPr/>
                    <a:lstStyle/>
                    <a:p>
                      <a:pPr algn="ctr">
                        <a:spcAft>
                          <a:spcPts val="0"/>
                        </a:spcAft>
                      </a:pPr>
                      <a:r>
                        <a:rPr lang="es-CO" sz="1800" dirty="0">
                          <a:solidFill>
                            <a:schemeClr val="bg1"/>
                          </a:solidFill>
                          <a:effectLst/>
                          <a:latin typeface="Myriad Pro" panose="020B0503030403020204" pitchFamily="34" charset="0"/>
                        </a:rPr>
                        <a:t>VENTANILLA</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rgbClr val="007FAC"/>
                    </a:solidFill>
                  </a:tcPr>
                </a:tc>
                <a:tc>
                  <a:txBody>
                    <a:bodyPr/>
                    <a:lstStyle/>
                    <a:p>
                      <a:pPr algn="ctr">
                        <a:spcAft>
                          <a:spcPts val="0"/>
                        </a:spcAft>
                      </a:pPr>
                      <a:r>
                        <a:rPr lang="es-CO" sz="1800" dirty="0">
                          <a:solidFill>
                            <a:schemeClr val="bg1"/>
                          </a:solidFill>
                          <a:effectLst/>
                          <a:latin typeface="Myriad Pro" panose="020B0503030403020204" pitchFamily="34" charset="0"/>
                        </a:rPr>
                        <a:t>MALO</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rgbClr val="007FAC"/>
                    </a:solidFill>
                  </a:tcPr>
                </a:tc>
                <a:tc>
                  <a:txBody>
                    <a:bodyPr/>
                    <a:lstStyle/>
                    <a:p>
                      <a:pPr algn="ctr">
                        <a:spcAft>
                          <a:spcPts val="0"/>
                        </a:spcAft>
                      </a:pPr>
                      <a:r>
                        <a:rPr lang="es-CO" sz="1800" dirty="0">
                          <a:solidFill>
                            <a:schemeClr val="bg1"/>
                          </a:solidFill>
                          <a:effectLst/>
                          <a:latin typeface="Myriad Pro" panose="020B0503030403020204" pitchFamily="34" charset="0"/>
                        </a:rPr>
                        <a:t>REGULAR</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rgbClr val="007FAC"/>
                    </a:solidFill>
                  </a:tcPr>
                </a:tc>
                <a:tc>
                  <a:txBody>
                    <a:bodyPr/>
                    <a:lstStyle/>
                    <a:p>
                      <a:pPr algn="ctr">
                        <a:spcAft>
                          <a:spcPts val="0"/>
                        </a:spcAft>
                      </a:pPr>
                      <a:r>
                        <a:rPr lang="es-CO" sz="1800" dirty="0">
                          <a:solidFill>
                            <a:schemeClr val="bg1"/>
                          </a:solidFill>
                          <a:effectLst/>
                          <a:latin typeface="Myriad Pro" panose="020B0503030403020204" pitchFamily="34" charset="0"/>
                        </a:rPr>
                        <a:t>BUENO</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rgbClr val="007FAC"/>
                    </a:solidFill>
                  </a:tcPr>
                </a:tc>
                <a:tc>
                  <a:txBody>
                    <a:bodyPr/>
                    <a:lstStyle/>
                    <a:p>
                      <a:pPr algn="ctr">
                        <a:spcAft>
                          <a:spcPts val="0"/>
                        </a:spcAft>
                      </a:pPr>
                      <a:r>
                        <a:rPr lang="es-CO" sz="1800" dirty="0">
                          <a:solidFill>
                            <a:schemeClr val="bg1"/>
                          </a:solidFill>
                          <a:effectLst/>
                          <a:latin typeface="Myriad Pro" panose="020B0503030403020204" pitchFamily="34" charset="0"/>
                        </a:rPr>
                        <a:t>EXCELENTE</a:t>
                      </a:r>
                      <a:endParaRPr lang="es-CO" sz="1600" dirty="0">
                        <a:solidFill>
                          <a:schemeClr val="bg1"/>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rgbClr val="007FAC"/>
                    </a:solidFill>
                  </a:tcPr>
                </a:tc>
                <a:extLst>
                  <a:ext uri="{0D108BD9-81ED-4DB2-BD59-A6C34878D82A}">
                    <a16:rowId xmlns:a16="http://schemas.microsoft.com/office/drawing/2014/main" val="1211806369"/>
                  </a:ext>
                </a:extLst>
              </a:tr>
              <a:tr h="472596">
                <a:tc>
                  <a:txBody>
                    <a:bodyPr/>
                    <a:lstStyle/>
                    <a:p>
                      <a:pPr algn="l">
                        <a:spcAft>
                          <a:spcPts val="0"/>
                        </a:spcAft>
                      </a:pPr>
                      <a:r>
                        <a:rPr lang="es-CO" sz="1800" dirty="0">
                          <a:solidFill>
                            <a:srgbClr val="003366"/>
                          </a:solidFill>
                          <a:effectLst/>
                          <a:latin typeface="Myriad Pro" panose="020B0503030403020204" pitchFamily="34" charset="0"/>
                        </a:rPr>
                        <a:t>Notificaciones</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0</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a:solidFill>
                            <a:srgbClr val="003366"/>
                          </a:solidFill>
                          <a:effectLst/>
                          <a:latin typeface="Myriad Pro" panose="020B0503030403020204" pitchFamily="34" charset="0"/>
                        </a:rPr>
                        <a:t>0</a:t>
                      </a:r>
                      <a:endPar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a:solidFill>
                            <a:srgbClr val="003366"/>
                          </a:solidFill>
                          <a:effectLst/>
                          <a:latin typeface="Myriad Pro" panose="020B0503030403020204" pitchFamily="34" charset="0"/>
                        </a:rPr>
                        <a:t>0</a:t>
                      </a:r>
                      <a:endPar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2</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987410160"/>
                  </a:ext>
                </a:extLst>
              </a:tr>
              <a:tr h="472596">
                <a:tc>
                  <a:txBody>
                    <a:bodyPr/>
                    <a:lstStyle/>
                    <a:p>
                      <a:pPr algn="l">
                        <a:spcAft>
                          <a:spcPts val="0"/>
                        </a:spcAft>
                      </a:pPr>
                      <a:r>
                        <a:rPr lang="es-CO" sz="1800" dirty="0">
                          <a:solidFill>
                            <a:srgbClr val="003366"/>
                          </a:solidFill>
                          <a:effectLst/>
                          <a:latin typeface="Myriad Pro" panose="020B0503030403020204" pitchFamily="34" charset="0"/>
                        </a:rPr>
                        <a:t>Trámites</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0</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0</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a:solidFill>
                            <a:srgbClr val="003366"/>
                          </a:solidFill>
                          <a:effectLst/>
                          <a:latin typeface="Myriad Pro" panose="020B0503030403020204" pitchFamily="34" charset="0"/>
                        </a:rPr>
                        <a:t>0</a:t>
                      </a:r>
                      <a:endPar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3</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3033005787"/>
                  </a:ext>
                </a:extLst>
              </a:tr>
              <a:tr h="671136">
                <a:tc>
                  <a:txBody>
                    <a:bodyPr/>
                    <a:lstStyle/>
                    <a:p>
                      <a:pPr algn="l">
                        <a:spcAft>
                          <a:spcPts val="0"/>
                        </a:spcAft>
                      </a:pPr>
                      <a:r>
                        <a:rPr lang="es-CO" sz="1800" dirty="0">
                          <a:solidFill>
                            <a:srgbClr val="003366"/>
                          </a:solidFill>
                          <a:effectLst/>
                          <a:latin typeface="Myriad Pro" panose="020B0503030403020204" pitchFamily="34" charset="0"/>
                        </a:rPr>
                        <a:t>Correspondencia Externa</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2</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3</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110</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12.562</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781121164"/>
                  </a:ext>
                </a:extLst>
              </a:tr>
              <a:tr h="472596">
                <a:tc>
                  <a:txBody>
                    <a:bodyPr/>
                    <a:lstStyle/>
                    <a:p>
                      <a:pPr algn="l">
                        <a:spcAft>
                          <a:spcPts val="0"/>
                        </a:spcAft>
                      </a:pPr>
                      <a:r>
                        <a:rPr lang="es-CO" sz="1800" dirty="0">
                          <a:solidFill>
                            <a:srgbClr val="003366"/>
                          </a:solidFill>
                          <a:effectLst/>
                          <a:latin typeface="Myriad Pro" panose="020B0503030403020204" pitchFamily="34" charset="0"/>
                        </a:rPr>
                        <a:t>Cuentas Por Pagar</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0</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1</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22</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2.899</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842620934"/>
                  </a:ext>
                </a:extLst>
              </a:tr>
              <a:tr h="671136">
                <a:tc>
                  <a:txBody>
                    <a:bodyPr/>
                    <a:lstStyle/>
                    <a:p>
                      <a:pPr algn="l">
                        <a:spcAft>
                          <a:spcPts val="0"/>
                        </a:spcAft>
                      </a:pPr>
                      <a:r>
                        <a:rPr lang="es-CO" sz="1800" dirty="0">
                          <a:solidFill>
                            <a:srgbClr val="003366"/>
                          </a:solidFill>
                          <a:effectLst/>
                          <a:latin typeface="Myriad Pro" panose="020B0503030403020204" pitchFamily="34" charset="0"/>
                        </a:rPr>
                        <a:t>Contratos y Licitaciones</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a:solidFill>
                            <a:srgbClr val="003366"/>
                          </a:solidFill>
                          <a:effectLst/>
                          <a:latin typeface="Myriad Pro" panose="020B0503030403020204" pitchFamily="34" charset="0"/>
                        </a:rPr>
                        <a:t>0</a:t>
                      </a:r>
                      <a:endPar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a:solidFill>
                            <a:srgbClr val="003366"/>
                          </a:solidFill>
                          <a:effectLst/>
                          <a:latin typeface="Myriad Pro" panose="020B0503030403020204" pitchFamily="34" charset="0"/>
                        </a:rPr>
                        <a:t>0</a:t>
                      </a:r>
                      <a:endParaRPr lang="es-CO" sz="160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2</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dirty="0">
                          <a:solidFill>
                            <a:srgbClr val="003366"/>
                          </a:solidFill>
                          <a:effectLst/>
                          <a:latin typeface="Myriad Pro" panose="020B0503030403020204" pitchFamily="34" charset="0"/>
                        </a:rPr>
                        <a:t>174</a:t>
                      </a:r>
                      <a:endParaRPr lang="es-CO" sz="1600"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678973084"/>
                  </a:ext>
                </a:extLst>
              </a:tr>
              <a:tr h="472596">
                <a:tc>
                  <a:txBody>
                    <a:bodyPr/>
                    <a:lstStyle/>
                    <a:p>
                      <a:pPr algn="l">
                        <a:spcAft>
                          <a:spcPts val="0"/>
                        </a:spcAft>
                      </a:pPr>
                      <a:r>
                        <a:rPr lang="es-CO" sz="1800" b="1" dirty="0">
                          <a:solidFill>
                            <a:srgbClr val="003366"/>
                          </a:solidFill>
                          <a:effectLst/>
                          <a:latin typeface="Myriad Pro" panose="020B0503030403020204" pitchFamily="34" charset="0"/>
                        </a:rPr>
                        <a:t>TOTAL REPORTE</a:t>
                      </a:r>
                      <a:endPar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b="1" dirty="0">
                          <a:solidFill>
                            <a:srgbClr val="003366"/>
                          </a:solidFill>
                          <a:effectLst/>
                          <a:latin typeface="Myriad Pro" panose="020B0503030403020204" pitchFamily="34" charset="0"/>
                        </a:rPr>
                        <a:t>2</a:t>
                      </a:r>
                      <a:endPar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b="1" dirty="0">
                          <a:solidFill>
                            <a:srgbClr val="003366"/>
                          </a:solidFill>
                          <a:effectLst/>
                          <a:latin typeface="Myriad Pro" panose="020B0503030403020204" pitchFamily="34" charset="0"/>
                        </a:rPr>
                        <a:t>4</a:t>
                      </a:r>
                      <a:endPar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b="1" dirty="0">
                          <a:solidFill>
                            <a:srgbClr val="003366"/>
                          </a:solidFill>
                          <a:effectLst/>
                          <a:latin typeface="Myriad Pro" panose="020B0503030403020204" pitchFamily="34" charset="0"/>
                        </a:rPr>
                        <a:t>134</a:t>
                      </a:r>
                      <a:endPar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tc>
                  <a:txBody>
                    <a:bodyPr/>
                    <a:lstStyle/>
                    <a:p>
                      <a:pPr algn="ctr">
                        <a:spcAft>
                          <a:spcPts val="0"/>
                        </a:spcAft>
                      </a:pPr>
                      <a:r>
                        <a:rPr lang="es-CO" sz="1800" b="1" dirty="0">
                          <a:solidFill>
                            <a:srgbClr val="003366"/>
                          </a:solidFill>
                          <a:effectLst/>
                          <a:latin typeface="Myriad Pro" panose="020B0503030403020204" pitchFamily="34" charset="0"/>
                        </a:rPr>
                        <a:t>15.640</a:t>
                      </a:r>
                      <a:endParaRPr lang="es-CO" sz="1600" b="1" dirty="0">
                        <a:solidFill>
                          <a:srgbClr val="003366"/>
                        </a:solidFill>
                        <a:effectLst/>
                        <a:latin typeface="Myriad Pro" panose="020B0503030403020204" pitchFamily="34" charset="0"/>
                        <a:ea typeface="Calibri" panose="020F0502020204030204" pitchFamily="34" charset="0"/>
                        <a:cs typeface="Calibri" panose="020F0502020204030204" pitchFamily="34" charset="0"/>
                      </a:endParaRPr>
                    </a:p>
                  </a:txBody>
                  <a:tcPr marL="44450" marR="44450" marT="0" marB="0" anchor="ctr">
                    <a:solidFill>
                      <a:schemeClr val="bg1">
                        <a:lumMod val="95000"/>
                      </a:schemeClr>
                    </a:solidFill>
                  </a:tcPr>
                </a:tc>
                <a:extLst>
                  <a:ext uri="{0D108BD9-81ED-4DB2-BD59-A6C34878D82A}">
                    <a16:rowId xmlns:a16="http://schemas.microsoft.com/office/drawing/2014/main" val="1831163473"/>
                  </a:ext>
                </a:extLst>
              </a:tr>
            </a:tbl>
          </a:graphicData>
        </a:graphic>
      </p:graphicFrame>
      <p:sp>
        <p:nvSpPr>
          <p:cNvPr id="7" name="Rectángulo 6">
            <a:extLst>
              <a:ext uri="{FF2B5EF4-FFF2-40B4-BE49-F238E27FC236}">
                <a16:creationId xmlns:a16="http://schemas.microsoft.com/office/drawing/2014/main" id="{FFBF41B3-5563-46AF-BA09-C1C123706222}"/>
              </a:ext>
            </a:extLst>
          </p:cNvPr>
          <p:cNvSpPr/>
          <p:nvPr/>
        </p:nvSpPr>
        <p:spPr>
          <a:xfrm>
            <a:off x="1465383" y="1067400"/>
            <a:ext cx="3370659" cy="1754326"/>
          </a:xfrm>
          <a:prstGeom prst="rect">
            <a:avLst/>
          </a:prstGeom>
        </p:spPr>
        <p:txBody>
          <a:bodyPr wrap="square">
            <a:spAutoFit/>
          </a:bodyPr>
          <a:lstStyle/>
          <a:p>
            <a:r>
              <a:rPr lang="es-CO" dirty="0">
                <a:solidFill>
                  <a:srgbClr val="003366"/>
                </a:solidFill>
                <a:latin typeface="Myriad Pro" panose="020B0503030403020204" pitchFamily="34" charset="0"/>
              </a:rPr>
              <a:t>Para conocer la percepción de los ciudadanos con respecto a la atención, se utilizan los calificadores de servicio digital en el canal presencial  ubicado en las ventanillas de atención. </a:t>
            </a:r>
            <a:endParaRPr lang="es-CO" dirty="0">
              <a:solidFill>
                <a:srgbClr val="003366"/>
              </a:solidFill>
              <a:latin typeface="Myriad Pro" panose="020B0503030403020204" pitchFamily="34" charset="0"/>
              <a:ea typeface="Calibri" panose="020F0502020204030204" pitchFamily="34" charset="0"/>
              <a:cs typeface="Calibri" panose="020F0502020204030204" pitchFamily="34" charset="0"/>
            </a:endParaRPr>
          </a:p>
        </p:txBody>
      </p:sp>
      <p:grpSp>
        <p:nvGrpSpPr>
          <p:cNvPr id="5" name="Group 4">
            <a:extLst>
              <a:ext uri="{FF2B5EF4-FFF2-40B4-BE49-F238E27FC236}">
                <a16:creationId xmlns:a16="http://schemas.microsoft.com/office/drawing/2014/main" id="{611E161D-B056-7044-A452-AF4C57536E52}"/>
              </a:ext>
            </a:extLst>
          </p:cNvPr>
          <p:cNvGrpSpPr/>
          <p:nvPr/>
        </p:nvGrpSpPr>
        <p:grpSpPr>
          <a:xfrm>
            <a:off x="0" y="-5709"/>
            <a:ext cx="4836042" cy="831309"/>
            <a:chOff x="0" y="421103"/>
            <a:chExt cx="4836042" cy="831309"/>
          </a:xfrm>
        </p:grpSpPr>
        <p:sp>
          <p:nvSpPr>
            <p:cNvPr id="6" name="Rectangle 5">
              <a:extLst>
                <a:ext uri="{FF2B5EF4-FFF2-40B4-BE49-F238E27FC236}">
                  <a16:creationId xmlns:a16="http://schemas.microsoft.com/office/drawing/2014/main" id="{95028984-31F5-AA4C-B23A-E0410034DBA4}"/>
                </a:ext>
              </a:extLst>
            </p:cNvPr>
            <p:cNvSpPr/>
            <p:nvPr/>
          </p:nvSpPr>
          <p:spPr>
            <a:xfrm>
              <a:off x="1465386" y="421105"/>
              <a:ext cx="337065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773780C4-EAB7-9D42-8E29-422753798692}"/>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FE56980-E7BC-864B-B53D-7A53C14D14E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1D4DA9-D097-2C46-91E3-41C64879BFF3}"/>
                </a:ext>
              </a:extLst>
            </p:cNvPr>
            <p:cNvSpPr/>
            <p:nvPr/>
          </p:nvSpPr>
          <p:spPr>
            <a:xfrm>
              <a:off x="1465383" y="422233"/>
              <a:ext cx="337065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ítulo 1">
            <a:extLst>
              <a:ext uri="{FF2B5EF4-FFF2-40B4-BE49-F238E27FC236}">
                <a16:creationId xmlns:a16="http://schemas.microsoft.com/office/drawing/2014/main" id="{326F9603-9DF9-BC48-8CB3-64CAB9AAA8FF}"/>
              </a:ext>
            </a:extLst>
          </p:cNvPr>
          <p:cNvSpPr txBox="1">
            <a:spLocks/>
          </p:cNvSpPr>
          <p:nvPr/>
        </p:nvSpPr>
        <p:spPr>
          <a:xfrm>
            <a:off x="1465384" y="23446"/>
            <a:ext cx="315732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Calificadores</a:t>
            </a:r>
            <a:endParaRPr lang="es-CO" sz="4000" b="1" dirty="0">
              <a:solidFill>
                <a:srgbClr val="003366"/>
              </a:solidFill>
              <a:latin typeface="Myriad Pro" panose="020B0503030403020204" pitchFamily="34" charset="0"/>
            </a:endParaRPr>
          </a:p>
        </p:txBody>
      </p:sp>
      <p:sp>
        <p:nvSpPr>
          <p:cNvPr id="12" name="Rectángulo 11">
            <a:extLst>
              <a:ext uri="{FF2B5EF4-FFF2-40B4-BE49-F238E27FC236}">
                <a16:creationId xmlns:a16="http://schemas.microsoft.com/office/drawing/2014/main" id="{FFBF41B3-5563-46AF-BA09-C1C123706222}"/>
              </a:ext>
            </a:extLst>
          </p:cNvPr>
          <p:cNvSpPr/>
          <p:nvPr/>
        </p:nvSpPr>
        <p:spPr>
          <a:xfrm>
            <a:off x="4836042" y="1067400"/>
            <a:ext cx="4321338" cy="369332"/>
          </a:xfrm>
          <a:prstGeom prst="rect">
            <a:avLst/>
          </a:prstGeom>
        </p:spPr>
        <p:txBody>
          <a:bodyPr wrap="square">
            <a:spAutoFit/>
          </a:bodyPr>
          <a:lstStyle/>
          <a:p>
            <a:r>
              <a:rPr lang="es-CO" dirty="0">
                <a:solidFill>
                  <a:srgbClr val="003366"/>
                </a:solidFill>
                <a:latin typeface="Myriad Pro" panose="020B0503030403020204" pitchFamily="34" charset="0"/>
              </a:rPr>
              <a:t>Los resultados de calificación son: </a:t>
            </a:r>
            <a:endParaRPr lang="es-CO" dirty="0">
              <a:solidFill>
                <a:srgbClr val="003366"/>
              </a:solidFill>
              <a:latin typeface="Myriad Pro" panose="020B050303040302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65497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ángulo 32"/>
          <p:cNvSpPr>
            <a:spLocks noChangeArrowheads="1"/>
          </p:cNvSpPr>
          <p:nvPr/>
        </p:nvSpPr>
        <p:spPr bwMode="auto">
          <a:xfrm>
            <a:off x="896938" y="6161088"/>
            <a:ext cx="9164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s-MX" altLang="es-CO" sz="1800" dirty="0">
                <a:solidFill>
                  <a:schemeClr val="bg1"/>
                </a:solidFill>
                <a:latin typeface="Arial Narrow" panose="020B0606020202030204" pitchFamily="34" charset="0"/>
                <a:cs typeface="Segoe UI Historic" panose="020B0502040204020203" pitchFamily="34" charset="0"/>
              </a:rPr>
              <a:t>En el 2018 se dio cumplimiento al 100% del Plan Anual de Auditorias.</a:t>
            </a:r>
            <a:endParaRPr lang="es-MX" altLang="es-CO" sz="2400" dirty="0">
              <a:solidFill>
                <a:schemeClr val="bg1"/>
              </a:solidFill>
              <a:latin typeface="Arial Narrow" panose="020B0606020202030204" pitchFamily="34" charset="0"/>
              <a:cs typeface="Segoe UI Historic" panose="020B0502040204020203" pitchFamily="34"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438689066"/>
              </p:ext>
            </p:extLst>
          </p:nvPr>
        </p:nvGraphicFramePr>
        <p:xfrm>
          <a:off x="315685" y="1180697"/>
          <a:ext cx="11582400" cy="4494159"/>
        </p:xfrm>
        <a:graphic>
          <a:graphicData uri="http://schemas.openxmlformats.org/drawingml/2006/table">
            <a:tbl>
              <a:tblPr firstRow="1" bandRow="1">
                <a:tableStyleId>{5C22544A-7EE6-4342-B048-85BDC9FD1C3A}</a:tableStyleId>
              </a:tblPr>
              <a:tblGrid>
                <a:gridCol w="2420027">
                  <a:extLst>
                    <a:ext uri="{9D8B030D-6E8A-4147-A177-3AD203B41FA5}">
                      <a16:colId xmlns:a16="http://schemas.microsoft.com/office/drawing/2014/main" val="20000"/>
                    </a:ext>
                  </a:extLst>
                </a:gridCol>
                <a:gridCol w="4050271">
                  <a:extLst>
                    <a:ext uri="{9D8B030D-6E8A-4147-A177-3AD203B41FA5}">
                      <a16:colId xmlns:a16="http://schemas.microsoft.com/office/drawing/2014/main" val="20001"/>
                    </a:ext>
                  </a:extLst>
                </a:gridCol>
                <a:gridCol w="5112102">
                  <a:extLst>
                    <a:ext uri="{9D8B030D-6E8A-4147-A177-3AD203B41FA5}">
                      <a16:colId xmlns:a16="http://schemas.microsoft.com/office/drawing/2014/main" val="20002"/>
                    </a:ext>
                  </a:extLst>
                </a:gridCol>
              </a:tblGrid>
              <a:tr h="370847">
                <a:tc>
                  <a:txBody>
                    <a:bodyPr/>
                    <a:lstStyle/>
                    <a:p>
                      <a:pPr algn="ctr" fontAlgn="ctr"/>
                      <a:r>
                        <a:rPr lang="es-CO" sz="15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COMPONENTES</a:t>
                      </a:r>
                      <a:endParaRPr lang="es-CO" sz="15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tc>
                  <a:txBody>
                    <a:bodyPr/>
                    <a:lstStyle/>
                    <a:p>
                      <a:pPr algn="ctr" fontAlgn="ctr"/>
                      <a:r>
                        <a:rPr lang="es-CO" sz="15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DESCRIPCIÓN</a:t>
                      </a:r>
                      <a:endParaRPr lang="es-CO" sz="15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tc>
                  <a:txBody>
                    <a:bodyPr/>
                    <a:lstStyle/>
                    <a:p>
                      <a:pPr algn="ctr" fontAlgn="ctr"/>
                      <a:r>
                        <a:rPr lang="es-CO" sz="15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AVANCE DE LA GESTIÓN </a:t>
                      </a:r>
                      <a:endParaRPr lang="es-CO" sz="15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extLst>
                  <a:ext uri="{0D108BD9-81ED-4DB2-BD59-A6C34878D82A}">
                    <a16:rowId xmlns:a16="http://schemas.microsoft.com/office/drawing/2014/main" val="10000"/>
                  </a:ext>
                </a:extLst>
              </a:tr>
              <a:tr h="1375884">
                <a:tc>
                  <a:txBody>
                    <a:bodyPr/>
                    <a:lstStyle/>
                    <a:p>
                      <a:pPr algn="ctr" fontAlgn="ctr"/>
                      <a:r>
                        <a:rPr lang="es-CO" sz="1500" dirty="0">
                          <a:solidFill>
                            <a:srgbClr val="003366"/>
                          </a:solidFill>
                          <a:latin typeface="Myriad Pro" panose="020B0503030403020204" pitchFamily="34" charset="0"/>
                          <a:cs typeface="Arial" panose="020B0604020202020204" pitchFamily="34" charset="0"/>
                        </a:rPr>
                        <a:t>Ambiente de Control. </a:t>
                      </a:r>
                      <a:endParaRPr lang="es-CO" sz="15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endParaRPr>
                    </a:p>
                  </a:txBody>
                  <a:tcPr marL="4254" marR="4254" marT="4256"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500" dirty="0">
                          <a:solidFill>
                            <a:srgbClr val="003366"/>
                          </a:solidFill>
                          <a:latin typeface="Myriad Pro" panose="020B0503030403020204" pitchFamily="34" charset="0"/>
                          <a:cs typeface="Arial" panose="020B0604020202020204" pitchFamily="34" charset="0"/>
                        </a:rPr>
                        <a:t>Evaluar la eficacia de las estrategias de la Entidad para promover la integridad en el servicio publico; evaluar el diseño y efectividad de los controles y proveer información a la Alta Dirección; proporcionar información sobre la idoneidad y efectividad del esquema operativo de la Entidad; ejercer la auditoria interna de manera Técnica acorde con las políticas y practicas apropiadas.</a:t>
                      </a:r>
                    </a:p>
                    <a:p>
                      <a:pPr algn="just" fontAlgn="ctr"/>
                      <a:r>
                        <a:rPr lang="es-CO" sz="150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rPr>
                        <a:t> </a:t>
                      </a:r>
                      <a:endParaRPr lang="es-CO" sz="15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endParaRPr>
                    </a:p>
                  </a:txBody>
                  <a:tcPr marL="4254" marR="4254" marT="4256" marB="0" anchor="ctr"/>
                </a:tc>
                <a:tc>
                  <a:txBody>
                    <a:bodyPr/>
                    <a:lstStyle/>
                    <a:p>
                      <a:pPr marL="171450" indent="-171450" algn="l" fontAlgn="ctr">
                        <a:buFont typeface="Arial" panose="020B0604020202020204" pitchFamily="34" charset="0"/>
                        <a:buChar char="•"/>
                      </a:pPr>
                      <a:r>
                        <a:rPr lang="es-CO" sz="15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rPr>
                        <a:t>Evaluación Pormenorizada de Sistema de Control Interno de la Entidad (</a:t>
                      </a:r>
                      <a:r>
                        <a:rPr lang="es-ES" sz="1500" i="0" kern="1200" dirty="0">
                          <a:solidFill>
                            <a:srgbClr val="003366"/>
                          </a:solidFill>
                          <a:effectLst/>
                          <a:latin typeface="Myriad Pro" panose="020B0503030403020204" pitchFamily="34" charset="0"/>
                          <a:ea typeface="+mn-ea"/>
                          <a:cs typeface="Arial" panose="020B0604020202020204" pitchFamily="34" charset="0"/>
                        </a:rPr>
                        <a:t>artículo 9 de la Ley 1474 de 2011)</a:t>
                      </a:r>
                    </a:p>
                    <a:p>
                      <a:pPr marL="171450" indent="-171450" algn="l" fontAlgn="ctr">
                        <a:buFont typeface="Arial" panose="020B0604020202020204" pitchFamily="34" charset="0"/>
                        <a:buChar char="•"/>
                      </a:pPr>
                      <a:r>
                        <a:rPr lang="es-ES" sz="1500" i="0" kern="1200" dirty="0">
                          <a:solidFill>
                            <a:srgbClr val="003366"/>
                          </a:solidFill>
                          <a:effectLst/>
                          <a:latin typeface="Myriad Pro" panose="020B0503030403020204" pitchFamily="34" charset="0"/>
                          <a:ea typeface="+mn-ea"/>
                          <a:cs typeface="Arial" panose="020B0604020202020204" pitchFamily="34" charset="0"/>
                        </a:rPr>
                        <a:t>Evaluación Anual al Sistema de Control Interno Institucional</a:t>
                      </a:r>
                    </a:p>
                    <a:p>
                      <a:pPr marL="171450" indent="-171450" algn="l" fontAlgn="ctr">
                        <a:buFont typeface="Arial" panose="020B0604020202020204" pitchFamily="34" charset="0"/>
                        <a:buChar char="•"/>
                      </a:pPr>
                      <a:r>
                        <a:rPr lang="es-ES" sz="1500" i="0" kern="1200" dirty="0">
                          <a:solidFill>
                            <a:srgbClr val="003366"/>
                          </a:solidFill>
                          <a:effectLst/>
                          <a:latin typeface="Myriad Pro" panose="020B0503030403020204" pitchFamily="34" charset="0"/>
                          <a:ea typeface="+mn-ea"/>
                          <a:cs typeface="Arial" panose="020B0604020202020204" pitchFamily="34" charset="0"/>
                        </a:rPr>
                        <a:t>Evaluación al Sistema de Control Interno Contable Institucional</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5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rPr>
                        <a:t>Se formularon recomendaciones a la Alta Dirección para el fortalecimiento del Sistema de Control Interno a través del Control de Legalidad</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5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rPr>
                        <a:t>Sensibilización para fortalecer el Sistema de Control Interno Institucional mediante comités y mesas de trabajo.</a:t>
                      </a:r>
                    </a:p>
                  </a:txBody>
                  <a:tcPr marL="4254" marR="4254" marT="4256" marB="0" anchor="ctr"/>
                </a:tc>
                <a:extLst>
                  <a:ext uri="{0D108BD9-81ED-4DB2-BD59-A6C34878D82A}">
                    <a16:rowId xmlns:a16="http://schemas.microsoft.com/office/drawing/2014/main" val="10001"/>
                  </a:ext>
                </a:extLst>
              </a:tr>
              <a:tr h="1223481">
                <a:tc>
                  <a:txBody>
                    <a:bodyPr/>
                    <a:lstStyle/>
                    <a:p>
                      <a:pPr algn="ctr" rtl="0" fontAlgn="ctr"/>
                      <a:r>
                        <a:rPr lang="es-CO" sz="1500" u="none" strike="noStrike" dirty="0">
                          <a:solidFill>
                            <a:srgbClr val="003366"/>
                          </a:solidFill>
                          <a:effectLst/>
                          <a:latin typeface="Myriad Pro" panose="020B0503030403020204" pitchFamily="34" charset="0"/>
                          <a:ea typeface="Verdana" panose="020B0604030504040204" pitchFamily="34" charset="0"/>
                          <a:cs typeface="Verdana" panose="020B0604030504040204" pitchFamily="34" charset="0"/>
                        </a:rPr>
                        <a:t>Evaluación del Riesgo</a:t>
                      </a:r>
                      <a:endParaRPr lang="es-CO" sz="1500" b="0" i="0" u="none" strike="noStrike" dirty="0">
                        <a:solidFill>
                          <a:srgbClr val="003366"/>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500" dirty="0">
                          <a:solidFill>
                            <a:srgbClr val="003366"/>
                          </a:solidFill>
                          <a:latin typeface="Myriad Pro" panose="020B0503030403020204" pitchFamily="34" charset="0"/>
                          <a:cs typeface="Arial" panose="020B0604020202020204" pitchFamily="34" charset="0"/>
                        </a:rPr>
                        <a:t>Asesorar en metodologías para la administración del Riesgo; identificar y evaluar cambios que podrían tener un impacto significativo en el SCI; Comunicar al Comité de Coordinación de Control Interno posibles cambios e impactos en la valoración del riesgo; revisar la efectividad y la aplicación de controles; alertar sobre la probabilidad de riesgo de corrupción.</a:t>
                      </a:r>
                    </a:p>
                  </a:txBody>
                  <a:tcPr marL="4254" marR="4254" marT="4256" marB="0" anchor="ctr"/>
                </a:tc>
                <a:tc>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500" dirty="0">
                          <a:solidFill>
                            <a:srgbClr val="003366"/>
                          </a:solidFill>
                          <a:latin typeface="Myriad Pro" panose="020B0503030403020204" pitchFamily="34" charset="0"/>
                          <a:cs typeface="Arial" panose="020B0604020202020204" pitchFamily="34" charset="0"/>
                        </a:rPr>
                        <a:t>Informe de Seguimiento al Cumplimiento del Mapa de Riesgos por Corrupción Institucional.(Decreto 124 de 2016)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500" b="0" i="0" u="none" strike="noStrike" kern="1200" dirty="0">
                          <a:solidFill>
                            <a:srgbClr val="003366"/>
                          </a:solidFill>
                          <a:effectLst/>
                          <a:latin typeface="Myriad Pro" panose="020B0503030403020204" pitchFamily="34" charset="0"/>
                          <a:ea typeface="+mn-ea"/>
                          <a:cs typeface="Arial" panose="020B0604020202020204" pitchFamily="34" charset="0"/>
                        </a:rPr>
                        <a:t>Informes de auditoría a la direcciones territoriales  </a:t>
                      </a:r>
                      <a:r>
                        <a:rPr lang="es-ES" sz="1500" i="0" kern="1200" dirty="0">
                          <a:solidFill>
                            <a:srgbClr val="003366"/>
                          </a:solidFill>
                          <a:effectLst/>
                          <a:latin typeface="Myriad Pro" panose="020B0503030403020204" pitchFamily="34" charset="0"/>
                          <a:ea typeface="+mn-ea"/>
                          <a:cs typeface="Arial" panose="020B0604020202020204" pitchFamily="34" charset="0"/>
                        </a:rPr>
                        <a:t>– Identificación de riesgos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500" i="0" kern="1200" dirty="0">
                          <a:solidFill>
                            <a:srgbClr val="003366"/>
                          </a:solidFill>
                          <a:effectLst/>
                          <a:latin typeface="Myriad Pro" panose="020B0503030403020204" pitchFamily="34" charset="0"/>
                          <a:ea typeface="+mn-ea"/>
                          <a:cs typeface="Arial" panose="020B0604020202020204" pitchFamily="34" charset="0"/>
                        </a:rPr>
                        <a:t>Informe de Auditoría al Sistema de Gestión Documental – FUID – Identificación de riesgos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500" i="0" kern="1200" dirty="0">
                          <a:solidFill>
                            <a:srgbClr val="003366"/>
                          </a:solidFill>
                          <a:effectLst/>
                          <a:latin typeface="Myriad Pro" panose="020B0503030403020204" pitchFamily="34" charset="0"/>
                          <a:ea typeface="+mn-ea"/>
                          <a:cs typeface="Arial" panose="020B0604020202020204" pitchFamily="34" charset="0"/>
                        </a:rPr>
                        <a:t>Informe de Auditoria a la Contratación de Obras - Identificación de riesgos</a:t>
                      </a:r>
                    </a:p>
                  </a:txBody>
                  <a:tcPr marL="4254" marR="4254" marT="4256" marB="0" anchor="ctr"/>
                </a:tc>
                <a:extLst>
                  <a:ext uri="{0D108BD9-81ED-4DB2-BD59-A6C34878D82A}">
                    <a16:rowId xmlns:a16="http://schemas.microsoft.com/office/drawing/2014/main" val="10002"/>
                  </a:ext>
                </a:extLst>
              </a:tr>
            </a:tbl>
          </a:graphicData>
        </a:graphic>
      </p:graphicFrame>
      <p:sp>
        <p:nvSpPr>
          <p:cNvPr id="8" name="Rectángulo 7"/>
          <p:cNvSpPr/>
          <p:nvPr/>
        </p:nvSpPr>
        <p:spPr>
          <a:xfrm>
            <a:off x="2802349" y="850912"/>
            <a:ext cx="6096000" cy="369332"/>
          </a:xfrm>
          <a:prstGeom prst="rect">
            <a:avLst/>
          </a:prstGeom>
        </p:spPr>
        <p:txBody>
          <a:bodyPr>
            <a:spAutoFit/>
          </a:bodyPr>
          <a:lstStyle/>
          <a:p>
            <a:pPr algn="ctr"/>
            <a:r>
              <a:rPr lang="es-MX" altLang="es-CO" sz="1800" b="1" dirty="0">
                <a:solidFill>
                  <a:srgbClr val="003366"/>
                </a:solidFill>
                <a:latin typeface="Myriad Pro" panose="020B0503030403020204" pitchFamily="34" charset="0"/>
                <a:cs typeface="Segoe UI Historic" panose="020B0502040204020203" pitchFamily="34" charset="0"/>
              </a:rPr>
              <a:t>PLAN ANUAL DE AUDITORIAS 2019 -EJECUCIÓN</a:t>
            </a:r>
          </a:p>
        </p:txBody>
      </p:sp>
      <p:grpSp>
        <p:nvGrpSpPr>
          <p:cNvPr id="10" name="Group 24">
            <a:extLst>
              <a:ext uri="{FF2B5EF4-FFF2-40B4-BE49-F238E27FC236}">
                <a16:creationId xmlns:a16="http://schemas.microsoft.com/office/drawing/2014/main" id="{5141B8E7-5CEB-8F41-891C-FFD52E160FCE}"/>
              </a:ext>
            </a:extLst>
          </p:cNvPr>
          <p:cNvGrpSpPr/>
          <p:nvPr/>
        </p:nvGrpSpPr>
        <p:grpSpPr>
          <a:xfrm>
            <a:off x="0" y="-5709"/>
            <a:ext cx="9797143" cy="831309"/>
            <a:chOff x="0" y="421103"/>
            <a:chExt cx="9797143" cy="831309"/>
          </a:xfrm>
        </p:grpSpPr>
        <p:sp>
          <p:nvSpPr>
            <p:cNvPr id="11"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30">
              <a:extLst>
                <a:ext uri="{FF2B5EF4-FFF2-40B4-BE49-F238E27FC236}">
                  <a16:creationId xmlns:a16="http://schemas.microsoft.com/office/drawing/2014/main" id="{2CD3AF21-B3D8-CE4F-BA0A-0DC37D614144}"/>
                </a:ext>
              </a:extLst>
            </p:cNvPr>
            <p:cNvSpPr/>
            <p:nvPr/>
          </p:nvSpPr>
          <p:spPr>
            <a:xfrm>
              <a:off x="1465384" y="422233"/>
              <a:ext cx="833175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Título 1">
            <a:extLst>
              <a:ext uri="{FF2B5EF4-FFF2-40B4-BE49-F238E27FC236}">
                <a16:creationId xmlns:a16="http://schemas.microsoft.com/office/drawing/2014/main" id="{E200706B-F628-DF42-AC0C-29A1FBDC32E3}"/>
              </a:ext>
            </a:extLst>
          </p:cNvPr>
          <p:cNvSpPr txBox="1">
            <a:spLocks/>
          </p:cNvSpPr>
          <p:nvPr/>
        </p:nvSpPr>
        <p:spPr>
          <a:xfrm>
            <a:off x="1465385" y="23446"/>
            <a:ext cx="8331758"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25" fontAlgn="auto">
              <a:spcBef>
                <a:spcPts val="0"/>
              </a:spcBef>
              <a:spcAft>
                <a:spcPts val="0"/>
              </a:spcAft>
              <a:buClr>
                <a:srgbClr val="375F92"/>
              </a:buClr>
              <a:buSzPct val="124000"/>
              <a:defRPr/>
            </a:pPr>
            <a:r>
              <a:rPr lang="es-CO" altLang="es-CO" sz="4000" b="1" dirty="0">
                <a:solidFill>
                  <a:srgbClr val="003366"/>
                </a:solidFill>
                <a:latin typeface="Myriad Pro" panose="020B0503030403020204" pitchFamily="34" charset="0"/>
              </a:rPr>
              <a:t>Programa Plan Anual de Auditorias</a:t>
            </a:r>
          </a:p>
        </p:txBody>
      </p:sp>
    </p:spTree>
    <p:extLst>
      <p:ext uri="{BB962C8B-B14F-4D97-AF65-F5344CB8AC3E}">
        <p14:creationId xmlns:p14="http://schemas.microsoft.com/office/powerpoint/2010/main" val="415848627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a 9"/>
          <p:cNvGraphicFramePr>
            <a:graphicFrameLocks noGrp="1"/>
          </p:cNvGraphicFramePr>
          <p:nvPr>
            <p:extLst>
              <p:ext uri="{D42A27DB-BD31-4B8C-83A1-F6EECF244321}">
                <p14:modId xmlns:p14="http://schemas.microsoft.com/office/powerpoint/2010/main" val="666181002"/>
              </p:ext>
            </p:extLst>
          </p:nvPr>
        </p:nvGraphicFramePr>
        <p:xfrm>
          <a:off x="250824" y="962555"/>
          <a:ext cx="11585575" cy="4751623"/>
        </p:xfrm>
        <a:graphic>
          <a:graphicData uri="http://schemas.openxmlformats.org/drawingml/2006/table">
            <a:tbl>
              <a:tblPr firstRow="1" bandRow="1">
                <a:tableStyleId>{5C22544A-7EE6-4342-B048-85BDC9FD1C3A}</a:tableStyleId>
              </a:tblPr>
              <a:tblGrid>
                <a:gridCol w="1747309">
                  <a:extLst>
                    <a:ext uri="{9D8B030D-6E8A-4147-A177-3AD203B41FA5}">
                      <a16:colId xmlns:a16="http://schemas.microsoft.com/office/drawing/2014/main" val="20000"/>
                    </a:ext>
                  </a:extLst>
                </a:gridCol>
                <a:gridCol w="4351866">
                  <a:extLst>
                    <a:ext uri="{9D8B030D-6E8A-4147-A177-3AD203B41FA5}">
                      <a16:colId xmlns:a16="http://schemas.microsoft.com/office/drawing/2014/main" val="20001"/>
                    </a:ext>
                  </a:extLst>
                </a:gridCol>
                <a:gridCol w="5486400">
                  <a:extLst>
                    <a:ext uri="{9D8B030D-6E8A-4147-A177-3AD203B41FA5}">
                      <a16:colId xmlns:a16="http://schemas.microsoft.com/office/drawing/2014/main" val="20002"/>
                    </a:ext>
                  </a:extLst>
                </a:gridCol>
              </a:tblGrid>
              <a:tr h="297679">
                <a:tc>
                  <a:txBody>
                    <a:bodyPr/>
                    <a:lstStyle/>
                    <a:p>
                      <a:pPr algn="ctr" fontAlgn="ctr"/>
                      <a:r>
                        <a:rPr lang="es-CO" sz="16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COMPONENTES</a:t>
                      </a:r>
                      <a:endParaRPr lang="es-CO" sz="16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tc>
                  <a:txBody>
                    <a:bodyPr/>
                    <a:lstStyle/>
                    <a:p>
                      <a:pPr algn="ctr" fontAlgn="ctr"/>
                      <a:r>
                        <a:rPr lang="es-CO" sz="16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DESCRIPCIÓN</a:t>
                      </a:r>
                      <a:endParaRPr lang="es-CO" sz="16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tc>
                  <a:txBody>
                    <a:bodyPr/>
                    <a:lstStyle/>
                    <a:p>
                      <a:pPr algn="ctr" fontAlgn="ctr"/>
                      <a:r>
                        <a:rPr lang="es-CO" sz="16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AVANCE DE LA GESTIÓN </a:t>
                      </a:r>
                      <a:endParaRPr lang="es-CO" sz="16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6" marB="0" anchor="ctr"/>
                </a:tc>
                <a:extLst>
                  <a:ext uri="{0D108BD9-81ED-4DB2-BD59-A6C34878D82A}">
                    <a16:rowId xmlns:a16="http://schemas.microsoft.com/office/drawing/2014/main" val="10000"/>
                  </a:ext>
                </a:extLst>
              </a:tr>
              <a:tr h="2498966">
                <a:tc>
                  <a:txBody>
                    <a:bodyPr/>
                    <a:lstStyle/>
                    <a:p>
                      <a:pPr algn="ctr" rtl="0" fontAlgn="ctr"/>
                      <a:r>
                        <a:rPr lang="es-CO" sz="1600" b="0" i="0" u="none" strike="noStrike" dirty="0">
                          <a:solidFill>
                            <a:srgbClr val="003366"/>
                          </a:solidFill>
                          <a:effectLst/>
                          <a:latin typeface="Myriad Pro" panose="020B0503030403020204" pitchFamily="34" charset="0"/>
                          <a:ea typeface="Verdana" panose="020B0604030504040204" pitchFamily="34" charset="0"/>
                          <a:cs typeface="Verdana" panose="020B0604030504040204" pitchFamily="34" charset="0"/>
                        </a:rPr>
                        <a:t>Actividades de Control</a:t>
                      </a:r>
                    </a:p>
                  </a:txBody>
                  <a:tcPr marL="4254" marR="4254" marT="4256" marB="0" anchor="ctr"/>
                </a:tc>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endParaRPr lang="es-ES" sz="1600" dirty="0">
                        <a:solidFill>
                          <a:srgbClr val="003366"/>
                        </a:solidFill>
                        <a:latin typeface="Myriad Pro" panose="020B0503030403020204" pitchFamily="34" charset="0"/>
                        <a:cs typeface="Arial" panose="020B0604020202020204" pitchFamily="34" charset="0"/>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s-ES" sz="1600" dirty="0">
                          <a:solidFill>
                            <a:srgbClr val="003366"/>
                          </a:solidFill>
                          <a:latin typeface="Myriad Pro" panose="020B0503030403020204" pitchFamily="34" charset="0"/>
                          <a:ea typeface="+mn-ea"/>
                          <a:cs typeface="Arial" panose="020B0604020202020204" pitchFamily="34" charset="0"/>
                        </a:rPr>
                        <a:t>Verificar que los controles estén diseñados e implementados de manera efectiva; suministrar recomendaciones para mejorar la eficiencia y eficacia de los controles; proporcionar seguridad razonable con respecto al diseño e implementación de políticas, procedimientos y otros.</a:t>
                      </a:r>
                    </a:p>
                    <a:p>
                      <a:pPr algn="just" fontAlgn="ctr"/>
                      <a:r>
                        <a:rPr lang="es-CO" sz="160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rPr>
                        <a:t> </a:t>
                      </a:r>
                      <a:endParaRPr lang="es-CO" sz="16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endParaRPr>
                    </a:p>
                  </a:txBody>
                  <a:tcPr marL="4254" marR="4254" marT="4256" marB="0" anchor="ctr"/>
                </a:tc>
                <a:tc>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de Acompañamiento vía Skype para verificación de controles en procesos de selección abreviada a nivel territorial.</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de Evaluación a la Gestión por Dependencias.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de Arqueos de Caja Menor</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al cumplimiento en respuesta a las PQRDs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de Auditoría al Sistema de Gestión Documental – FUID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i="0" kern="1200" dirty="0">
                          <a:solidFill>
                            <a:srgbClr val="003366"/>
                          </a:solidFill>
                          <a:effectLst/>
                          <a:latin typeface="Myriad Pro" panose="020B0503030403020204" pitchFamily="34" charset="0"/>
                          <a:ea typeface="+mn-ea"/>
                          <a:cs typeface="Arial" panose="020B0604020202020204" pitchFamily="34" charset="0"/>
                        </a:rPr>
                        <a:t>Informe de Auditoria a la Contratación de Obras</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b="0" i="0" u="none" strike="noStrike" kern="1200" dirty="0">
                          <a:solidFill>
                            <a:srgbClr val="003366"/>
                          </a:solidFill>
                          <a:effectLst/>
                          <a:latin typeface="Myriad Pro" panose="020B0503030403020204" pitchFamily="34" charset="0"/>
                          <a:ea typeface="+mn-ea"/>
                          <a:cs typeface="Arial" panose="020B0604020202020204" pitchFamily="34" charset="0"/>
                        </a:rPr>
                        <a:t>Informe de Auditoría a la direcciones territoriales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b="0" i="0" u="none" strike="noStrike" kern="1200" dirty="0">
                          <a:solidFill>
                            <a:srgbClr val="003366"/>
                          </a:solidFill>
                          <a:effectLst/>
                          <a:latin typeface="Myriad Pro" panose="020B0503030403020204" pitchFamily="34" charset="0"/>
                          <a:ea typeface="+mn-ea"/>
                          <a:cs typeface="Arial" panose="020B0604020202020204" pitchFamily="34" charset="0"/>
                        </a:rPr>
                        <a:t>Acompañamiento veedurías audiencias de contratación (Licitaciones) planta central.</a:t>
                      </a:r>
                      <a:endParaRPr lang="es-CO" sz="16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endParaRPr>
                    </a:p>
                  </a:txBody>
                  <a:tcPr marL="4254" marR="4254" marT="4256" marB="0" anchor="ctr"/>
                </a:tc>
                <a:extLst>
                  <a:ext uri="{0D108BD9-81ED-4DB2-BD59-A6C34878D82A}">
                    <a16:rowId xmlns:a16="http://schemas.microsoft.com/office/drawing/2014/main" val="10001"/>
                  </a:ext>
                </a:extLst>
              </a:tr>
              <a:tr h="1375942">
                <a:tc>
                  <a:txBody>
                    <a:bodyPr/>
                    <a:lstStyle/>
                    <a:p>
                      <a:pPr algn="ctr" rtl="0" fontAlgn="ctr"/>
                      <a:r>
                        <a:rPr lang="es-CO" sz="1600" b="0" i="0" u="none" strike="noStrike" dirty="0">
                          <a:solidFill>
                            <a:srgbClr val="003366"/>
                          </a:solidFill>
                          <a:effectLst/>
                          <a:latin typeface="Myriad Pro" panose="020B0503030403020204" pitchFamily="34" charset="0"/>
                          <a:ea typeface="Verdana" panose="020B0604030504040204" pitchFamily="34" charset="0"/>
                          <a:cs typeface="Verdana" panose="020B0604030504040204" pitchFamily="34" charset="0"/>
                        </a:rPr>
                        <a:t>Información y comunicación</a:t>
                      </a:r>
                    </a:p>
                  </a:txBody>
                  <a:tcPr marL="4254" marR="4254" marT="4258"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600" dirty="0">
                          <a:solidFill>
                            <a:srgbClr val="003366"/>
                          </a:solidFill>
                          <a:latin typeface="Myriad Pro" panose="020B0503030403020204" pitchFamily="34" charset="0"/>
                          <a:cs typeface="Arial" panose="020B0604020202020204" pitchFamily="34" charset="0"/>
                        </a:rPr>
                        <a:t>Evaluar periódicamente las practicas de confiabilidad e integridad de la información de la Entidad y las exposición a riesgos asociados a las violaciones de estas; proporcionar información respecto a la integridad, exactitud y calidad de la comunicación en consonancia con las necesidades de la Alta Dirección.</a:t>
                      </a:r>
                    </a:p>
                  </a:txBody>
                  <a:tcPr marL="4254" marR="4254" marT="4258" marB="0" anchor="ctr"/>
                </a:tc>
                <a:tc>
                  <a:txBody>
                    <a:bodyPr/>
                    <a:lstStyle/>
                    <a:p>
                      <a:pPr marL="171450" marR="0" indent="-171450" algn="just"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s-ES" sz="1600" dirty="0">
                        <a:solidFill>
                          <a:srgbClr val="003366"/>
                        </a:solidFill>
                        <a:latin typeface="Myriad Pro" panose="020B0503030403020204" pitchFamily="34" charset="0"/>
                        <a:ea typeface="+mn-ea"/>
                        <a:cs typeface="Arial" panose="020B0604020202020204" pitchFamily="34" charset="0"/>
                      </a:endParaRPr>
                    </a:p>
                    <a:p>
                      <a:pPr marL="171450" marR="0" indent="-171450" algn="just"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dirty="0">
                          <a:solidFill>
                            <a:srgbClr val="003366"/>
                          </a:solidFill>
                          <a:latin typeface="Myriad Pro" panose="020B0503030403020204" pitchFamily="34" charset="0"/>
                          <a:ea typeface="+mn-ea"/>
                          <a:cs typeface="Arial" panose="020B0604020202020204" pitchFamily="34" charset="0"/>
                        </a:rPr>
                        <a:t>Informe de seguimiento Plan de Mejoramiento -Ley de Transparencia y del  derecho al Acceso a la Información Pública -Procuraduría General de la Nación .</a:t>
                      </a:r>
                    </a:p>
                    <a:p>
                      <a:pPr marL="171450" marR="0" lvl="0" indent="-171450" algn="just"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b="0" i="0" u="none" strike="noStrike" kern="1200" dirty="0">
                          <a:solidFill>
                            <a:srgbClr val="003366"/>
                          </a:solidFill>
                          <a:effectLst/>
                          <a:latin typeface="Myriad Pro" panose="020B0503030403020204" pitchFamily="34" charset="0"/>
                          <a:ea typeface="+mn-ea"/>
                          <a:cs typeface="Arial" panose="020B0604020202020204" pitchFamily="34" charset="0"/>
                        </a:rPr>
                        <a:t>Publicación en página web de INVIAS de Informes de Auditoría y Seguimientos de Ley OCI</a:t>
                      </a:r>
                    </a:p>
                    <a:p>
                      <a:pPr marL="171450" marR="0" lvl="0" indent="-171450" algn="just"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ES" sz="1600" b="0" i="0" u="none" strike="noStrike" kern="1200" dirty="0">
                          <a:solidFill>
                            <a:srgbClr val="003366"/>
                          </a:solidFill>
                          <a:effectLst/>
                          <a:latin typeface="Myriad Pro" panose="020B0503030403020204" pitchFamily="34" charset="0"/>
                          <a:ea typeface="+mn-ea"/>
                          <a:cs typeface="Arial" panose="020B0604020202020204" pitchFamily="34" charset="0"/>
                        </a:rPr>
                        <a:t>Divulgación y sensibilización de gestión OCI a través del Grupo de Comunicaciones Institucional.</a:t>
                      </a:r>
                      <a:endParaRPr lang="es-CO" sz="1600" b="0" i="0" u="none" strike="noStrike" dirty="0">
                        <a:solidFill>
                          <a:srgbClr val="003366"/>
                        </a:solidFill>
                        <a:effectLst/>
                        <a:latin typeface="Myriad Pro" panose="020B0503030403020204" pitchFamily="34" charset="0"/>
                        <a:ea typeface="Verdana" panose="020B0604030504040204" pitchFamily="34" charset="0"/>
                        <a:cs typeface="Arial" panose="020B0604020202020204" pitchFamily="34" charset="0"/>
                      </a:endParaRPr>
                    </a:p>
                  </a:txBody>
                  <a:tcPr marL="4254" marR="4254" marT="4258" marB="0" anchor="ctr"/>
                </a:tc>
                <a:extLst>
                  <a:ext uri="{0D108BD9-81ED-4DB2-BD59-A6C34878D82A}">
                    <a16:rowId xmlns:a16="http://schemas.microsoft.com/office/drawing/2014/main" val="10002"/>
                  </a:ext>
                </a:extLst>
              </a:tr>
            </a:tbl>
          </a:graphicData>
        </a:graphic>
      </p:graphicFrame>
      <p:grpSp>
        <p:nvGrpSpPr>
          <p:cNvPr id="5" name="Group 24">
            <a:extLst>
              <a:ext uri="{FF2B5EF4-FFF2-40B4-BE49-F238E27FC236}">
                <a16:creationId xmlns:a16="http://schemas.microsoft.com/office/drawing/2014/main" id="{5141B8E7-5CEB-8F41-891C-FFD52E160FCE}"/>
              </a:ext>
            </a:extLst>
          </p:cNvPr>
          <p:cNvGrpSpPr/>
          <p:nvPr/>
        </p:nvGrpSpPr>
        <p:grpSpPr>
          <a:xfrm>
            <a:off x="0" y="-5709"/>
            <a:ext cx="9797143" cy="831309"/>
            <a:chOff x="0" y="421103"/>
            <a:chExt cx="9797143" cy="831309"/>
          </a:xfrm>
        </p:grpSpPr>
        <p:sp>
          <p:nvSpPr>
            <p:cNvPr id="7"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30">
              <a:extLst>
                <a:ext uri="{FF2B5EF4-FFF2-40B4-BE49-F238E27FC236}">
                  <a16:creationId xmlns:a16="http://schemas.microsoft.com/office/drawing/2014/main" id="{2CD3AF21-B3D8-CE4F-BA0A-0DC37D614144}"/>
                </a:ext>
              </a:extLst>
            </p:cNvPr>
            <p:cNvSpPr/>
            <p:nvPr/>
          </p:nvSpPr>
          <p:spPr>
            <a:xfrm>
              <a:off x="1465384" y="422233"/>
              <a:ext cx="833175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ítulo 1">
            <a:extLst>
              <a:ext uri="{FF2B5EF4-FFF2-40B4-BE49-F238E27FC236}">
                <a16:creationId xmlns:a16="http://schemas.microsoft.com/office/drawing/2014/main" id="{E200706B-F628-DF42-AC0C-29A1FBDC32E3}"/>
              </a:ext>
            </a:extLst>
          </p:cNvPr>
          <p:cNvSpPr txBox="1">
            <a:spLocks/>
          </p:cNvSpPr>
          <p:nvPr/>
        </p:nvSpPr>
        <p:spPr>
          <a:xfrm>
            <a:off x="1465385" y="23446"/>
            <a:ext cx="8331758"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25" fontAlgn="auto">
              <a:spcBef>
                <a:spcPts val="0"/>
              </a:spcBef>
              <a:spcAft>
                <a:spcPts val="0"/>
              </a:spcAft>
              <a:buClr>
                <a:srgbClr val="375F92"/>
              </a:buClr>
              <a:buSzPct val="124000"/>
              <a:defRPr/>
            </a:pPr>
            <a:r>
              <a:rPr lang="es-CO" altLang="es-CO" sz="4000" b="1" dirty="0">
                <a:solidFill>
                  <a:srgbClr val="003366"/>
                </a:solidFill>
                <a:latin typeface="Myriad Pro" panose="020B0503030403020204" pitchFamily="34" charset="0"/>
              </a:rPr>
              <a:t>Programa Plan Anual de Auditorias</a:t>
            </a:r>
          </a:p>
        </p:txBody>
      </p:sp>
    </p:spTree>
    <p:extLst>
      <p:ext uri="{BB962C8B-B14F-4D97-AF65-F5344CB8AC3E}">
        <p14:creationId xmlns:p14="http://schemas.microsoft.com/office/powerpoint/2010/main" val="275812101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ángulo 16"/>
          <p:cNvSpPr>
            <a:spLocks noChangeArrowheads="1"/>
          </p:cNvSpPr>
          <p:nvPr/>
        </p:nvSpPr>
        <p:spPr bwMode="auto">
          <a:xfrm>
            <a:off x="6210300" y="0"/>
            <a:ext cx="5862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s-CO" altLang="es-CO" sz="2400" b="1" dirty="0">
                <a:solidFill>
                  <a:srgbClr val="FFFFFF"/>
                </a:solidFill>
                <a:latin typeface="Segoe UI Historic" panose="020B0502040204020203" pitchFamily="34" charset="0"/>
                <a:cs typeface="Segoe UI Historic" panose="020B0502040204020203" pitchFamily="34" charset="0"/>
              </a:rPr>
              <a:t>Programa plan anual de auditorias</a:t>
            </a:r>
          </a:p>
        </p:txBody>
      </p:sp>
      <p:graphicFrame>
        <p:nvGraphicFramePr>
          <p:cNvPr id="2" name="Tabla 1"/>
          <p:cNvGraphicFramePr>
            <a:graphicFrameLocks noGrp="1"/>
          </p:cNvGraphicFramePr>
          <p:nvPr>
            <p:extLst>
              <p:ext uri="{D42A27DB-BD31-4B8C-83A1-F6EECF244321}">
                <p14:modId xmlns:p14="http://schemas.microsoft.com/office/powerpoint/2010/main" val="2876124719"/>
              </p:ext>
            </p:extLst>
          </p:nvPr>
        </p:nvGraphicFramePr>
        <p:xfrm>
          <a:off x="232606" y="1024711"/>
          <a:ext cx="11730794" cy="4261442"/>
        </p:xfrm>
        <a:graphic>
          <a:graphicData uri="http://schemas.openxmlformats.org/drawingml/2006/table">
            <a:tbl>
              <a:tblPr firstRow="1" bandRow="1">
                <a:tableStyleId>{5C22544A-7EE6-4342-B048-85BDC9FD1C3A}</a:tableStyleId>
              </a:tblPr>
              <a:tblGrid>
                <a:gridCol w="2283449">
                  <a:extLst>
                    <a:ext uri="{9D8B030D-6E8A-4147-A177-3AD203B41FA5}">
                      <a16:colId xmlns:a16="http://schemas.microsoft.com/office/drawing/2014/main" val="20000"/>
                    </a:ext>
                  </a:extLst>
                </a:gridCol>
                <a:gridCol w="3470461">
                  <a:extLst>
                    <a:ext uri="{9D8B030D-6E8A-4147-A177-3AD203B41FA5}">
                      <a16:colId xmlns:a16="http://schemas.microsoft.com/office/drawing/2014/main" val="20001"/>
                    </a:ext>
                  </a:extLst>
                </a:gridCol>
                <a:gridCol w="5976884">
                  <a:extLst>
                    <a:ext uri="{9D8B030D-6E8A-4147-A177-3AD203B41FA5}">
                      <a16:colId xmlns:a16="http://schemas.microsoft.com/office/drawing/2014/main" val="20002"/>
                    </a:ext>
                  </a:extLst>
                </a:gridCol>
              </a:tblGrid>
              <a:tr h="370982">
                <a:tc>
                  <a:txBody>
                    <a:bodyPr/>
                    <a:lstStyle/>
                    <a:p>
                      <a:pPr algn="ctr" fontAlgn="ctr"/>
                      <a:r>
                        <a:rPr lang="es-CO" sz="17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COMPONENTES</a:t>
                      </a:r>
                      <a:endParaRPr lang="es-CO" sz="17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8" marB="0" anchor="ctr"/>
                </a:tc>
                <a:tc>
                  <a:txBody>
                    <a:bodyPr/>
                    <a:lstStyle/>
                    <a:p>
                      <a:pPr algn="ctr" fontAlgn="ctr"/>
                      <a:r>
                        <a:rPr lang="es-CO" sz="17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DESCRIPCIÓN</a:t>
                      </a:r>
                      <a:endParaRPr lang="es-CO" sz="17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8" marB="0" anchor="ctr"/>
                </a:tc>
                <a:tc>
                  <a:txBody>
                    <a:bodyPr/>
                    <a:lstStyle/>
                    <a:p>
                      <a:pPr algn="ctr" fontAlgn="ctr"/>
                      <a:r>
                        <a:rPr lang="es-CO" sz="1700" b="1"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rPr>
                        <a:t>AVANCE DE LA GESTIÓN </a:t>
                      </a:r>
                      <a:endParaRPr lang="es-CO" sz="1700" b="1" i="0" u="none" strike="noStrike" dirty="0">
                        <a:solidFill>
                          <a:schemeClr val="bg1"/>
                        </a:solidFill>
                        <a:effectLst/>
                        <a:latin typeface="Myriad Pro" panose="020B0503030403020204" pitchFamily="34" charset="0"/>
                        <a:ea typeface="Verdana" panose="020B0604030504040204" pitchFamily="34" charset="0"/>
                        <a:cs typeface="Verdana" panose="020B0604030504040204" pitchFamily="34" charset="0"/>
                      </a:endParaRPr>
                    </a:p>
                  </a:txBody>
                  <a:tcPr marL="4254" marR="4254" marT="4258" marB="0" anchor="ctr"/>
                </a:tc>
                <a:extLst>
                  <a:ext uri="{0D108BD9-81ED-4DB2-BD59-A6C34878D82A}">
                    <a16:rowId xmlns:a16="http://schemas.microsoft.com/office/drawing/2014/main" val="10000"/>
                  </a:ext>
                </a:extLst>
              </a:tr>
              <a:tr h="2596055">
                <a:tc>
                  <a:txBody>
                    <a:bodyPr/>
                    <a:lstStyle/>
                    <a:p>
                      <a:pPr algn="ctr" rtl="0" fontAlgn="ctr"/>
                      <a:r>
                        <a:rPr lang="es-CO" sz="1700" b="0" i="0" u="none" strike="noStrike" dirty="0">
                          <a:solidFill>
                            <a:srgbClr val="003366"/>
                          </a:solidFill>
                          <a:effectLst/>
                          <a:latin typeface="Myriad Pro" panose="020B0503030403020204" pitchFamily="34" charset="0"/>
                          <a:ea typeface="Verdana" panose="020B0604030504040204" pitchFamily="34" charset="0"/>
                          <a:cs typeface="Verdana" panose="020B0604030504040204" pitchFamily="34" charset="0"/>
                        </a:rPr>
                        <a:t>Actividades de Monitoreo</a:t>
                      </a:r>
                    </a:p>
                  </a:txBody>
                  <a:tcPr marL="4254" marR="4254" marT="426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700" dirty="0">
                          <a:solidFill>
                            <a:srgbClr val="003366"/>
                          </a:solidFill>
                          <a:latin typeface="Myriad Pro" panose="020B0503030403020204" pitchFamily="34" charset="0"/>
                          <a:cs typeface="Arial" panose="020B0604020202020204" pitchFamily="34" charset="0"/>
                        </a:rPr>
                        <a:t>Establecer el plan de acción anual de auditoria basada en riesgos; evaluar si los controles esta presente en (políticas y procedimientos) y funcionan, apoyando el control de los riesgos y mantener un sistema monitoreado de hallazgos y recomendaciones.</a:t>
                      </a:r>
                    </a:p>
                  </a:txBody>
                  <a:tcPr marL="4254" marR="4254" marT="4260" marB="0" anchor="ctr"/>
                </a:tc>
                <a:tc>
                  <a: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700" dirty="0">
                          <a:solidFill>
                            <a:srgbClr val="003366"/>
                          </a:solidFill>
                          <a:latin typeface="Myriad Pro" panose="020B0503030403020204" pitchFamily="34" charset="0"/>
                          <a:cs typeface="Arial" panose="020B0604020202020204" pitchFamily="34" charset="0"/>
                        </a:rPr>
                        <a:t>Informe de Monitoreo al cumplimiento del acciones incorporadas en Plan de Mejoramiento Institucional -CGR</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700" dirty="0">
                          <a:solidFill>
                            <a:srgbClr val="003366"/>
                          </a:solidFill>
                          <a:latin typeface="Myriad Pro" panose="020B0503030403020204" pitchFamily="34" charset="0"/>
                          <a:cs typeface="Arial" panose="020B0604020202020204" pitchFamily="34" charset="0"/>
                        </a:rPr>
                        <a:t>Informe de Monitoreo al cumplimiento del acciones incorporadas en Plan de Mejoramiento Institucional -AGN</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700" dirty="0">
                          <a:solidFill>
                            <a:srgbClr val="003366"/>
                          </a:solidFill>
                          <a:latin typeface="Myriad Pro" panose="020B0503030403020204" pitchFamily="34" charset="0"/>
                          <a:cs typeface="Arial" panose="020B0604020202020204" pitchFamily="34" charset="0"/>
                        </a:rPr>
                        <a:t>Informe de Monitoreo al cumplimiento del acciones incorporadas en Plan de Mejoramiento Institucional -PGN</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CO" sz="1700" dirty="0">
                          <a:solidFill>
                            <a:srgbClr val="003366"/>
                          </a:solidFill>
                          <a:latin typeface="Myriad Pro" panose="020B0503030403020204" pitchFamily="34" charset="0"/>
                          <a:cs typeface="Arial" panose="020B0604020202020204" pitchFamily="34" charset="0"/>
                        </a:rPr>
                        <a:t>Informe de Monitoreo al cumplimiento del acciones incorporadas en Plan de Mejoramiento Institucional –OCI</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MX" sz="1700" b="0" i="0" kern="1200" dirty="0">
                          <a:solidFill>
                            <a:srgbClr val="003366"/>
                          </a:solidFill>
                          <a:effectLst/>
                          <a:latin typeface="Myriad Pro" panose="020B0503030403020204" pitchFamily="34" charset="0"/>
                          <a:ea typeface="+mn-ea"/>
                          <a:cs typeface="Arial" panose="020B0604020202020204" pitchFamily="34" charset="0"/>
                        </a:rPr>
                        <a:t>Informe de  derechos de autor software, Directiva Presidencial </a:t>
                      </a:r>
                      <a:r>
                        <a:rPr lang="es-MX" sz="1700" b="0" i="0" u="none" strike="noStrike" kern="1200" dirty="0">
                          <a:solidFill>
                            <a:srgbClr val="003366"/>
                          </a:solidFill>
                          <a:effectLst/>
                          <a:latin typeface="Myriad Pro" panose="020B0503030403020204" pitchFamily="34" charset="0"/>
                          <a:ea typeface="+mn-ea"/>
                          <a:cs typeface="Arial" panose="020B0604020202020204" pitchFamily="34" charset="0"/>
                        </a:rPr>
                        <a:t>002</a:t>
                      </a:r>
                      <a:r>
                        <a:rPr lang="es-MX" sz="1700" b="0" i="0" kern="1200" dirty="0">
                          <a:solidFill>
                            <a:srgbClr val="003366"/>
                          </a:solidFill>
                          <a:effectLst/>
                          <a:latin typeface="Myriad Pro" panose="020B0503030403020204" pitchFamily="34" charset="0"/>
                          <a:ea typeface="+mn-ea"/>
                          <a:cs typeface="Arial" panose="020B0604020202020204" pitchFamily="34" charset="0"/>
                        </a:rPr>
                        <a:t> de 2002 .</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MX" sz="1700" b="0" i="0" kern="1200" dirty="0">
                          <a:solidFill>
                            <a:srgbClr val="003366"/>
                          </a:solidFill>
                          <a:effectLst/>
                          <a:latin typeface="Myriad Pro" panose="020B0503030403020204" pitchFamily="34" charset="0"/>
                          <a:ea typeface="+mn-ea"/>
                          <a:cs typeface="Arial" panose="020B0604020202020204" pitchFamily="34" charset="0"/>
                        </a:rPr>
                        <a:t>Informe de actividad litigiosa ekogui, Decreto 1069 de 2015. Informe de austeridad en el gasto Decreto 1068 de 2015.</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MX" sz="1700" b="0" i="0" kern="1200" dirty="0">
                          <a:solidFill>
                            <a:srgbClr val="003366"/>
                          </a:solidFill>
                          <a:effectLst/>
                          <a:latin typeface="Myriad Pro" panose="020B0503030403020204" pitchFamily="34" charset="0"/>
                          <a:ea typeface="+mn-ea"/>
                          <a:cs typeface="Arial" panose="020B0604020202020204" pitchFamily="34" charset="0"/>
                        </a:rPr>
                        <a:t>Informe de Seguimiento PAAC Ley 1474 de 2011</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s-MX" sz="1700" b="0" i="0" kern="1200" dirty="0">
                          <a:solidFill>
                            <a:srgbClr val="003366"/>
                          </a:solidFill>
                          <a:effectLst/>
                          <a:latin typeface="Myriad Pro" panose="020B0503030403020204" pitchFamily="34" charset="0"/>
                          <a:ea typeface="+mn-ea"/>
                          <a:cs typeface="Arial" panose="020B0604020202020204" pitchFamily="34" charset="0"/>
                        </a:rPr>
                        <a:t>Informes de Seguimiento a la Gestión Institucional (Seguimiento ejecución presupuestal; deudores del estado, entre otros)</a:t>
                      </a:r>
                      <a:endParaRPr lang="es-CO" sz="1700" baseline="0" dirty="0">
                        <a:solidFill>
                          <a:srgbClr val="003366"/>
                        </a:solidFill>
                        <a:latin typeface="Myriad Pro" panose="020B0503030403020204" pitchFamily="34" charset="0"/>
                        <a:cs typeface="Arial" panose="020B0604020202020204" pitchFamily="34" charset="0"/>
                      </a:endParaRPr>
                    </a:p>
                  </a:txBody>
                  <a:tcPr marL="4254" marR="4254" marT="4260" marB="0" anchor="ctr"/>
                </a:tc>
                <a:extLst>
                  <a:ext uri="{0D108BD9-81ED-4DB2-BD59-A6C34878D82A}">
                    <a16:rowId xmlns:a16="http://schemas.microsoft.com/office/drawing/2014/main" val="10001"/>
                  </a:ext>
                </a:extLst>
              </a:tr>
            </a:tbl>
          </a:graphicData>
        </a:graphic>
      </p:graphicFrame>
      <p:sp>
        <p:nvSpPr>
          <p:cNvPr id="5138" name="Rectángulo 32"/>
          <p:cNvSpPr>
            <a:spLocks noChangeArrowheads="1"/>
          </p:cNvSpPr>
          <p:nvPr/>
        </p:nvSpPr>
        <p:spPr bwMode="auto">
          <a:xfrm>
            <a:off x="232606" y="5286153"/>
            <a:ext cx="71587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s-MX" altLang="es-CO" sz="1800" dirty="0">
                <a:solidFill>
                  <a:srgbClr val="003366"/>
                </a:solidFill>
                <a:latin typeface="Myriad Pro" panose="020B0503030403020204" pitchFamily="34" charset="0"/>
                <a:cs typeface="Segoe UI Historic" panose="020B0502040204020203" pitchFamily="34" charset="0"/>
              </a:rPr>
              <a:t>El porcentaje de ejecución general del Plan Anual de Auditoria es de 67%</a:t>
            </a:r>
            <a:endParaRPr lang="es-MX" altLang="es-CO" sz="2400" dirty="0">
              <a:solidFill>
                <a:srgbClr val="003366"/>
              </a:solidFill>
              <a:latin typeface="Myriad Pro" panose="020B0503030403020204" pitchFamily="34" charset="0"/>
              <a:cs typeface="Segoe UI Historic" panose="020B0502040204020203" pitchFamily="34" charset="0"/>
            </a:endParaRPr>
          </a:p>
        </p:txBody>
      </p:sp>
      <p:grpSp>
        <p:nvGrpSpPr>
          <p:cNvPr id="7" name="Group 24">
            <a:extLst>
              <a:ext uri="{FF2B5EF4-FFF2-40B4-BE49-F238E27FC236}">
                <a16:creationId xmlns:a16="http://schemas.microsoft.com/office/drawing/2014/main" id="{5141B8E7-5CEB-8F41-891C-FFD52E160FCE}"/>
              </a:ext>
            </a:extLst>
          </p:cNvPr>
          <p:cNvGrpSpPr/>
          <p:nvPr/>
        </p:nvGrpSpPr>
        <p:grpSpPr>
          <a:xfrm>
            <a:off x="0" y="-5709"/>
            <a:ext cx="9797143" cy="831309"/>
            <a:chOff x="0" y="421103"/>
            <a:chExt cx="9797143" cy="831309"/>
          </a:xfrm>
        </p:grpSpPr>
        <p:sp>
          <p:nvSpPr>
            <p:cNvPr id="8" name="Rectangle 26">
              <a:extLst>
                <a:ext uri="{FF2B5EF4-FFF2-40B4-BE49-F238E27FC236}">
                  <a16:creationId xmlns:a16="http://schemas.microsoft.com/office/drawing/2014/main" id="{C7FE7C0D-5B86-5A43-9A9C-F203396FA134}"/>
                </a:ext>
              </a:extLst>
            </p:cNvPr>
            <p:cNvSpPr/>
            <p:nvPr/>
          </p:nvSpPr>
          <p:spPr>
            <a:xfrm>
              <a:off x="1465386" y="421105"/>
              <a:ext cx="296844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27">
              <a:extLst>
                <a:ext uri="{FF2B5EF4-FFF2-40B4-BE49-F238E27FC236}">
                  <a16:creationId xmlns:a16="http://schemas.microsoft.com/office/drawing/2014/main" id="{95955638-B155-4D40-9741-C3EC528D75F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28">
              <a:extLst>
                <a:ext uri="{FF2B5EF4-FFF2-40B4-BE49-F238E27FC236}">
                  <a16:creationId xmlns:a16="http://schemas.microsoft.com/office/drawing/2014/main" id="{E4DE1758-BCA3-BD48-BA57-9E38425A95A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30">
              <a:extLst>
                <a:ext uri="{FF2B5EF4-FFF2-40B4-BE49-F238E27FC236}">
                  <a16:creationId xmlns:a16="http://schemas.microsoft.com/office/drawing/2014/main" id="{2CD3AF21-B3D8-CE4F-BA0A-0DC37D614144}"/>
                </a:ext>
              </a:extLst>
            </p:cNvPr>
            <p:cNvSpPr/>
            <p:nvPr/>
          </p:nvSpPr>
          <p:spPr>
            <a:xfrm>
              <a:off x="1465384" y="422233"/>
              <a:ext cx="833175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ítulo 1">
            <a:extLst>
              <a:ext uri="{FF2B5EF4-FFF2-40B4-BE49-F238E27FC236}">
                <a16:creationId xmlns:a16="http://schemas.microsoft.com/office/drawing/2014/main" id="{E200706B-F628-DF42-AC0C-29A1FBDC32E3}"/>
              </a:ext>
            </a:extLst>
          </p:cNvPr>
          <p:cNvSpPr txBox="1">
            <a:spLocks/>
          </p:cNvSpPr>
          <p:nvPr/>
        </p:nvSpPr>
        <p:spPr>
          <a:xfrm>
            <a:off x="1465385" y="23446"/>
            <a:ext cx="8331758"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25" fontAlgn="auto">
              <a:spcBef>
                <a:spcPts val="0"/>
              </a:spcBef>
              <a:spcAft>
                <a:spcPts val="0"/>
              </a:spcAft>
              <a:buClr>
                <a:srgbClr val="375F92"/>
              </a:buClr>
              <a:buSzPct val="124000"/>
              <a:defRPr/>
            </a:pPr>
            <a:r>
              <a:rPr lang="es-CO" altLang="es-CO" sz="4000" b="1" dirty="0">
                <a:solidFill>
                  <a:srgbClr val="003366"/>
                </a:solidFill>
                <a:latin typeface="Myriad Pro" panose="020B0503030403020204" pitchFamily="34" charset="0"/>
              </a:rPr>
              <a:t>Programa Plan Anual de Auditorias</a:t>
            </a:r>
          </a:p>
        </p:txBody>
      </p:sp>
    </p:spTree>
    <p:extLst>
      <p:ext uri="{BB962C8B-B14F-4D97-AF65-F5344CB8AC3E}">
        <p14:creationId xmlns:p14="http://schemas.microsoft.com/office/powerpoint/2010/main" val="246420717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863731-6109-0D44-83DE-D0D1D0CD4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9" y="-46892"/>
            <a:ext cx="12343061" cy="6940061"/>
          </a:xfrm>
          <a:prstGeom prst="rect">
            <a:avLst/>
          </a:prstGeom>
        </p:spPr>
      </p:pic>
      <p:sp>
        <p:nvSpPr>
          <p:cNvPr id="7" name="Rectángulo 7">
            <a:extLst>
              <a:ext uri="{FF2B5EF4-FFF2-40B4-BE49-F238E27FC236}">
                <a16:creationId xmlns:a16="http://schemas.microsoft.com/office/drawing/2014/main" id="{E116649F-10D0-304F-AA81-97309F1C97DF}"/>
              </a:ext>
            </a:extLst>
          </p:cNvPr>
          <p:cNvSpPr/>
          <p:nvPr/>
        </p:nvSpPr>
        <p:spPr>
          <a:xfrm>
            <a:off x="-69669" y="-46892"/>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5">
            <a:extLst>
              <a:ext uri="{FF2B5EF4-FFF2-40B4-BE49-F238E27FC236}">
                <a16:creationId xmlns:a16="http://schemas.microsoft.com/office/drawing/2014/main" id="{77C61FCE-9CE5-A54E-A0C3-16417C3195D0}"/>
              </a:ext>
            </a:extLst>
          </p:cNvPr>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
        <p:nvSpPr>
          <p:cNvPr id="2" name="Título 1"/>
          <p:cNvSpPr>
            <a:spLocks noGrp="1"/>
          </p:cNvSpPr>
          <p:nvPr>
            <p:ph type="title" idx="4294967295"/>
          </p:nvPr>
        </p:nvSpPr>
        <p:spPr>
          <a:xfrm>
            <a:off x="1779587" y="2337470"/>
            <a:ext cx="8632825" cy="2171334"/>
          </a:xfrm>
        </p:spPr>
        <p:txBody>
          <a:bodyPr>
            <a:normAutofit fontScale="90000"/>
          </a:bodyPr>
          <a:lstStyle/>
          <a:p>
            <a:pPr algn="ctr"/>
            <a:r>
              <a:rPr lang="es-CO" sz="9600" b="1" dirty="0">
                <a:solidFill>
                  <a:srgbClr val="FFC000"/>
                </a:solidFill>
                <a:latin typeface="+mn-lt"/>
              </a:rPr>
              <a:t>III.HACIA DÓNDE VAMOS</a:t>
            </a:r>
          </a:p>
        </p:txBody>
      </p:sp>
    </p:spTree>
    <p:extLst>
      <p:ext uri="{BB962C8B-B14F-4D97-AF65-F5344CB8AC3E}">
        <p14:creationId xmlns:p14="http://schemas.microsoft.com/office/powerpoint/2010/main" val="33801080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a:extLst>
              <a:ext uri="{FF2B5EF4-FFF2-40B4-BE49-F238E27FC236}">
                <a16:creationId xmlns:a16="http://schemas.microsoft.com/office/drawing/2014/main" id="{229F0AA7-FF5A-0249-8385-89D26E3D414F}"/>
              </a:ext>
            </a:extLst>
          </p:cNvPr>
          <p:cNvGrpSpPr/>
          <p:nvPr/>
        </p:nvGrpSpPr>
        <p:grpSpPr>
          <a:xfrm>
            <a:off x="0" y="-5709"/>
            <a:ext cx="9916886" cy="830181"/>
            <a:chOff x="0" y="421103"/>
            <a:chExt cx="9916886" cy="830181"/>
          </a:xfrm>
        </p:grpSpPr>
        <p:sp>
          <p:nvSpPr>
            <p:cNvPr id="5" name="Rectangle 7">
              <a:extLst>
                <a:ext uri="{FF2B5EF4-FFF2-40B4-BE49-F238E27FC236}">
                  <a16:creationId xmlns:a16="http://schemas.microsoft.com/office/drawing/2014/main" id="{BA9F95C6-DD34-6841-A517-802A78F1AE73}"/>
                </a:ext>
              </a:extLst>
            </p:cNvPr>
            <p:cNvSpPr/>
            <p:nvPr/>
          </p:nvSpPr>
          <p:spPr>
            <a:xfrm>
              <a:off x="1465386" y="421105"/>
              <a:ext cx="845150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ítulo 1"/>
          <p:cNvSpPr txBox="1">
            <a:spLocks/>
          </p:cNvSpPr>
          <p:nvPr/>
        </p:nvSpPr>
        <p:spPr>
          <a:xfrm>
            <a:off x="1465385" y="0"/>
            <a:ext cx="408925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CO" sz="4000" b="1" dirty="0">
              <a:solidFill>
                <a:srgbClr val="003366"/>
              </a:solidFill>
              <a:latin typeface="Myriad Pro" panose="020B0503030403020204" pitchFamily="34" charset="0"/>
            </a:endParaRPr>
          </a:p>
        </p:txBody>
      </p:sp>
      <p:sp>
        <p:nvSpPr>
          <p:cNvPr id="11" name="Marcador de contenido 2">
            <a:extLst>
              <a:ext uri="{FF2B5EF4-FFF2-40B4-BE49-F238E27FC236}">
                <a16:creationId xmlns:a16="http://schemas.microsoft.com/office/drawing/2014/main" id="{5AD79D48-F202-4D22-99CE-7F272EDBE72C}"/>
              </a:ext>
            </a:extLst>
          </p:cNvPr>
          <p:cNvSpPr txBox="1">
            <a:spLocks/>
          </p:cNvSpPr>
          <p:nvPr/>
        </p:nvSpPr>
        <p:spPr>
          <a:xfrm>
            <a:off x="620487" y="1030426"/>
            <a:ext cx="11375570" cy="4673855"/>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Estudios y diseños funcionales:</a:t>
            </a:r>
            <a:r>
              <a:rPr lang="es-CO" sz="1400" dirty="0">
                <a:solidFill>
                  <a:srgbClr val="003366"/>
                </a:solidFill>
                <a:latin typeface="Myriad Pro" panose="020B0503030403020204" pitchFamily="34" charset="0"/>
              </a:rPr>
              <a:t> Actualización de requisitos para los entregables, incluyendo Tecnologías BIM, desarrollando estudios socioeconómicos para corredores productivos y definiendo alcances sostenibles con alternativas de financiación.</a:t>
            </a: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Actualización normativa:</a:t>
            </a:r>
            <a:r>
              <a:rPr lang="es-CO" sz="1400" dirty="0">
                <a:solidFill>
                  <a:srgbClr val="003366"/>
                </a:solidFill>
                <a:latin typeface="Myriad Pro" panose="020B0503030403020204" pitchFamily="34" charset="0"/>
              </a:rPr>
              <a:t> Actualización de más de 300 especificaciones, normas de ensayo, guías, cartillas y manuales.</a:t>
            </a: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Innovación nuevas tecnologías:</a:t>
            </a:r>
            <a:r>
              <a:rPr lang="es-CO" sz="1400" dirty="0">
                <a:solidFill>
                  <a:srgbClr val="003366"/>
                </a:solidFill>
                <a:latin typeface="Myriad Pro" panose="020B0503030403020204" pitchFamily="34" charset="0"/>
              </a:rPr>
              <a:t> Normalización de nuevas tecnologías y materiales mediante ruedas de innovación y el protocolo de implementación. </a:t>
            </a: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Sistemas Inteligentes de Transporte – ITS:</a:t>
            </a:r>
            <a:r>
              <a:rPr lang="es-CO" sz="1400" dirty="0">
                <a:solidFill>
                  <a:srgbClr val="003366"/>
                </a:solidFill>
                <a:latin typeface="Myriad Pro" panose="020B0503030403020204" pitchFamily="34" charset="0"/>
              </a:rPr>
              <a:t> Integrador tecnológico a través de CCO, recogiendo y gestionando información en tiempo real de los Subsistemas de Orden Público y Seguridad, Monitoreo del Tránsito y Monitoreo de Infraestructuras</a:t>
            </a: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Sistemas de Gestión de la Infraestructura:</a:t>
            </a:r>
            <a:r>
              <a:rPr lang="es-CO" sz="1400" dirty="0">
                <a:solidFill>
                  <a:srgbClr val="003366"/>
                </a:solidFill>
                <a:latin typeface="Myriad Pro" panose="020B0503030403020204" pitchFamily="34" charset="0"/>
              </a:rPr>
              <a:t> Herramienta de apoyo para la toma de decisiones que incluye políticas de mantenimiento de los corredores ayudando a la preservación de la infraestructura.</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Gestión del Riesgo:</a:t>
            </a:r>
            <a:r>
              <a:rPr lang="es-CO" sz="1400" dirty="0">
                <a:solidFill>
                  <a:srgbClr val="003366"/>
                </a:solidFill>
                <a:latin typeface="Myriad Pro" panose="020B0503030403020204" pitchFamily="34" charset="0"/>
              </a:rPr>
              <a:t> Generación de estrategias para la mitigación y adaptación de las amenazas en la infraestructura de transporte.</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Sostenibilidad:</a:t>
            </a:r>
            <a:r>
              <a:rPr lang="es-CO" sz="1400" dirty="0">
                <a:solidFill>
                  <a:srgbClr val="003366"/>
                </a:solidFill>
                <a:latin typeface="Myriad Pro" panose="020B0503030403020204" pitchFamily="34" charset="0"/>
              </a:rPr>
              <a:t> Lineamiento esencial para la incorporación del criterio de sostenibilidad en los proyectos.</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Modernización institucional:</a:t>
            </a:r>
            <a:r>
              <a:rPr lang="es-CO" sz="1400" dirty="0">
                <a:solidFill>
                  <a:srgbClr val="003366"/>
                </a:solidFill>
                <a:latin typeface="Myriad Pro" panose="020B0503030403020204" pitchFamily="34" charset="0"/>
              </a:rPr>
              <a:t> Transformación del aplicativo INVITRAMITES, mediante la digitalización y automatización.</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Sistema de Gestión de la Infraestructura de Puentes:</a:t>
            </a:r>
            <a:r>
              <a:rPr lang="es-CO" sz="1400" dirty="0">
                <a:solidFill>
                  <a:srgbClr val="003366"/>
                </a:solidFill>
                <a:latin typeface="Myriad Pro" panose="020B0503030403020204" pitchFamily="34" charset="0"/>
              </a:rPr>
              <a:t> Definición de metodología para instrumentación y evaluación de los puentes nacionales que alimenten el sistema para la toma de decisiones en el centro de monitoreo y control.</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Cartillas de obras tipo:</a:t>
            </a:r>
            <a:r>
              <a:rPr lang="es-CO" sz="1400" dirty="0">
                <a:solidFill>
                  <a:srgbClr val="003366"/>
                </a:solidFill>
                <a:latin typeface="Myriad Pro" panose="020B0503030403020204" pitchFamily="34" charset="0"/>
              </a:rPr>
              <a:t> Generación de documentos tipo para la contratación transparente y que permita pluralidad de oferentes en las regiones.</a:t>
            </a:r>
            <a:endParaRPr lang="es-CO" sz="1400" u="sng" dirty="0">
              <a:solidFill>
                <a:srgbClr val="003366"/>
              </a:solidFill>
              <a:latin typeface="Myriad Pro" panose="020B0503030403020204" pitchFamily="34" charset="0"/>
            </a:endParaRP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Precios Estándares Regionalizados:</a:t>
            </a:r>
            <a:r>
              <a:rPr lang="es-CO" sz="1400" dirty="0">
                <a:solidFill>
                  <a:srgbClr val="003366"/>
                </a:solidFill>
                <a:latin typeface="Myriad Pro" panose="020B0503030403020204" pitchFamily="34" charset="0"/>
              </a:rPr>
              <a:t> Estimación y estructuración de los Precios Unitarios Regionalizados a través del desarrollo de una herramienta tecnológica.</a:t>
            </a:r>
          </a:p>
          <a:p>
            <a:pPr marL="257175" indent="-257175" algn="l" defTabSz="685800">
              <a:spcBef>
                <a:spcPts val="750"/>
              </a:spcBef>
              <a:buFont typeface="Arial" panose="020B0604020202020204" pitchFamily="34" charset="0"/>
              <a:buChar char="•"/>
            </a:pPr>
            <a:r>
              <a:rPr lang="es-CO" sz="1400" u="sng" dirty="0">
                <a:solidFill>
                  <a:srgbClr val="003366"/>
                </a:solidFill>
                <a:latin typeface="Myriad Pro" panose="020B0503030403020204" pitchFamily="34" charset="0"/>
              </a:rPr>
              <a:t>Nuevas Fuentes de Financiación:</a:t>
            </a:r>
            <a:r>
              <a:rPr lang="es-CO" sz="1400" dirty="0">
                <a:solidFill>
                  <a:srgbClr val="003366"/>
                </a:solidFill>
                <a:latin typeface="Myriad Pro" panose="020B0503030403020204" pitchFamily="34" charset="0"/>
              </a:rPr>
              <a:t> Evaluación e implementación de fuentes de financiación que permitan ingresos al Instituto, en el marco del déficit fiscal.</a:t>
            </a:r>
          </a:p>
        </p:txBody>
      </p:sp>
      <p:sp>
        <p:nvSpPr>
          <p:cNvPr id="3" name="Rectángulo 2">
            <a:extLst>
              <a:ext uri="{FF2B5EF4-FFF2-40B4-BE49-F238E27FC236}">
                <a16:creationId xmlns:a16="http://schemas.microsoft.com/office/drawing/2014/main" id="{7254A166-3968-48E3-BE3B-41C6D71488E8}"/>
              </a:ext>
            </a:extLst>
          </p:cNvPr>
          <p:cNvSpPr/>
          <p:nvPr/>
        </p:nvSpPr>
        <p:spPr>
          <a:xfrm>
            <a:off x="1450313" y="86214"/>
            <a:ext cx="8363187" cy="707886"/>
          </a:xfrm>
          <a:prstGeom prst="rect">
            <a:avLst/>
          </a:prstGeom>
        </p:spPr>
        <p:txBody>
          <a:bodyPr wrap="none">
            <a:spAutoFit/>
          </a:bodyPr>
          <a:lstStyle/>
          <a:p>
            <a:pPr defTabSz="685800"/>
            <a:r>
              <a:rPr lang="es-CO" sz="4000" b="1" dirty="0">
                <a:solidFill>
                  <a:srgbClr val="1F4E79"/>
                </a:solidFill>
                <a:latin typeface="Myriad Pro" panose="020B0503030403020204" pitchFamily="34" charset="0"/>
                <a:cs typeface="Arial" panose="020B0604020202020204" pitchFamily="34" charset="0"/>
              </a:rPr>
              <a:t>Modernización de la Infraestructura</a:t>
            </a:r>
          </a:p>
        </p:txBody>
      </p:sp>
    </p:spTree>
    <p:extLst>
      <p:ext uri="{BB962C8B-B14F-4D97-AF65-F5344CB8AC3E}">
        <p14:creationId xmlns:p14="http://schemas.microsoft.com/office/powerpoint/2010/main" val="186472435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0" y="-5709"/>
            <a:ext cx="5399314" cy="830181"/>
            <a:chOff x="0" y="421103"/>
            <a:chExt cx="5399314"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39339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ítulo 1"/>
          <p:cNvSpPr txBox="1">
            <a:spLocks/>
          </p:cNvSpPr>
          <p:nvPr/>
        </p:nvSpPr>
        <p:spPr>
          <a:xfrm>
            <a:off x="1465385" y="0"/>
            <a:ext cx="532730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Myriad Pro" panose="020B0503030403020204" pitchFamily="34" charset="0"/>
              </a:rPr>
              <a:t>Colombia Rural</a:t>
            </a:r>
          </a:p>
        </p:txBody>
      </p:sp>
      <p:pic>
        <p:nvPicPr>
          <p:cNvPr id="16" name="Imagen 15" descr="Imagen que contiene exterior, árbol, planta, parado&#10;&#10;Descripción generada automáticamente">
            <a:extLst>
              <a:ext uri="{FF2B5EF4-FFF2-40B4-BE49-F238E27FC236}">
                <a16:creationId xmlns:a16="http://schemas.microsoft.com/office/drawing/2014/main" id="{ED3CE310-56EC-4A8A-B4E9-77B03AED370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846" t="10040" r="43334"/>
          <a:stretch/>
        </p:blipFill>
        <p:spPr>
          <a:xfrm rot="5400000">
            <a:off x="8800622" y="975582"/>
            <a:ext cx="2300528" cy="3071532"/>
          </a:xfrm>
          <a:prstGeom prst="rect">
            <a:avLst/>
          </a:prstGeom>
          <a:ln w="12700">
            <a:solidFill>
              <a:schemeClr val="tx1"/>
            </a:solidFill>
          </a:ln>
        </p:spPr>
      </p:pic>
      <p:pic>
        <p:nvPicPr>
          <p:cNvPr id="14" name="Imagen 13" descr="Imagen que contiene exterior, naturaleza, sucio, pasto&#10;&#10;Descripción generada automáticamente">
            <a:extLst>
              <a:ext uri="{FF2B5EF4-FFF2-40B4-BE49-F238E27FC236}">
                <a16:creationId xmlns:a16="http://schemas.microsoft.com/office/drawing/2014/main" id="{37BF6605-A6E2-4217-89B6-68B8C48104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9763" y="1361083"/>
            <a:ext cx="3083474" cy="2300527"/>
          </a:xfrm>
          <a:prstGeom prst="rect">
            <a:avLst/>
          </a:prstGeom>
          <a:ln w="12700">
            <a:solidFill>
              <a:schemeClr val="tx1"/>
            </a:solidFill>
          </a:ln>
        </p:spPr>
      </p:pic>
      <p:pic>
        <p:nvPicPr>
          <p:cNvPr id="12" name="Imagen 11" descr="Imagen que contiene exterior, pasto, tren, pista&#10;&#10;Descripción generada automáticamente">
            <a:extLst>
              <a:ext uri="{FF2B5EF4-FFF2-40B4-BE49-F238E27FC236}">
                <a16:creationId xmlns:a16="http://schemas.microsoft.com/office/drawing/2014/main" id="{64084BB0-ED38-49BF-9D8C-F78D0EEC7E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4874" y="1361657"/>
            <a:ext cx="3453006" cy="2300527"/>
          </a:xfrm>
          <a:prstGeom prst="rect">
            <a:avLst/>
          </a:prstGeom>
          <a:ln w="12700">
            <a:solidFill>
              <a:schemeClr val="tx1"/>
            </a:solidFill>
          </a:ln>
        </p:spPr>
      </p:pic>
      <p:sp>
        <p:nvSpPr>
          <p:cNvPr id="2" name="Título 1"/>
          <p:cNvSpPr>
            <a:spLocks noGrp="1"/>
          </p:cNvSpPr>
          <p:nvPr>
            <p:ph type="title"/>
          </p:nvPr>
        </p:nvSpPr>
        <p:spPr>
          <a:xfrm>
            <a:off x="1012371" y="3886200"/>
            <a:ext cx="10477786" cy="1088571"/>
          </a:xfrm>
        </p:spPr>
        <p:txBody>
          <a:bodyPr>
            <a:normAutofit/>
          </a:bodyPr>
          <a:lstStyle/>
          <a:p>
            <a:pPr algn="just"/>
            <a:r>
              <a:rPr lang="es-ES" sz="2400" dirty="0">
                <a:solidFill>
                  <a:srgbClr val="003366"/>
                </a:solidFill>
                <a:latin typeface="Myriad Pro" panose="020B0503030403020204" pitchFamily="34" charset="0"/>
              </a:rPr>
              <a:t>Programa del Gobierno nacional para el mejoramiento y mantenimiento de las vías rurales del país, actualización de cartillas de obras tipo, implementación de tecnologías alternativas y realizar inventario de </a:t>
            </a:r>
            <a:r>
              <a:rPr lang="es-ES" sz="2400" b="1" dirty="0">
                <a:solidFill>
                  <a:srgbClr val="003366"/>
                </a:solidFill>
                <a:latin typeface="Myriad Pro" panose="020B0503030403020204" pitchFamily="34" charset="0"/>
              </a:rPr>
              <a:t>142.000 km de la red terciaria.</a:t>
            </a:r>
            <a:endParaRPr lang="es-CO" sz="24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850005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2155" y="4047566"/>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736268" y="5332354"/>
            <a:ext cx="5371996" cy="11136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Direcciones Territoriales</a:t>
            </a:r>
          </a:p>
        </p:txBody>
      </p:sp>
    </p:spTree>
    <p:extLst>
      <p:ext uri="{BB962C8B-B14F-4D97-AF65-F5344CB8AC3E}">
        <p14:creationId xmlns:p14="http://schemas.microsoft.com/office/powerpoint/2010/main" val="25169744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28136" y="-5709"/>
            <a:ext cx="10206279" cy="830181"/>
            <a:chOff x="0" y="421103"/>
            <a:chExt cx="10206279"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874089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Título 1"/>
          <p:cNvSpPr txBox="1">
            <a:spLocks/>
          </p:cNvSpPr>
          <p:nvPr/>
        </p:nvSpPr>
        <p:spPr>
          <a:xfrm>
            <a:off x="1437249" y="0"/>
            <a:ext cx="8740894"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Colombia Fluvial – Canales Marítimos</a:t>
            </a:r>
          </a:p>
        </p:txBody>
      </p:sp>
      <p:sp>
        <p:nvSpPr>
          <p:cNvPr id="12" name="CuadroTexto 11">
            <a:extLst>
              <a:ext uri="{FF2B5EF4-FFF2-40B4-BE49-F238E27FC236}">
                <a16:creationId xmlns:a16="http://schemas.microsoft.com/office/drawing/2014/main" id="{45A10AD2-7B83-443F-B8AB-043C7B50E9AA}"/>
              </a:ext>
            </a:extLst>
          </p:cNvPr>
          <p:cNvSpPr txBox="1"/>
          <p:nvPr/>
        </p:nvSpPr>
        <p:spPr>
          <a:xfrm>
            <a:off x="1437249" y="928270"/>
            <a:ext cx="8740894"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EN ESTRUCTURACIÓN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PROGRAMA COLOMBIA FLUVIAL</a:t>
            </a:r>
            <a:r>
              <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para conectar las zonas más apartadas del país, a través del mantenimiento de los corredores fluviales y la construcción de infraestructura fluvial para desarrollar en la primera fase del programa la ejecución de </a:t>
            </a: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50 proyectos</a:t>
            </a:r>
            <a:r>
              <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PROFUNDIZACIÓN DEL CANAL DE ACCESO AL PUERTO DE BUENAVENTURA </a:t>
            </a:r>
            <a:r>
              <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en trabajo articulado con el Ministerio de Transporte y otras entidades para lograr una profundidad de </a:t>
            </a: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16 m </a:t>
            </a:r>
            <a:r>
              <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en la bahía interna y</a:t>
            </a: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17 m </a:t>
            </a:r>
            <a:r>
              <a:rPr kumimoji="0" lang="es-ES"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en la bahía externa</a:t>
            </a:r>
            <a:r>
              <a:rPr kumimoji="0" lang="es-ES"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a:t>
            </a:r>
          </a:p>
        </p:txBody>
      </p:sp>
      <p:pic>
        <p:nvPicPr>
          <p:cNvPr id="3" name="Imagen 2"/>
          <p:cNvPicPr>
            <a:picLocks noChangeAspect="1"/>
          </p:cNvPicPr>
          <p:nvPr/>
        </p:nvPicPr>
        <p:blipFill>
          <a:blip r:embed="rId3"/>
          <a:stretch>
            <a:fillRect/>
          </a:stretch>
        </p:blipFill>
        <p:spPr>
          <a:xfrm>
            <a:off x="9186132" y="3877801"/>
            <a:ext cx="2913625" cy="1746875"/>
          </a:xfrm>
          <a:prstGeom prst="rect">
            <a:avLst/>
          </a:prstGeom>
        </p:spPr>
      </p:pic>
      <p:pic>
        <p:nvPicPr>
          <p:cNvPr id="13" name="20 Imagen" descr="C:\Users\Zromero\Documents\Zayra _08Feb\ferrys\PIAMONTE\1047_2017\fotos visita 28 feb\100_871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1365" y="3900102"/>
            <a:ext cx="2907959" cy="174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97044" y="3877800"/>
            <a:ext cx="2867513" cy="179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descr="Imagen que contiene cielo, barco, agua, exterior&#10;&#10;Descripción generada automáticamente">
            <a:extLst>
              <a:ext uri="{FF2B5EF4-FFF2-40B4-BE49-F238E27FC236}">
                <a16:creationId xmlns:a16="http://schemas.microsoft.com/office/drawing/2014/main" id="{6A4AAC93-35B6-4499-8BAD-AA4FDAD23C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243" y="3900102"/>
            <a:ext cx="3147759" cy="1770615"/>
          </a:xfrm>
          <a:prstGeom prst="rect">
            <a:avLst/>
          </a:prstGeom>
        </p:spPr>
      </p:pic>
    </p:spTree>
    <p:extLst>
      <p:ext uri="{BB962C8B-B14F-4D97-AF65-F5344CB8AC3E}">
        <p14:creationId xmlns:p14="http://schemas.microsoft.com/office/powerpoint/2010/main" val="206161228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0" y="-5709"/>
            <a:ext cx="6923314" cy="830181"/>
            <a:chOff x="0" y="421103"/>
            <a:chExt cx="6923314"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54579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ítulo 1"/>
          <p:cNvSpPr txBox="1">
            <a:spLocks/>
          </p:cNvSpPr>
          <p:nvPr/>
        </p:nvSpPr>
        <p:spPr>
          <a:xfrm>
            <a:off x="1465387" y="0"/>
            <a:ext cx="5457927"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ea typeface="+mn-ea"/>
                <a:cs typeface="+mn-cs"/>
              </a:rPr>
              <a:t>Gestión Vial Integral</a:t>
            </a:r>
            <a:endParaRPr lang="es-CO" sz="4000" b="1" dirty="0">
              <a:solidFill>
                <a:srgbClr val="003366"/>
              </a:solidFill>
              <a:latin typeface="Myriad Pro" panose="020B0503030403020204" pitchFamily="34" charset="0"/>
            </a:endParaRPr>
          </a:p>
        </p:txBody>
      </p:sp>
      <p:sp>
        <p:nvSpPr>
          <p:cNvPr id="4" name="3 Rectángulo"/>
          <p:cNvSpPr/>
          <p:nvPr/>
        </p:nvSpPr>
        <p:spPr>
          <a:xfrm>
            <a:off x="1465385" y="890246"/>
            <a:ext cx="9867356" cy="1569660"/>
          </a:xfrm>
          <a:prstGeom prst="rect">
            <a:avLst/>
          </a:prstGeom>
        </p:spPr>
        <p:txBody>
          <a:bodyPr wrap="square">
            <a:spAutoFit/>
          </a:bodyPr>
          <a:lstStyle/>
          <a:p>
            <a:r>
              <a:rPr lang="es-ES" sz="1600" dirty="0">
                <a:solidFill>
                  <a:srgbClr val="003366"/>
                </a:solidFill>
                <a:latin typeface="Myriad Pro" panose="020B0503030403020204" pitchFamily="34" charset="0"/>
              </a:rPr>
              <a:t>Continuar con el desarrollo de actividades de Gestión Integral Vial para mantener la </a:t>
            </a:r>
            <a:r>
              <a:rPr lang="es-ES" sz="1600" dirty="0" err="1">
                <a:solidFill>
                  <a:srgbClr val="003366"/>
                </a:solidFill>
                <a:latin typeface="Myriad Pro" panose="020B0503030403020204" pitchFamily="34" charset="0"/>
              </a:rPr>
              <a:t>transitabilidad</a:t>
            </a:r>
            <a:r>
              <a:rPr lang="es-ES" sz="1600" dirty="0">
                <a:solidFill>
                  <a:srgbClr val="003366"/>
                </a:solidFill>
                <a:latin typeface="Myriad Pro" panose="020B0503030403020204" pitchFamily="34" charset="0"/>
              </a:rPr>
              <a:t> sobre las vías, reducir los impactos generados por el tránsito vehicular, el deterioro progresivo de la vía, la accidentalidad y contribuir a la generación de empleo y desarrollo de las regiones.</a:t>
            </a:r>
          </a:p>
          <a:p>
            <a:endParaRPr lang="es-ES" sz="1600" dirty="0">
              <a:solidFill>
                <a:srgbClr val="003366"/>
              </a:solidFill>
              <a:latin typeface="Myriad Pro" panose="020B0503030403020204" pitchFamily="34" charset="0"/>
            </a:endParaRPr>
          </a:p>
          <a:p>
            <a:r>
              <a:rPr lang="es-ES" sz="1600" dirty="0">
                <a:solidFill>
                  <a:srgbClr val="003366"/>
                </a:solidFill>
                <a:latin typeface="Myriad Pro" panose="020B0503030403020204" pitchFamily="34" charset="0"/>
              </a:rPr>
              <a:t>Implementar la Gestión Vial Integral en corredores de los departamento de Antioquia, Valle, Cundinamarca, Boyacá, Santander.</a:t>
            </a:r>
          </a:p>
        </p:txBody>
      </p:sp>
      <p:graphicFrame>
        <p:nvGraphicFramePr>
          <p:cNvPr id="6" name="5 Tabla"/>
          <p:cNvGraphicFramePr>
            <a:graphicFrameLocks noGrp="1"/>
          </p:cNvGraphicFramePr>
          <p:nvPr>
            <p:extLst>
              <p:ext uri="{D42A27DB-BD31-4B8C-83A1-F6EECF244321}">
                <p14:modId xmlns:p14="http://schemas.microsoft.com/office/powerpoint/2010/main" val="952546353"/>
              </p:ext>
            </p:extLst>
          </p:nvPr>
        </p:nvGraphicFramePr>
        <p:xfrm>
          <a:off x="1548957" y="2545444"/>
          <a:ext cx="5711283" cy="2970112"/>
        </p:xfrm>
        <a:graphic>
          <a:graphicData uri="http://schemas.openxmlformats.org/drawingml/2006/table">
            <a:tbl>
              <a:tblPr firstRow="1" firstCol="1" bandRow="1">
                <a:tableStyleId>{3B4B98B0-60AC-42C2-AFA5-B58CD77FA1E5}</a:tableStyleId>
              </a:tblPr>
              <a:tblGrid>
                <a:gridCol w="1253697">
                  <a:extLst>
                    <a:ext uri="{9D8B030D-6E8A-4147-A177-3AD203B41FA5}">
                      <a16:colId xmlns:a16="http://schemas.microsoft.com/office/drawing/2014/main" val="20000"/>
                    </a:ext>
                  </a:extLst>
                </a:gridCol>
                <a:gridCol w="2228793">
                  <a:extLst>
                    <a:ext uri="{9D8B030D-6E8A-4147-A177-3AD203B41FA5}">
                      <a16:colId xmlns:a16="http://schemas.microsoft.com/office/drawing/2014/main" val="20001"/>
                    </a:ext>
                  </a:extLst>
                </a:gridCol>
                <a:gridCol w="2228793">
                  <a:extLst>
                    <a:ext uri="{9D8B030D-6E8A-4147-A177-3AD203B41FA5}">
                      <a16:colId xmlns:a16="http://schemas.microsoft.com/office/drawing/2014/main" val="20002"/>
                    </a:ext>
                  </a:extLst>
                </a:gridCol>
              </a:tblGrid>
              <a:tr h="317018">
                <a:tc gridSpan="3">
                  <a:txBody>
                    <a:bodyPr/>
                    <a:lstStyle/>
                    <a:p>
                      <a:pPr algn="ctr">
                        <a:lnSpc>
                          <a:spcPct val="107000"/>
                        </a:lnSpc>
                        <a:spcAft>
                          <a:spcPts val="0"/>
                        </a:spcAft>
                      </a:pPr>
                      <a:r>
                        <a:rPr lang="es-CO" sz="1600" dirty="0">
                          <a:solidFill>
                            <a:srgbClr val="003366"/>
                          </a:solidFill>
                          <a:effectLst/>
                          <a:latin typeface="Myriad Pro" panose="020B0503030403020204" pitchFamily="34" charset="0"/>
                          <a:ea typeface="Calibri"/>
                          <a:cs typeface="Times New Roman"/>
                        </a:rPr>
                        <a:t>PROGRAMA ADMINISTRADORES VIALES Y MANTENIMIENTO RUTINARIO</a:t>
                      </a:r>
                    </a:p>
                  </a:txBody>
                  <a:tcPr marL="68580" marR="68580" marT="0" marB="0" anchor="ctr"/>
                </a:tc>
                <a:tc hMerge="1">
                  <a:txBody>
                    <a:bodyPr/>
                    <a:lstStyle/>
                    <a:p>
                      <a:pPr algn="ctr">
                        <a:lnSpc>
                          <a:spcPct val="107000"/>
                        </a:lnSpc>
                        <a:spcAft>
                          <a:spcPts val="0"/>
                        </a:spcAft>
                      </a:pPr>
                      <a:endParaRPr lang="es-CO" sz="1600" dirty="0">
                        <a:effectLst/>
                        <a:latin typeface="+mn-lt"/>
                        <a:ea typeface="Calibri"/>
                        <a:cs typeface="Times New Roman"/>
                      </a:endParaRPr>
                    </a:p>
                  </a:txBody>
                  <a:tcPr marL="68580" marR="68580" marT="0" marB="0" anchor="ctr"/>
                </a:tc>
                <a:tc hMerge="1">
                  <a:txBody>
                    <a:bodyPr/>
                    <a:lstStyle/>
                    <a:p>
                      <a:endParaRPr lang="es-CO"/>
                    </a:p>
                  </a:txBody>
                  <a:tcPr/>
                </a:tc>
                <a:extLst>
                  <a:ext uri="{0D108BD9-81ED-4DB2-BD59-A6C34878D82A}">
                    <a16:rowId xmlns:a16="http://schemas.microsoft.com/office/drawing/2014/main" val="1339289472"/>
                  </a:ext>
                </a:extLst>
              </a:tr>
              <a:tr h="317018">
                <a:tc rowSpan="2">
                  <a:txBody>
                    <a:bodyPr/>
                    <a:lstStyle/>
                    <a:p>
                      <a:pPr algn="ctr">
                        <a:lnSpc>
                          <a:spcPct val="107000"/>
                        </a:lnSpc>
                        <a:spcAft>
                          <a:spcPts val="0"/>
                        </a:spcAft>
                      </a:pPr>
                      <a:r>
                        <a:rPr lang="es-CO" sz="1600" dirty="0">
                          <a:solidFill>
                            <a:srgbClr val="003366"/>
                          </a:solidFill>
                          <a:effectLst/>
                          <a:latin typeface="Myriad Pro" panose="020B0503030403020204" pitchFamily="34" charset="0"/>
                        </a:rPr>
                        <a:t>AÑO</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gridSpan="2">
                  <a:txBody>
                    <a:bodyPr/>
                    <a:lstStyle/>
                    <a:p>
                      <a:pPr algn="ctr">
                        <a:lnSpc>
                          <a:spcPct val="107000"/>
                        </a:lnSpc>
                        <a:spcAft>
                          <a:spcPts val="0"/>
                        </a:spcAft>
                      </a:pPr>
                      <a:r>
                        <a:rPr lang="es-CO" sz="1600" dirty="0">
                          <a:solidFill>
                            <a:srgbClr val="003366"/>
                          </a:solidFill>
                          <a:effectLst/>
                          <a:latin typeface="Myriad Pro" panose="020B0503030403020204" pitchFamily="34" charset="0"/>
                        </a:rPr>
                        <a:t>PARA ATENDER 8.840,59 km</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hMerge="1">
                  <a:txBody>
                    <a:bodyPr/>
                    <a:lstStyle/>
                    <a:p>
                      <a:endParaRPr lang="es-CO"/>
                    </a:p>
                  </a:txBody>
                  <a:tcPr/>
                </a:tc>
                <a:extLst>
                  <a:ext uri="{0D108BD9-81ED-4DB2-BD59-A6C34878D82A}">
                    <a16:rowId xmlns:a16="http://schemas.microsoft.com/office/drawing/2014/main" val="10000"/>
                  </a:ext>
                </a:extLst>
              </a:tr>
              <a:tr h="626852">
                <a:tc vMerge="1">
                  <a:txBody>
                    <a:bodyPr/>
                    <a:lstStyle/>
                    <a:p>
                      <a:endParaRPr lang="es-CO"/>
                    </a:p>
                  </a:txBody>
                  <a:tcP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MANTENIMIENTO RUTINARIO</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ADMINISTRACIÓN VIAL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extLst>
                  <a:ext uri="{0D108BD9-81ED-4DB2-BD59-A6C34878D82A}">
                    <a16:rowId xmlns:a16="http://schemas.microsoft.com/office/drawing/2014/main" val="10001"/>
                  </a:ext>
                </a:extLst>
              </a:tr>
              <a:tr h="300975">
                <a:tc>
                  <a:txBody>
                    <a:bodyPr/>
                    <a:lstStyle/>
                    <a:p>
                      <a:pPr algn="ctr">
                        <a:lnSpc>
                          <a:spcPct val="107000"/>
                        </a:lnSpc>
                        <a:spcAft>
                          <a:spcPts val="0"/>
                        </a:spcAft>
                      </a:pPr>
                      <a:r>
                        <a:rPr lang="es-CO" sz="1600" dirty="0">
                          <a:solidFill>
                            <a:srgbClr val="003366"/>
                          </a:solidFill>
                          <a:effectLst/>
                          <a:latin typeface="Myriad Pro" panose="020B0503030403020204" pitchFamily="34" charset="0"/>
                        </a:rPr>
                        <a:t>2019</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18.695</a:t>
                      </a:r>
                      <a:r>
                        <a:rPr lang="es-CO" sz="1600" baseline="0" dirty="0">
                          <a:solidFill>
                            <a:srgbClr val="003366"/>
                          </a:solidFill>
                          <a:effectLst/>
                          <a:latin typeface="Myriad Pro" panose="020B0503030403020204" pitchFamily="34" charset="0"/>
                        </a:rPr>
                        <a:t>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7.431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extLst>
                  <a:ext uri="{0D108BD9-81ED-4DB2-BD59-A6C34878D82A}">
                    <a16:rowId xmlns:a16="http://schemas.microsoft.com/office/drawing/2014/main" val="10002"/>
                  </a:ext>
                </a:extLst>
              </a:tr>
              <a:tr h="300975">
                <a:tc>
                  <a:txBody>
                    <a:bodyPr/>
                    <a:lstStyle/>
                    <a:p>
                      <a:pPr algn="ctr">
                        <a:lnSpc>
                          <a:spcPct val="107000"/>
                        </a:lnSpc>
                        <a:spcAft>
                          <a:spcPts val="0"/>
                        </a:spcAft>
                      </a:pPr>
                      <a:r>
                        <a:rPr lang="es-CO" sz="1600" dirty="0">
                          <a:solidFill>
                            <a:srgbClr val="003366"/>
                          </a:solidFill>
                          <a:effectLst/>
                          <a:latin typeface="Myriad Pro" panose="020B0503030403020204" pitchFamily="34" charset="0"/>
                        </a:rPr>
                        <a:t>2020</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CO" sz="1600" dirty="0">
                          <a:solidFill>
                            <a:srgbClr val="003366"/>
                          </a:solidFill>
                          <a:effectLst/>
                          <a:latin typeface="Myriad Pro" panose="020B0503030403020204" pitchFamily="34" charset="0"/>
                        </a:rPr>
                        <a:t>119.369</a:t>
                      </a:r>
                      <a:r>
                        <a:rPr lang="es-CO" sz="1600" baseline="0" dirty="0">
                          <a:solidFill>
                            <a:srgbClr val="003366"/>
                          </a:solidFill>
                          <a:effectLst/>
                          <a:latin typeface="Myriad Pro" panose="020B0503030403020204" pitchFamily="34" charset="0"/>
                        </a:rPr>
                        <a:t>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CO" sz="1600" dirty="0">
                          <a:solidFill>
                            <a:srgbClr val="003366"/>
                          </a:solidFill>
                          <a:effectLst/>
                          <a:latin typeface="Myriad Pro" panose="020B0503030403020204" pitchFamily="34" charset="0"/>
                        </a:rPr>
                        <a:t>45.479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extLst>
                  <a:ext uri="{0D108BD9-81ED-4DB2-BD59-A6C34878D82A}">
                    <a16:rowId xmlns:a16="http://schemas.microsoft.com/office/drawing/2014/main" val="10003"/>
                  </a:ext>
                </a:extLst>
              </a:tr>
              <a:tr h="300975">
                <a:tc>
                  <a:txBody>
                    <a:bodyPr/>
                    <a:lstStyle/>
                    <a:p>
                      <a:pPr algn="ctr">
                        <a:lnSpc>
                          <a:spcPct val="107000"/>
                        </a:lnSpc>
                        <a:spcAft>
                          <a:spcPts val="0"/>
                        </a:spcAft>
                      </a:pPr>
                      <a:r>
                        <a:rPr lang="es-CO" sz="1600" dirty="0">
                          <a:solidFill>
                            <a:srgbClr val="003366"/>
                          </a:solidFill>
                          <a:effectLst/>
                          <a:latin typeface="Myriad Pro" panose="020B0503030403020204" pitchFamily="34" charset="0"/>
                        </a:rPr>
                        <a:t>2021</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126.513</a:t>
                      </a:r>
                      <a:r>
                        <a:rPr lang="es-CO" sz="1600" baseline="0" dirty="0">
                          <a:solidFill>
                            <a:srgbClr val="003366"/>
                          </a:solidFill>
                          <a:effectLst/>
                          <a:latin typeface="Myriad Pro" panose="020B0503030403020204" pitchFamily="34" charset="0"/>
                        </a:rPr>
                        <a:t>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CO" sz="1600" dirty="0">
                          <a:solidFill>
                            <a:srgbClr val="003366"/>
                          </a:solidFill>
                          <a:effectLst/>
                          <a:latin typeface="Myriad Pro" panose="020B0503030403020204" pitchFamily="34" charset="0"/>
                        </a:rPr>
                        <a:t>48.207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extLst>
                  <a:ext uri="{0D108BD9-81ED-4DB2-BD59-A6C34878D82A}">
                    <a16:rowId xmlns:a16="http://schemas.microsoft.com/office/drawing/2014/main" val="10004"/>
                  </a:ext>
                </a:extLst>
              </a:tr>
              <a:tr h="300975">
                <a:tc>
                  <a:txBody>
                    <a:bodyPr/>
                    <a:lstStyle/>
                    <a:p>
                      <a:pPr algn="ctr">
                        <a:lnSpc>
                          <a:spcPct val="107000"/>
                        </a:lnSpc>
                        <a:spcAft>
                          <a:spcPts val="0"/>
                        </a:spcAft>
                      </a:pPr>
                      <a:r>
                        <a:rPr lang="es-CO" sz="1600" dirty="0">
                          <a:solidFill>
                            <a:srgbClr val="003366"/>
                          </a:solidFill>
                          <a:effectLst/>
                          <a:latin typeface="Myriad Pro" panose="020B0503030403020204" pitchFamily="34" charset="0"/>
                        </a:rPr>
                        <a:t>2022</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algn="ctr">
                        <a:lnSpc>
                          <a:spcPct val="107000"/>
                        </a:lnSpc>
                        <a:spcAft>
                          <a:spcPts val="0"/>
                        </a:spcAft>
                      </a:pPr>
                      <a:r>
                        <a:rPr lang="es-CO" sz="1600" dirty="0">
                          <a:solidFill>
                            <a:srgbClr val="003366"/>
                          </a:solidFill>
                          <a:effectLst/>
                          <a:latin typeface="Myriad Pro" panose="020B0503030403020204" pitchFamily="34" charset="0"/>
                        </a:rPr>
                        <a:t>78.226</a:t>
                      </a:r>
                      <a:r>
                        <a:rPr lang="es-CO" sz="1600" baseline="0" dirty="0">
                          <a:solidFill>
                            <a:srgbClr val="003366"/>
                          </a:solidFill>
                          <a:effectLst/>
                          <a:latin typeface="Myriad Pro" panose="020B0503030403020204" pitchFamily="34" charset="0"/>
                        </a:rPr>
                        <a:t>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CO" sz="1600" dirty="0">
                          <a:solidFill>
                            <a:srgbClr val="003366"/>
                          </a:solidFill>
                          <a:effectLst/>
                          <a:latin typeface="Myriad Pro" panose="020B0503030403020204" pitchFamily="34" charset="0"/>
                        </a:rPr>
                        <a:t>30.237 </a:t>
                      </a:r>
                      <a:r>
                        <a:rPr lang="es-CO" sz="1600" baseline="0" dirty="0" err="1">
                          <a:solidFill>
                            <a:srgbClr val="003366"/>
                          </a:solidFill>
                          <a:effectLst/>
                          <a:latin typeface="Myriad Pro" panose="020B0503030403020204" pitchFamily="34" charset="0"/>
                        </a:rPr>
                        <a:t>Mill</a:t>
                      </a:r>
                      <a:endParaRPr lang="es-CO" sz="1600" dirty="0">
                        <a:solidFill>
                          <a:srgbClr val="003366"/>
                        </a:solidFill>
                        <a:effectLst/>
                        <a:latin typeface="Myriad Pro" panose="020B0503030403020204" pitchFamily="34" charset="0"/>
                        <a:ea typeface="Calibri"/>
                        <a:cs typeface="Times New Roman"/>
                      </a:endParaRPr>
                    </a:p>
                  </a:txBody>
                  <a:tcPr marL="68580" marR="68580" marT="0" marB="0" anchor="ctr"/>
                </a:tc>
                <a:extLst>
                  <a:ext uri="{0D108BD9-81ED-4DB2-BD59-A6C34878D82A}">
                    <a16:rowId xmlns:a16="http://schemas.microsoft.com/office/drawing/2014/main" val="10005"/>
                  </a:ext>
                </a:extLst>
              </a:tr>
              <a:tr h="300499">
                <a:tc>
                  <a:txBody>
                    <a:bodyPr/>
                    <a:lstStyle/>
                    <a:p>
                      <a:pPr algn="ctr">
                        <a:lnSpc>
                          <a:spcPct val="107000"/>
                        </a:lnSpc>
                        <a:spcAft>
                          <a:spcPts val="0"/>
                        </a:spcAft>
                      </a:pPr>
                      <a:r>
                        <a:rPr lang="es-CO" sz="1600" dirty="0">
                          <a:solidFill>
                            <a:srgbClr val="003366"/>
                          </a:solidFill>
                          <a:effectLst/>
                          <a:latin typeface="Myriad Pro" panose="020B0503030403020204" pitchFamily="34" charset="0"/>
                        </a:rPr>
                        <a:t>TOTAL</a:t>
                      </a:r>
                      <a:endParaRPr lang="es-CO" sz="1600" b="1" dirty="0">
                        <a:solidFill>
                          <a:srgbClr val="003366"/>
                        </a:solidFill>
                        <a:effectLst/>
                        <a:latin typeface="Myriad Pro" panose="020B0503030403020204" pitchFamily="34" charset="0"/>
                        <a:ea typeface="Calibri"/>
                        <a:cs typeface="Times New Roman"/>
                      </a:endParaRPr>
                    </a:p>
                  </a:txBody>
                  <a:tcPr marL="68580" marR="68580" marT="0" marB="0" anchor="ctr"/>
                </a:tc>
                <a:tc gridSpan="2">
                  <a:txBody>
                    <a:bodyPr/>
                    <a:lstStyle/>
                    <a:p>
                      <a:pPr algn="ctr">
                        <a:lnSpc>
                          <a:spcPct val="107000"/>
                        </a:lnSpc>
                        <a:spcAft>
                          <a:spcPts val="0"/>
                        </a:spcAft>
                      </a:pPr>
                      <a:r>
                        <a:rPr lang="es-CO" sz="1600" b="1" dirty="0">
                          <a:solidFill>
                            <a:srgbClr val="003366"/>
                          </a:solidFill>
                          <a:effectLst/>
                          <a:latin typeface="Myriad Pro" panose="020B0503030403020204" pitchFamily="34" charset="0"/>
                        </a:rPr>
                        <a:t>$ 474.160 </a:t>
                      </a:r>
                      <a:r>
                        <a:rPr lang="es-CO" sz="1600" b="1" baseline="0" dirty="0">
                          <a:solidFill>
                            <a:srgbClr val="003366"/>
                          </a:solidFill>
                          <a:effectLst/>
                          <a:latin typeface="Myriad Pro" panose="020B0503030403020204" pitchFamily="34" charset="0"/>
                        </a:rPr>
                        <a:t> </a:t>
                      </a:r>
                      <a:r>
                        <a:rPr lang="es-CO" sz="1600" b="1" baseline="0" dirty="0" err="1">
                          <a:solidFill>
                            <a:srgbClr val="003366"/>
                          </a:solidFill>
                          <a:effectLst/>
                          <a:latin typeface="Myriad Pro" panose="020B0503030403020204" pitchFamily="34" charset="0"/>
                        </a:rPr>
                        <a:t>Mill</a:t>
                      </a:r>
                      <a:endParaRPr lang="es-CO" sz="1600" b="1" dirty="0">
                        <a:solidFill>
                          <a:srgbClr val="003366"/>
                        </a:solidFill>
                        <a:effectLst/>
                        <a:latin typeface="Myriad Pro" panose="020B0503030403020204" pitchFamily="34" charset="0"/>
                        <a:ea typeface="Calibri"/>
                        <a:cs typeface="Times New Roman"/>
                      </a:endParaRPr>
                    </a:p>
                  </a:txBody>
                  <a:tcPr marL="68580" marR="68580" marT="0" marB="0" anchor="ctr"/>
                </a:tc>
                <a:tc hMerge="1">
                  <a:txBody>
                    <a:bodyPr/>
                    <a:lstStyle/>
                    <a:p>
                      <a:pPr algn="ctr">
                        <a:lnSpc>
                          <a:spcPct val="107000"/>
                        </a:lnSpc>
                        <a:spcAft>
                          <a:spcPts val="0"/>
                        </a:spcAft>
                      </a:pPr>
                      <a:endParaRPr lang="es-CO"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6"/>
                  </a:ext>
                </a:extLst>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132151652"/>
              </p:ext>
            </p:extLst>
          </p:nvPr>
        </p:nvGraphicFramePr>
        <p:xfrm>
          <a:off x="7442280" y="2545444"/>
          <a:ext cx="4184374" cy="1351016"/>
        </p:xfrm>
        <a:graphic>
          <a:graphicData uri="http://schemas.openxmlformats.org/drawingml/2006/table">
            <a:tbl>
              <a:tblPr firstRow="1" firstCol="1" bandRow="1">
                <a:tableStyleId>{3B4B98B0-60AC-42C2-AFA5-B58CD77FA1E5}</a:tableStyleId>
              </a:tblPr>
              <a:tblGrid>
                <a:gridCol w="2604411">
                  <a:extLst>
                    <a:ext uri="{9D8B030D-6E8A-4147-A177-3AD203B41FA5}">
                      <a16:colId xmlns:a16="http://schemas.microsoft.com/office/drawing/2014/main" val="20000"/>
                    </a:ext>
                  </a:extLst>
                </a:gridCol>
                <a:gridCol w="1579963">
                  <a:extLst>
                    <a:ext uri="{9D8B030D-6E8A-4147-A177-3AD203B41FA5}">
                      <a16:colId xmlns:a16="http://schemas.microsoft.com/office/drawing/2014/main" val="20001"/>
                    </a:ext>
                  </a:extLst>
                </a:gridCol>
              </a:tblGrid>
              <a:tr h="339209">
                <a:tc gridSpan="2">
                  <a:txBody>
                    <a:bodyPr/>
                    <a:lstStyle/>
                    <a:p>
                      <a:pPr algn="ctr">
                        <a:lnSpc>
                          <a:spcPct val="115000"/>
                        </a:lnSpc>
                        <a:spcAft>
                          <a:spcPts val="0"/>
                        </a:spcAft>
                      </a:pPr>
                      <a:r>
                        <a:rPr lang="es-CO" sz="1800" b="1" dirty="0">
                          <a:solidFill>
                            <a:srgbClr val="003366"/>
                          </a:solidFill>
                          <a:effectLst/>
                          <a:latin typeface="Myriad Pro" panose="020B0503030403020204" pitchFamily="34" charset="0"/>
                          <a:ea typeface="Calibri"/>
                          <a:cs typeface="Arial" panose="020B0604020202020204" pitchFamily="34" charset="0"/>
                        </a:rPr>
                        <a:t>PROCESOS DE LICITACION EN CURSO</a:t>
                      </a:r>
                    </a:p>
                  </a:txBody>
                  <a:tcPr marL="37669" marR="37669" marT="0" marB="0" anchor="ctr"/>
                </a:tc>
                <a:tc hMerge="1">
                  <a:txBody>
                    <a:bodyPr/>
                    <a:lstStyle/>
                    <a:p>
                      <a:pPr algn="ctr">
                        <a:lnSpc>
                          <a:spcPct val="115000"/>
                        </a:lnSpc>
                        <a:spcAft>
                          <a:spcPts val="0"/>
                        </a:spcAft>
                      </a:pPr>
                      <a:endParaRPr lang="es-CO" sz="1800" b="1" dirty="0">
                        <a:solidFill>
                          <a:schemeClr val="tx1"/>
                        </a:solidFill>
                        <a:effectLst/>
                        <a:latin typeface="Arial Narrow" panose="020B0606020202030204" pitchFamily="34" charset="0"/>
                        <a:ea typeface="Calibri"/>
                        <a:cs typeface="Arial" panose="020B0604020202020204" pitchFamily="34" charset="0"/>
                      </a:endParaRPr>
                    </a:p>
                  </a:txBody>
                  <a:tcPr marL="37669" marR="37669" marT="0" marB="0" anchor="ctr"/>
                </a:tc>
                <a:extLst>
                  <a:ext uri="{0D108BD9-81ED-4DB2-BD59-A6C34878D82A}">
                    <a16:rowId xmlns:a16="http://schemas.microsoft.com/office/drawing/2014/main" val="3946387255"/>
                  </a:ext>
                </a:extLst>
              </a:tr>
              <a:tr h="339209">
                <a:tc>
                  <a:txBody>
                    <a:bodyPr/>
                    <a:lstStyle/>
                    <a:p>
                      <a:pPr algn="ctr">
                        <a:lnSpc>
                          <a:spcPct val="115000"/>
                        </a:lnSpc>
                        <a:spcAft>
                          <a:spcPts val="0"/>
                        </a:spcAft>
                      </a:pPr>
                      <a:r>
                        <a:rPr lang="es-CO" sz="1800" dirty="0">
                          <a:solidFill>
                            <a:srgbClr val="003366"/>
                          </a:solidFill>
                          <a:effectLst/>
                          <a:latin typeface="Myriad Pro" panose="020B0503030403020204" pitchFamily="34" charset="0"/>
                        </a:rPr>
                        <a:t>INVERSIÓN </a:t>
                      </a:r>
                      <a:endParaRPr lang="es-CO" sz="1800" b="1" dirty="0">
                        <a:solidFill>
                          <a:srgbClr val="003366"/>
                        </a:solidFill>
                        <a:effectLst/>
                        <a:latin typeface="Myriad Pro" panose="020B0503030403020204" pitchFamily="34" charset="0"/>
                        <a:ea typeface="Calibri"/>
                        <a:cs typeface="Arial" panose="020B0604020202020204" pitchFamily="34" charset="0"/>
                      </a:endParaRPr>
                    </a:p>
                  </a:txBody>
                  <a:tcPr marL="37669" marR="37669" marT="0" marB="0" anchor="ctr"/>
                </a:tc>
                <a:tc>
                  <a:txBody>
                    <a:bodyPr/>
                    <a:lstStyle/>
                    <a:p>
                      <a:pPr algn="ctr">
                        <a:lnSpc>
                          <a:spcPct val="115000"/>
                        </a:lnSpc>
                        <a:spcAft>
                          <a:spcPts val="0"/>
                        </a:spcAft>
                      </a:pPr>
                      <a:r>
                        <a:rPr lang="es-CO" sz="1800" b="1" dirty="0">
                          <a:solidFill>
                            <a:srgbClr val="003366"/>
                          </a:solidFill>
                          <a:effectLst/>
                          <a:latin typeface="Myriad Pro" panose="020B0503030403020204" pitchFamily="34" charset="0"/>
                        </a:rPr>
                        <a:t>No. DE  PROCESOS</a:t>
                      </a:r>
                      <a:endParaRPr lang="es-CO" sz="1800" b="1" dirty="0">
                        <a:solidFill>
                          <a:srgbClr val="003366"/>
                        </a:solidFill>
                        <a:effectLst/>
                        <a:latin typeface="Myriad Pro" panose="020B0503030403020204" pitchFamily="34" charset="0"/>
                        <a:ea typeface="Calibri"/>
                        <a:cs typeface="Arial" panose="020B0604020202020204" pitchFamily="34" charset="0"/>
                      </a:endParaRPr>
                    </a:p>
                  </a:txBody>
                  <a:tcPr marL="37669" marR="37669" marT="0" marB="0" anchor="ctr"/>
                </a:tc>
                <a:extLst>
                  <a:ext uri="{0D108BD9-81ED-4DB2-BD59-A6C34878D82A}">
                    <a16:rowId xmlns:a16="http://schemas.microsoft.com/office/drawing/2014/main" val="10000"/>
                  </a:ext>
                </a:extLst>
              </a:tr>
              <a:tr h="380871">
                <a:tc>
                  <a:txBody>
                    <a:bodyPr/>
                    <a:lstStyle/>
                    <a:p>
                      <a:pPr algn="ctr">
                        <a:lnSpc>
                          <a:spcPct val="115000"/>
                        </a:lnSpc>
                        <a:spcAft>
                          <a:spcPts val="0"/>
                        </a:spcAft>
                      </a:pPr>
                      <a:r>
                        <a:rPr lang="es-CO" sz="1800" dirty="0">
                          <a:solidFill>
                            <a:srgbClr val="003366"/>
                          </a:solidFill>
                          <a:effectLst/>
                          <a:latin typeface="Myriad Pro" panose="020B0503030403020204" pitchFamily="34" charset="0"/>
                        </a:rPr>
                        <a:t> $ 107.000 </a:t>
                      </a:r>
                      <a:r>
                        <a:rPr lang="es-CO" sz="1800" dirty="0" err="1">
                          <a:solidFill>
                            <a:srgbClr val="003366"/>
                          </a:solidFill>
                          <a:effectLst/>
                          <a:latin typeface="Myriad Pro" panose="020B0503030403020204" pitchFamily="34" charset="0"/>
                        </a:rPr>
                        <a:t>Mill</a:t>
                      </a:r>
                      <a:endParaRPr lang="es-CO" sz="1800" dirty="0">
                        <a:solidFill>
                          <a:srgbClr val="003366"/>
                        </a:solidFill>
                        <a:effectLst/>
                        <a:latin typeface="Myriad Pro" panose="020B0503030403020204" pitchFamily="34" charset="0"/>
                        <a:ea typeface="Calibri"/>
                        <a:cs typeface="Arial" panose="020B0604020202020204" pitchFamily="34" charset="0"/>
                      </a:endParaRPr>
                    </a:p>
                  </a:txBody>
                  <a:tcPr marL="37669" marR="37669" marT="0" marB="0" anchor="ctr"/>
                </a:tc>
                <a:tc>
                  <a:txBody>
                    <a:bodyPr/>
                    <a:lstStyle/>
                    <a:p>
                      <a:pPr algn="ctr">
                        <a:lnSpc>
                          <a:spcPct val="115000"/>
                        </a:lnSpc>
                        <a:spcAft>
                          <a:spcPts val="0"/>
                        </a:spcAft>
                      </a:pPr>
                      <a:r>
                        <a:rPr lang="es-CO" sz="1800" b="1" dirty="0">
                          <a:solidFill>
                            <a:srgbClr val="003366"/>
                          </a:solidFill>
                          <a:effectLst/>
                          <a:latin typeface="Myriad Pro" panose="020B0503030403020204" pitchFamily="34" charset="0"/>
                        </a:rPr>
                        <a:t>49</a:t>
                      </a:r>
                      <a:endParaRPr lang="es-CO" sz="1800" b="1" dirty="0">
                        <a:solidFill>
                          <a:srgbClr val="003366"/>
                        </a:solidFill>
                        <a:effectLst/>
                        <a:latin typeface="Myriad Pro" panose="020B0503030403020204" pitchFamily="34" charset="0"/>
                        <a:ea typeface="Calibri"/>
                        <a:cs typeface="Arial" panose="020B0604020202020204" pitchFamily="34" charset="0"/>
                      </a:endParaRPr>
                    </a:p>
                  </a:txBody>
                  <a:tcPr marL="37669" marR="37669" marT="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9509576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8.png"/>
          <p:cNvPicPr>
            <a:picLocks noChangeAspect="1"/>
          </p:cNvPicPr>
          <p:nvPr/>
        </p:nvPicPr>
        <p:blipFill rotWithShape="1">
          <a:blip r:embed="rId3" cstate="print"/>
          <a:srcRect l="24794" t="55573" b="16592"/>
          <a:stretch/>
        </p:blipFill>
        <p:spPr>
          <a:xfrm>
            <a:off x="1465384" y="1185844"/>
            <a:ext cx="9169163" cy="1910554"/>
          </a:xfrm>
          <a:prstGeom prst="rect">
            <a:avLst/>
          </a:prstGeom>
        </p:spPr>
      </p:pic>
      <p:grpSp>
        <p:nvGrpSpPr>
          <p:cNvPr id="3" name="Group 24">
            <a:extLst>
              <a:ext uri="{FF2B5EF4-FFF2-40B4-BE49-F238E27FC236}">
                <a16:creationId xmlns:a16="http://schemas.microsoft.com/office/drawing/2014/main" id="{45522323-3E4D-4AD5-996E-F0C45DE5012C}"/>
              </a:ext>
            </a:extLst>
          </p:cNvPr>
          <p:cNvGrpSpPr/>
          <p:nvPr/>
        </p:nvGrpSpPr>
        <p:grpSpPr>
          <a:xfrm>
            <a:off x="0" y="-5709"/>
            <a:ext cx="8948057" cy="830181"/>
            <a:chOff x="0" y="421103"/>
            <a:chExt cx="8948057" cy="830181"/>
          </a:xfrm>
        </p:grpSpPr>
        <p:sp>
          <p:nvSpPr>
            <p:cNvPr id="4" name="Rectangle 27">
              <a:extLst>
                <a:ext uri="{FF2B5EF4-FFF2-40B4-BE49-F238E27FC236}">
                  <a16:creationId xmlns:a16="http://schemas.microsoft.com/office/drawing/2014/main" id="{4DA88788-E307-47BC-B0D3-FF83A607D50A}"/>
                </a:ext>
              </a:extLst>
            </p:cNvPr>
            <p:cNvSpPr/>
            <p:nvPr/>
          </p:nvSpPr>
          <p:spPr>
            <a:xfrm>
              <a:off x="1465385" y="421105"/>
              <a:ext cx="748267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4C9EF84D-DCCC-4288-9640-25CF2CBA277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87816471-C86A-447A-B9FB-F588FA9526D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A9170B26-3DDB-47A4-A830-2E60BDF030B8}"/>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Nuevas fuentes de financiación</a:t>
            </a:r>
            <a:endParaRPr lang="es-CO" sz="4000" b="1" dirty="0">
              <a:solidFill>
                <a:srgbClr val="003366"/>
              </a:solidFill>
              <a:latin typeface="Myriad Pro" panose="020B0503030403020204" pitchFamily="34" charset="0"/>
            </a:endParaRPr>
          </a:p>
        </p:txBody>
      </p:sp>
      <p:sp>
        <p:nvSpPr>
          <p:cNvPr id="8" name="CuadroTexto 7">
            <a:extLst>
              <a:ext uri="{FF2B5EF4-FFF2-40B4-BE49-F238E27FC236}">
                <a16:creationId xmlns:a16="http://schemas.microsoft.com/office/drawing/2014/main" id="{35138E24-4E5C-4279-B40C-7E7B3EB6EB97}"/>
              </a:ext>
            </a:extLst>
          </p:cNvPr>
          <p:cNvSpPr txBox="1"/>
          <p:nvPr/>
        </p:nvSpPr>
        <p:spPr>
          <a:xfrm>
            <a:off x="1465384" y="3533879"/>
            <a:ext cx="9248108" cy="923330"/>
          </a:xfrm>
          <a:prstGeom prst="rect">
            <a:avLst/>
          </a:prstGeom>
          <a:noFill/>
        </p:spPr>
        <p:txBody>
          <a:bodyPr wrap="square" rtlCol="0">
            <a:spAutoFit/>
          </a:bodyPr>
          <a:lstStyle/>
          <a:p>
            <a:pPr algn="just"/>
            <a:r>
              <a:rPr lang="es-ES" dirty="0">
                <a:solidFill>
                  <a:srgbClr val="003366"/>
                </a:solidFill>
                <a:latin typeface="Myriad Pro" panose="020B0503030403020204" pitchFamily="34" charset="0"/>
                <a:cs typeface="Arial" panose="020B0604020202020204" pitchFamily="34" charset="0"/>
              </a:rPr>
              <a:t>El INVIAS estima conseguir con el desarrollo del Programa de Nuevas fuentes de Financiación </a:t>
            </a:r>
            <a:r>
              <a:rPr lang="es-ES" b="1" dirty="0">
                <a:solidFill>
                  <a:srgbClr val="003366"/>
                </a:solidFill>
                <a:latin typeface="Myriad Pro" panose="020B0503030403020204" pitchFamily="34" charset="0"/>
                <a:cs typeface="Arial" panose="020B0604020202020204" pitchFamily="34" charset="0"/>
              </a:rPr>
              <a:t>$6,2 billones </a:t>
            </a:r>
            <a:r>
              <a:rPr lang="es-ES" dirty="0">
                <a:solidFill>
                  <a:srgbClr val="003366"/>
                </a:solidFill>
                <a:latin typeface="Myriad Pro" panose="020B0503030403020204" pitchFamily="34" charset="0"/>
                <a:cs typeface="Arial" panose="020B0604020202020204" pitchFamily="34" charset="0"/>
              </a:rPr>
              <a:t>para el presente cuatrienio.</a:t>
            </a:r>
          </a:p>
          <a:p>
            <a:pPr marL="285750" indent="-285750">
              <a:buFontTx/>
              <a:buChar char="-"/>
            </a:pPr>
            <a:endParaRPr lang="es-CO" b="1" dirty="0">
              <a:solidFill>
                <a:srgbClr val="003366"/>
              </a:solidFill>
              <a:latin typeface="Myriad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725303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3">
            <a:extLst>
              <a:ext uri="{FF2B5EF4-FFF2-40B4-BE49-F238E27FC236}">
                <a16:creationId xmlns:a16="http://schemas.microsoft.com/office/drawing/2014/main" id="{F1BBEA7B-55B3-8B42-AB2C-9B41E853B744}"/>
              </a:ext>
            </a:extLst>
          </p:cNvPr>
          <p:cNvGrpSpPr/>
          <p:nvPr/>
        </p:nvGrpSpPr>
        <p:grpSpPr>
          <a:xfrm>
            <a:off x="-21266" y="3523"/>
            <a:ext cx="7292923" cy="830181"/>
            <a:chOff x="0" y="421103"/>
            <a:chExt cx="7292923" cy="830181"/>
          </a:xfrm>
        </p:grpSpPr>
        <p:sp>
          <p:nvSpPr>
            <p:cNvPr id="21" name="Rectangle 4">
              <a:extLst>
                <a:ext uri="{FF2B5EF4-FFF2-40B4-BE49-F238E27FC236}">
                  <a16:creationId xmlns:a16="http://schemas.microsoft.com/office/drawing/2014/main" id="{70BD2038-F367-464C-B577-B4A07A9B619A}"/>
                </a:ext>
              </a:extLst>
            </p:cNvPr>
            <p:cNvSpPr/>
            <p:nvPr/>
          </p:nvSpPr>
          <p:spPr>
            <a:xfrm>
              <a:off x="1465385" y="421105"/>
              <a:ext cx="582753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Título 1">
            <a:extLst>
              <a:ext uri="{FF2B5EF4-FFF2-40B4-BE49-F238E27FC236}">
                <a16:creationId xmlns:a16="http://schemas.microsoft.com/office/drawing/2014/main" id="{B91AE405-6F5E-BF45-BA46-D98FF3A5BE05}"/>
              </a:ext>
            </a:extLst>
          </p:cNvPr>
          <p:cNvSpPr txBox="1">
            <a:spLocks/>
          </p:cNvSpPr>
          <p:nvPr/>
        </p:nvSpPr>
        <p:spPr>
          <a:xfrm>
            <a:off x="1444119" y="23446"/>
            <a:ext cx="582753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fontAlgn="auto">
              <a:spcAft>
                <a:spcPts val="0"/>
              </a:spcAft>
              <a:defRPr/>
            </a:pPr>
            <a:r>
              <a:rPr lang="es-CO" sz="4000" b="1" dirty="0">
                <a:solidFill>
                  <a:srgbClr val="003366"/>
                </a:solidFill>
                <a:latin typeface="Myriad Pro" panose="020B0503030403020204" pitchFamily="34" charset="0"/>
              </a:rPr>
              <a:t>Direcciones Territoriales</a:t>
            </a:r>
          </a:p>
        </p:txBody>
      </p:sp>
      <p:pic>
        <p:nvPicPr>
          <p:cNvPr id="28" name="Imagen 27" descr="Imagen que contiene texto, mapa&#10;&#10;Descripción generada automáticamente">
            <a:extLst>
              <a:ext uri="{FF2B5EF4-FFF2-40B4-BE49-F238E27FC236}">
                <a16:creationId xmlns:a16="http://schemas.microsoft.com/office/drawing/2014/main" id="{1B7ACEB6-EE80-45F5-A0AB-3085327F50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307" t="3091" r="4613" b="2417"/>
          <a:stretch/>
        </p:blipFill>
        <p:spPr>
          <a:xfrm>
            <a:off x="7386377" y="23446"/>
            <a:ext cx="4342855" cy="5724139"/>
          </a:xfrm>
          <a:prstGeom prst="rect">
            <a:avLst/>
          </a:prstGeom>
        </p:spPr>
      </p:pic>
      <p:sp>
        <p:nvSpPr>
          <p:cNvPr id="29" name="Título 1">
            <a:extLst>
              <a:ext uri="{FF2B5EF4-FFF2-40B4-BE49-F238E27FC236}">
                <a16:creationId xmlns:a16="http://schemas.microsoft.com/office/drawing/2014/main" id="{61766085-34A8-4421-BD4A-C8E61865DAFC}"/>
              </a:ext>
            </a:extLst>
          </p:cNvPr>
          <p:cNvSpPr txBox="1">
            <a:spLocks/>
          </p:cNvSpPr>
          <p:nvPr/>
        </p:nvSpPr>
        <p:spPr>
          <a:xfrm>
            <a:off x="1078523" y="1047751"/>
            <a:ext cx="6370028" cy="131196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CO" sz="2800" b="1">
                <a:solidFill>
                  <a:srgbClr val="003366"/>
                </a:solidFill>
                <a:latin typeface="Myriad Pro" panose="020B0503030403020204" pitchFamily="34" charset="0"/>
              </a:rPr>
              <a:t>DIRECCIONES TERRITORIALES: 	</a:t>
            </a:r>
            <a:r>
              <a:rPr lang="es-CO" sz="2800">
                <a:solidFill>
                  <a:srgbClr val="003366"/>
                </a:solidFill>
                <a:latin typeface="Myriad Pro" panose="020B0503030403020204" pitchFamily="34" charset="0"/>
              </a:rPr>
              <a:t>26</a:t>
            </a:r>
            <a:br>
              <a:rPr lang="es-CO" sz="2800">
                <a:solidFill>
                  <a:srgbClr val="003366"/>
                </a:solidFill>
                <a:latin typeface="Myriad Pro" panose="020B0503030403020204" pitchFamily="34" charset="0"/>
              </a:rPr>
            </a:br>
            <a:br>
              <a:rPr lang="es-CO" sz="2800">
                <a:solidFill>
                  <a:srgbClr val="003366"/>
                </a:solidFill>
                <a:latin typeface="Myriad Pro" panose="020B0503030403020204" pitchFamily="34" charset="0"/>
              </a:rPr>
            </a:br>
            <a:r>
              <a:rPr lang="es-CO" sz="2800" b="1">
                <a:solidFill>
                  <a:srgbClr val="003366"/>
                </a:solidFill>
                <a:latin typeface="Myriad Pro" panose="020B0503030403020204" pitchFamily="34" charset="0"/>
              </a:rPr>
              <a:t>SERVIDORES:	</a:t>
            </a:r>
            <a:r>
              <a:rPr lang="es-CO" sz="2800">
                <a:solidFill>
                  <a:srgbClr val="003366"/>
                </a:solidFill>
                <a:latin typeface="Myriad Pro" panose="020B0503030403020204" pitchFamily="34" charset="0"/>
              </a:rPr>
              <a:t>			465</a:t>
            </a:r>
            <a:endParaRPr lang="es-CO" sz="2800" dirty="0">
              <a:solidFill>
                <a:srgbClr val="003366"/>
              </a:solidFill>
              <a:latin typeface="Myriad Pro" panose="020B0503030403020204" pitchFamily="34" charset="0"/>
            </a:endParaRPr>
          </a:p>
        </p:txBody>
      </p:sp>
      <p:sp>
        <p:nvSpPr>
          <p:cNvPr id="30" name="Rectángulo 29">
            <a:extLst>
              <a:ext uri="{FF2B5EF4-FFF2-40B4-BE49-F238E27FC236}">
                <a16:creationId xmlns:a16="http://schemas.microsoft.com/office/drawing/2014/main" id="{BB69D5B1-7992-4281-86D7-8A68CF9DD61E}"/>
              </a:ext>
            </a:extLst>
          </p:cNvPr>
          <p:cNvSpPr/>
          <p:nvPr/>
        </p:nvSpPr>
        <p:spPr>
          <a:xfrm>
            <a:off x="1078523" y="2733116"/>
            <a:ext cx="6198577" cy="954107"/>
          </a:xfrm>
          <a:prstGeom prst="rect">
            <a:avLst/>
          </a:prstGeom>
        </p:spPr>
        <p:txBody>
          <a:bodyPr wrap="square">
            <a:spAutoFit/>
          </a:bodyPr>
          <a:lstStyle/>
          <a:p>
            <a:pPr eaLnBrk="1" fontAlgn="auto" hangingPunct="1">
              <a:spcBef>
                <a:spcPts val="0"/>
              </a:spcBef>
              <a:spcAft>
                <a:spcPts val="0"/>
              </a:spcAft>
              <a:defRPr/>
            </a:pPr>
            <a:r>
              <a:rPr kumimoji="0" lang="es-CO" sz="2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INVERSIÓN Direcciones Territoriales:</a:t>
            </a:r>
          </a:p>
          <a:p>
            <a:pPr eaLnBrk="1" fontAlgn="auto" hangingPunct="1">
              <a:spcBef>
                <a:spcPts val="0"/>
              </a:spcBef>
              <a:spcAft>
                <a:spcPts val="0"/>
              </a:spcAft>
              <a:defRPr/>
            </a:pPr>
            <a:r>
              <a:rPr lang="es-CO" sz="2800" dirty="0">
                <a:solidFill>
                  <a:srgbClr val="003366"/>
                </a:solidFill>
                <a:latin typeface="Myriad Pro" panose="020B0503030403020204" pitchFamily="34" charset="0"/>
              </a:rPr>
              <a:t>$ 175.700 millones</a:t>
            </a:r>
            <a:endParaRPr lang="es-CO" sz="2800" dirty="0">
              <a:solidFill>
                <a:prstClr val="black"/>
              </a:solidFill>
              <a:latin typeface="Calibri" panose="020F0502020204030204"/>
            </a:endParaRPr>
          </a:p>
        </p:txBody>
      </p:sp>
    </p:spTree>
    <p:extLst>
      <p:ext uri="{BB962C8B-B14F-4D97-AF65-F5344CB8AC3E}">
        <p14:creationId xmlns:p14="http://schemas.microsoft.com/office/powerpoint/2010/main" val="3942765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3">
            <a:extLst>
              <a:ext uri="{FF2B5EF4-FFF2-40B4-BE49-F238E27FC236}">
                <a16:creationId xmlns:a16="http://schemas.microsoft.com/office/drawing/2014/main" id="{F1BBEA7B-55B3-8B42-AB2C-9B41E853B744}"/>
              </a:ext>
            </a:extLst>
          </p:cNvPr>
          <p:cNvGrpSpPr/>
          <p:nvPr/>
        </p:nvGrpSpPr>
        <p:grpSpPr>
          <a:xfrm>
            <a:off x="-21266" y="3523"/>
            <a:ext cx="7292923" cy="830181"/>
            <a:chOff x="0" y="421103"/>
            <a:chExt cx="7292923" cy="830181"/>
          </a:xfrm>
        </p:grpSpPr>
        <p:sp>
          <p:nvSpPr>
            <p:cNvPr id="21" name="Rectangle 4">
              <a:extLst>
                <a:ext uri="{FF2B5EF4-FFF2-40B4-BE49-F238E27FC236}">
                  <a16:creationId xmlns:a16="http://schemas.microsoft.com/office/drawing/2014/main" id="{70BD2038-F367-464C-B577-B4A07A9B619A}"/>
                </a:ext>
              </a:extLst>
            </p:cNvPr>
            <p:cNvSpPr/>
            <p:nvPr/>
          </p:nvSpPr>
          <p:spPr>
            <a:xfrm>
              <a:off x="1465385" y="421105"/>
              <a:ext cx="582753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Título 1">
            <a:extLst>
              <a:ext uri="{FF2B5EF4-FFF2-40B4-BE49-F238E27FC236}">
                <a16:creationId xmlns:a16="http://schemas.microsoft.com/office/drawing/2014/main" id="{B91AE405-6F5E-BF45-BA46-D98FF3A5BE05}"/>
              </a:ext>
            </a:extLst>
          </p:cNvPr>
          <p:cNvSpPr txBox="1">
            <a:spLocks/>
          </p:cNvSpPr>
          <p:nvPr/>
        </p:nvSpPr>
        <p:spPr>
          <a:xfrm>
            <a:off x="1444119" y="23446"/>
            <a:ext cx="5827538"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fontAlgn="auto">
              <a:spcAft>
                <a:spcPts val="0"/>
              </a:spcAft>
              <a:defRPr/>
            </a:pPr>
            <a:r>
              <a:rPr lang="es-CO" sz="4000" b="1" dirty="0">
                <a:solidFill>
                  <a:srgbClr val="003366"/>
                </a:solidFill>
                <a:latin typeface="Myriad Pro" panose="020B0503030403020204" pitchFamily="34" charset="0"/>
              </a:rPr>
              <a:t>Direcciones Territoriales</a:t>
            </a:r>
          </a:p>
        </p:txBody>
      </p:sp>
      <p:sp>
        <p:nvSpPr>
          <p:cNvPr id="25" name="Título 1"/>
          <p:cNvSpPr txBox="1">
            <a:spLocks/>
          </p:cNvSpPr>
          <p:nvPr/>
        </p:nvSpPr>
        <p:spPr>
          <a:xfrm>
            <a:off x="674810" y="984274"/>
            <a:ext cx="9459791" cy="9660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es-CO" sz="2400" b="1">
                <a:solidFill>
                  <a:srgbClr val="003366"/>
                </a:solidFill>
                <a:latin typeface="Myriad Pro" panose="020B0503030403020204" pitchFamily="34" charset="0"/>
              </a:rPr>
              <a:t>Inversión a través de Direcciones Territoriales (2018-2019):</a:t>
            </a:r>
            <a:br>
              <a:rPr lang="es-CO" sz="2400" b="1">
                <a:solidFill>
                  <a:srgbClr val="003366"/>
                </a:solidFill>
                <a:latin typeface="Myriad Pro" panose="020B0503030403020204" pitchFamily="34" charset="0"/>
              </a:rPr>
            </a:br>
            <a:r>
              <a:rPr lang="es-CO" sz="2400">
                <a:solidFill>
                  <a:srgbClr val="003366"/>
                </a:solidFill>
                <a:latin typeface="Myriad Pro" panose="020B0503030403020204" pitchFamily="34" charset="0"/>
              </a:rPr>
              <a:t>$ 175.700 millones</a:t>
            </a:r>
            <a:endParaRPr lang="es-CO" sz="2400" dirty="0">
              <a:solidFill>
                <a:srgbClr val="003366"/>
              </a:solidFill>
              <a:latin typeface="Myriad Pro" panose="020B0503030403020204" pitchFamily="34" charset="0"/>
            </a:endParaRPr>
          </a:p>
        </p:txBody>
      </p:sp>
      <p:sp>
        <p:nvSpPr>
          <p:cNvPr id="26" name="Rectángulo 25">
            <a:extLst>
              <a:ext uri="{FF2B5EF4-FFF2-40B4-BE49-F238E27FC236}">
                <a16:creationId xmlns:a16="http://schemas.microsoft.com/office/drawing/2014/main" id="{2D2062B4-54D4-4B32-8B63-BDD57DD09D65}"/>
              </a:ext>
            </a:extLst>
          </p:cNvPr>
          <p:cNvSpPr/>
          <p:nvPr/>
        </p:nvSpPr>
        <p:spPr>
          <a:xfrm>
            <a:off x="674810" y="1950283"/>
            <a:ext cx="5835035" cy="34778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0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EMERGENCIAS ATENDIDAS: </a:t>
            </a: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835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20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0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OBRAS INTANGIBLES: </a:t>
            </a: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537 contrataciones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Estabilización de puntos críticos.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Obras de señalización.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Mantenimiento.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Mejoramiento.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Rehabilitación.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Programa de Administración vial y Mantenimiento Rutinario.</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s-CO" sz="20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Suministro de mezcla asfáltica.</a:t>
            </a:r>
            <a:endParaRPr kumimoji="0" lang="es-CO"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27" name="Gráfico 26">
            <a:extLst>
              <a:ext uri="{FF2B5EF4-FFF2-40B4-BE49-F238E27FC236}">
                <a16:creationId xmlns:a16="http://schemas.microsoft.com/office/drawing/2014/main" id="{C876C88A-9E1C-4E29-978E-570E2DDA2577}"/>
              </a:ext>
            </a:extLst>
          </p:cNvPr>
          <p:cNvGraphicFramePr/>
          <p:nvPr>
            <p:extLst>
              <p:ext uri="{D42A27DB-BD31-4B8C-83A1-F6EECF244321}">
                <p14:modId xmlns:p14="http://schemas.microsoft.com/office/powerpoint/2010/main" val="841186477"/>
              </p:ext>
            </p:extLst>
          </p:nvPr>
        </p:nvGraphicFramePr>
        <p:xfrm>
          <a:off x="5868017" y="1595921"/>
          <a:ext cx="6078962" cy="38322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0974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30006" y="4078177"/>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857999" y="5240110"/>
            <a:ext cx="5147583" cy="16178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Terminación de Proyectos Estratégicos</a:t>
            </a:r>
          </a:p>
        </p:txBody>
      </p:sp>
    </p:spTree>
    <p:extLst>
      <p:ext uri="{BB962C8B-B14F-4D97-AF65-F5344CB8AC3E}">
        <p14:creationId xmlns:p14="http://schemas.microsoft.com/office/powerpoint/2010/main" val="3125191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7">
            <a:extLst>
              <a:ext uri="{FF2B5EF4-FFF2-40B4-BE49-F238E27FC236}">
                <a16:creationId xmlns:a16="http://schemas.microsoft.com/office/drawing/2014/main" id="{CBBC49EA-CFD1-44CA-9EA2-953F0042EDB3}"/>
              </a:ext>
            </a:extLst>
          </p:cNvPr>
          <p:cNvGraphicFramePr>
            <a:graphicFrameLocks noGrp="1"/>
          </p:cNvGraphicFramePr>
          <p:nvPr>
            <p:extLst>
              <p:ext uri="{D42A27DB-BD31-4B8C-83A1-F6EECF244321}">
                <p14:modId xmlns:p14="http://schemas.microsoft.com/office/powerpoint/2010/main" val="1264226287"/>
              </p:ext>
            </p:extLst>
          </p:nvPr>
        </p:nvGraphicFramePr>
        <p:xfrm>
          <a:off x="1532635" y="3611986"/>
          <a:ext cx="3104929" cy="715836"/>
        </p:xfrm>
        <a:graphic>
          <a:graphicData uri="http://schemas.openxmlformats.org/drawingml/2006/table">
            <a:tbl>
              <a:tblPr>
                <a:tableStyleId>{5C22544A-7EE6-4342-B048-85BDC9FD1C3A}</a:tableStyleId>
              </a:tblPr>
              <a:tblGrid>
                <a:gridCol w="1659552">
                  <a:extLst>
                    <a:ext uri="{9D8B030D-6E8A-4147-A177-3AD203B41FA5}">
                      <a16:colId xmlns:a16="http://schemas.microsoft.com/office/drawing/2014/main" val="1776333032"/>
                    </a:ext>
                  </a:extLst>
                </a:gridCol>
                <a:gridCol w="1445377">
                  <a:extLst>
                    <a:ext uri="{9D8B030D-6E8A-4147-A177-3AD203B41FA5}">
                      <a16:colId xmlns:a16="http://schemas.microsoft.com/office/drawing/2014/main" val="551271801"/>
                    </a:ext>
                  </a:extLst>
                </a:gridCol>
              </a:tblGrid>
              <a:tr h="378083">
                <a:tc>
                  <a:txBody>
                    <a:bodyPr/>
                    <a:lstStyle/>
                    <a:p>
                      <a:pPr marL="0" algn="ctr" defTabSz="914400" rtl="0" eaLnBrk="1" fontAlgn="ctr" latinLnBrk="0" hangingPunct="1"/>
                      <a:r>
                        <a:rPr lang="es-CO" sz="1400" b="1" u="none" strike="noStrike" kern="1200" dirty="0">
                          <a:solidFill>
                            <a:srgbClr val="DEB519"/>
                          </a:solidFill>
                          <a:effectLst/>
                          <a:latin typeface="Myriad Pro" panose="020B0503030403020204"/>
                          <a:ea typeface="+mn-ea"/>
                          <a:cs typeface="+mn-cs"/>
                        </a:rPr>
                        <a:t>CANTIDAD</a:t>
                      </a:r>
                    </a:p>
                  </a:txBody>
                  <a:tcPr marL="9525" marR="9525" marT="9525" marB="0" anchor="ctr">
                    <a:solidFill>
                      <a:srgbClr val="0A70B8"/>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25</a:t>
                      </a:r>
                    </a:p>
                  </a:txBody>
                  <a:tcPr marL="9525" marR="9525" marT="9525" marB="0" anchor="ctr"/>
                </a:tc>
                <a:extLst>
                  <a:ext uri="{0D108BD9-81ED-4DB2-BD59-A6C34878D82A}">
                    <a16:rowId xmlns:a16="http://schemas.microsoft.com/office/drawing/2014/main" val="4013257899"/>
                  </a:ext>
                </a:extLst>
              </a:tr>
              <a:tr h="337753">
                <a:tc>
                  <a:txBody>
                    <a:bodyPr/>
                    <a:lstStyle/>
                    <a:p>
                      <a:pPr algn="ctr" fontAlgn="ctr"/>
                      <a:r>
                        <a:rPr lang="es-CO" sz="1400" b="1" u="none" strike="noStrike" kern="1200" dirty="0">
                          <a:solidFill>
                            <a:srgbClr val="DEB519"/>
                          </a:solidFill>
                          <a:effectLst/>
                          <a:latin typeface="Myriad Pro" panose="020B0503030403020204"/>
                          <a:ea typeface="+mn-ea"/>
                          <a:cs typeface="+mn-cs"/>
                        </a:rPr>
                        <a:t>km</a:t>
                      </a:r>
                    </a:p>
                  </a:txBody>
                  <a:tcPr marL="9525" marR="9525" marT="9525" marB="0" anchor="ctr">
                    <a:solidFill>
                      <a:srgbClr val="0A70B8"/>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22</a:t>
                      </a:r>
                    </a:p>
                  </a:txBody>
                  <a:tcPr marL="9525" marR="9525" marT="9525" marB="0" anchor="ctr"/>
                </a:tc>
                <a:extLst>
                  <a:ext uri="{0D108BD9-81ED-4DB2-BD59-A6C34878D82A}">
                    <a16:rowId xmlns:a16="http://schemas.microsoft.com/office/drawing/2014/main" val="4243884748"/>
                  </a:ext>
                </a:extLst>
              </a:tr>
            </a:tbl>
          </a:graphicData>
        </a:graphic>
      </p:graphicFrame>
      <p:graphicFrame>
        <p:nvGraphicFramePr>
          <p:cNvPr id="9" name="Tabla 8">
            <a:extLst>
              <a:ext uri="{FF2B5EF4-FFF2-40B4-BE49-F238E27FC236}">
                <a16:creationId xmlns:a16="http://schemas.microsoft.com/office/drawing/2014/main" id="{62B55C6A-65E4-42A0-9661-794D745472C4}"/>
              </a:ext>
            </a:extLst>
          </p:cNvPr>
          <p:cNvGraphicFramePr>
            <a:graphicFrameLocks noGrp="1"/>
          </p:cNvGraphicFramePr>
          <p:nvPr>
            <p:extLst>
              <p:ext uri="{D42A27DB-BD31-4B8C-83A1-F6EECF244321}">
                <p14:modId xmlns:p14="http://schemas.microsoft.com/office/powerpoint/2010/main" val="1294468006"/>
              </p:ext>
            </p:extLst>
          </p:nvPr>
        </p:nvGraphicFramePr>
        <p:xfrm>
          <a:off x="1465384" y="1138123"/>
          <a:ext cx="4258102" cy="1829370"/>
        </p:xfrm>
        <a:graphic>
          <a:graphicData uri="http://schemas.openxmlformats.org/drawingml/2006/table">
            <a:tbl>
              <a:tblPr>
                <a:tableStyleId>{616DA210-FB5B-4158-B5E0-FEB733F419BA}</a:tableStyleId>
              </a:tblPr>
              <a:tblGrid>
                <a:gridCol w="2884029">
                  <a:extLst>
                    <a:ext uri="{9D8B030D-6E8A-4147-A177-3AD203B41FA5}">
                      <a16:colId xmlns:a16="http://schemas.microsoft.com/office/drawing/2014/main" val="1069021725"/>
                    </a:ext>
                  </a:extLst>
                </a:gridCol>
                <a:gridCol w="1374073">
                  <a:extLst>
                    <a:ext uri="{9D8B030D-6E8A-4147-A177-3AD203B41FA5}">
                      <a16:colId xmlns:a16="http://schemas.microsoft.com/office/drawing/2014/main" val="3455697542"/>
                    </a:ext>
                  </a:extLst>
                </a:gridCol>
              </a:tblGrid>
              <a:tr h="441814">
                <a:tc>
                  <a:txBody>
                    <a:bodyPr/>
                    <a:lstStyle/>
                    <a:p>
                      <a:pPr algn="ctr" fontAlgn="ctr"/>
                      <a:r>
                        <a:rPr lang="es-CO" sz="1400" b="1" u="none" strike="noStrike" dirty="0">
                          <a:solidFill>
                            <a:srgbClr val="FFC000"/>
                          </a:solidFill>
                          <a:effectLst/>
                          <a:latin typeface="Myriad Pro" panose="020B0503030403020204"/>
                        </a:rPr>
                        <a:t>INVERSIÓN PROYECTOS</a:t>
                      </a:r>
                      <a:endParaRPr lang="es-CO" sz="1400" b="1" i="0" u="none" strike="noStrike" dirty="0">
                        <a:solidFill>
                          <a:srgbClr val="FFC000"/>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A70B8"/>
                    </a:solidFill>
                  </a:tcPr>
                </a:tc>
                <a:tc>
                  <a:txBody>
                    <a:bodyPr/>
                    <a:lstStyle/>
                    <a:p>
                      <a:pPr algn="ctr" fontAlgn="ctr"/>
                      <a:r>
                        <a:rPr lang="es-CO" sz="1400" b="0" u="none" strike="noStrike" dirty="0">
                          <a:solidFill>
                            <a:srgbClr val="315A86"/>
                          </a:solidFill>
                          <a:effectLst/>
                          <a:latin typeface="Myriad Pro" panose="020B0503030403020204"/>
                        </a:rPr>
                        <a:t>$     4 billones</a:t>
                      </a:r>
                      <a:endParaRPr lang="es-CO" sz="1400" b="0" i="0" u="none" strike="noStrike" dirty="0">
                        <a:solidFill>
                          <a:srgbClr val="315A86"/>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D5EA"/>
                    </a:solidFill>
                  </a:tcPr>
                </a:tc>
                <a:extLst>
                  <a:ext uri="{0D108BD9-81ED-4DB2-BD59-A6C34878D82A}">
                    <a16:rowId xmlns:a16="http://schemas.microsoft.com/office/drawing/2014/main" val="3213573510"/>
                  </a:ext>
                </a:extLst>
              </a:tr>
              <a:tr h="476122">
                <a:tc>
                  <a:txBody>
                    <a:bodyPr/>
                    <a:lstStyle/>
                    <a:p>
                      <a:pPr algn="ctr" fontAlgn="ctr"/>
                      <a:r>
                        <a:rPr lang="es-CO" sz="1400" b="1" u="none" strike="noStrike" dirty="0">
                          <a:solidFill>
                            <a:srgbClr val="FFC000"/>
                          </a:solidFill>
                          <a:effectLst/>
                          <a:latin typeface="Myriad Pro" panose="020B0503030403020204"/>
                        </a:rPr>
                        <a:t>No CONTRATOS EN EJECUCIÓN</a:t>
                      </a:r>
                      <a:endParaRPr lang="es-CO" sz="1400" b="1" i="0" u="none" strike="noStrike" dirty="0">
                        <a:solidFill>
                          <a:srgbClr val="FFC000"/>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A70B8"/>
                    </a:solidFill>
                  </a:tcPr>
                </a:tc>
                <a:tc>
                  <a:txBody>
                    <a:bodyPr/>
                    <a:lstStyle/>
                    <a:p>
                      <a:pPr algn="ctr" fontAlgn="ctr"/>
                      <a:r>
                        <a:rPr lang="es-CO" sz="1400" b="0" u="none" strike="noStrike" dirty="0">
                          <a:solidFill>
                            <a:srgbClr val="315A86"/>
                          </a:solidFill>
                          <a:effectLst/>
                          <a:latin typeface="Myriad Pro" panose="020B0503030403020204"/>
                        </a:rPr>
                        <a:t>24</a:t>
                      </a:r>
                      <a:endParaRPr lang="es-CO" sz="1400" b="0" i="0" u="none" strike="noStrike" dirty="0">
                        <a:solidFill>
                          <a:srgbClr val="315A86"/>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D5EA"/>
                    </a:solidFill>
                  </a:tcPr>
                </a:tc>
                <a:extLst>
                  <a:ext uri="{0D108BD9-81ED-4DB2-BD59-A6C34878D82A}">
                    <a16:rowId xmlns:a16="http://schemas.microsoft.com/office/drawing/2014/main" val="4034253754"/>
                  </a:ext>
                </a:extLst>
              </a:tr>
              <a:tr h="455717">
                <a:tc>
                  <a:txBody>
                    <a:bodyPr/>
                    <a:lstStyle/>
                    <a:p>
                      <a:pPr algn="ctr" fontAlgn="ctr"/>
                      <a:r>
                        <a:rPr lang="es-CO" sz="1400" b="1" u="none" strike="noStrike" dirty="0">
                          <a:solidFill>
                            <a:srgbClr val="FFC000"/>
                          </a:solidFill>
                          <a:effectLst/>
                          <a:latin typeface="Myriad Pro" panose="020B0503030403020204"/>
                        </a:rPr>
                        <a:t>EMPLEOS GENERADOS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A70B8"/>
                    </a:solidFill>
                  </a:tcPr>
                </a:tc>
                <a:tc>
                  <a:txBody>
                    <a:bodyPr/>
                    <a:lstStyle/>
                    <a:p>
                      <a:pPr algn="ctr" fontAlgn="ctr"/>
                      <a:r>
                        <a:rPr lang="es-CO" sz="1400" b="0" u="none" strike="noStrike" dirty="0">
                          <a:solidFill>
                            <a:srgbClr val="315A86"/>
                          </a:solidFill>
                          <a:effectLst/>
                          <a:latin typeface="Myriad Pro" panose="020B0503030403020204"/>
                        </a:rPr>
                        <a:t>4.106</a:t>
                      </a:r>
                      <a:endParaRPr lang="es-CO" sz="1400" b="0" i="0" u="none" strike="noStrike" dirty="0">
                        <a:solidFill>
                          <a:srgbClr val="315A86"/>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D5EA"/>
                    </a:solidFill>
                  </a:tcPr>
                </a:tc>
                <a:extLst>
                  <a:ext uri="{0D108BD9-81ED-4DB2-BD59-A6C34878D82A}">
                    <a16:rowId xmlns:a16="http://schemas.microsoft.com/office/drawing/2014/main" val="530460986"/>
                  </a:ext>
                </a:extLst>
              </a:tr>
              <a:tr h="455717">
                <a:tc>
                  <a:txBody>
                    <a:bodyPr/>
                    <a:lstStyle/>
                    <a:p>
                      <a:pPr algn="ctr" fontAlgn="ctr"/>
                      <a:r>
                        <a:rPr lang="es-ES" sz="1400" b="1" u="none" strike="noStrike" dirty="0">
                          <a:solidFill>
                            <a:srgbClr val="FFC000"/>
                          </a:solidFill>
                          <a:effectLst/>
                          <a:latin typeface="Myriad Pro" panose="020B0503030403020204"/>
                        </a:rPr>
                        <a:t>EQUIPO TÉCNICO - COLABORADORES</a:t>
                      </a:r>
                      <a:endParaRPr lang="es-CO" sz="1400" b="1" u="none" strike="noStrike" dirty="0">
                        <a:solidFill>
                          <a:srgbClr val="FFC000"/>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A70B8"/>
                    </a:solidFill>
                  </a:tcPr>
                </a:tc>
                <a:tc>
                  <a:txBody>
                    <a:bodyPr/>
                    <a:lstStyle/>
                    <a:p>
                      <a:pPr algn="ctr" fontAlgn="ctr"/>
                      <a:r>
                        <a:rPr lang="es-ES" sz="1400" b="0" i="0" u="none" strike="noStrike" dirty="0">
                          <a:solidFill>
                            <a:srgbClr val="315A86"/>
                          </a:solidFill>
                          <a:effectLst/>
                          <a:latin typeface="Myriad Pro" panose="020B0503030403020204"/>
                        </a:rPr>
                        <a:t>24</a:t>
                      </a:r>
                      <a:endParaRPr lang="es-CO" sz="1400" b="0" i="0" u="none" strike="noStrike" dirty="0">
                        <a:solidFill>
                          <a:srgbClr val="315A86"/>
                        </a:solidFill>
                        <a:effectLst/>
                        <a:latin typeface="Myriad Pro" panose="020B0503030403020204"/>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CD5EA"/>
                    </a:solidFill>
                  </a:tcPr>
                </a:tc>
                <a:extLst>
                  <a:ext uri="{0D108BD9-81ED-4DB2-BD59-A6C34878D82A}">
                    <a16:rowId xmlns:a16="http://schemas.microsoft.com/office/drawing/2014/main" val="643564547"/>
                  </a:ext>
                </a:extLst>
              </a:tr>
            </a:tbl>
          </a:graphicData>
        </a:graphic>
      </p:graphicFrame>
      <p:graphicFrame>
        <p:nvGraphicFramePr>
          <p:cNvPr id="10" name="Tabla 9">
            <a:extLst>
              <a:ext uri="{FF2B5EF4-FFF2-40B4-BE49-F238E27FC236}">
                <a16:creationId xmlns:a16="http://schemas.microsoft.com/office/drawing/2014/main" id="{B409D843-AE4E-46B4-A63B-3A62A92187A4}"/>
              </a:ext>
            </a:extLst>
          </p:cNvPr>
          <p:cNvGraphicFramePr>
            <a:graphicFrameLocks noGrp="1"/>
          </p:cNvGraphicFramePr>
          <p:nvPr>
            <p:extLst>
              <p:ext uri="{D42A27DB-BD31-4B8C-83A1-F6EECF244321}">
                <p14:modId xmlns:p14="http://schemas.microsoft.com/office/powerpoint/2010/main" val="2066041431"/>
              </p:ext>
            </p:extLst>
          </p:nvPr>
        </p:nvGraphicFramePr>
        <p:xfrm>
          <a:off x="6247545" y="1138123"/>
          <a:ext cx="4570104" cy="3180749"/>
        </p:xfrm>
        <a:graphic>
          <a:graphicData uri="http://schemas.openxmlformats.org/drawingml/2006/table">
            <a:tbl>
              <a:tblPr>
                <a:tableStyleId>{5C22544A-7EE6-4342-B048-85BDC9FD1C3A}</a:tableStyleId>
              </a:tblPr>
              <a:tblGrid>
                <a:gridCol w="1983252">
                  <a:extLst>
                    <a:ext uri="{9D8B030D-6E8A-4147-A177-3AD203B41FA5}">
                      <a16:colId xmlns:a16="http://schemas.microsoft.com/office/drawing/2014/main" val="896211025"/>
                    </a:ext>
                  </a:extLst>
                </a:gridCol>
                <a:gridCol w="1475602">
                  <a:extLst>
                    <a:ext uri="{9D8B030D-6E8A-4147-A177-3AD203B41FA5}">
                      <a16:colId xmlns:a16="http://schemas.microsoft.com/office/drawing/2014/main" val="3945619601"/>
                    </a:ext>
                  </a:extLst>
                </a:gridCol>
                <a:gridCol w="1111250">
                  <a:extLst>
                    <a:ext uri="{9D8B030D-6E8A-4147-A177-3AD203B41FA5}">
                      <a16:colId xmlns:a16="http://schemas.microsoft.com/office/drawing/2014/main" val="629094348"/>
                    </a:ext>
                  </a:extLst>
                </a:gridCol>
              </a:tblGrid>
              <a:tr h="413219">
                <a:tc rowSpan="2">
                  <a:txBody>
                    <a:bodyPr/>
                    <a:lstStyle/>
                    <a:p>
                      <a:pPr marL="0" algn="ctr" defTabSz="914400" rtl="0" eaLnBrk="1" fontAlgn="ctr" latinLnBrk="0" hangingPunct="1"/>
                      <a:r>
                        <a:rPr lang="es-CO" sz="1400" b="1" u="none" strike="noStrike" kern="1200" dirty="0">
                          <a:solidFill>
                            <a:srgbClr val="FFC000"/>
                          </a:solidFill>
                          <a:effectLst/>
                          <a:latin typeface="Myriad Pro" panose="020B0503030403020204"/>
                          <a:ea typeface="+mn-ea"/>
                          <a:cs typeface="+mn-cs"/>
                        </a:rPr>
                        <a:t>MEJORAMIENTO</a:t>
                      </a:r>
                    </a:p>
                  </a:txBody>
                  <a:tcPr marL="9525" marR="9525" marT="9525" marB="0" anchor="ctr">
                    <a:solidFill>
                      <a:srgbClr val="0A70B8"/>
                    </a:solidFill>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META FÍSICA</a:t>
                      </a:r>
                    </a:p>
                  </a:txBody>
                  <a:tcPr marL="9525" marR="9525" marT="9525" marB="0" anchor="ctr">
                    <a:solidFill>
                      <a:srgbClr val="CCD5EA"/>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81 km</a:t>
                      </a:r>
                    </a:p>
                  </a:txBody>
                  <a:tcPr marL="9525" marR="9525" marT="9525" marB="0" anchor="ctr"/>
                </a:tc>
                <a:extLst>
                  <a:ext uri="{0D108BD9-81ED-4DB2-BD59-A6C34878D82A}">
                    <a16:rowId xmlns:a16="http://schemas.microsoft.com/office/drawing/2014/main" val="94636059"/>
                  </a:ext>
                </a:extLst>
              </a:tr>
              <a:tr h="351929">
                <a:tc vMerge="1">
                  <a:txBody>
                    <a:bodyPr/>
                    <a:lstStyle/>
                    <a:p>
                      <a:endParaRPr lang="es-CO"/>
                    </a:p>
                  </a:txBody>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EJECUTADO</a:t>
                      </a:r>
                    </a:p>
                  </a:txBody>
                  <a:tcPr marL="9525" marR="9525" marT="9525" marB="0" anchor="ctr">
                    <a:solidFill>
                      <a:srgbClr val="CCD5EA"/>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54 km</a:t>
                      </a:r>
                    </a:p>
                  </a:txBody>
                  <a:tcPr marL="9525" marR="9525" marT="9525" marB="0" anchor="ctr"/>
                </a:tc>
                <a:extLst>
                  <a:ext uri="{0D108BD9-81ED-4DB2-BD59-A6C34878D82A}">
                    <a16:rowId xmlns:a16="http://schemas.microsoft.com/office/drawing/2014/main" val="2136970438"/>
                  </a:ext>
                </a:extLst>
              </a:tr>
              <a:tr h="357808">
                <a:tc rowSpan="2">
                  <a:txBody>
                    <a:bodyPr/>
                    <a:lstStyle/>
                    <a:p>
                      <a:pPr marL="0" algn="ctr" defTabSz="914400" rtl="0" eaLnBrk="1" fontAlgn="ctr" latinLnBrk="0" hangingPunct="1"/>
                      <a:r>
                        <a:rPr lang="es-ES" sz="1400" b="1" u="none" strike="noStrike" kern="1200" dirty="0">
                          <a:solidFill>
                            <a:srgbClr val="FFC000"/>
                          </a:solidFill>
                          <a:effectLst/>
                          <a:latin typeface="Myriad Pro" panose="020B0503030403020204"/>
                          <a:ea typeface="+mn-ea"/>
                          <a:cs typeface="+mn-cs"/>
                        </a:rPr>
                        <a:t>DOBLE CALZADA </a:t>
                      </a:r>
                      <a:endParaRPr lang="es-CO" sz="1400" b="1" u="none" strike="noStrike" kern="1200" dirty="0">
                        <a:solidFill>
                          <a:srgbClr val="FFC000"/>
                        </a:solidFill>
                        <a:effectLst/>
                        <a:latin typeface="Myriad Pro" panose="020B0503030403020204"/>
                        <a:ea typeface="+mn-ea"/>
                        <a:cs typeface="+mn-cs"/>
                      </a:endParaRPr>
                    </a:p>
                  </a:txBody>
                  <a:tcPr marL="9525" marR="9525" marT="9525" marB="0" anchor="ctr">
                    <a:solidFill>
                      <a:srgbClr val="0A70B8"/>
                    </a:solidFill>
                  </a:tcPr>
                </a:tc>
                <a:tc>
                  <a:txBody>
                    <a:bodyPr/>
                    <a:lstStyle/>
                    <a:p>
                      <a:pPr marL="0" algn="ctr" defTabSz="914400" rtl="0" eaLnBrk="1" fontAlgn="ctr" latinLnBrk="0" hangingPunct="1"/>
                      <a:r>
                        <a:rPr lang="es-ES" sz="1400" b="1" u="none" strike="noStrike" kern="1200" dirty="0">
                          <a:solidFill>
                            <a:srgbClr val="315A86"/>
                          </a:solidFill>
                          <a:effectLst/>
                          <a:latin typeface="Myriad Pro" panose="020B0503030403020204"/>
                          <a:ea typeface="+mn-ea"/>
                          <a:cs typeface="+mn-cs"/>
                        </a:rPr>
                        <a:t>META FÍSICA</a:t>
                      </a:r>
                      <a:endParaRPr lang="es-CO" sz="1400" b="1" u="none" strike="noStrike" kern="1200" dirty="0">
                        <a:solidFill>
                          <a:srgbClr val="315A86"/>
                        </a:solidFill>
                        <a:effectLst/>
                        <a:latin typeface="Myriad Pro" panose="020B0503030403020204"/>
                        <a:ea typeface="+mn-ea"/>
                        <a:cs typeface="+mn-cs"/>
                      </a:endParaRPr>
                    </a:p>
                  </a:txBody>
                  <a:tcPr marL="9525" marR="9525" marT="9525" marB="0" anchor="ctr">
                    <a:solidFill>
                      <a:srgbClr val="CCD5EA"/>
                    </a:solidFill>
                  </a:tcPr>
                </a:tc>
                <a:tc>
                  <a:txBody>
                    <a:bodyPr/>
                    <a:lstStyle/>
                    <a:p>
                      <a:pPr marL="0" algn="ctr" defTabSz="914400" rtl="0" eaLnBrk="1" fontAlgn="ctr" latinLnBrk="0" hangingPunct="1"/>
                      <a:r>
                        <a:rPr lang="es-ES" sz="1400" b="0" u="none" strike="noStrike" kern="1200" dirty="0">
                          <a:solidFill>
                            <a:srgbClr val="315A86"/>
                          </a:solidFill>
                          <a:effectLst/>
                          <a:latin typeface="Myriad Pro" panose="020B0503030403020204"/>
                          <a:ea typeface="+mn-ea"/>
                          <a:cs typeface="+mn-cs"/>
                        </a:rPr>
                        <a:t>81 km</a:t>
                      </a:r>
                      <a:endParaRPr lang="es-CO" sz="1400" b="0" u="none" strike="noStrike" kern="1200" dirty="0">
                        <a:solidFill>
                          <a:srgbClr val="315A86"/>
                        </a:solidFill>
                        <a:effectLst/>
                        <a:latin typeface="Myriad Pro" panose="020B0503030403020204"/>
                        <a:ea typeface="+mn-ea"/>
                        <a:cs typeface="+mn-cs"/>
                      </a:endParaRPr>
                    </a:p>
                  </a:txBody>
                  <a:tcPr marL="9525" marR="9525" marT="9525" marB="0" anchor="ctr"/>
                </a:tc>
                <a:extLst>
                  <a:ext uri="{0D108BD9-81ED-4DB2-BD59-A6C34878D82A}">
                    <a16:rowId xmlns:a16="http://schemas.microsoft.com/office/drawing/2014/main" val="4218901075"/>
                  </a:ext>
                </a:extLst>
              </a:tr>
              <a:tr h="357808">
                <a:tc vMerge="1">
                  <a:txBody>
                    <a:bodyPr/>
                    <a:lstStyle/>
                    <a:p>
                      <a:pPr marL="0" algn="ctr" defTabSz="914400" rtl="0" eaLnBrk="1" fontAlgn="ctr" latinLnBrk="0" hangingPunct="1"/>
                      <a:endParaRPr lang="es-CO" sz="1400" b="1" u="none" strike="noStrike" kern="1200" dirty="0">
                        <a:solidFill>
                          <a:srgbClr val="FFC000"/>
                        </a:solidFill>
                        <a:effectLst/>
                        <a:latin typeface="Myriad Pro" panose="020B0503030403020204"/>
                        <a:ea typeface="+mn-ea"/>
                        <a:cs typeface="+mn-cs"/>
                      </a:endParaRPr>
                    </a:p>
                  </a:txBody>
                  <a:tcPr marL="9525" marR="9525" marT="9525" marB="0" anchor="ctr">
                    <a:solidFill>
                      <a:srgbClr val="0A70B8"/>
                    </a:solidFill>
                  </a:tcPr>
                </a:tc>
                <a:tc>
                  <a:txBody>
                    <a:bodyPr/>
                    <a:lstStyle/>
                    <a:p>
                      <a:pPr marL="0" algn="ctr" defTabSz="914400" rtl="0" eaLnBrk="1" fontAlgn="ctr" latinLnBrk="0" hangingPunct="1"/>
                      <a:r>
                        <a:rPr lang="es-ES" sz="1400" b="1" u="none" strike="noStrike" kern="1200" dirty="0">
                          <a:solidFill>
                            <a:srgbClr val="315A86"/>
                          </a:solidFill>
                          <a:effectLst/>
                          <a:latin typeface="Myriad Pro" panose="020B0503030403020204"/>
                          <a:ea typeface="+mn-ea"/>
                          <a:cs typeface="+mn-cs"/>
                        </a:rPr>
                        <a:t>EJECUTADO</a:t>
                      </a:r>
                      <a:endParaRPr lang="es-CO" sz="1400" b="1" u="none" strike="noStrike" kern="1200" dirty="0">
                        <a:solidFill>
                          <a:srgbClr val="315A86"/>
                        </a:solidFill>
                        <a:effectLst/>
                        <a:latin typeface="Myriad Pro" panose="020B0503030403020204"/>
                        <a:ea typeface="+mn-ea"/>
                        <a:cs typeface="+mn-cs"/>
                      </a:endParaRPr>
                    </a:p>
                  </a:txBody>
                  <a:tcPr marL="9525" marR="9525" marT="9525" marB="0" anchor="ctr">
                    <a:solidFill>
                      <a:srgbClr val="CCD5EA"/>
                    </a:solidFill>
                  </a:tcPr>
                </a:tc>
                <a:tc>
                  <a:txBody>
                    <a:bodyPr/>
                    <a:lstStyle/>
                    <a:p>
                      <a:pPr marL="0" algn="ctr" defTabSz="914400" rtl="0" eaLnBrk="1" fontAlgn="ctr" latinLnBrk="0" hangingPunct="1"/>
                      <a:r>
                        <a:rPr lang="es-ES" sz="1400" b="0" u="none" strike="noStrike" kern="1200" dirty="0">
                          <a:solidFill>
                            <a:srgbClr val="315A86"/>
                          </a:solidFill>
                          <a:effectLst/>
                          <a:latin typeface="Myriad Pro" panose="020B0503030403020204"/>
                          <a:ea typeface="+mn-ea"/>
                          <a:cs typeface="+mn-cs"/>
                        </a:rPr>
                        <a:t>23 km</a:t>
                      </a:r>
                      <a:endParaRPr lang="es-CO" sz="1400" b="0" u="none" strike="noStrike" kern="1200" dirty="0">
                        <a:solidFill>
                          <a:srgbClr val="315A86"/>
                        </a:solidFill>
                        <a:effectLst/>
                        <a:latin typeface="Myriad Pro" panose="020B0503030403020204"/>
                        <a:ea typeface="+mn-ea"/>
                        <a:cs typeface="+mn-cs"/>
                      </a:endParaRPr>
                    </a:p>
                  </a:txBody>
                  <a:tcPr marL="9525" marR="9525" marT="9525" marB="0" anchor="ctr"/>
                </a:tc>
                <a:extLst>
                  <a:ext uri="{0D108BD9-81ED-4DB2-BD59-A6C34878D82A}">
                    <a16:rowId xmlns:a16="http://schemas.microsoft.com/office/drawing/2014/main" val="819599498"/>
                  </a:ext>
                </a:extLst>
              </a:tr>
              <a:tr h="349102">
                <a:tc rowSpan="2">
                  <a:txBody>
                    <a:bodyPr/>
                    <a:lstStyle/>
                    <a:p>
                      <a:pPr marL="0" algn="ctr" defTabSz="914400" rtl="0" eaLnBrk="1" fontAlgn="ctr" latinLnBrk="0" hangingPunct="1"/>
                      <a:r>
                        <a:rPr lang="es-CO" sz="1400" b="1" u="none" strike="noStrike" kern="1200" dirty="0">
                          <a:solidFill>
                            <a:srgbClr val="FFC000"/>
                          </a:solidFill>
                          <a:effectLst/>
                          <a:latin typeface="Myriad Pro" panose="020B0503030403020204"/>
                          <a:ea typeface="+mn-ea"/>
                          <a:cs typeface="+mn-cs"/>
                        </a:rPr>
                        <a:t>MANTENIMIENTO RUTINARIO</a:t>
                      </a:r>
                    </a:p>
                  </a:txBody>
                  <a:tcPr marL="9525" marR="9525" marT="9525" marB="0" anchor="ctr">
                    <a:solidFill>
                      <a:srgbClr val="0A70B8"/>
                    </a:solidFill>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META FÍSICA</a:t>
                      </a:r>
                    </a:p>
                  </a:txBody>
                  <a:tcPr marL="9525" marR="9525" marT="9525" marB="0" anchor="ctr">
                    <a:solidFill>
                      <a:srgbClr val="CCD5EA"/>
                    </a:solidFill>
                  </a:tcPr>
                </a:tc>
                <a:tc>
                  <a:txBody>
                    <a:bodyPr/>
                    <a:lstStyle/>
                    <a:p>
                      <a:pPr marL="0" algn="ctr" defTabSz="914400" rtl="0" eaLnBrk="1" fontAlgn="ctr" latinLnBrk="0" hangingPunct="1"/>
                      <a:r>
                        <a:rPr lang="es-ES" sz="1400" b="0" u="none" strike="noStrike" kern="1200" dirty="0">
                          <a:solidFill>
                            <a:srgbClr val="315A86"/>
                          </a:solidFill>
                          <a:effectLst/>
                          <a:latin typeface="Myriad Pro" panose="020B0503030403020204"/>
                          <a:ea typeface="+mn-ea"/>
                          <a:cs typeface="+mn-cs"/>
                        </a:rPr>
                        <a:t>6</a:t>
                      </a:r>
                      <a:r>
                        <a:rPr lang="es-CO" sz="1400" b="0" u="none" strike="noStrike" kern="1200" dirty="0">
                          <a:solidFill>
                            <a:srgbClr val="315A86"/>
                          </a:solidFill>
                          <a:effectLst/>
                          <a:latin typeface="Myriad Pro" panose="020B0503030403020204"/>
                          <a:ea typeface="+mn-ea"/>
                          <a:cs typeface="+mn-cs"/>
                        </a:rPr>
                        <a:t>40 km</a:t>
                      </a:r>
                    </a:p>
                  </a:txBody>
                  <a:tcPr marL="9525" marR="9525" marT="9525" marB="0" anchor="ctr"/>
                </a:tc>
                <a:extLst>
                  <a:ext uri="{0D108BD9-81ED-4DB2-BD59-A6C34878D82A}">
                    <a16:rowId xmlns:a16="http://schemas.microsoft.com/office/drawing/2014/main" val="1417607364"/>
                  </a:ext>
                </a:extLst>
              </a:tr>
              <a:tr h="437322">
                <a:tc vMerge="1">
                  <a:txBody>
                    <a:bodyPr/>
                    <a:lstStyle/>
                    <a:p>
                      <a:endParaRPr lang="es-CO"/>
                    </a:p>
                  </a:txBody>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EJECUTADO</a:t>
                      </a:r>
                    </a:p>
                  </a:txBody>
                  <a:tcPr marL="9525" marR="9525" marT="9525" marB="0" anchor="ctr">
                    <a:solidFill>
                      <a:srgbClr val="CCD5EA"/>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600 km*</a:t>
                      </a:r>
                    </a:p>
                  </a:txBody>
                  <a:tcPr marL="9525" marR="9525" marT="9525" marB="0" anchor="ctr"/>
                </a:tc>
                <a:extLst>
                  <a:ext uri="{0D108BD9-81ED-4DB2-BD59-A6C34878D82A}">
                    <a16:rowId xmlns:a16="http://schemas.microsoft.com/office/drawing/2014/main" val="230123360"/>
                  </a:ext>
                </a:extLst>
              </a:tr>
              <a:tr h="476239">
                <a:tc rowSpan="2">
                  <a:txBody>
                    <a:bodyPr/>
                    <a:lstStyle/>
                    <a:p>
                      <a:pPr marL="0" algn="ctr" defTabSz="914400" rtl="0" eaLnBrk="1" fontAlgn="ctr" latinLnBrk="0" hangingPunct="1"/>
                      <a:r>
                        <a:rPr lang="es-CO" sz="1400" b="1" u="none" strike="noStrike" kern="1200" dirty="0">
                          <a:solidFill>
                            <a:srgbClr val="FFC000"/>
                          </a:solidFill>
                          <a:effectLst/>
                          <a:latin typeface="Myriad Pro" panose="020B0503030403020204"/>
                          <a:ea typeface="+mn-ea"/>
                          <a:cs typeface="+mn-cs"/>
                        </a:rPr>
                        <a:t>MANTENIMIENTO PERIODICO </a:t>
                      </a:r>
                    </a:p>
                  </a:txBody>
                  <a:tcPr marL="9525" marR="9525" marT="9525" marB="0" anchor="ctr">
                    <a:solidFill>
                      <a:srgbClr val="0A70B8"/>
                    </a:solidFill>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META FÍSICA</a:t>
                      </a:r>
                    </a:p>
                  </a:txBody>
                  <a:tcPr marL="9525" marR="9525" marT="9525" marB="0" anchor="ctr">
                    <a:solidFill>
                      <a:srgbClr val="CCD5EA"/>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600 km</a:t>
                      </a:r>
                    </a:p>
                  </a:txBody>
                  <a:tcPr marL="9525" marR="9525" marT="9525" marB="0" anchor="ctr"/>
                </a:tc>
                <a:extLst>
                  <a:ext uri="{0D108BD9-81ED-4DB2-BD59-A6C34878D82A}">
                    <a16:rowId xmlns:a16="http://schemas.microsoft.com/office/drawing/2014/main" val="4145681372"/>
                  </a:ext>
                </a:extLst>
              </a:tr>
              <a:tr h="437322">
                <a:tc vMerge="1">
                  <a:txBody>
                    <a:bodyPr/>
                    <a:lstStyle/>
                    <a:p>
                      <a:endParaRPr lang="es-CO"/>
                    </a:p>
                  </a:txBody>
                  <a:tcPr/>
                </a:tc>
                <a:tc>
                  <a:txBody>
                    <a:bodyPr/>
                    <a:lstStyle/>
                    <a:p>
                      <a:pPr marL="0" algn="ctr" defTabSz="914400" rtl="0" eaLnBrk="1" fontAlgn="ctr" latinLnBrk="0" hangingPunct="1"/>
                      <a:r>
                        <a:rPr lang="es-CO" sz="1400" b="1" u="none" strike="noStrike" kern="1200" dirty="0">
                          <a:solidFill>
                            <a:srgbClr val="315A86"/>
                          </a:solidFill>
                          <a:effectLst/>
                          <a:latin typeface="Myriad Pro" panose="020B0503030403020204"/>
                          <a:ea typeface="+mn-ea"/>
                          <a:cs typeface="+mn-cs"/>
                        </a:rPr>
                        <a:t>EJECUTADO</a:t>
                      </a:r>
                    </a:p>
                  </a:txBody>
                  <a:tcPr marL="9525" marR="9525" marT="9525" marB="0" anchor="ctr">
                    <a:solidFill>
                      <a:srgbClr val="CCD5EA"/>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322 km</a:t>
                      </a:r>
                    </a:p>
                  </a:txBody>
                  <a:tcPr marL="9525" marR="9525" marT="9525" marB="0" anchor="ctr"/>
                </a:tc>
                <a:extLst>
                  <a:ext uri="{0D108BD9-81ED-4DB2-BD59-A6C34878D82A}">
                    <a16:rowId xmlns:a16="http://schemas.microsoft.com/office/drawing/2014/main" val="1184467205"/>
                  </a:ext>
                </a:extLst>
              </a:tr>
            </a:tbl>
          </a:graphicData>
        </a:graphic>
      </p:graphicFrame>
      <p:graphicFrame>
        <p:nvGraphicFramePr>
          <p:cNvPr id="14" name="Tabla 13">
            <a:extLst>
              <a:ext uri="{FF2B5EF4-FFF2-40B4-BE49-F238E27FC236}">
                <a16:creationId xmlns:a16="http://schemas.microsoft.com/office/drawing/2014/main" id="{F13EDA4C-2794-4E2D-93D4-45FCB980B962}"/>
              </a:ext>
            </a:extLst>
          </p:cNvPr>
          <p:cNvGraphicFramePr>
            <a:graphicFrameLocks noGrp="1"/>
          </p:cNvGraphicFramePr>
          <p:nvPr>
            <p:extLst>
              <p:ext uri="{D42A27DB-BD31-4B8C-83A1-F6EECF244321}">
                <p14:modId xmlns:p14="http://schemas.microsoft.com/office/powerpoint/2010/main" val="2798178115"/>
              </p:ext>
            </p:extLst>
          </p:nvPr>
        </p:nvGraphicFramePr>
        <p:xfrm>
          <a:off x="1532635" y="4818773"/>
          <a:ext cx="3104929" cy="723090"/>
        </p:xfrm>
        <a:graphic>
          <a:graphicData uri="http://schemas.openxmlformats.org/drawingml/2006/table">
            <a:tbl>
              <a:tblPr>
                <a:tableStyleId>{5C22544A-7EE6-4342-B048-85BDC9FD1C3A}</a:tableStyleId>
              </a:tblPr>
              <a:tblGrid>
                <a:gridCol w="1646300">
                  <a:extLst>
                    <a:ext uri="{9D8B030D-6E8A-4147-A177-3AD203B41FA5}">
                      <a16:colId xmlns:a16="http://schemas.microsoft.com/office/drawing/2014/main" val="1776333032"/>
                    </a:ext>
                  </a:extLst>
                </a:gridCol>
                <a:gridCol w="1458629">
                  <a:extLst>
                    <a:ext uri="{9D8B030D-6E8A-4147-A177-3AD203B41FA5}">
                      <a16:colId xmlns:a16="http://schemas.microsoft.com/office/drawing/2014/main" val="551271801"/>
                    </a:ext>
                  </a:extLst>
                </a:gridCol>
              </a:tblGrid>
              <a:tr h="353688">
                <a:tc>
                  <a:txBody>
                    <a:bodyPr/>
                    <a:lstStyle/>
                    <a:p>
                      <a:pPr marL="0" algn="ctr" defTabSz="914400" rtl="0" eaLnBrk="1" fontAlgn="ctr" latinLnBrk="0" hangingPunct="1"/>
                      <a:r>
                        <a:rPr lang="es-CO" sz="1400" b="1" u="none" strike="noStrike" kern="1200" dirty="0">
                          <a:solidFill>
                            <a:srgbClr val="DEB519"/>
                          </a:solidFill>
                          <a:effectLst/>
                          <a:latin typeface="Myriad Pro" panose="020B0503030403020204"/>
                          <a:ea typeface="+mn-ea"/>
                          <a:cs typeface="+mn-cs"/>
                        </a:rPr>
                        <a:t>CANTIDAD</a:t>
                      </a:r>
                    </a:p>
                  </a:txBody>
                  <a:tcPr marL="9525" marR="9525" marT="9525" marB="0" anchor="ctr">
                    <a:solidFill>
                      <a:srgbClr val="0A70B8"/>
                    </a:solidFill>
                  </a:tcPr>
                </a:tc>
                <a:tc>
                  <a:txBody>
                    <a:bodyPr/>
                    <a:lstStyle/>
                    <a:p>
                      <a:pPr marL="0" algn="ctr" defTabSz="914400" rtl="0" eaLnBrk="1" fontAlgn="ctr" latinLnBrk="0" hangingPunct="1"/>
                      <a:r>
                        <a:rPr lang="es-CO" sz="1400" b="0" u="none" strike="noStrike" kern="1200" dirty="0">
                          <a:solidFill>
                            <a:srgbClr val="315A86"/>
                          </a:solidFill>
                          <a:effectLst/>
                          <a:latin typeface="Myriad Pro" panose="020B0503030403020204"/>
                          <a:ea typeface="+mn-ea"/>
                          <a:cs typeface="+mn-cs"/>
                        </a:rPr>
                        <a:t>36</a:t>
                      </a:r>
                    </a:p>
                  </a:txBody>
                  <a:tcPr marL="9525" marR="9525" marT="9525" marB="0" anchor="ctr"/>
                </a:tc>
                <a:extLst>
                  <a:ext uri="{0D108BD9-81ED-4DB2-BD59-A6C34878D82A}">
                    <a16:rowId xmlns:a16="http://schemas.microsoft.com/office/drawing/2014/main" val="4013257899"/>
                  </a:ext>
                </a:extLst>
              </a:tr>
              <a:tr h="369402">
                <a:tc>
                  <a:txBody>
                    <a:bodyPr/>
                    <a:lstStyle/>
                    <a:p>
                      <a:pPr marL="0" algn="ctr" defTabSz="914400" rtl="0" eaLnBrk="1" fontAlgn="ctr" latinLnBrk="0" hangingPunct="1"/>
                      <a:r>
                        <a:rPr lang="es-CO" sz="1400" b="1" u="none" strike="noStrike" kern="1200" dirty="0">
                          <a:solidFill>
                            <a:srgbClr val="DEB519"/>
                          </a:solidFill>
                          <a:effectLst/>
                          <a:latin typeface="Myriad Pro" panose="020B0503030403020204"/>
                          <a:ea typeface="+mn-ea"/>
                          <a:cs typeface="+mn-cs"/>
                        </a:rPr>
                        <a:t>km</a:t>
                      </a:r>
                    </a:p>
                  </a:txBody>
                  <a:tcPr marL="9525" marR="9525" marT="9525" marB="0" anchor="ctr">
                    <a:solidFill>
                      <a:srgbClr val="0A70B8"/>
                    </a:solidFill>
                  </a:tcPr>
                </a:tc>
                <a:tc>
                  <a:txBody>
                    <a:bodyPr/>
                    <a:lstStyle/>
                    <a:p>
                      <a:pPr marL="0" algn="ctr" defTabSz="914400" rtl="0" eaLnBrk="1" fontAlgn="ctr" latinLnBrk="0" hangingPunct="1"/>
                      <a:r>
                        <a:rPr lang="es-ES" sz="1400" b="0" u="none" strike="noStrike" kern="1200" dirty="0">
                          <a:solidFill>
                            <a:srgbClr val="315A86"/>
                          </a:solidFill>
                          <a:effectLst/>
                          <a:latin typeface="Myriad Pro" panose="020B0503030403020204"/>
                          <a:ea typeface="+mn-ea"/>
                          <a:cs typeface="+mn-cs"/>
                        </a:rPr>
                        <a:t>9</a:t>
                      </a:r>
                      <a:endParaRPr lang="es-CO" sz="1400" b="0" u="none" strike="noStrike" kern="1200" dirty="0">
                        <a:solidFill>
                          <a:srgbClr val="315A86"/>
                        </a:solidFill>
                        <a:effectLst/>
                        <a:latin typeface="Myriad Pro" panose="020B0503030403020204"/>
                        <a:ea typeface="+mn-ea"/>
                        <a:cs typeface="+mn-cs"/>
                      </a:endParaRPr>
                    </a:p>
                  </a:txBody>
                  <a:tcPr marL="9525" marR="9525" marT="9525" marB="0" anchor="ctr"/>
                </a:tc>
                <a:extLst>
                  <a:ext uri="{0D108BD9-81ED-4DB2-BD59-A6C34878D82A}">
                    <a16:rowId xmlns:a16="http://schemas.microsoft.com/office/drawing/2014/main" val="4243884748"/>
                  </a:ext>
                </a:extLst>
              </a:tr>
            </a:tbl>
          </a:graphicData>
        </a:graphic>
      </p:graphicFrame>
      <p:sp>
        <p:nvSpPr>
          <p:cNvPr id="16" name="CuadroTexto 15">
            <a:extLst>
              <a:ext uri="{FF2B5EF4-FFF2-40B4-BE49-F238E27FC236}">
                <a16:creationId xmlns:a16="http://schemas.microsoft.com/office/drawing/2014/main" id="{284441D6-1F1C-4FE4-9688-84679735AE44}"/>
              </a:ext>
            </a:extLst>
          </p:cNvPr>
          <p:cNvSpPr txBox="1"/>
          <p:nvPr/>
        </p:nvSpPr>
        <p:spPr>
          <a:xfrm>
            <a:off x="1536790" y="3124896"/>
            <a:ext cx="1378226"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A70B8"/>
                </a:solidFill>
                <a:effectLst/>
                <a:uLnTx/>
                <a:uFillTx/>
                <a:latin typeface="Myriad Pro" panose="020B0503030403020204"/>
                <a:ea typeface="+mn-ea"/>
                <a:cs typeface="+mn-cs"/>
              </a:rPr>
              <a:t>TÚNELES</a:t>
            </a:r>
          </a:p>
        </p:txBody>
      </p:sp>
      <p:sp>
        <p:nvSpPr>
          <p:cNvPr id="17" name="CuadroTexto 16">
            <a:extLst>
              <a:ext uri="{FF2B5EF4-FFF2-40B4-BE49-F238E27FC236}">
                <a16:creationId xmlns:a16="http://schemas.microsoft.com/office/drawing/2014/main" id="{62AAF870-CB03-48BF-B542-E55BF1F92B61}"/>
              </a:ext>
            </a:extLst>
          </p:cNvPr>
          <p:cNvSpPr txBox="1"/>
          <p:nvPr/>
        </p:nvSpPr>
        <p:spPr>
          <a:xfrm>
            <a:off x="1501087" y="4449441"/>
            <a:ext cx="1378226"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A70B8"/>
                </a:solidFill>
                <a:effectLst/>
                <a:uLnTx/>
                <a:uFillTx/>
                <a:latin typeface="Myriad Pro" panose="020B0503030403020204"/>
                <a:ea typeface="+mn-ea"/>
                <a:cs typeface="+mn-cs"/>
              </a:rPr>
              <a:t>PUENTES</a:t>
            </a:r>
          </a:p>
        </p:txBody>
      </p:sp>
      <p:sp>
        <p:nvSpPr>
          <p:cNvPr id="2" name="CuadroTexto 1">
            <a:extLst>
              <a:ext uri="{FF2B5EF4-FFF2-40B4-BE49-F238E27FC236}">
                <a16:creationId xmlns:a16="http://schemas.microsoft.com/office/drawing/2014/main" id="{1DBE6E56-54A8-47C7-8153-927436EAAA7B}"/>
              </a:ext>
            </a:extLst>
          </p:cNvPr>
          <p:cNvSpPr txBox="1"/>
          <p:nvPr/>
        </p:nvSpPr>
        <p:spPr>
          <a:xfrm>
            <a:off x="6247545" y="4297606"/>
            <a:ext cx="3997842"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1000" b="0" i="0" u="none" strike="noStrike" kern="1200" cap="none" spc="0" normalizeH="0" baseline="0" noProof="0" dirty="0">
                <a:ln>
                  <a:noFill/>
                </a:ln>
                <a:solidFill>
                  <a:srgbClr val="315A86"/>
                </a:solidFill>
                <a:effectLst/>
                <a:uLnTx/>
                <a:uFillTx/>
                <a:latin typeface="Myriad Pro" panose="020B0503030403020204"/>
                <a:ea typeface="+mn-ea"/>
                <a:cs typeface="+mn-cs"/>
              </a:rPr>
              <a:t>* Actividad en ejecución permanente </a:t>
            </a:r>
            <a:endParaRPr kumimoji="0" lang="es-CO" sz="1000" b="0" i="0" u="none" strike="noStrike" kern="1200" cap="none" spc="0" normalizeH="0" baseline="0" noProof="0" dirty="0">
              <a:ln>
                <a:noFill/>
              </a:ln>
              <a:solidFill>
                <a:srgbClr val="315A86"/>
              </a:solidFill>
              <a:effectLst/>
              <a:uLnTx/>
              <a:uFillTx/>
              <a:latin typeface="Myriad Pro" panose="020B0503030403020204"/>
              <a:ea typeface="+mn-ea"/>
              <a:cs typeface="+mn-cs"/>
            </a:endParaRPr>
          </a:p>
        </p:txBody>
      </p:sp>
      <p:grpSp>
        <p:nvGrpSpPr>
          <p:cNvPr id="20" name="Group 3">
            <a:extLst>
              <a:ext uri="{FF2B5EF4-FFF2-40B4-BE49-F238E27FC236}">
                <a16:creationId xmlns:a16="http://schemas.microsoft.com/office/drawing/2014/main" id="{F1BBEA7B-55B3-8B42-AB2C-9B41E853B744}"/>
              </a:ext>
            </a:extLst>
          </p:cNvPr>
          <p:cNvGrpSpPr/>
          <p:nvPr/>
        </p:nvGrpSpPr>
        <p:grpSpPr>
          <a:xfrm>
            <a:off x="-21266" y="3523"/>
            <a:ext cx="9739198" cy="830181"/>
            <a:chOff x="0" y="421103"/>
            <a:chExt cx="9739198" cy="830181"/>
          </a:xfrm>
        </p:grpSpPr>
        <p:sp>
          <p:nvSpPr>
            <p:cNvPr id="21" name="Rectangle 4">
              <a:extLst>
                <a:ext uri="{FF2B5EF4-FFF2-40B4-BE49-F238E27FC236}">
                  <a16:creationId xmlns:a16="http://schemas.microsoft.com/office/drawing/2014/main" id="{70BD2038-F367-464C-B577-B4A07A9B619A}"/>
                </a:ext>
              </a:extLst>
            </p:cNvPr>
            <p:cNvSpPr/>
            <p:nvPr/>
          </p:nvSpPr>
          <p:spPr>
            <a:xfrm>
              <a:off x="1465385" y="421105"/>
              <a:ext cx="827381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Título 1">
            <a:extLst>
              <a:ext uri="{FF2B5EF4-FFF2-40B4-BE49-F238E27FC236}">
                <a16:creationId xmlns:a16="http://schemas.microsoft.com/office/drawing/2014/main" id="{B91AE405-6F5E-BF45-BA46-D98FF3A5BE05}"/>
              </a:ext>
            </a:extLst>
          </p:cNvPr>
          <p:cNvSpPr txBox="1">
            <a:spLocks/>
          </p:cNvSpPr>
          <p:nvPr/>
        </p:nvSpPr>
        <p:spPr>
          <a:xfrm>
            <a:off x="1444119" y="23446"/>
            <a:ext cx="9049710"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Proyectos Estratégicos</a:t>
            </a:r>
            <a:endPar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endParaRPr>
          </a:p>
        </p:txBody>
      </p:sp>
    </p:spTree>
    <p:extLst>
      <p:ext uri="{BB962C8B-B14F-4D97-AF65-F5344CB8AC3E}">
        <p14:creationId xmlns:p14="http://schemas.microsoft.com/office/powerpoint/2010/main" val="4165484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4F03A6C2-0DF3-4F4F-B691-A58FFE9ABE7E}"/>
              </a:ext>
            </a:extLst>
          </p:cNvPr>
          <p:cNvSpPr>
            <a:spLocks noGrp="1"/>
          </p:cNvSpPr>
          <p:nvPr>
            <p:ph type="body" idx="1"/>
          </p:nvPr>
        </p:nvSpPr>
        <p:spPr>
          <a:xfrm>
            <a:off x="628101" y="4757398"/>
            <a:ext cx="4928014" cy="994815"/>
          </a:xfrm>
        </p:spPr>
        <p:txBody>
          <a:bodyPr>
            <a:normAutofit fontScale="85000" lnSpcReduction="20000"/>
          </a:bodyPr>
          <a:lstStyle/>
          <a:p>
            <a:r>
              <a:rPr lang="es-ES" b="1" dirty="0">
                <a:solidFill>
                  <a:srgbClr val="003366"/>
                </a:solidFill>
                <a:latin typeface="Myriad Pro" panose="020B0503030403020204" pitchFamily="34" charset="0"/>
              </a:rPr>
              <a:t>Avance obra civil Túnel de La Línea: 98%</a:t>
            </a:r>
          </a:p>
          <a:p>
            <a:r>
              <a:rPr lang="es-ES" b="1" dirty="0">
                <a:solidFill>
                  <a:srgbClr val="003366"/>
                </a:solidFill>
                <a:latin typeface="Myriad Pro" panose="020B0503030403020204" pitchFamily="34" charset="0"/>
              </a:rPr>
              <a:t>Avance total del proyecto: 78%</a:t>
            </a:r>
          </a:p>
          <a:p>
            <a:r>
              <a:rPr lang="es-ES" b="1" dirty="0">
                <a:solidFill>
                  <a:srgbClr val="003366"/>
                </a:solidFill>
                <a:latin typeface="Myriad Pro" panose="020B0503030403020204" pitchFamily="34" charset="0"/>
              </a:rPr>
              <a:t>Inversión total: $2,9 billones</a:t>
            </a:r>
          </a:p>
        </p:txBody>
      </p:sp>
      <p:sp>
        <p:nvSpPr>
          <p:cNvPr id="5" name="Marcador de contenido 4">
            <a:extLst>
              <a:ext uri="{FF2B5EF4-FFF2-40B4-BE49-F238E27FC236}">
                <a16:creationId xmlns:a16="http://schemas.microsoft.com/office/drawing/2014/main" id="{8522C80A-80B7-4D55-813B-C6E310BC9318}"/>
              </a:ext>
            </a:extLst>
          </p:cNvPr>
          <p:cNvSpPr>
            <a:spLocks noGrp="1"/>
          </p:cNvSpPr>
          <p:nvPr>
            <p:ph sz="quarter" idx="4"/>
          </p:nvPr>
        </p:nvSpPr>
        <p:spPr>
          <a:xfrm>
            <a:off x="5671457" y="1025883"/>
            <a:ext cx="5633357" cy="3879492"/>
          </a:xfrm>
        </p:spPr>
        <p:txBody>
          <a:bodyPr>
            <a:normAutofit/>
          </a:bodyPr>
          <a:lstStyle/>
          <a:p>
            <a:pPr algn="just"/>
            <a:r>
              <a:rPr lang="es-ES" sz="1800" dirty="0">
                <a:solidFill>
                  <a:srgbClr val="003366"/>
                </a:solidFill>
                <a:latin typeface="Myriad Pro" panose="020B0503030403020204" pitchFamily="34" charset="0"/>
              </a:rPr>
              <a:t>30 km doble calzada entre Cajamarca y Calarcá</a:t>
            </a:r>
          </a:p>
          <a:p>
            <a:pPr algn="just"/>
            <a:r>
              <a:rPr lang="es-ES" sz="1800" dirty="0">
                <a:solidFill>
                  <a:srgbClr val="003366"/>
                </a:solidFill>
                <a:latin typeface="Myriad Pro" panose="020B0503030403020204" pitchFamily="34" charset="0"/>
              </a:rPr>
              <a:t>Túnel de La Línea: 8,65 km</a:t>
            </a:r>
          </a:p>
          <a:p>
            <a:pPr algn="just"/>
            <a:r>
              <a:rPr lang="es-ES" sz="1800" dirty="0">
                <a:solidFill>
                  <a:srgbClr val="003366"/>
                </a:solidFill>
                <a:latin typeface="Myriad Pro" panose="020B0503030403020204" pitchFamily="34" charset="0"/>
              </a:rPr>
              <a:t>Túnel de rescate: 8,5 km</a:t>
            </a:r>
          </a:p>
          <a:p>
            <a:pPr algn="just"/>
            <a:r>
              <a:rPr lang="es-ES" sz="1800" dirty="0">
                <a:solidFill>
                  <a:srgbClr val="003366"/>
                </a:solidFill>
                <a:latin typeface="Myriad Pro" panose="020B0503030403020204" pitchFamily="34" charset="0"/>
              </a:rPr>
              <a:t>23 túneles cortos</a:t>
            </a:r>
          </a:p>
          <a:p>
            <a:pPr algn="just"/>
            <a:r>
              <a:rPr lang="es-ES" sz="1800" dirty="0">
                <a:solidFill>
                  <a:srgbClr val="003366"/>
                </a:solidFill>
                <a:latin typeface="Myriad Pro" panose="020B0503030403020204" pitchFamily="34" charset="0"/>
              </a:rPr>
              <a:t>31 viaductos</a:t>
            </a:r>
          </a:p>
          <a:p>
            <a:pPr algn="just"/>
            <a:r>
              <a:rPr lang="es-ES" sz="1800" dirty="0">
                <a:solidFill>
                  <a:srgbClr val="003366"/>
                </a:solidFill>
                <a:latin typeface="Myriad Pro" panose="020B0503030403020204" pitchFamily="34" charset="0"/>
              </a:rPr>
              <a:t>3 intercambiadores viales</a:t>
            </a:r>
          </a:p>
          <a:p>
            <a:pPr algn="just"/>
            <a:r>
              <a:rPr lang="es-ES" sz="1800" dirty="0">
                <a:solidFill>
                  <a:srgbClr val="003366"/>
                </a:solidFill>
                <a:latin typeface="Myriad Pro" panose="020B0503030403020204" pitchFamily="34" charset="0"/>
              </a:rPr>
              <a:t>Reducirá los tiempos de recorrido y aumentará la seguridad vial.</a:t>
            </a:r>
          </a:p>
          <a:p>
            <a:pPr algn="just"/>
            <a:r>
              <a:rPr lang="es-ES" sz="1800" dirty="0">
                <a:solidFill>
                  <a:srgbClr val="003366"/>
                </a:solidFill>
                <a:latin typeface="Myriad Pro" panose="020B0503030403020204" pitchFamily="34" charset="0"/>
              </a:rPr>
              <a:t>Conectará el centro del país con el puerto de Buenaventura.</a:t>
            </a:r>
          </a:p>
          <a:p>
            <a:pPr algn="just"/>
            <a:r>
              <a:rPr lang="es-ES" sz="1800" dirty="0">
                <a:solidFill>
                  <a:srgbClr val="003366"/>
                </a:solidFill>
                <a:latin typeface="Myriad Pro" panose="020B0503030403020204" pitchFamily="34" charset="0"/>
              </a:rPr>
              <a:t>Aumentará la competitividad del país.</a:t>
            </a:r>
          </a:p>
        </p:txBody>
      </p:sp>
      <p:pic>
        <p:nvPicPr>
          <p:cNvPr id="15" name="Marcador de contenido 14" descr="Imagen que contiene edificio, interior, sala, suelo&#10;&#10;Descripción generada automáticamente">
            <a:extLst>
              <a:ext uri="{FF2B5EF4-FFF2-40B4-BE49-F238E27FC236}">
                <a16:creationId xmlns:a16="http://schemas.microsoft.com/office/drawing/2014/main" id="{E1CCA8F9-A176-444A-926E-8D645ECD96C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5716" y="1025883"/>
            <a:ext cx="4912784" cy="3680278"/>
          </a:xfrm>
          <a:ln w="12700">
            <a:solidFill>
              <a:schemeClr val="tx1"/>
            </a:solidFill>
          </a:ln>
        </p:spPr>
      </p:pic>
      <p:grpSp>
        <p:nvGrpSpPr>
          <p:cNvPr id="6" name="Group 3">
            <a:extLst>
              <a:ext uri="{FF2B5EF4-FFF2-40B4-BE49-F238E27FC236}">
                <a16:creationId xmlns:a16="http://schemas.microsoft.com/office/drawing/2014/main" id="{F1BBEA7B-55B3-8B42-AB2C-9B41E853B744}"/>
              </a:ext>
            </a:extLst>
          </p:cNvPr>
          <p:cNvGrpSpPr/>
          <p:nvPr/>
        </p:nvGrpSpPr>
        <p:grpSpPr>
          <a:xfrm>
            <a:off x="-21266" y="3523"/>
            <a:ext cx="10613571" cy="830181"/>
            <a:chOff x="0" y="421103"/>
            <a:chExt cx="10613571" cy="830181"/>
          </a:xfrm>
        </p:grpSpPr>
        <p:sp>
          <p:nvSpPr>
            <p:cNvPr id="7" name="Rectangle 4">
              <a:extLst>
                <a:ext uri="{FF2B5EF4-FFF2-40B4-BE49-F238E27FC236}">
                  <a16:creationId xmlns:a16="http://schemas.microsoft.com/office/drawing/2014/main" id="{70BD2038-F367-464C-B577-B4A07A9B619A}"/>
                </a:ext>
              </a:extLst>
            </p:cNvPr>
            <p:cNvSpPr/>
            <p:nvPr/>
          </p:nvSpPr>
          <p:spPr>
            <a:xfrm>
              <a:off x="1465385" y="421105"/>
              <a:ext cx="914818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Título 1">
            <a:extLst>
              <a:ext uri="{FF2B5EF4-FFF2-40B4-BE49-F238E27FC236}">
                <a16:creationId xmlns:a16="http://schemas.microsoft.com/office/drawing/2014/main" id="{B91AE405-6F5E-BF45-BA46-D98FF3A5BE05}"/>
              </a:ext>
            </a:extLst>
          </p:cNvPr>
          <p:cNvSpPr txBox="1">
            <a:spLocks/>
          </p:cNvSpPr>
          <p:nvPr/>
        </p:nvSpPr>
        <p:spPr>
          <a:xfrm>
            <a:off x="1444119" y="23446"/>
            <a:ext cx="9049710"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 Cruce de la Cordillera Central</a:t>
            </a:r>
            <a:endPar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endParaRPr>
          </a:p>
        </p:txBody>
      </p:sp>
    </p:spTree>
    <p:extLst>
      <p:ext uri="{BB962C8B-B14F-4D97-AF65-F5344CB8AC3E}">
        <p14:creationId xmlns:p14="http://schemas.microsoft.com/office/powerpoint/2010/main" val="4027387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texto 12">
            <a:extLst>
              <a:ext uri="{FF2B5EF4-FFF2-40B4-BE49-F238E27FC236}">
                <a16:creationId xmlns:a16="http://schemas.microsoft.com/office/drawing/2014/main" id="{B8E2304D-B38B-4603-AA92-059650A06900}"/>
              </a:ext>
            </a:extLst>
          </p:cNvPr>
          <p:cNvSpPr>
            <a:spLocks noGrp="1"/>
          </p:cNvSpPr>
          <p:nvPr>
            <p:ph type="body" idx="1"/>
          </p:nvPr>
        </p:nvSpPr>
        <p:spPr>
          <a:xfrm>
            <a:off x="6805613" y="4439574"/>
            <a:ext cx="5157787" cy="643277"/>
          </a:xfrm>
        </p:spPr>
        <p:txBody>
          <a:bodyPr/>
          <a:lstStyle/>
          <a:p>
            <a:pPr algn="l"/>
            <a:r>
              <a:rPr lang="es-ES" sz="1900" b="1" dirty="0">
                <a:solidFill>
                  <a:srgbClr val="003366"/>
                </a:solidFill>
                <a:latin typeface="Myriad Pro" panose="020B0503030403020204" pitchFamily="34" charset="0"/>
              </a:rPr>
              <a:t>Inversión total: 	$799.638 </a:t>
            </a:r>
            <a:r>
              <a:rPr lang="es-ES" sz="1900" b="1" dirty="0" err="1">
                <a:solidFill>
                  <a:srgbClr val="003366"/>
                </a:solidFill>
                <a:latin typeface="Myriad Pro" panose="020B0503030403020204" pitchFamily="34" charset="0"/>
              </a:rPr>
              <a:t>mill</a:t>
            </a:r>
            <a:endParaRPr lang="es-ES" sz="1900" b="1" dirty="0">
              <a:solidFill>
                <a:srgbClr val="003366"/>
              </a:solidFill>
              <a:latin typeface="Myriad Pro" panose="020B0503030403020204" pitchFamily="34" charset="0"/>
            </a:endParaRPr>
          </a:p>
          <a:p>
            <a:pPr algn="l"/>
            <a:r>
              <a:rPr lang="es-ES" sz="1900" b="1" dirty="0">
                <a:solidFill>
                  <a:srgbClr val="003366"/>
                </a:solidFill>
                <a:latin typeface="Myriad Pro" panose="020B0503030403020204" pitchFamily="34" charset="0"/>
              </a:rPr>
              <a:t>Avance: 		93%</a:t>
            </a:r>
          </a:p>
        </p:txBody>
      </p:sp>
      <p:sp>
        <p:nvSpPr>
          <p:cNvPr id="5" name="Marcador de contenido 4">
            <a:extLst>
              <a:ext uri="{FF2B5EF4-FFF2-40B4-BE49-F238E27FC236}">
                <a16:creationId xmlns:a16="http://schemas.microsoft.com/office/drawing/2014/main" id="{8522C80A-80B7-4D55-813B-C6E310BC9318}"/>
              </a:ext>
            </a:extLst>
          </p:cNvPr>
          <p:cNvSpPr>
            <a:spLocks noGrp="1"/>
          </p:cNvSpPr>
          <p:nvPr>
            <p:ph sz="quarter" idx="4"/>
          </p:nvPr>
        </p:nvSpPr>
        <p:spPr>
          <a:xfrm>
            <a:off x="6689857" y="982016"/>
            <a:ext cx="5157787" cy="3316096"/>
          </a:xfrm>
        </p:spPr>
        <p:txBody>
          <a:bodyPr>
            <a:normAutofit/>
          </a:bodyPr>
          <a:lstStyle/>
          <a:p>
            <a:pPr algn="just"/>
            <a:r>
              <a:rPr lang="es-ES" sz="2400" dirty="0">
                <a:solidFill>
                  <a:srgbClr val="003366"/>
                </a:solidFill>
                <a:latin typeface="Myriad Pro" panose="020B0503030403020204" pitchFamily="34" charset="0"/>
              </a:rPr>
              <a:t>Longitud:	3,2 km</a:t>
            </a:r>
          </a:p>
          <a:p>
            <a:pPr lvl="1" algn="just">
              <a:buFont typeface="Wingdings" panose="05000000000000000000" pitchFamily="2" charset="2"/>
              <a:buChar char="ü"/>
            </a:pPr>
            <a:r>
              <a:rPr lang="es-ES" sz="1800" dirty="0">
                <a:solidFill>
                  <a:srgbClr val="003366"/>
                </a:solidFill>
                <a:latin typeface="Myriad Pro" panose="020B0503030403020204" pitchFamily="34" charset="0"/>
              </a:rPr>
              <a:t>2,2 km de puente principal</a:t>
            </a:r>
          </a:p>
          <a:p>
            <a:pPr lvl="1" algn="just">
              <a:buFont typeface="Wingdings" panose="05000000000000000000" pitchFamily="2" charset="2"/>
              <a:buChar char="ü"/>
            </a:pPr>
            <a:r>
              <a:rPr lang="es-ES" sz="1800" dirty="0">
                <a:solidFill>
                  <a:srgbClr val="003366"/>
                </a:solidFill>
                <a:latin typeface="Myriad Pro" panose="020B0503030403020204" pitchFamily="34" charset="0"/>
              </a:rPr>
              <a:t>1,0 km de ramales y accesos</a:t>
            </a:r>
          </a:p>
          <a:p>
            <a:pPr lvl="1" algn="just">
              <a:buFont typeface="Wingdings" panose="05000000000000000000" pitchFamily="2" charset="2"/>
              <a:buChar char="ü"/>
            </a:pPr>
            <a:r>
              <a:rPr lang="es-ES" sz="1800" dirty="0">
                <a:solidFill>
                  <a:srgbClr val="003366"/>
                </a:solidFill>
                <a:latin typeface="Myriad Pro" panose="020B0503030403020204" pitchFamily="34" charset="0"/>
              </a:rPr>
              <a:t>Ciclorrutas y andenes peatonales</a:t>
            </a:r>
            <a:endParaRPr lang="es-ES" sz="2000" dirty="0">
              <a:solidFill>
                <a:srgbClr val="003366"/>
              </a:solidFill>
              <a:latin typeface="Myriad Pro" panose="020B0503030403020204" pitchFamily="34" charset="0"/>
            </a:endParaRPr>
          </a:p>
          <a:p>
            <a:pPr algn="just"/>
            <a:r>
              <a:rPr lang="es-ES" sz="2400" dirty="0">
                <a:solidFill>
                  <a:srgbClr val="003366"/>
                </a:solidFill>
                <a:latin typeface="Myriad Pro" panose="020B0503030403020204" pitchFamily="34" charset="0"/>
              </a:rPr>
              <a:t>Conectará la costa Caribe con el centro del país</a:t>
            </a:r>
          </a:p>
          <a:p>
            <a:pPr algn="just"/>
            <a:r>
              <a:rPr lang="es-ES" sz="2400" dirty="0">
                <a:solidFill>
                  <a:srgbClr val="003366"/>
                </a:solidFill>
                <a:latin typeface="Myriad Pro" panose="020B0503030403020204" pitchFamily="34" charset="0"/>
              </a:rPr>
              <a:t>Facilitará la navegabilidad del Río Magdalena para grandes embarcaciones</a:t>
            </a:r>
          </a:p>
        </p:txBody>
      </p:sp>
      <p:grpSp>
        <p:nvGrpSpPr>
          <p:cNvPr id="6" name="Group 3">
            <a:extLst>
              <a:ext uri="{FF2B5EF4-FFF2-40B4-BE49-F238E27FC236}">
                <a16:creationId xmlns:a16="http://schemas.microsoft.com/office/drawing/2014/main" id="{F1BBEA7B-55B3-8B42-AB2C-9B41E853B744}"/>
              </a:ext>
            </a:extLst>
          </p:cNvPr>
          <p:cNvGrpSpPr/>
          <p:nvPr/>
        </p:nvGrpSpPr>
        <p:grpSpPr>
          <a:xfrm>
            <a:off x="-21266" y="-5709"/>
            <a:ext cx="9476551" cy="830181"/>
            <a:chOff x="0" y="421103"/>
            <a:chExt cx="9476551" cy="830181"/>
          </a:xfrm>
        </p:grpSpPr>
        <p:sp>
          <p:nvSpPr>
            <p:cNvPr id="7" name="Rectangle 4">
              <a:extLst>
                <a:ext uri="{FF2B5EF4-FFF2-40B4-BE49-F238E27FC236}">
                  <a16:creationId xmlns:a16="http://schemas.microsoft.com/office/drawing/2014/main" id="{70BD2038-F367-464C-B577-B4A07A9B619A}"/>
                </a:ext>
              </a:extLst>
            </p:cNvPr>
            <p:cNvSpPr/>
            <p:nvPr/>
          </p:nvSpPr>
          <p:spPr>
            <a:xfrm>
              <a:off x="1465385" y="421105"/>
              <a:ext cx="801116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Título 1">
            <a:extLst>
              <a:ext uri="{FF2B5EF4-FFF2-40B4-BE49-F238E27FC236}">
                <a16:creationId xmlns:a16="http://schemas.microsoft.com/office/drawing/2014/main" id="{B91AE405-6F5E-BF45-BA46-D98FF3A5BE05}"/>
              </a:ext>
            </a:extLst>
          </p:cNvPr>
          <p:cNvSpPr txBox="1">
            <a:spLocks/>
          </p:cNvSpPr>
          <p:nvPr/>
        </p:nvSpPr>
        <p:spPr>
          <a:xfrm>
            <a:off x="1444119" y="25910"/>
            <a:ext cx="777770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 Nuevo Puente Pumarejo</a:t>
            </a:r>
            <a:endPar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endParaRPr>
          </a:p>
        </p:txBody>
      </p:sp>
      <p:pic>
        <p:nvPicPr>
          <p:cNvPr id="14" name="Imagen 13">
            <a:extLst>
              <a:ext uri="{FF2B5EF4-FFF2-40B4-BE49-F238E27FC236}">
                <a16:creationId xmlns:a16="http://schemas.microsoft.com/office/drawing/2014/main" id="{FB0C05CF-9CFE-4869-83D2-762E574594E2}"/>
              </a:ext>
            </a:extLst>
          </p:cNvPr>
          <p:cNvPicPr>
            <a:picLocks noChangeAspect="1"/>
          </p:cNvPicPr>
          <p:nvPr/>
        </p:nvPicPr>
        <p:blipFill rotWithShape="1">
          <a:blip r:embed="rId2"/>
          <a:srcRect b="9842"/>
          <a:stretch/>
        </p:blipFill>
        <p:spPr>
          <a:xfrm>
            <a:off x="1057257" y="1033128"/>
            <a:ext cx="5627410" cy="4049723"/>
          </a:xfrm>
          <a:prstGeom prst="rect">
            <a:avLst/>
          </a:prstGeom>
          <a:ln>
            <a:solidFill>
              <a:schemeClr val="tx1"/>
            </a:solidFill>
          </a:ln>
        </p:spPr>
      </p:pic>
    </p:spTree>
    <p:extLst>
      <p:ext uri="{BB962C8B-B14F-4D97-AF65-F5344CB8AC3E}">
        <p14:creationId xmlns:p14="http://schemas.microsoft.com/office/powerpoint/2010/main" val="2943984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C:\Users\scrodriguezr\Downloads\IMG-20191011-WA002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744"/>
          <a:stretch/>
        </p:blipFill>
        <p:spPr bwMode="auto">
          <a:xfrm>
            <a:off x="8589538" y="3165817"/>
            <a:ext cx="3602462" cy="2492623"/>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6935821" cy="830181"/>
            <a:chOff x="0" y="421103"/>
            <a:chExt cx="6935821"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547043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4" y="0"/>
            <a:ext cx="5071603"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err="1">
                <a:solidFill>
                  <a:srgbClr val="003366"/>
                </a:solidFill>
                <a:latin typeface="Myriad Pro" panose="020B0503030403020204"/>
                <a:ea typeface="Calibri"/>
                <a:cs typeface="Times New Roman"/>
              </a:rPr>
              <a:t>Espriella</a:t>
            </a:r>
            <a:r>
              <a:rPr lang="es-CO" sz="4000" b="1" dirty="0">
                <a:solidFill>
                  <a:srgbClr val="003366"/>
                </a:solidFill>
                <a:latin typeface="Myriad Pro" panose="020B0503030403020204"/>
                <a:ea typeface="Calibri"/>
                <a:cs typeface="Times New Roman"/>
              </a:rPr>
              <a:t> – Río </a:t>
            </a:r>
            <a:r>
              <a:rPr lang="es-CO" sz="4000" b="1" dirty="0" err="1">
                <a:solidFill>
                  <a:srgbClr val="003366"/>
                </a:solidFill>
                <a:latin typeface="Myriad Pro" panose="020B0503030403020204"/>
                <a:ea typeface="Calibri"/>
                <a:cs typeface="Times New Roman"/>
              </a:rPr>
              <a:t>Mataje</a:t>
            </a:r>
            <a:r>
              <a:rPr lang="es-CO" sz="4000" b="1" dirty="0">
                <a:solidFill>
                  <a:srgbClr val="003366"/>
                </a:solidFill>
                <a:latin typeface="Myriad Pro" panose="020B0503030403020204"/>
                <a:ea typeface="Calibri"/>
                <a:cs typeface="Times New Roman"/>
              </a:rPr>
              <a:t> </a:t>
            </a:r>
          </a:p>
        </p:txBody>
      </p:sp>
      <p:sp>
        <p:nvSpPr>
          <p:cNvPr id="2" name="1 Rectángulo"/>
          <p:cNvSpPr/>
          <p:nvPr/>
        </p:nvSpPr>
        <p:spPr>
          <a:xfrm>
            <a:off x="1465384" y="963226"/>
            <a:ext cx="6792790" cy="2618345"/>
          </a:xfrm>
          <a:prstGeom prst="rect">
            <a:avLst/>
          </a:prstGeom>
        </p:spPr>
        <p:txBody>
          <a:bodyPr wrap="square">
            <a:spAutoFit/>
          </a:bodyPr>
          <a:lstStyle/>
          <a:p>
            <a:pPr algn="just">
              <a:lnSpc>
                <a:spcPct val="115000"/>
              </a:lnSpc>
              <a:spcAft>
                <a:spcPts val="0"/>
              </a:spcAft>
            </a:pPr>
            <a:r>
              <a:rPr lang="es-CO" b="1" dirty="0">
                <a:solidFill>
                  <a:srgbClr val="003366"/>
                </a:solidFill>
                <a:latin typeface="Myriad Pro" panose="020B0503030403020204"/>
              </a:rPr>
              <a:t>INVERSIÓN TOTAL				$ 174.403 </a:t>
            </a:r>
            <a:r>
              <a:rPr lang="es-CO" b="1" dirty="0" err="1">
                <a:solidFill>
                  <a:srgbClr val="003366"/>
                </a:solidFill>
                <a:latin typeface="Myriad Pro" panose="020B0503030403020204"/>
              </a:rPr>
              <a:t>mill</a:t>
            </a:r>
            <a:endParaRPr lang="es-CO" b="1" dirty="0">
              <a:solidFill>
                <a:srgbClr val="003366"/>
              </a:solidFill>
              <a:latin typeface="Myriad Pro" panose="020B0503030403020204"/>
            </a:endParaRPr>
          </a:p>
          <a:p>
            <a:pPr algn="just">
              <a:lnSpc>
                <a:spcPct val="115000"/>
              </a:lnSpc>
              <a:spcAft>
                <a:spcPts val="0"/>
              </a:spcAft>
            </a:pPr>
            <a:endParaRPr lang="es-CO" b="1" dirty="0">
              <a:solidFill>
                <a:srgbClr val="003366"/>
              </a:solidFill>
              <a:latin typeface="Myriad Pro" panose="020B0503030403020204"/>
            </a:endParaRPr>
          </a:p>
          <a:p>
            <a:pPr algn="just">
              <a:lnSpc>
                <a:spcPct val="115000"/>
              </a:lnSpc>
              <a:spcAft>
                <a:spcPts val="0"/>
              </a:spcAft>
            </a:pPr>
            <a:r>
              <a:rPr lang="es-CO" b="1" dirty="0">
                <a:solidFill>
                  <a:srgbClr val="003366"/>
                </a:solidFill>
                <a:latin typeface="Myriad Pro" panose="020B0503030403020204"/>
              </a:rPr>
              <a:t>MEJORAMIENTO Y/O PAVIMENTACIÓN 	</a:t>
            </a:r>
            <a:r>
              <a:rPr lang="es-CO" dirty="0">
                <a:solidFill>
                  <a:srgbClr val="003366"/>
                </a:solidFill>
                <a:latin typeface="Myriad Pro" panose="020B0503030403020204"/>
              </a:rPr>
              <a:t>14 km</a:t>
            </a:r>
          </a:p>
          <a:p>
            <a:pPr algn="just">
              <a:lnSpc>
                <a:spcPct val="115000"/>
              </a:lnSpc>
              <a:spcAft>
                <a:spcPts val="0"/>
              </a:spcAft>
            </a:pPr>
            <a:r>
              <a:rPr lang="es-CO" b="1" dirty="0">
                <a:solidFill>
                  <a:srgbClr val="003366"/>
                </a:solidFill>
                <a:latin typeface="Myriad Pro" panose="020B0503030403020204"/>
              </a:rPr>
              <a:t>CONSTRUCCIÓN DE VÍA			</a:t>
            </a:r>
            <a:r>
              <a:rPr lang="es-CO" dirty="0">
                <a:solidFill>
                  <a:srgbClr val="003366"/>
                </a:solidFill>
                <a:latin typeface="Myriad Pro" panose="020B0503030403020204"/>
              </a:rPr>
              <a:t>5 km</a:t>
            </a:r>
          </a:p>
          <a:p>
            <a:pPr algn="just">
              <a:lnSpc>
                <a:spcPct val="115000"/>
              </a:lnSpc>
              <a:spcAft>
                <a:spcPts val="0"/>
              </a:spcAft>
            </a:pPr>
            <a:r>
              <a:rPr lang="es-CO" b="1" dirty="0">
                <a:solidFill>
                  <a:srgbClr val="003366"/>
                </a:solidFill>
                <a:latin typeface="Myriad Pro" panose="020B0503030403020204"/>
              </a:rPr>
              <a:t>PUENTES 				</a:t>
            </a:r>
            <a:r>
              <a:rPr lang="es-CO" dirty="0">
                <a:solidFill>
                  <a:srgbClr val="003366"/>
                </a:solidFill>
                <a:latin typeface="Myriad Pro" panose="020B0503030403020204"/>
              </a:rPr>
              <a:t>4 un </a:t>
            </a:r>
          </a:p>
          <a:p>
            <a:pPr algn="just">
              <a:lnSpc>
                <a:spcPct val="115000"/>
              </a:lnSpc>
              <a:spcAft>
                <a:spcPts val="0"/>
              </a:spcAft>
            </a:pPr>
            <a:r>
              <a:rPr lang="es-CO" b="1" dirty="0">
                <a:solidFill>
                  <a:srgbClr val="003366"/>
                </a:solidFill>
                <a:latin typeface="Myriad Pro" panose="020B0503030403020204"/>
              </a:rPr>
              <a:t>CONECTIVIDAD 				</a:t>
            </a:r>
            <a:r>
              <a:rPr lang="es-CO" dirty="0">
                <a:solidFill>
                  <a:srgbClr val="003366"/>
                </a:solidFill>
                <a:latin typeface="Myriad Pro" panose="020B0503030403020204"/>
              </a:rPr>
              <a:t>Corredor binacional</a:t>
            </a:r>
          </a:p>
          <a:p>
            <a:pPr algn="just">
              <a:lnSpc>
                <a:spcPct val="115000"/>
              </a:lnSpc>
              <a:spcAft>
                <a:spcPts val="0"/>
              </a:spcAft>
            </a:pPr>
            <a:r>
              <a:rPr lang="es-CO" b="1" dirty="0">
                <a:solidFill>
                  <a:srgbClr val="003366"/>
                </a:solidFill>
                <a:latin typeface="Myriad Pro" panose="020B0503030403020204"/>
              </a:rPr>
              <a:t>EMPLEOS GENERADOS 			</a:t>
            </a:r>
            <a:r>
              <a:rPr lang="es-CO" dirty="0">
                <a:solidFill>
                  <a:srgbClr val="003366"/>
                </a:solidFill>
                <a:latin typeface="Myriad Pro" panose="020B0503030403020204"/>
              </a:rPr>
              <a:t>225</a:t>
            </a:r>
          </a:p>
          <a:p>
            <a:pPr algn="just">
              <a:lnSpc>
                <a:spcPct val="115000"/>
              </a:lnSpc>
              <a:spcAft>
                <a:spcPts val="0"/>
              </a:spcAft>
            </a:pPr>
            <a:r>
              <a:rPr lang="es-CO" b="1" dirty="0">
                <a:solidFill>
                  <a:srgbClr val="003366"/>
                </a:solidFill>
                <a:latin typeface="Myriad Pro" panose="020B0503030403020204"/>
              </a:rPr>
              <a:t>AVANCE 					</a:t>
            </a:r>
            <a:r>
              <a:rPr lang="es-CO" dirty="0">
                <a:solidFill>
                  <a:srgbClr val="003366"/>
                </a:solidFill>
                <a:latin typeface="Myriad Pro" panose="020B0503030403020204"/>
              </a:rPr>
              <a:t>89% </a:t>
            </a:r>
            <a:endParaRPr lang="es-CO" b="1" dirty="0">
              <a:solidFill>
                <a:srgbClr val="003366"/>
              </a:solidFill>
              <a:latin typeface="Myriad Pro" panose="020B0503030403020204"/>
            </a:endParaRPr>
          </a:p>
        </p:txBody>
      </p:sp>
      <p:pic>
        <p:nvPicPr>
          <p:cNvPr id="23" name="Picture 2" descr="C:\Users\scrodriguezr\Downloads\IMG-20191011-WA003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143"/>
          <a:stretch/>
        </p:blipFill>
        <p:spPr bwMode="auto">
          <a:xfrm>
            <a:off x="8589538" y="890996"/>
            <a:ext cx="3605107" cy="2202589"/>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273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4CD08AF-B88D-B244-B675-A4C8A016386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72" b="170"/>
          <a:stretch/>
        </p:blipFill>
        <p:spPr>
          <a:xfrm>
            <a:off x="-82062" y="-46892"/>
            <a:ext cx="12367847" cy="6940061"/>
          </a:xfrm>
          <a:prstGeom prst="rect">
            <a:avLst/>
          </a:prstGeom>
        </p:spPr>
      </p:pic>
      <p:sp>
        <p:nvSpPr>
          <p:cNvPr id="8" name="Rectángulo 7"/>
          <p:cNvSpPr/>
          <p:nvPr/>
        </p:nvSpPr>
        <p:spPr>
          <a:xfrm>
            <a:off x="-82062" y="-46893"/>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 name="Título 1"/>
          <p:cNvSpPr>
            <a:spLocks noGrp="1"/>
          </p:cNvSpPr>
          <p:nvPr>
            <p:ph type="title" idx="4294967295"/>
          </p:nvPr>
        </p:nvSpPr>
        <p:spPr>
          <a:xfrm>
            <a:off x="2808287" y="2789665"/>
            <a:ext cx="6575425" cy="1325562"/>
          </a:xfrm>
        </p:spPr>
        <p:txBody>
          <a:bodyPr>
            <a:normAutofit fontScale="90000"/>
          </a:bodyPr>
          <a:lstStyle/>
          <a:p>
            <a:pPr algn="ctr"/>
            <a:r>
              <a:rPr lang="es-CO" sz="9600" b="1" dirty="0">
                <a:solidFill>
                  <a:srgbClr val="FFC000"/>
                </a:solidFill>
                <a:latin typeface="+mn-lt"/>
              </a:rPr>
              <a:t>I. CONTEXTO</a:t>
            </a:r>
          </a:p>
        </p:txBody>
      </p:sp>
      <p:sp>
        <p:nvSpPr>
          <p:cNvPr id="6" name="Rectángulo 5"/>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Tree>
    <p:extLst>
      <p:ext uri="{BB962C8B-B14F-4D97-AF65-F5344CB8AC3E}">
        <p14:creationId xmlns:p14="http://schemas.microsoft.com/office/powerpoint/2010/main" val="3045965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16410" y="406865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23314" y="5201143"/>
            <a:ext cx="5289260" cy="14500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ES" dirty="0">
                <a:solidFill>
                  <a:srgbClr val="003366"/>
                </a:solidFill>
                <a:latin typeface="Myriad Pro" panose="020B0503030403020204" pitchFamily="34" charset="0"/>
              </a:rPr>
              <a:t>Gestión Vial Integral - Mantenimiento y rehabilitación</a:t>
            </a:r>
            <a:endParaRPr lang="es-CO"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606789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
          <p:cNvPicPr>
            <a:picLocks noChangeAspect="1"/>
          </p:cNvPicPr>
          <p:nvPr/>
        </p:nvPicPr>
        <p:blipFill>
          <a:blip r:embed="rId2"/>
          <a:stretch>
            <a:fillRect/>
          </a:stretch>
        </p:blipFill>
        <p:spPr>
          <a:xfrm>
            <a:off x="204710" y="3615854"/>
            <a:ext cx="3486458" cy="1979243"/>
          </a:xfrm>
          <a:prstGeom prst="rect">
            <a:avLst/>
          </a:prstGeom>
          <a:ln w="12700">
            <a:solidFill>
              <a:schemeClr val="tx1"/>
            </a:solidFill>
          </a:ln>
        </p:spPr>
      </p:pic>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6498427" cy="830181"/>
            <a:chOff x="0" y="421103"/>
            <a:chExt cx="6498427"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7" y="421105"/>
              <a:ext cx="503304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5" y="0"/>
            <a:ext cx="503304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Gestión Vial Integral</a:t>
            </a:r>
            <a:endParaRPr lang="es-CO" sz="4000" b="1" dirty="0">
              <a:solidFill>
                <a:srgbClr val="003366"/>
              </a:solidFill>
              <a:latin typeface="Myriad Pro" panose="020B0503030403020204" pitchFamily="34" charset="0"/>
            </a:endParaRPr>
          </a:p>
        </p:txBody>
      </p:sp>
      <p:sp>
        <p:nvSpPr>
          <p:cNvPr id="16" name="CuadroTexto 1">
            <a:extLst>
              <a:ext uri="{FF2B5EF4-FFF2-40B4-BE49-F238E27FC236}">
                <a16:creationId xmlns:a16="http://schemas.microsoft.com/office/drawing/2014/main" id="{A331E38B-393C-CC42-B725-74BC1C15896A}"/>
              </a:ext>
            </a:extLst>
          </p:cNvPr>
          <p:cNvSpPr txBox="1"/>
          <p:nvPr/>
        </p:nvSpPr>
        <p:spPr>
          <a:xfrm>
            <a:off x="3735291" y="922613"/>
            <a:ext cx="7509654" cy="1200329"/>
          </a:xfrm>
          <a:prstGeom prst="rect">
            <a:avLst/>
          </a:prstGeom>
          <a:noFill/>
        </p:spPr>
        <p:txBody>
          <a:bodyPr wrap="square" rtlCol="0" anchor="ctr">
            <a:spAutoFit/>
          </a:bodyPr>
          <a:lstStyle/>
          <a:p>
            <a:r>
              <a:rPr lang="es-US" sz="2400" dirty="0">
                <a:solidFill>
                  <a:srgbClr val="003366"/>
                </a:solidFill>
                <a:latin typeface="Myriad Pro" panose="020B0503030403020204"/>
              </a:rPr>
              <a:t>El </a:t>
            </a:r>
            <a:r>
              <a:rPr lang="es-ES" sz="2400" dirty="0">
                <a:solidFill>
                  <a:srgbClr val="003366"/>
                </a:solidFill>
                <a:latin typeface="Myriad Pro" panose="020B0503030403020204"/>
              </a:rPr>
              <a:t>INVÍAS implementó un programa de </a:t>
            </a:r>
            <a:r>
              <a:rPr lang="es-ES" sz="2400" b="1" dirty="0">
                <a:solidFill>
                  <a:srgbClr val="003366"/>
                </a:solidFill>
                <a:latin typeface="Myriad Pro" panose="020B0503030403020204"/>
              </a:rPr>
              <a:t>GESTIÓN VIAL INTEGRAL </a:t>
            </a:r>
            <a:r>
              <a:rPr lang="es-ES" sz="2400" dirty="0">
                <a:solidFill>
                  <a:srgbClr val="003366"/>
                </a:solidFill>
                <a:latin typeface="Myriad Pro" panose="020B0503030403020204"/>
              </a:rPr>
              <a:t>para el Mantenimiento y Operación de los corredores viales principales</a:t>
            </a:r>
          </a:p>
        </p:txBody>
      </p:sp>
      <p:sp>
        <p:nvSpPr>
          <p:cNvPr id="18" name="Título 1"/>
          <p:cNvSpPr txBox="1">
            <a:spLocks/>
          </p:cNvSpPr>
          <p:nvPr/>
        </p:nvSpPr>
        <p:spPr>
          <a:xfrm>
            <a:off x="3735290" y="3057080"/>
            <a:ext cx="2763136" cy="654154"/>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lvl1pPr algn="ctr" defTabSz="914400" rtl="0" eaLnBrk="1" latinLnBrk="0" hangingPunct="1">
              <a:lnSpc>
                <a:spcPct val="90000"/>
              </a:lnSpc>
              <a:spcBef>
                <a:spcPct val="0"/>
              </a:spcBef>
              <a:buNone/>
              <a:defRPr sz="3000" kern="1200">
                <a:solidFill>
                  <a:srgbClr val="1F4E79"/>
                </a:solidFill>
                <a:latin typeface="Arial" panose="020B0604020202020204" pitchFamily="34" charset="0"/>
                <a:ea typeface="+mj-ea"/>
                <a:cs typeface="Arial" panose="020B0604020202020204" pitchFamily="34" charset="0"/>
              </a:defRPr>
            </a:lvl1pPr>
          </a:lstStyle>
          <a:p>
            <a:pPr lvl="1"/>
            <a:r>
              <a:rPr lang="es-ES" sz="2000" b="1" dirty="0">
                <a:solidFill>
                  <a:prstClr val="white"/>
                </a:solidFill>
                <a:latin typeface="Calibri" panose="020F0502020204030204"/>
                <a:sym typeface="Helvetica Neue Bold Condensed"/>
              </a:rPr>
              <a:t>¿QUÉ INCLUYE?</a:t>
            </a:r>
            <a:endParaRPr lang="es-CO" sz="2000" b="1" dirty="0">
              <a:solidFill>
                <a:prstClr val="white"/>
              </a:solidFill>
              <a:latin typeface="Calibri" panose="020F0502020204030204"/>
            </a:endParaRPr>
          </a:p>
        </p:txBody>
      </p:sp>
      <p:sp>
        <p:nvSpPr>
          <p:cNvPr id="2" name="1 Rectángulo"/>
          <p:cNvSpPr/>
          <p:nvPr/>
        </p:nvSpPr>
        <p:spPr>
          <a:xfrm>
            <a:off x="6705256" y="2226790"/>
            <a:ext cx="4539688" cy="3077766"/>
          </a:xfrm>
          <a:prstGeom prst="rect">
            <a:avLst/>
          </a:prstGeom>
        </p:spPr>
        <p:txBody>
          <a:bodyPr wrap="square">
            <a:spAutoFit/>
          </a:bodyPr>
          <a:lstStyle/>
          <a:p>
            <a:pPr marL="285750" lvl="0" indent="-285750">
              <a:buFont typeface="Wingdings" panose="05000000000000000000" pitchFamily="2" charset="2"/>
              <a:buChar char="ü"/>
            </a:pPr>
            <a:r>
              <a:rPr lang="es-ES" sz="1600" dirty="0">
                <a:solidFill>
                  <a:srgbClr val="003366"/>
                </a:solidFill>
                <a:latin typeface="Myriad Pro" panose="020B0503030403020204"/>
              </a:rPr>
              <a:t>MANTENIMIENTO PERIODICO Y RUTINARIO.</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ATENCIÓN DE EMERGENCIAS</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GESTIÓN TÉCNICA Y OPERATIVA</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OBRAS DE SOSTENIBILIDAD</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ADMINISTRACIÓN VIAL</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SISTEMAS INTELIGENTES DE TRANSPORTE – ITS</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OTRAS ACTIVIDADES SOBRE INFRAESTRUCTURA</a:t>
            </a:r>
          </a:p>
          <a:p>
            <a:pPr lvl="0"/>
            <a:endParaRPr lang="es-ES" sz="900" dirty="0">
              <a:solidFill>
                <a:srgbClr val="003366"/>
              </a:solidFill>
              <a:latin typeface="Myriad Pro" panose="020B0503030403020204"/>
            </a:endParaRPr>
          </a:p>
          <a:p>
            <a:pPr marL="285750" lvl="0" indent="-285750">
              <a:buFont typeface="Wingdings" panose="05000000000000000000" pitchFamily="2" charset="2"/>
              <a:buChar char="ü"/>
            </a:pPr>
            <a:r>
              <a:rPr lang="es-ES" sz="1600" dirty="0">
                <a:solidFill>
                  <a:srgbClr val="003366"/>
                </a:solidFill>
                <a:latin typeface="Myriad Pro" panose="020B0503030403020204"/>
              </a:rPr>
              <a:t>SERVICIO DE ATENCIÓN AL CIUDADANO.</a:t>
            </a: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710" y="1023321"/>
            <a:ext cx="3486458" cy="23233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80959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2" name="1 Rectángulo"/>
          <p:cNvSpPr/>
          <p:nvPr/>
        </p:nvSpPr>
        <p:spPr>
          <a:xfrm>
            <a:off x="3318358" y="927723"/>
            <a:ext cx="4639099" cy="4339650"/>
          </a:xfrm>
          <a:prstGeom prst="rect">
            <a:avLst/>
          </a:prstGeom>
        </p:spPr>
        <p:txBody>
          <a:bodyPr wrap="square">
            <a:spAutoFit/>
          </a:bodyPr>
          <a:lstStyle/>
          <a:p>
            <a:pPr algn="just">
              <a:lnSpc>
                <a:spcPct val="115000"/>
              </a:lnSpc>
              <a:spcAft>
                <a:spcPts val="0"/>
              </a:spcAft>
            </a:pPr>
            <a:r>
              <a:rPr lang="es-CO" sz="1600" b="1" dirty="0">
                <a:solidFill>
                  <a:srgbClr val="003366"/>
                </a:solidFill>
                <a:latin typeface="Myriad Pro" panose="020B0503030403020204"/>
                <a:ea typeface="Calibri"/>
                <a:cs typeface="Times New Roman"/>
              </a:rPr>
              <a:t>EN EJECUCIÓN: 5 contratos</a:t>
            </a:r>
          </a:p>
          <a:p>
            <a:pPr algn="just">
              <a:lnSpc>
                <a:spcPct val="115000"/>
              </a:lnSpc>
              <a:spcAft>
                <a:spcPts val="0"/>
              </a:spcAft>
            </a:pPr>
            <a:endParaRPr lang="es-CO" sz="1600" b="1" dirty="0">
              <a:solidFill>
                <a:srgbClr val="003366"/>
              </a:solidFill>
              <a:latin typeface="Myriad Pro" panose="020B0503030403020204"/>
              <a:ea typeface="Calibri"/>
              <a:cs typeface="Times New Roman"/>
            </a:endParaRP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Medellín – Caucasia</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Santuario – Caño Alegre, </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Malla vial del Valle del Cauca y Cauca.</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Calarcá – Cajamarca</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Magdalena Medio</a:t>
            </a:r>
          </a:p>
          <a:p>
            <a:pPr lvl="0" algn="just">
              <a:lnSpc>
                <a:spcPct val="115000"/>
              </a:lnSpc>
              <a:spcAft>
                <a:spcPts val="0"/>
              </a:spcAft>
            </a:pPr>
            <a:endParaRPr lang="es-CO" sz="1600" dirty="0">
              <a:solidFill>
                <a:srgbClr val="003366"/>
              </a:solidFill>
              <a:latin typeface="Myriad Pro" panose="020B0503030403020204"/>
              <a:ea typeface="Calibri"/>
              <a:cs typeface="Times New Roman"/>
            </a:endParaRPr>
          </a:p>
          <a:p>
            <a:pPr lvl="0" algn="just">
              <a:lnSpc>
                <a:spcPct val="115000"/>
              </a:lnSpc>
              <a:spcAft>
                <a:spcPts val="0"/>
              </a:spcAft>
            </a:pPr>
            <a:r>
              <a:rPr lang="es-CO" sz="1600" b="1" dirty="0">
                <a:solidFill>
                  <a:srgbClr val="003366"/>
                </a:solidFill>
                <a:latin typeface="Myriad Pro" panose="020B0503030403020204"/>
                <a:ea typeface="Calibri"/>
                <a:cs typeface="Times New Roman"/>
              </a:rPr>
              <a:t>EN LICITACIÓN: 1 contrato</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Zipaquirá – Palenque y Rio Negro – San Alberto</a:t>
            </a:r>
          </a:p>
          <a:p>
            <a:pPr algn="just">
              <a:lnSpc>
                <a:spcPct val="115000"/>
              </a:lnSpc>
              <a:spcAft>
                <a:spcPts val="0"/>
              </a:spcAft>
            </a:pPr>
            <a:endParaRPr lang="es-CO" sz="1600" b="1" dirty="0">
              <a:solidFill>
                <a:srgbClr val="003366"/>
              </a:solidFill>
              <a:latin typeface="Myriad Pro" panose="020B0503030403020204"/>
              <a:ea typeface="Calibri"/>
              <a:cs typeface="Times New Roman"/>
            </a:endParaRPr>
          </a:p>
          <a:p>
            <a:pPr algn="just">
              <a:lnSpc>
                <a:spcPct val="115000"/>
              </a:lnSpc>
              <a:spcAft>
                <a:spcPts val="0"/>
              </a:spcAft>
            </a:pPr>
            <a:r>
              <a:rPr lang="es-CO" sz="1600" b="1" dirty="0">
                <a:solidFill>
                  <a:srgbClr val="003366"/>
                </a:solidFill>
                <a:latin typeface="Myriad Pro" panose="020B0503030403020204"/>
                <a:ea typeface="Calibri"/>
                <a:cs typeface="Times New Roman"/>
              </a:rPr>
              <a:t>EN ESTRUCTURACIÓN: 3 proyectos</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Villeta – Honda</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Guaduas – El Korán</a:t>
            </a:r>
          </a:p>
          <a:p>
            <a:pPr marL="285750" lvl="0" indent="-285750" algn="just">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Pereira – La Victoria.</a:t>
            </a:r>
          </a:p>
        </p:txBody>
      </p:sp>
      <p:sp>
        <p:nvSpPr>
          <p:cNvPr id="14" name="CuadroTexto 14">
            <a:extLst>
              <a:ext uri="{FF2B5EF4-FFF2-40B4-BE49-F238E27FC236}">
                <a16:creationId xmlns:a16="http://schemas.microsoft.com/office/drawing/2014/main" id="{1C38EEF0-C432-430E-A2DE-0B56B60C4022}"/>
              </a:ext>
            </a:extLst>
          </p:cNvPr>
          <p:cNvSpPr txBox="1"/>
          <p:nvPr/>
        </p:nvSpPr>
        <p:spPr>
          <a:xfrm>
            <a:off x="121172" y="5462021"/>
            <a:ext cx="3089422" cy="261610"/>
          </a:xfrm>
          <a:prstGeom prst="rect">
            <a:avLst/>
          </a:prstGeom>
          <a:solidFill>
            <a:srgbClr val="003366"/>
          </a:solidFill>
        </p:spPr>
        <p:txBody>
          <a:bodyPr wrap="square" rtlCol="0">
            <a:spAutoFit/>
          </a:bodyPr>
          <a:lstStyle>
            <a:defPPr>
              <a:defRPr lang="es-CO"/>
            </a:defPPr>
            <a:lvl1pPr algn="ctr">
              <a:defRPr sz="1100" b="1"/>
            </a:lvl1pPr>
          </a:lstStyle>
          <a:p>
            <a:r>
              <a:rPr lang="es-CO" dirty="0">
                <a:solidFill>
                  <a:schemeClr val="bg1"/>
                </a:solidFill>
                <a:latin typeface="Myriad Pro" panose="020B0503030403020204" pitchFamily="34" charset="0"/>
              </a:rPr>
              <a:t>PEAJE EL CERRITO VÍA PALMIRA - BUGA</a:t>
            </a:r>
          </a:p>
        </p:txBody>
      </p:sp>
      <p:pic>
        <p:nvPicPr>
          <p:cNvPr id="15" name="Picture 8">
            <a:extLst>
              <a:ext uri="{FF2B5EF4-FFF2-40B4-BE49-F238E27FC236}">
                <a16:creationId xmlns:a16="http://schemas.microsoft.com/office/drawing/2014/main" id="{A5CDB27C-ADB8-4B3B-ACAE-69D21624F71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172" y="3519571"/>
            <a:ext cx="3089422" cy="1914969"/>
          </a:xfrm>
          <a:prstGeom prst="rect">
            <a:avLst/>
          </a:prstGeom>
          <a:ln w="12700">
            <a:solidFill>
              <a:schemeClr val="tx1"/>
            </a:solidFill>
          </a:ln>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8484434" y="1558978"/>
            <a:ext cx="2968053" cy="307777"/>
          </a:xfrm>
          <a:prstGeom prst="rect">
            <a:avLst/>
          </a:prstGeom>
          <a:noFill/>
        </p:spPr>
        <p:txBody>
          <a:bodyPr wrap="square" rtlCol="0">
            <a:spAutoFit/>
          </a:bodyPr>
          <a:lstStyle/>
          <a:p>
            <a:r>
              <a:rPr lang="es-CO" sz="1400" b="1" dirty="0">
                <a:solidFill>
                  <a:srgbClr val="003366"/>
                </a:solidFill>
                <a:latin typeface="Myriad Pro" panose="020B0503030403020204"/>
              </a:rPr>
              <a:t>KM ATENDIDOS: 	982 km</a:t>
            </a:r>
          </a:p>
        </p:txBody>
      </p:sp>
      <p:sp>
        <p:nvSpPr>
          <p:cNvPr id="16" name="CuadroTexto 15"/>
          <p:cNvSpPr txBox="1"/>
          <p:nvPr/>
        </p:nvSpPr>
        <p:spPr>
          <a:xfrm>
            <a:off x="8501923" y="1846289"/>
            <a:ext cx="3370289" cy="307777"/>
          </a:xfrm>
          <a:prstGeom prst="rect">
            <a:avLst/>
          </a:prstGeom>
          <a:noFill/>
        </p:spPr>
        <p:txBody>
          <a:bodyPr wrap="square" rtlCol="0">
            <a:spAutoFit/>
          </a:bodyPr>
          <a:lstStyle/>
          <a:p>
            <a:r>
              <a:rPr lang="es-CO" sz="1400" b="1" dirty="0">
                <a:solidFill>
                  <a:srgbClr val="003366"/>
                </a:solidFill>
                <a:latin typeface="Myriad Pro" panose="020B0503030403020204"/>
              </a:rPr>
              <a:t>INVERSIÓN TOTAL: 	$ 89,000 </a:t>
            </a:r>
            <a:r>
              <a:rPr lang="es-CO" sz="1400" b="1" dirty="0" err="1">
                <a:solidFill>
                  <a:srgbClr val="003366"/>
                </a:solidFill>
                <a:latin typeface="Myriad Pro" panose="020B0503030403020204"/>
              </a:rPr>
              <a:t>mill</a:t>
            </a:r>
            <a:endParaRPr lang="es-CO" sz="1400" b="1" dirty="0">
              <a:solidFill>
                <a:srgbClr val="003366"/>
              </a:solidFill>
              <a:latin typeface="Myriad Pro" panose="020B0503030403020204"/>
            </a:endParaRPr>
          </a:p>
        </p:txBody>
      </p:sp>
      <p:sp>
        <p:nvSpPr>
          <p:cNvPr id="17" name="CuadroTexto 16"/>
          <p:cNvSpPr txBox="1"/>
          <p:nvPr/>
        </p:nvSpPr>
        <p:spPr>
          <a:xfrm>
            <a:off x="8531902" y="3135444"/>
            <a:ext cx="2968053" cy="307777"/>
          </a:xfrm>
          <a:prstGeom prst="rect">
            <a:avLst/>
          </a:prstGeom>
          <a:noFill/>
        </p:spPr>
        <p:txBody>
          <a:bodyPr wrap="square" rtlCol="0">
            <a:spAutoFit/>
          </a:bodyPr>
          <a:lstStyle/>
          <a:p>
            <a:r>
              <a:rPr lang="es-CO" sz="1400" b="1" dirty="0">
                <a:solidFill>
                  <a:srgbClr val="003366"/>
                </a:solidFill>
                <a:latin typeface="Myriad Pro" panose="020B0503030403020204"/>
              </a:rPr>
              <a:t>KM A ATENDER: 	437 km</a:t>
            </a:r>
          </a:p>
        </p:txBody>
      </p:sp>
      <p:sp>
        <p:nvSpPr>
          <p:cNvPr id="18" name="CuadroTexto 17"/>
          <p:cNvSpPr txBox="1"/>
          <p:nvPr/>
        </p:nvSpPr>
        <p:spPr>
          <a:xfrm>
            <a:off x="8549390" y="3482714"/>
            <a:ext cx="3370289" cy="307777"/>
          </a:xfrm>
          <a:prstGeom prst="rect">
            <a:avLst/>
          </a:prstGeom>
          <a:noFill/>
        </p:spPr>
        <p:txBody>
          <a:bodyPr wrap="square" rtlCol="0">
            <a:spAutoFit/>
          </a:bodyPr>
          <a:lstStyle/>
          <a:p>
            <a:r>
              <a:rPr lang="es-CO" sz="1400" b="1" dirty="0">
                <a:solidFill>
                  <a:srgbClr val="003366"/>
                </a:solidFill>
                <a:latin typeface="Myriad Pro" panose="020B0503030403020204"/>
              </a:rPr>
              <a:t>INVERSIÓN TOTAL: 	$24.542 </a:t>
            </a:r>
            <a:r>
              <a:rPr lang="es-CO" sz="1400" b="1" dirty="0" err="1">
                <a:solidFill>
                  <a:srgbClr val="003366"/>
                </a:solidFill>
                <a:latin typeface="Myriad Pro" panose="020B0503030403020204"/>
              </a:rPr>
              <a:t>mill</a:t>
            </a:r>
            <a:endParaRPr lang="es-CO" sz="1400" b="1" dirty="0">
              <a:solidFill>
                <a:srgbClr val="003366"/>
              </a:solidFill>
              <a:latin typeface="Myriad Pro" panose="020B0503030403020204"/>
            </a:endParaRPr>
          </a:p>
        </p:txBody>
      </p:sp>
      <p:sp>
        <p:nvSpPr>
          <p:cNvPr id="19" name="CuadroTexto 18"/>
          <p:cNvSpPr txBox="1"/>
          <p:nvPr/>
        </p:nvSpPr>
        <p:spPr>
          <a:xfrm>
            <a:off x="8534401" y="4232224"/>
            <a:ext cx="2968053" cy="307777"/>
          </a:xfrm>
          <a:prstGeom prst="rect">
            <a:avLst/>
          </a:prstGeom>
          <a:noFill/>
        </p:spPr>
        <p:txBody>
          <a:bodyPr wrap="square" rtlCol="0">
            <a:spAutoFit/>
          </a:bodyPr>
          <a:lstStyle/>
          <a:p>
            <a:r>
              <a:rPr lang="es-CO" sz="1400" b="1" dirty="0">
                <a:solidFill>
                  <a:srgbClr val="003366"/>
                </a:solidFill>
                <a:latin typeface="Myriad Pro" panose="020B0503030403020204"/>
              </a:rPr>
              <a:t>KM A ATENDER: 	175 km</a:t>
            </a:r>
          </a:p>
        </p:txBody>
      </p:sp>
      <p:sp>
        <p:nvSpPr>
          <p:cNvPr id="20" name="CuadroTexto 19"/>
          <p:cNvSpPr txBox="1"/>
          <p:nvPr/>
        </p:nvSpPr>
        <p:spPr>
          <a:xfrm>
            <a:off x="8551889" y="4594485"/>
            <a:ext cx="3370289" cy="307777"/>
          </a:xfrm>
          <a:prstGeom prst="rect">
            <a:avLst/>
          </a:prstGeom>
          <a:noFill/>
        </p:spPr>
        <p:txBody>
          <a:bodyPr wrap="square" rtlCol="0">
            <a:spAutoFit/>
          </a:bodyPr>
          <a:lstStyle/>
          <a:p>
            <a:r>
              <a:rPr lang="es-CO" sz="1400" b="1" dirty="0">
                <a:solidFill>
                  <a:srgbClr val="003366"/>
                </a:solidFill>
                <a:latin typeface="Myriad Pro" panose="020B0503030403020204"/>
              </a:rPr>
              <a:t>INVERSIÓN TOTAL: 	$40.000 </a:t>
            </a:r>
            <a:r>
              <a:rPr lang="es-CO" sz="1400" b="1" dirty="0" err="1">
                <a:solidFill>
                  <a:srgbClr val="003366"/>
                </a:solidFill>
                <a:latin typeface="Myriad Pro" panose="020B0503030403020204"/>
              </a:rPr>
              <a:t>mill</a:t>
            </a:r>
            <a:endParaRPr lang="es-CO" sz="1400" b="1" dirty="0">
              <a:solidFill>
                <a:srgbClr val="003366"/>
              </a:solidFill>
              <a:latin typeface="Myriad Pro" panose="020B0503030403020204"/>
            </a:endParaRPr>
          </a:p>
        </p:txBody>
      </p:sp>
      <p:pic>
        <p:nvPicPr>
          <p:cNvPr id="21" name="Imagen 20"/>
          <p:cNvPicPr>
            <a:picLocks noChangeAspect="1"/>
          </p:cNvPicPr>
          <p:nvPr/>
        </p:nvPicPr>
        <p:blipFill>
          <a:blip r:embed="rId3"/>
          <a:stretch>
            <a:fillRect/>
          </a:stretch>
        </p:blipFill>
        <p:spPr>
          <a:xfrm>
            <a:off x="121172" y="963225"/>
            <a:ext cx="3089422" cy="2483951"/>
          </a:xfrm>
          <a:prstGeom prst="rect">
            <a:avLst/>
          </a:prstGeom>
          <a:ln w="12700">
            <a:solidFill>
              <a:schemeClr val="tx1"/>
            </a:solidFill>
          </a:ln>
        </p:spPr>
      </p:pic>
      <p:grpSp>
        <p:nvGrpSpPr>
          <p:cNvPr id="22" name="Group 8">
            <a:extLst>
              <a:ext uri="{FF2B5EF4-FFF2-40B4-BE49-F238E27FC236}">
                <a16:creationId xmlns:a16="http://schemas.microsoft.com/office/drawing/2014/main" id="{229F0AA7-FF5A-0249-8385-89D26E3D414F}"/>
              </a:ext>
            </a:extLst>
          </p:cNvPr>
          <p:cNvGrpSpPr/>
          <p:nvPr/>
        </p:nvGrpSpPr>
        <p:grpSpPr>
          <a:xfrm>
            <a:off x="0" y="-5709"/>
            <a:ext cx="6498427" cy="830181"/>
            <a:chOff x="0" y="421103"/>
            <a:chExt cx="6498427" cy="830181"/>
          </a:xfrm>
        </p:grpSpPr>
        <p:sp>
          <p:nvSpPr>
            <p:cNvPr id="23" name="Rectangle 7">
              <a:extLst>
                <a:ext uri="{FF2B5EF4-FFF2-40B4-BE49-F238E27FC236}">
                  <a16:creationId xmlns:a16="http://schemas.microsoft.com/office/drawing/2014/main" id="{BA9F95C6-DD34-6841-A517-802A78F1AE73}"/>
                </a:ext>
              </a:extLst>
            </p:cNvPr>
            <p:cNvSpPr/>
            <p:nvPr/>
          </p:nvSpPr>
          <p:spPr>
            <a:xfrm>
              <a:off x="1465387" y="421105"/>
              <a:ext cx="503304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ítulo 1"/>
          <p:cNvSpPr txBox="1">
            <a:spLocks/>
          </p:cNvSpPr>
          <p:nvPr/>
        </p:nvSpPr>
        <p:spPr>
          <a:xfrm>
            <a:off x="1465385" y="0"/>
            <a:ext cx="503304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Gestión Vial Integral</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759456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24"/>
          <p:cNvPicPr>
            <a:picLocks/>
          </p:cNvPicPr>
          <p:nvPr/>
        </p:nvPicPr>
        <p:blipFill>
          <a:blip r:embed="rId2"/>
          <a:stretch>
            <a:fillRect/>
          </a:stretch>
        </p:blipFill>
        <p:spPr>
          <a:xfrm>
            <a:off x="460375" y="963225"/>
            <a:ext cx="3272488" cy="2203535"/>
          </a:xfrm>
          <a:prstGeom prst="roundRect">
            <a:avLst>
              <a:gd name="adj" fmla="val 0"/>
            </a:avLst>
          </a:prstGeom>
          <a:solidFill>
            <a:srgbClr val="FFFFFF">
              <a:shade val="85000"/>
            </a:srgbClr>
          </a:solidFill>
          <a:ln w="12700">
            <a:solidFill>
              <a:schemeClr val="tx1"/>
            </a:solidFill>
          </a:ln>
          <a:effectLst/>
          <a:extLst>
            <a:ext uri="{AF507438-7753-43E0-B8FC-AC1667EBCBE1}">
              <a14:hiddenEffects xmlns:a14="http://schemas.microsoft.com/office/drawing/2010/main">
                <a:effectLst>
                  <a:outerShdw blurRad="63500" dist="89802" dir="2700004" rotWithShape="0">
                    <a:scrgbClr r="0" g="0" b="0"/>
                  </a:outerShdw>
                </a:effectLst>
              </a14:hiddenEffects>
            </a:ext>
          </a:extLst>
        </p:spPr>
      </p:pic>
      <p:sp>
        <p:nvSpPr>
          <p:cNvPr id="24" name="23 Rectángulo"/>
          <p:cNvSpPr/>
          <p:nvPr/>
        </p:nvSpPr>
        <p:spPr>
          <a:xfrm>
            <a:off x="3871734" y="1050021"/>
            <a:ext cx="7177266" cy="4622804"/>
          </a:xfrm>
          <a:prstGeom prst="rect">
            <a:avLst/>
          </a:prstGeom>
        </p:spPr>
        <p:txBody>
          <a:bodyPr wrap="square">
            <a:spAutoFit/>
          </a:bodyPr>
          <a:lstStyle/>
          <a:p>
            <a:pPr lvl="0">
              <a:lnSpc>
                <a:spcPct val="115000"/>
              </a:lnSpc>
              <a:spcAft>
                <a:spcPts val="0"/>
              </a:spcAft>
            </a:pPr>
            <a:r>
              <a:rPr lang="es-CO" sz="1600" b="1" dirty="0">
                <a:solidFill>
                  <a:srgbClr val="003366"/>
                </a:solidFill>
                <a:latin typeface="Myriad Pro" panose="020B0503030403020204"/>
              </a:rPr>
              <a:t>EN EJECUCIÓN: </a:t>
            </a:r>
          </a:p>
          <a:p>
            <a:pPr marL="285750" lvl="0" indent="-285750">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Administración: 172 contratos  		</a:t>
            </a:r>
            <a:r>
              <a:rPr lang="es-CO" sz="1600" b="1" dirty="0">
                <a:solidFill>
                  <a:srgbClr val="003366"/>
                </a:solidFill>
                <a:latin typeface="Myriad Pro" panose="020B0503030403020204"/>
              </a:rPr>
              <a:t>Inversión: $31.101 millones</a:t>
            </a:r>
          </a:p>
          <a:p>
            <a:pPr marL="285750" lvl="0" indent="-285750">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Mantenimiento Rutinario 669 Contratos 	</a:t>
            </a:r>
            <a:r>
              <a:rPr lang="es-CO" sz="1600" b="1" dirty="0">
                <a:solidFill>
                  <a:srgbClr val="003366"/>
                </a:solidFill>
                <a:latin typeface="Myriad Pro" panose="020B0503030403020204"/>
              </a:rPr>
              <a:t>Inversión: $85.008 millones</a:t>
            </a:r>
          </a:p>
          <a:p>
            <a:pPr marL="285750" lvl="0" indent="-285750">
              <a:lnSpc>
                <a:spcPct val="115000"/>
              </a:lnSpc>
              <a:spcAft>
                <a:spcPts val="0"/>
              </a:spcAft>
              <a:buFont typeface="Wingdings" panose="05000000000000000000" pitchFamily="2" charset="2"/>
              <a:buChar char="ü"/>
            </a:pPr>
            <a:r>
              <a:rPr lang="es-CO" sz="1600" dirty="0">
                <a:solidFill>
                  <a:srgbClr val="003366"/>
                </a:solidFill>
                <a:latin typeface="Myriad Pro" panose="020B0503030403020204"/>
              </a:rPr>
              <a:t>Mezcla y/o Afirmado 159 contratos 		</a:t>
            </a:r>
            <a:r>
              <a:rPr lang="es-CO" sz="1600" b="1" dirty="0">
                <a:solidFill>
                  <a:srgbClr val="003366"/>
                </a:solidFill>
                <a:latin typeface="Myriad Pro" panose="020B0503030403020204"/>
              </a:rPr>
              <a:t>Inversión: $ 11.054 millones</a:t>
            </a:r>
          </a:p>
          <a:p>
            <a:pPr lvl="0">
              <a:lnSpc>
                <a:spcPct val="115000"/>
              </a:lnSpc>
              <a:spcAft>
                <a:spcPts val="0"/>
              </a:spcAft>
            </a:pPr>
            <a:endParaRPr lang="es-CO" sz="1600" dirty="0">
              <a:solidFill>
                <a:srgbClr val="003366"/>
              </a:solidFill>
              <a:latin typeface="Myriad Pro" panose="020B0503030403020204"/>
            </a:endParaRPr>
          </a:p>
          <a:p>
            <a:pPr lvl="0">
              <a:lnSpc>
                <a:spcPct val="115000"/>
              </a:lnSpc>
              <a:spcAft>
                <a:spcPts val="0"/>
              </a:spcAft>
            </a:pPr>
            <a:r>
              <a:rPr lang="es-CO" sz="1600" b="1" dirty="0">
                <a:solidFill>
                  <a:srgbClr val="003366"/>
                </a:solidFill>
                <a:latin typeface="Myriad Pro" panose="020B0503030403020204"/>
                <a:ea typeface="Calibri"/>
                <a:cs typeface="Times New Roman"/>
              </a:rPr>
              <a:t>BENEFICIOS:</a:t>
            </a:r>
          </a:p>
          <a:p>
            <a:pPr lvl="0">
              <a:lnSpc>
                <a:spcPct val="115000"/>
              </a:lnSpc>
              <a:spcAft>
                <a:spcPts val="0"/>
              </a:spcAft>
            </a:pPr>
            <a:endParaRPr lang="es-CO" sz="1600" b="1" u="sng" dirty="0">
              <a:solidFill>
                <a:srgbClr val="003366"/>
              </a:solidFill>
              <a:latin typeface="Myriad Pro" panose="020B0503030403020204"/>
              <a:cs typeface="Times New Roman"/>
            </a:endParaRPr>
          </a:p>
          <a:p>
            <a:pPr marL="285750" lvl="0" indent="-285750">
              <a:lnSpc>
                <a:spcPct val="115000"/>
              </a:lnSpc>
              <a:spcAft>
                <a:spcPts val="0"/>
              </a:spcAft>
              <a:buFont typeface="Arial" panose="020B0604020202020204" pitchFamily="34" charset="0"/>
              <a:buChar char="•"/>
            </a:pPr>
            <a:r>
              <a:rPr lang="es-CO" sz="1600" dirty="0">
                <a:solidFill>
                  <a:srgbClr val="003366"/>
                </a:solidFill>
                <a:latin typeface="Myriad Pro" panose="020B0503030403020204"/>
              </a:rPr>
              <a:t>Garantizar la conservación vial con menores costos a través del Mantenimiento Rutinario, evitando el daño en la vía.</a:t>
            </a:r>
          </a:p>
          <a:p>
            <a:pPr marL="285750" lvl="0" indent="-285750">
              <a:lnSpc>
                <a:spcPct val="115000"/>
              </a:lnSpc>
              <a:spcAft>
                <a:spcPts val="0"/>
              </a:spcAft>
              <a:buFont typeface="Arial" panose="020B0604020202020204" pitchFamily="34" charset="0"/>
              <a:buChar char="•"/>
            </a:pPr>
            <a:r>
              <a:rPr lang="es-CO" sz="1600" dirty="0">
                <a:solidFill>
                  <a:srgbClr val="003366"/>
                </a:solidFill>
                <a:latin typeface="Myriad Pro" panose="020B0503030403020204"/>
              </a:rPr>
              <a:t>Prevención y atención oportuna a riesgos y emergencias de las vías.</a:t>
            </a:r>
          </a:p>
          <a:p>
            <a:pPr marL="285750" lvl="0" indent="-285750">
              <a:lnSpc>
                <a:spcPct val="115000"/>
              </a:lnSpc>
              <a:spcAft>
                <a:spcPts val="0"/>
              </a:spcAft>
              <a:buFont typeface="Arial" panose="020B0604020202020204" pitchFamily="34" charset="0"/>
              <a:buChar char="•"/>
            </a:pPr>
            <a:r>
              <a:rPr lang="es-CO" sz="1600" dirty="0">
                <a:solidFill>
                  <a:srgbClr val="003366"/>
                </a:solidFill>
                <a:latin typeface="Myriad Pro" panose="020B0503030403020204"/>
              </a:rPr>
              <a:t>Garantizar </a:t>
            </a:r>
            <a:r>
              <a:rPr lang="es-CO" sz="1600" dirty="0" err="1">
                <a:solidFill>
                  <a:srgbClr val="003366"/>
                </a:solidFill>
                <a:latin typeface="Myriad Pro" panose="020B0503030403020204"/>
              </a:rPr>
              <a:t>transitabilidad</a:t>
            </a:r>
            <a:r>
              <a:rPr lang="es-CO" sz="1600" dirty="0">
                <a:solidFill>
                  <a:srgbClr val="003366"/>
                </a:solidFill>
                <a:latin typeface="Myriad Pro" panose="020B0503030403020204"/>
              </a:rPr>
              <a:t> y seguridad para los usuarios de las vías a cargo.</a:t>
            </a:r>
          </a:p>
          <a:p>
            <a:pPr marL="285750" lvl="0" indent="-285750">
              <a:lnSpc>
                <a:spcPct val="115000"/>
              </a:lnSpc>
              <a:spcAft>
                <a:spcPts val="0"/>
              </a:spcAft>
              <a:buFont typeface="Arial" panose="020B0604020202020204" pitchFamily="34" charset="0"/>
              <a:buChar char="•"/>
            </a:pPr>
            <a:r>
              <a:rPr lang="es-CO" sz="1600" dirty="0">
                <a:solidFill>
                  <a:srgbClr val="003366"/>
                </a:solidFill>
                <a:latin typeface="Myriad Pro" panose="020B0503030403020204"/>
              </a:rPr>
              <a:t>Vincular dentro de los trabajos a personas vecinas de las vías.</a:t>
            </a:r>
          </a:p>
          <a:p>
            <a:pPr marL="285750" lvl="0" indent="-285750">
              <a:lnSpc>
                <a:spcPct val="115000"/>
              </a:lnSpc>
              <a:spcAft>
                <a:spcPts val="0"/>
              </a:spcAft>
              <a:buFont typeface="Arial" panose="020B0604020202020204" pitchFamily="34" charset="0"/>
              <a:buChar char="•"/>
            </a:pPr>
            <a:r>
              <a:rPr lang="es-CO" sz="1600" dirty="0">
                <a:solidFill>
                  <a:srgbClr val="003366"/>
                </a:solidFill>
                <a:latin typeface="Myriad Pro" panose="020B0503030403020204"/>
              </a:rPr>
              <a:t>Generar cultura empresarial como factor de desarrollo local en zonas rurales</a:t>
            </a:r>
          </a:p>
        </p:txBody>
      </p:sp>
      <p:sp>
        <p:nvSpPr>
          <p:cNvPr id="3" name="AutoShape 4" descr="Vista previa de image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707" y="3253556"/>
            <a:ext cx="3283019" cy="2383436"/>
          </a:xfrm>
          <a:prstGeom prst="roundRect">
            <a:avLst>
              <a:gd name="adj" fmla="val 0"/>
            </a:avLst>
          </a:prstGeom>
          <a:solidFill>
            <a:srgbClr val="FFFFFF">
              <a:shade val="85000"/>
            </a:srgbClr>
          </a:solidFill>
          <a:ln w="12700">
            <a:solidFill>
              <a:schemeClr val="tx1"/>
            </a:solidFill>
          </a:ln>
          <a:effectLst/>
        </p:spPr>
      </p:pic>
      <p:grpSp>
        <p:nvGrpSpPr>
          <p:cNvPr id="12" name="Group 8">
            <a:extLst>
              <a:ext uri="{FF2B5EF4-FFF2-40B4-BE49-F238E27FC236}">
                <a16:creationId xmlns:a16="http://schemas.microsoft.com/office/drawing/2014/main" id="{229F0AA7-FF5A-0249-8385-89D26E3D414F}"/>
              </a:ext>
            </a:extLst>
          </p:cNvPr>
          <p:cNvGrpSpPr/>
          <p:nvPr/>
        </p:nvGrpSpPr>
        <p:grpSpPr>
          <a:xfrm>
            <a:off x="0" y="-5709"/>
            <a:ext cx="12191999" cy="830181"/>
            <a:chOff x="0" y="421103"/>
            <a:chExt cx="12191999" cy="830181"/>
          </a:xfrm>
        </p:grpSpPr>
        <p:sp>
          <p:nvSpPr>
            <p:cNvPr id="17" name="Rectangle 7">
              <a:extLst>
                <a:ext uri="{FF2B5EF4-FFF2-40B4-BE49-F238E27FC236}">
                  <a16:creationId xmlns:a16="http://schemas.microsoft.com/office/drawing/2014/main" id="{BA9F95C6-DD34-6841-A517-802A78F1AE73}"/>
                </a:ext>
              </a:extLst>
            </p:cNvPr>
            <p:cNvSpPr/>
            <p:nvPr/>
          </p:nvSpPr>
          <p:spPr>
            <a:xfrm>
              <a:off x="1465386" y="421105"/>
              <a:ext cx="1072661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ítulo 1"/>
          <p:cNvSpPr txBox="1">
            <a:spLocks/>
          </p:cNvSpPr>
          <p:nvPr/>
        </p:nvSpPr>
        <p:spPr>
          <a:xfrm>
            <a:off x="1465385" y="0"/>
            <a:ext cx="10552444"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900" b="1" dirty="0">
                <a:solidFill>
                  <a:srgbClr val="003366"/>
                </a:solidFill>
                <a:latin typeface="Myriad Pro" panose="020B0503030403020204" pitchFamily="34" charset="0"/>
              </a:rPr>
              <a:t>Administración vial y cooperativas de mantenimiento rutinario</a:t>
            </a:r>
            <a:endParaRPr lang="es-CO" sz="29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568276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29F0AA7-FF5A-0249-8385-89D26E3D414F}"/>
              </a:ext>
            </a:extLst>
          </p:cNvPr>
          <p:cNvGrpSpPr/>
          <p:nvPr/>
        </p:nvGrpSpPr>
        <p:grpSpPr>
          <a:xfrm>
            <a:off x="0" y="-5709"/>
            <a:ext cx="8727634" cy="830181"/>
            <a:chOff x="0" y="421103"/>
            <a:chExt cx="8727634" cy="830181"/>
          </a:xfrm>
        </p:grpSpPr>
        <p:sp>
          <p:nvSpPr>
            <p:cNvPr id="10" name="Rectangle 7">
              <a:extLst>
                <a:ext uri="{FF2B5EF4-FFF2-40B4-BE49-F238E27FC236}">
                  <a16:creationId xmlns:a16="http://schemas.microsoft.com/office/drawing/2014/main" id="{BA9F95C6-DD34-6841-A517-802A78F1AE73}"/>
                </a:ext>
              </a:extLst>
            </p:cNvPr>
            <p:cNvSpPr/>
            <p:nvPr/>
          </p:nvSpPr>
          <p:spPr>
            <a:xfrm>
              <a:off x="1465386" y="421105"/>
              <a:ext cx="726224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ítulo 1"/>
          <p:cNvSpPr txBox="1">
            <a:spLocks/>
          </p:cNvSpPr>
          <p:nvPr/>
        </p:nvSpPr>
        <p:spPr>
          <a:xfrm>
            <a:off x="1494789" y="-5710"/>
            <a:ext cx="696927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Myriad Pro" panose="020B0503030403020204" pitchFamily="34" charset="0"/>
              </a:rPr>
              <a:t>Señalización y Seguridad Vial</a:t>
            </a:r>
          </a:p>
        </p:txBody>
      </p:sp>
      <p:pic>
        <p:nvPicPr>
          <p:cNvPr id="6146" name="Picture 2" descr="C:\Users\scrodriguezr\Downloads\IMG-20191029-WA00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290" y="1747799"/>
            <a:ext cx="5993898" cy="3485706"/>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913156" y="1624495"/>
            <a:ext cx="5161613" cy="2308324"/>
          </a:xfrm>
          <a:prstGeom prst="rect">
            <a:avLst/>
          </a:prstGeom>
          <a:noFill/>
        </p:spPr>
        <p:txBody>
          <a:bodyPr wrap="square" rtlCol="0">
            <a:spAutoFit/>
          </a:bodyPr>
          <a:lstStyle/>
          <a:p>
            <a:r>
              <a:rPr lang="es-CO" b="1" dirty="0">
                <a:solidFill>
                  <a:srgbClr val="003366"/>
                </a:solidFill>
              </a:rPr>
              <a:t>INVERSIÓN (2018-2019)</a:t>
            </a:r>
            <a:r>
              <a:rPr lang="es-CO" dirty="0">
                <a:solidFill>
                  <a:srgbClr val="003366"/>
                </a:solidFill>
              </a:rPr>
              <a:t>		$6,590 </a:t>
            </a:r>
            <a:r>
              <a:rPr lang="es-CO" dirty="0" err="1">
                <a:solidFill>
                  <a:srgbClr val="003366"/>
                </a:solidFill>
              </a:rPr>
              <a:t>mill</a:t>
            </a:r>
            <a:endParaRPr lang="es-CO" dirty="0">
              <a:solidFill>
                <a:srgbClr val="003366"/>
              </a:solidFill>
            </a:endParaRPr>
          </a:p>
          <a:p>
            <a:endParaRPr lang="es-CO" dirty="0">
              <a:solidFill>
                <a:srgbClr val="003366"/>
              </a:solidFill>
            </a:endParaRPr>
          </a:p>
          <a:p>
            <a:r>
              <a:rPr lang="es-CO" b="1" dirty="0">
                <a:solidFill>
                  <a:srgbClr val="003366"/>
                </a:solidFill>
              </a:rPr>
              <a:t>Contención vehicular:	</a:t>
            </a:r>
            <a:r>
              <a:rPr lang="es-CO" dirty="0">
                <a:solidFill>
                  <a:srgbClr val="003366"/>
                </a:solidFill>
              </a:rPr>
              <a:t>	2 km</a:t>
            </a:r>
          </a:p>
          <a:p>
            <a:r>
              <a:rPr lang="es-CO" b="1" dirty="0">
                <a:solidFill>
                  <a:srgbClr val="003366"/>
                </a:solidFill>
              </a:rPr>
              <a:t>Señalización vertical:</a:t>
            </a:r>
            <a:r>
              <a:rPr lang="es-CO" dirty="0">
                <a:solidFill>
                  <a:srgbClr val="003366"/>
                </a:solidFill>
              </a:rPr>
              <a:t>		247 km</a:t>
            </a:r>
          </a:p>
          <a:p>
            <a:r>
              <a:rPr lang="es-CO" b="1" dirty="0">
                <a:solidFill>
                  <a:srgbClr val="003366"/>
                </a:solidFill>
              </a:rPr>
              <a:t>Señalización horizontal:	</a:t>
            </a:r>
            <a:r>
              <a:rPr lang="es-CO" dirty="0">
                <a:solidFill>
                  <a:srgbClr val="003366"/>
                </a:solidFill>
              </a:rPr>
              <a:t>	249 km</a:t>
            </a:r>
          </a:p>
          <a:p>
            <a:r>
              <a:rPr lang="es-CO" b="1" dirty="0">
                <a:solidFill>
                  <a:srgbClr val="003366"/>
                </a:solidFill>
              </a:rPr>
              <a:t>Andenes peatonales:</a:t>
            </a:r>
            <a:r>
              <a:rPr lang="es-CO" dirty="0">
                <a:solidFill>
                  <a:srgbClr val="003366"/>
                </a:solidFill>
              </a:rPr>
              <a:t>		460 m</a:t>
            </a:r>
          </a:p>
          <a:p>
            <a:r>
              <a:rPr lang="es-CO" b="1" dirty="0">
                <a:solidFill>
                  <a:srgbClr val="003366"/>
                </a:solidFill>
              </a:rPr>
              <a:t>Señalización zonas escolares:	</a:t>
            </a:r>
            <a:r>
              <a:rPr lang="es-CO" dirty="0">
                <a:solidFill>
                  <a:srgbClr val="003366"/>
                </a:solidFill>
              </a:rPr>
              <a:t>	37 un</a:t>
            </a:r>
          </a:p>
          <a:p>
            <a:r>
              <a:rPr lang="es-CO" b="1" dirty="0">
                <a:solidFill>
                  <a:srgbClr val="003366"/>
                </a:solidFill>
              </a:rPr>
              <a:t>Puentes peatonales:	</a:t>
            </a:r>
            <a:r>
              <a:rPr lang="es-CO" dirty="0">
                <a:solidFill>
                  <a:srgbClr val="003366"/>
                </a:solidFill>
              </a:rPr>
              <a:t>	1 un</a:t>
            </a:r>
          </a:p>
        </p:txBody>
      </p:sp>
      <p:sp>
        <p:nvSpPr>
          <p:cNvPr id="3" name="CuadroTexto 2"/>
          <p:cNvSpPr txBox="1"/>
          <p:nvPr/>
        </p:nvSpPr>
        <p:spPr>
          <a:xfrm>
            <a:off x="1521693" y="824469"/>
            <a:ext cx="6265889" cy="923330"/>
          </a:xfrm>
          <a:prstGeom prst="rect">
            <a:avLst/>
          </a:prstGeom>
          <a:noFill/>
        </p:spPr>
        <p:txBody>
          <a:bodyPr wrap="square" rtlCol="0">
            <a:spAutoFit/>
          </a:bodyPr>
          <a:lstStyle/>
          <a:p>
            <a:pPr algn="just"/>
            <a:r>
              <a:rPr lang="es-ES" altLang="es-CO" b="1" dirty="0">
                <a:solidFill>
                  <a:srgbClr val="003366"/>
                </a:solidFill>
                <a:latin typeface="Myriad Pro" panose="020B0503030403020204"/>
                <a:cs typeface="Arial" panose="020B0604020202020204" pitchFamily="34" charset="0"/>
                <a:sym typeface="Helvetica Neue Bold Condensed"/>
              </a:rPr>
              <a:t>Construcción de obras y señalización para la seguridad vial en la infraestructura de transporte nacional</a:t>
            </a:r>
          </a:p>
          <a:p>
            <a:pPr algn="just"/>
            <a:endParaRPr lang="es-CO" dirty="0">
              <a:solidFill>
                <a:srgbClr val="003366"/>
              </a:solidFill>
              <a:latin typeface="Myriad Pro" panose="020B0503030403020204"/>
            </a:endParaRPr>
          </a:p>
        </p:txBody>
      </p:sp>
    </p:spTree>
    <p:extLst>
      <p:ext uri="{BB962C8B-B14F-4D97-AF65-F5344CB8AC3E}">
        <p14:creationId xmlns:p14="http://schemas.microsoft.com/office/powerpoint/2010/main" val="258381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6137" y="4078380"/>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84460" y="5255573"/>
            <a:ext cx="5066026" cy="97013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ES" dirty="0">
                <a:solidFill>
                  <a:srgbClr val="003366"/>
                </a:solidFill>
                <a:latin typeface="Myriad Pro" panose="020B0503030403020204" pitchFamily="34" charset="0"/>
              </a:rPr>
              <a:t>Gestión Integral de Puentes</a:t>
            </a:r>
            <a:endParaRPr lang="es-CO"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2929117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6.png"/>
          <p:cNvPicPr>
            <a:picLocks noChangeAspect="1"/>
          </p:cNvPicPr>
          <p:nvPr/>
        </p:nvPicPr>
        <p:blipFill rotWithShape="1">
          <a:blip r:embed="rId3" cstate="print"/>
          <a:srcRect l="45818" t="26643" b="16606"/>
          <a:stretch/>
        </p:blipFill>
        <p:spPr>
          <a:xfrm>
            <a:off x="1936907" y="1088891"/>
            <a:ext cx="7903887" cy="4656755"/>
          </a:xfrm>
          <a:prstGeom prst="rect">
            <a:avLst/>
          </a:prstGeom>
        </p:spPr>
      </p:pic>
      <p:grpSp>
        <p:nvGrpSpPr>
          <p:cNvPr id="3" name="Group 24">
            <a:extLst>
              <a:ext uri="{FF2B5EF4-FFF2-40B4-BE49-F238E27FC236}">
                <a16:creationId xmlns:a16="http://schemas.microsoft.com/office/drawing/2014/main" id="{F1F55FAC-E772-40BD-B80C-F498F1B63481}"/>
              </a:ext>
            </a:extLst>
          </p:cNvPr>
          <p:cNvGrpSpPr/>
          <p:nvPr/>
        </p:nvGrpSpPr>
        <p:grpSpPr>
          <a:xfrm>
            <a:off x="0" y="-5709"/>
            <a:ext cx="8262257" cy="830181"/>
            <a:chOff x="0" y="421103"/>
            <a:chExt cx="8262257" cy="830181"/>
          </a:xfrm>
        </p:grpSpPr>
        <p:sp>
          <p:nvSpPr>
            <p:cNvPr id="4" name="Rectangle 27">
              <a:extLst>
                <a:ext uri="{FF2B5EF4-FFF2-40B4-BE49-F238E27FC236}">
                  <a16:creationId xmlns:a16="http://schemas.microsoft.com/office/drawing/2014/main" id="{B87A4155-9B0C-42CA-84BB-FFF54BFB23ED}"/>
                </a:ext>
              </a:extLst>
            </p:cNvPr>
            <p:cNvSpPr/>
            <p:nvPr/>
          </p:nvSpPr>
          <p:spPr>
            <a:xfrm>
              <a:off x="1465385" y="421105"/>
              <a:ext cx="679687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F7103ED0-BB1A-44EB-A9AA-05D24E32AFAF}"/>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51F460D3-526A-41A9-A1F1-E9B008106E5D}"/>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63C27E29-4238-45C9-9FAC-87E2DDB13ADF}"/>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Gestión Integral de Puentes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969281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5138057" cy="830181"/>
            <a:chOff x="0" y="421103"/>
            <a:chExt cx="5138057"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367267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5" y="0"/>
            <a:ext cx="422958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a:solidFill>
                  <a:srgbClr val="003366"/>
                </a:solidFill>
                <a:latin typeface="Myriad Pro" panose="020B0503030403020204"/>
                <a:ea typeface="Calibri"/>
                <a:cs typeface="Times New Roman"/>
              </a:rPr>
              <a:t>Puente Honda  </a:t>
            </a:r>
          </a:p>
        </p:txBody>
      </p:sp>
      <p:sp>
        <p:nvSpPr>
          <p:cNvPr id="2" name="1 Rectángulo"/>
          <p:cNvSpPr/>
          <p:nvPr/>
        </p:nvSpPr>
        <p:spPr>
          <a:xfrm>
            <a:off x="1465385" y="1020947"/>
            <a:ext cx="5378445" cy="3834896"/>
          </a:xfrm>
          <a:prstGeom prst="rect">
            <a:avLst/>
          </a:prstGeom>
        </p:spPr>
        <p:txBody>
          <a:bodyPr wrap="square">
            <a:spAutoFit/>
          </a:bodyPr>
          <a:lstStyle/>
          <a:p>
            <a:pPr algn="just">
              <a:lnSpc>
                <a:spcPct val="115000"/>
              </a:lnSpc>
              <a:spcAft>
                <a:spcPts val="0"/>
              </a:spcAft>
            </a:pPr>
            <a:r>
              <a:rPr lang="es-CO" sz="1600" b="1" dirty="0">
                <a:solidFill>
                  <a:srgbClr val="003366"/>
                </a:solidFill>
                <a:latin typeface="Myriad Pro" panose="020B0503030403020204"/>
              </a:rPr>
              <a:t>INVERSIÓN TOTAL		$ 92.758 mill</a:t>
            </a:r>
          </a:p>
          <a:p>
            <a:pPr algn="just">
              <a:lnSpc>
                <a:spcPct val="115000"/>
              </a:lnSpc>
              <a:spcAft>
                <a:spcPts val="0"/>
              </a:spcAft>
            </a:pPr>
            <a:endParaRPr lang="es-CO" sz="1600" b="1" dirty="0">
              <a:solidFill>
                <a:srgbClr val="003366"/>
              </a:solidFill>
              <a:latin typeface="Myriad Pro" panose="020B0503030403020204"/>
            </a:endParaRPr>
          </a:p>
          <a:p>
            <a:pPr algn="just">
              <a:lnSpc>
                <a:spcPct val="115000"/>
              </a:lnSpc>
              <a:spcAft>
                <a:spcPts val="0"/>
              </a:spcAft>
            </a:pPr>
            <a:r>
              <a:rPr lang="es-CO" sz="1600" b="1" dirty="0">
                <a:solidFill>
                  <a:srgbClr val="003366"/>
                </a:solidFill>
                <a:latin typeface="Myriad Pro" panose="020B0503030403020204"/>
              </a:rPr>
              <a:t>PUENTE ATIRANTADO 	</a:t>
            </a:r>
            <a:r>
              <a:rPr lang="es-CO" sz="1600" dirty="0">
                <a:solidFill>
                  <a:srgbClr val="003366"/>
                </a:solidFill>
                <a:latin typeface="Myriad Pro" panose="020B0503030403020204"/>
              </a:rPr>
              <a:t>407 metros</a:t>
            </a:r>
          </a:p>
          <a:p>
            <a:pPr algn="just">
              <a:lnSpc>
                <a:spcPct val="115000"/>
              </a:lnSpc>
              <a:spcAft>
                <a:spcPts val="0"/>
              </a:spcAft>
            </a:pPr>
            <a:r>
              <a:rPr lang="es-CO" sz="1600" b="1" dirty="0">
                <a:solidFill>
                  <a:srgbClr val="003366"/>
                </a:solidFill>
                <a:latin typeface="Myriad Pro" panose="020B0503030403020204"/>
              </a:rPr>
              <a:t>TABLERO			</a:t>
            </a:r>
            <a:r>
              <a:rPr lang="es-CO" sz="1600" dirty="0">
                <a:solidFill>
                  <a:srgbClr val="003366"/>
                </a:solidFill>
                <a:latin typeface="Myriad Pro" panose="020B0503030403020204"/>
              </a:rPr>
              <a:t>15.30 metros </a:t>
            </a:r>
          </a:p>
          <a:p>
            <a:pPr algn="just">
              <a:lnSpc>
                <a:spcPct val="115000"/>
              </a:lnSpc>
              <a:spcAft>
                <a:spcPts val="0"/>
              </a:spcAft>
            </a:pPr>
            <a:r>
              <a:rPr lang="es-CO" sz="1600" b="1" dirty="0">
                <a:solidFill>
                  <a:srgbClr val="003366"/>
                </a:solidFill>
                <a:latin typeface="Myriad Pro" panose="020B0503030403020204"/>
              </a:rPr>
              <a:t>CONECTIVIDAD 		</a:t>
            </a:r>
            <a:r>
              <a:rPr lang="es-CO" sz="1600" dirty="0">
                <a:solidFill>
                  <a:srgbClr val="003366"/>
                </a:solidFill>
                <a:latin typeface="Myriad Pro" panose="020B0503030403020204"/>
              </a:rPr>
              <a:t>Departamento del Tolima </a:t>
            </a:r>
          </a:p>
          <a:p>
            <a:pPr algn="just">
              <a:lnSpc>
                <a:spcPct val="115000"/>
              </a:lnSpc>
              <a:spcAft>
                <a:spcPts val="0"/>
              </a:spcAft>
            </a:pPr>
            <a:r>
              <a:rPr lang="es-CO" sz="1600" dirty="0">
                <a:solidFill>
                  <a:srgbClr val="003366"/>
                </a:solidFill>
                <a:latin typeface="Myriad Pro" panose="020B0503030403020204"/>
              </a:rPr>
              <a:t>			con el centro del país </a:t>
            </a:r>
          </a:p>
          <a:p>
            <a:pPr algn="just">
              <a:lnSpc>
                <a:spcPct val="115000"/>
              </a:lnSpc>
              <a:spcAft>
                <a:spcPts val="0"/>
              </a:spcAft>
            </a:pPr>
            <a:r>
              <a:rPr lang="es-CO" sz="1600" b="1" dirty="0">
                <a:solidFill>
                  <a:srgbClr val="003366"/>
                </a:solidFill>
                <a:latin typeface="Myriad Pro" panose="020B0503030403020204"/>
              </a:rPr>
              <a:t>EMPLEOS GENERADOS 	</a:t>
            </a:r>
            <a:r>
              <a:rPr lang="es-CO" sz="1600" dirty="0">
                <a:solidFill>
                  <a:srgbClr val="003366"/>
                </a:solidFill>
                <a:latin typeface="Myriad Pro" panose="020B0503030403020204"/>
              </a:rPr>
              <a:t>400</a:t>
            </a:r>
          </a:p>
          <a:p>
            <a:pPr algn="just"/>
            <a:r>
              <a:rPr lang="es-CO" sz="1600" b="1" dirty="0">
                <a:solidFill>
                  <a:srgbClr val="003366"/>
                </a:solidFill>
                <a:latin typeface="Myriad Pro" panose="020B0503030403020204"/>
              </a:rPr>
              <a:t>AVANCE 			</a:t>
            </a:r>
            <a:r>
              <a:rPr lang="es-CO" sz="1600" dirty="0">
                <a:solidFill>
                  <a:srgbClr val="003366"/>
                </a:solidFill>
                <a:latin typeface="Myriad Pro" panose="020B0503030403020204"/>
              </a:rPr>
              <a:t>99% </a:t>
            </a:r>
          </a:p>
          <a:p>
            <a:pPr algn="just"/>
            <a:endParaRPr lang="es-CO" sz="1600" dirty="0">
              <a:solidFill>
                <a:srgbClr val="003366"/>
              </a:solidFill>
              <a:latin typeface="Myriad Pro" panose="020B0503030403020204"/>
            </a:endParaRPr>
          </a:p>
          <a:p>
            <a:pPr algn="just"/>
            <a:r>
              <a:rPr lang="es-CO" sz="1600" dirty="0">
                <a:solidFill>
                  <a:srgbClr val="003366"/>
                </a:solidFill>
                <a:latin typeface="Myriad Pro" panose="020B0503030403020204"/>
              </a:rPr>
              <a:t>B</a:t>
            </a:r>
            <a:r>
              <a:rPr lang="es-CO" sz="1600" b="1" dirty="0">
                <a:solidFill>
                  <a:srgbClr val="003366"/>
                </a:solidFill>
                <a:latin typeface="Myriad Pro" panose="020B0503030403020204" pitchFamily="34" charset="0"/>
              </a:rPr>
              <a:t>eneficios:</a:t>
            </a:r>
            <a:endParaRPr lang="es-CO" sz="1600" dirty="0">
              <a:solidFill>
                <a:srgbClr val="003366"/>
              </a:solidFill>
              <a:latin typeface="Myriad Pro" panose="020B0503030403020204" pitchFamily="34" charset="0"/>
            </a:endParaRPr>
          </a:p>
          <a:p>
            <a:pPr lvl="0" algn="just"/>
            <a:endParaRPr lang="es-ES" sz="1600" dirty="0">
              <a:solidFill>
                <a:srgbClr val="003366"/>
              </a:solidFill>
              <a:latin typeface="Myriad Pro" panose="020B0503030403020204" pitchFamily="34" charset="0"/>
            </a:endParaRPr>
          </a:p>
          <a:p>
            <a:pPr lvl="0" algn="just"/>
            <a:r>
              <a:rPr lang="es-ES" sz="1600" dirty="0">
                <a:solidFill>
                  <a:srgbClr val="003366"/>
                </a:solidFill>
                <a:latin typeface="Myriad Pro" panose="020B0503030403020204" pitchFamily="34" charset="0"/>
              </a:rPr>
              <a:t>Reduce en </a:t>
            </a:r>
            <a:r>
              <a:rPr lang="es-ES" sz="1600" b="1" dirty="0">
                <a:solidFill>
                  <a:srgbClr val="003366"/>
                </a:solidFill>
                <a:latin typeface="Myriad Pro" panose="020B0503030403020204" pitchFamily="34" charset="0"/>
              </a:rPr>
              <a:t>30 minutos </a:t>
            </a:r>
            <a:r>
              <a:rPr lang="es-ES" sz="1600" dirty="0">
                <a:solidFill>
                  <a:srgbClr val="003366"/>
                </a:solidFill>
                <a:latin typeface="Myriad Pro" panose="020B0503030403020204" pitchFamily="34" charset="0"/>
              </a:rPr>
              <a:t>el recorrido.</a:t>
            </a:r>
          </a:p>
          <a:p>
            <a:pPr lvl="0" algn="just"/>
            <a:r>
              <a:rPr lang="es-ES" sz="1600" dirty="0">
                <a:solidFill>
                  <a:srgbClr val="003366"/>
                </a:solidFill>
                <a:latin typeface="Myriad Pro" panose="020B0503030403020204" pitchFamily="34" charset="0"/>
              </a:rPr>
              <a:t>Disminuyendo en </a:t>
            </a:r>
            <a:r>
              <a:rPr lang="es-ES" sz="1600" b="1" dirty="0">
                <a:solidFill>
                  <a:srgbClr val="003366"/>
                </a:solidFill>
                <a:latin typeface="Myriad Pro" panose="020B0503030403020204" pitchFamily="34" charset="0"/>
              </a:rPr>
              <a:t>un 15% </a:t>
            </a:r>
            <a:r>
              <a:rPr lang="es-ES" sz="1600" dirty="0">
                <a:solidFill>
                  <a:srgbClr val="003366"/>
                </a:solidFill>
                <a:latin typeface="Myriad Pro" panose="020B0503030403020204" pitchFamily="34" charset="0"/>
              </a:rPr>
              <a:t>los costos de operación.</a:t>
            </a:r>
            <a:endParaRPr lang="es-CO" sz="1600" dirty="0">
              <a:solidFill>
                <a:srgbClr val="003366"/>
              </a:solidFill>
              <a:latin typeface="Myriad Pro" panose="020B0503030403020204" pitchFamily="34" charset="0"/>
            </a:endParaRPr>
          </a:p>
          <a:p>
            <a:pPr algn="just">
              <a:lnSpc>
                <a:spcPct val="115000"/>
              </a:lnSpc>
              <a:spcAft>
                <a:spcPts val="0"/>
              </a:spcAft>
            </a:pPr>
            <a:endParaRPr lang="es-CO" sz="1600" b="1" dirty="0">
              <a:solidFill>
                <a:srgbClr val="003366"/>
              </a:solidFill>
              <a:latin typeface="Myriad Pro" panose="020B0503030403020204"/>
            </a:endParaRPr>
          </a:p>
        </p:txBody>
      </p:sp>
      <p:pic>
        <p:nvPicPr>
          <p:cNvPr id="14" name="Picture 2" descr="C:\Users\scrodriguezr\Downloads\IMG-20191029-WA0057.jpg"/>
          <p:cNvPicPr>
            <a:picLocks noChangeAspect="1" noChangeArrowheads="1"/>
          </p:cNvPicPr>
          <p:nvPr/>
        </p:nvPicPr>
        <p:blipFill rotWithShape="1">
          <a:blip r:embed="rId2">
            <a:extLst>
              <a:ext uri="{28A0092B-C50C-407E-A947-70E740481C1C}">
                <a14:useLocalDpi xmlns:a14="http://schemas.microsoft.com/office/drawing/2010/main" val="0"/>
              </a:ext>
            </a:extLst>
          </a:blip>
          <a:srcRect r="8034"/>
          <a:stretch/>
        </p:blipFill>
        <p:spPr bwMode="auto">
          <a:xfrm>
            <a:off x="6638763" y="-5709"/>
            <a:ext cx="5568374" cy="454051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645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5921829" cy="830181"/>
            <a:chOff x="0" y="421103"/>
            <a:chExt cx="5921829"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445644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5" y="0"/>
            <a:ext cx="4911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a:solidFill>
                  <a:srgbClr val="003366"/>
                </a:solidFill>
                <a:latin typeface="Myriad Pro" panose="020B0503030403020204"/>
                <a:ea typeface="Calibri"/>
                <a:cs typeface="Times New Roman"/>
              </a:rPr>
              <a:t>Puente Los Lagos  </a:t>
            </a:r>
          </a:p>
        </p:txBody>
      </p:sp>
      <p:sp>
        <p:nvSpPr>
          <p:cNvPr id="16" name="Rectángulo 15"/>
          <p:cNvSpPr/>
          <p:nvPr/>
        </p:nvSpPr>
        <p:spPr>
          <a:xfrm>
            <a:off x="1271954" y="958312"/>
            <a:ext cx="5941662" cy="1984518"/>
          </a:xfrm>
          <a:prstGeom prst="rect">
            <a:avLst/>
          </a:prstGeom>
        </p:spPr>
        <p:txBody>
          <a:bodyPr wrap="square">
            <a:spAutoFit/>
          </a:bodyPr>
          <a:lstStyle/>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INVERSIÓN TOTAL</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$7.264 Millones</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CONSTRUCCIÓN PUENTE</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1 un</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LONGITUD</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100 metros</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CONECTIVIDAD</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Altamira - Florencia</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ANCHO DE TABLERO</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10 metros</a:t>
            </a:r>
          </a:p>
        </p:txBody>
      </p:sp>
      <p:pic>
        <p:nvPicPr>
          <p:cNvPr id="18" name="Picture 3" descr="C:\Users\scrodriguezr\Downloads\IMG-20191029-WA00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3616" y="958314"/>
            <a:ext cx="4013673" cy="225963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9" name="Picture 2" descr="C:\Users\scrodriguezr\Downloads\IMG-20191029-WA0058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3616" y="3332251"/>
            <a:ext cx="4028664" cy="2259636"/>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1283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8337" y="4079901"/>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7010400" y="5198422"/>
            <a:ext cx="5181599" cy="13928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Terminación de Corredores</a:t>
            </a:r>
          </a:p>
          <a:p>
            <a:pPr marL="0" indent="0" algn="ctr">
              <a:lnSpc>
                <a:spcPts val="3500"/>
              </a:lnSpc>
              <a:buNone/>
            </a:pPr>
            <a:r>
              <a:rPr lang="es-CO" dirty="0">
                <a:solidFill>
                  <a:srgbClr val="003366"/>
                </a:solidFill>
                <a:latin typeface="Myriad Pro" panose="020B0503030403020204" pitchFamily="34" charset="0"/>
              </a:rPr>
              <a:t>Viales Principales 2022</a:t>
            </a:r>
          </a:p>
        </p:txBody>
      </p:sp>
    </p:spTree>
    <p:extLst>
      <p:ext uri="{BB962C8B-B14F-4D97-AF65-F5344CB8AC3E}">
        <p14:creationId xmlns:p14="http://schemas.microsoft.com/office/powerpoint/2010/main" val="1323887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1465383" y="1390508"/>
            <a:ext cx="9767475" cy="37435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3200" dirty="0">
                <a:solidFill>
                  <a:srgbClr val="003366"/>
                </a:solidFill>
                <a:latin typeface="Myriad Pro" panose="020B0503030403020204" pitchFamily="34" charset="0"/>
              </a:rPr>
              <a:t>Propiciar espacios de diálogo e interacción con los grupos de valor y de interés, informando sobre los logros alcanzados por Invías durante el primer año de gobierno, en el marco Plan Nacional de Desarrollo 2018-2022 “Pacto por Colombia. Pacto por la Equidad y el Plan Estratégico Institucional 2019-2022”, con enfoque en derechos humanos y objetivos de desarrollo sostenibles.</a:t>
            </a:r>
            <a:br>
              <a:rPr lang="es-MX" sz="3600" dirty="0">
                <a:solidFill>
                  <a:srgbClr val="003366"/>
                </a:solidFill>
                <a:latin typeface="Arial Narrow" panose="020B0606020202030204" pitchFamily="34" charset="0"/>
                <a:ea typeface="Beirut" charset="-78"/>
                <a:cs typeface="Beirut" charset="-78"/>
              </a:rPr>
            </a:br>
            <a:endParaRPr lang="es-CO" sz="3600" dirty="0">
              <a:solidFill>
                <a:srgbClr val="003366"/>
              </a:solidFill>
              <a:latin typeface="Arial Narrow" panose="020B0606020202030204" pitchFamily="34" charset="0"/>
              <a:ea typeface="Beirut" charset="-78"/>
              <a:cs typeface="Beirut" charset="-78"/>
            </a:endParaRPr>
          </a:p>
        </p:txBody>
      </p:sp>
      <p:grpSp>
        <p:nvGrpSpPr>
          <p:cNvPr id="9" name="Group 8">
            <a:extLst>
              <a:ext uri="{FF2B5EF4-FFF2-40B4-BE49-F238E27FC236}">
                <a16:creationId xmlns:a16="http://schemas.microsoft.com/office/drawing/2014/main" id="{229F0AA7-FF5A-0249-8385-89D26E3D414F}"/>
              </a:ext>
            </a:extLst>
          </p:cNvPr>
          <p:cNvGrpSpPr/>
          <p:nvPr/>
        </p:nvGrpSpPr>
        <p:grpSpPr>
          <a:xfrm>
            <a:off x="0" y="-5709"/>
            <a:ext cx="3951515" cy="830181"/>
            <a:chOff x="0" y="421103"/>
            <a:chExt cx="3951515"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7" y="421105"/>
              <a:ext cx="24861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ítulo 1"/>
          <p:cNvSpPr txBox="1">
            <a:spLocks/>
          </p:cNvSpPr>
          <p:nvPr/>
        </p:nvSpPr>
        <p:spPr>
          <a:xfrm>
            <a:off x="1465386" y="0"/>
            <a:ext cx="3052186"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Myriad Pro" panose="020B0503030403020204" pitchFamily="34" charset="0"/>
              </a:rPr>
              <a:t>Objetivo</a:t>
            </a:r>
          </a:p>
        </p:txBody>
      </p:sp>
    </p:spTree>
    <p:extLst>
      <p:ext uri="{BB962C8B-B14F-4D97-AF65-F5344CB8AC3E}">
        <p14:creationId xmlns:p14="http://schemas.microsoft.com/office/powerpoint/2010/main" val="419414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texto 12">
            <a:extLst>
              <a:ext uri="{FF2B5EF4-FFF2-40B4-BE49-F238E27FC236}">
                <a16:creationId xmlns:a16="http://schemas.microsoft.com/office/drawing/2014/main" id="{B8E2304D-B38B-4603-AA92-059650A06900}"/>
              </a:ext>
            </a:extLst>
          </p:cNvPr>
          <p:cNvSpPr>
            <a:spLocks noGrp="1"/>
          </p:cNvSpPr>
          <p:nvPr>
            <p:ph type="body" idx="1"/>
          </p:nvPr>
        </p:nvSpPr>
        <p:spPr>
          <a:xfrm>
            <a:off x="555171" y="5025247"/>
            <a:ext cx="5965372" cy="628212"/>
          </a:xfrm>
        </p:spPr>
        <p:txBody>
          <a:bodyPr/>
          <a:lstStyle/>
          <a:p>
            <a:r>
              <a:rPr lang="es-ES" sz="1900" b="1" dirty="0">
                <a:solidFill>
                  <a:srgbClr val="003366"/>
                </a:solidFill>
                <a:latin typeface="Myriad Pro" panose="020B0503030403020204" pitchFamily="34" charset="0"/>
              </a:rPr>
              <a:t>Avance del proyecto: 59%</a:t>
            </a:r>
          </a:p>
          <a:p>
            <a:r>
              <a:rPr lang="es-ES" sz="1900" b="1" dirty="0">
                <a:solidFill>
                  <a:srgbClr val="003366"/>
                </a:solidFill>
                <a:latin typeface="Myriad Pro" panose="020B0503030403020204" pitchFamily="34" charset="0"/>
              </a:rPr>
              <a:t>Inversión total: $ 368.767 millones</a:t>
            </a:r>
          </a:p>
        </p:txBody>
      </p:sp>
      <p:sp>
        <p:nvSpPr>
          <p:cNvPr id="5" name="Marcador de contenido 4">
            <a:extLst>
              <a:ext uri="{FF2B5EF4-FFF2-40B4-BE49-F238E27FC236}">
                <a16:creationId xmlns:a16="http://schemas.microsoft.com/office/drawing/2014/main" id="{8522C80A-80B7-4D55-813B-C6E310BC9318}"/>
              </a:ext>
            </a:extLst>
          </p:cNvPr>
          <p:cNvSpPr>
            <a:spLocks noGrp="1"/>
          </p:cNvSpPr>
          <p:nvPr>
            <p:ph sz="quarter" idx="4"/>
          </p:nvPr>
        </p:nvSpPr>
        <p:spPr>
          <a:xfrm>
            <a:off x="6172200" y="1179782"/>
            <a:ext cx="5780314" cy="3920672"/>
          </a:xfrm>
        </p:spPr>
        <p:txBody>
          <a:bodyPr>
            <a:normAutofit fontScale="77500" lnSpcReduction="20000"/>
          </a:bodyPr>
          <a:lstStyle/>
          <a:p>
            <a:pPr algn="just"/>
            <a:r>
              <a:rPr lang="es-ES" dirty="0">
                <a:solidFill>
                  <a:srgbClr val="003366"/>
                </a:solidFill>
                <a:latin typeface="Myriad Pro" panose="020B0503030403020204" pitchFamily="34" charset="0"/>
              </a:rPr>
              <a:t>600 km de vía.</a:t>
            </a:r>
          </a:p>
          <a:p>
            <a:pPr algn="just"/>
            <a:r>
              <a:rPr lang="es-ES" dirty="0">
                <a:solidFill>
                  <a:srgbClr val="003366"/>
                </a:solidFill>
                <a:latin typeface="Myriad Pro" panose="020B0503030403020204" pitchFamily="34" charset="0"/>
              </a:rPr>
              <a:t>529 km de Troncal:</a:t>
            </a:r>
          </a:p>
          <a:p>
            <a:pPr marL="0" indent="0" algn="just">
              <a:buNone/>
            </a:pPr>
            <a:r>
              <a:rPr lang="es-ES" dirty="0">
                <a:solidFill>
                  <a:srgbClr val="003366"/>
                </a:solidFill>
                <a:latin typeface="Myriad Pro" panose="020B0503030403020204" pitchFamily="34" charset="0"/>
              </a:rPr>
              <a:t>    Puerto Salgar (C/marca) - San Roque (Cesar).</a:t>
            </a:r>
          </a:p>
          <a:p>
            <a:pPr algn="just"/>
            <a:r>
              <a:rPr lang="es-ES" dirty="0">
                <a:solidFill>
                  <a:srgbClr val="003366"/>
                </a:solidFill>
                <a:latin typeface="Myriad Pro" panose="020B0503030403020204" pitchFamily="34" charset="0"/>
              </a:rPr>
              <a:t>71 km de Transversal:</a:t>
            </a:r>
          </a:p>
          <a:p>
            <a:pPr marL="0" indent="0" algn="just">
              <a:buNone/>
            </a:pPr>
            <a:r>
              <a:rPr lang="es-ES" dirty="0">
                <a:solidFill>
                  <a:srgbClr val="003366"/>
                </a:solidFill>
                <a:latin typeface="Myriad Pro" panose="020B0503030403020204" pitchFamily="34" charset="0"/>
              </a:rPr>
              <a:t>   Ocaña-</a:t>
            </a:r>
            <a:r>
              <a:rPr lang="es-ES" dirty="0" err="1">
                <a:solidFill>
                  <a:srgbClr val="003366"/>
                </a:solidFill>
                <a:latin typeface="Myriad Pro" panose="020B0503030403020204" pitchFamily="34" charset="0"/>
              </a:rPr>
              <a:t>Aguaclara</a:t>
            </a:r>
            <a:r>
              <a:rPr lang="es-ES" dirty="0">
                <a:solidFill>
                  <a:srgbClr val="003366"/>
                </a:solidFill>
                <a:latin typeface="Myriad Pro" panose="020B0503030403020204" pitchFamily="34" charset="0"/>
              </a:rPr>
              <a:t>-Gamarra.</a:t>
            </a:r>
          </a:p>
          <a:p>
            <a:pPr algn="just"/>
            <a:r>
              <a:rPr lang="es-ES" dirty="0">
                <a:solidFill>
                  <a:srgbClr val="003366"/>
                </a:solidFill>
                <a:latin typeface="Myriad Pro" panose="020B0503030403020204" pitchFamily="34" charset="0"/>
              </a:rPr>
              <a:t>Conectará el centro del país con la costa caribe.</a:t>
            </a:r>
          </a:p>
          <a:p>
            <a:pPr algn="just"/>
            <a:r>
              <a:rPr lang="es-ES" dirty="0">
                <a:solidFill>
                  <a:srgbClr val="003366"/>
                </a:solidFill>
                <a:latin typeface="Myriad Pro" panose="020B0503030403020204" pitchFamily="34" charset="0"/>
              </a:rPr>
              <a:t>Se mejorarán las condiciones de transitabilidad y seguridad vial en el corredor.</a:t>
            </a:r>
          </a:p>
          <a:p>
            <a:pPr algn="just"/>
            <a:r>
              <a:rPr lang="es-ES" dirty="0">
                <a:solidFill>
                  <a:srgbClr val="003366"/>
                </a:solidFill>
                <a:latin typeface="Myriad Pro" panose="020B0503030403020204" pitchFamily="34" charset="0"/>
              </a:rPr>
              <a:t>Mejorará las condiciones de competitividad del sector logístico y de turismo terrestre.</a:t>
            </a:r>
          </a:p>
        </p:txBody>
      </p:sp>
      <p:pic>
        <p:nvPicPr>
          <p:cNvPr id="9" name="Marcador de contenido 8" descr="Imagen que contiene camino, escena, carretera, árbol&#10;&#10;Descripción generada automáticamente">
            <a:extLst>
              <a:ext uri="{FF2B5EF4-FFF2-40B4-BE49-F238E27FC236}">
                <a16:creationId xmlns:a16="http://schemas.microsoft.com/office/drawing/2014/main" id="{F9D63D9D-5B3B-455B-A713-7828A74694C8}"/>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81465" y="1125029"/>
            <a:ext cx="4912784" cy="3684588"/>
          </a:xfrm>
          <a:ln>
            <a:solidFill>
              <a:schemeClr val="tx1"/>
            </a:solidFill>
          </a:ln>
        </p:spPr>
      </p:pic>
      <p:grpSp>
        <p:nvGrpSpPr>
          <p:cNvPr id="6" name="Group 3">
            <a:extLst>
              <a:ext uri="{FF2B5EF4-FFF2-40B4-BE49-F238E27FC236}">
                <a16:creationId xmlns:a16="http://schemas.microsoft.com/office/drawing/2014/main" id="{F1BBEA7B-55B3-8B42-AB2C-9B41E853B744}"/>
              </a:ext>
            </a:extLst>
          </p:cNvPr>
          <p:cNvGrpSpPr/>
          <p:nvPr/>
        </p:nvGrpSpPr>
        <p:grpSpPr>
          <a:xfrm>
            <a:off x="-21266" y="-5709"/>
            <a:ext cx="6015515" cy="830181"/>
            <a:chOff x="0" y="421103"/>
            <a:chExt cx="6015515" cy="830181"/>
          </a:xfrm>
        </p:grpSpPr>
        <p:sp>
          <p:nvSpPr>
            <p:cNvPr id="7" name="Rectangle 4">
              <a:extLst>
                <a:ext uri="{FF2B5EF4-FFF2-40B4-BE49-F238E27FC236}">
                  <a16:creationId xmlns:a16="http://schemas.microsoft.com/office/drawing/2014/main" id="{70BD2038-F367-464C-B577-B4A07A9B619A}"/>
                </a:ext>
              </a:extLst>
            </p:cNvPr>
            <p:cNvSpPr/>
            <p:nvPr/>
          </p:nvSpPr>
          <p:spPr>
            <a:xfrm>
              <a:off x="1465385" y="421105"/>
              <a:ext cx="455013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Título 1">
            <a:extLst>
              <a:ext uri="{FF2B5EF4-FFF2-40B4-BE49-F238E27FC236}">
                <a16:creationId xmlns:a16="http://schemas.microsoft.com/office/drawing/2014/main" id="{B91AE405-6F5E-BF45-BA46-D98FF3A5BE05}"/>
              </a:ext>
            </a:extLst>
          </p:cNvPr>
          <p:cNvSpPr txBox="1">
            <a:spLocks/>
          </p:cNvSpPr>
          <p:nvPr/>
        </p:nvSpPr>
        <p:spPr>
          <a:xfrm>
            <a:off x="1465385" y="23446"/>
            <a:ext cx="902844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Ruta del Sol II</a:t>
            </a:r>
          </a:p>
        </p:txBody>
      </p:sp>
    </p:spTree>
    <p:extLst>
      <p:ext uri="{BB962C8B-B14F-4D97-AF65-F5344CB8AC3E}">
        <p14:creationId xmlns:p14="http://schemas.microsoft.com/office/powerpoint/2010/main" val="2996997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6879771" cy="830181"/>
            <a:chOff x="0" y="421103"/>
            <a:chExt cx="6879771"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541438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5" y="0"/>
            <a:ext cx="617806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a:solidFill>
                  <a:srgbClr val="003366"/>
                </a:solidFill>
                <a:latin typeface="Myriad Pro" panose="020B0503030403020204"/>
                <a:ea typeface="Calibri"/>
                <a:cs typeface="Times New Roman"/>
              </a:rPr>
              <a:t>Armenia – Aeropuerto  </a:t>
            </a:r>
          </a:p>
        </p:txBody>
      </p:sp>
      <p:sp>
        <p:nvSpPr>
          <p:cNvPr id="2" name="Rectángulo 1"/>
          <p:cNvSpPr/>
          <p:nvPr/>
        </p:nvSpPr>
        <p:spPr>
          <a:xfrm>
            <a:off x="1465385" y="957625"/>
            <a:ext cx="6605665" cy="1984518"/>
          </a:xfrm>
          <a:prstGeom prst="rect">
            <a:avLst/>
          </a:prstGeom>
        </p:spPr>
        <p:txBody>
          <a:bodyPr wrap="square">
            <a:spAutoFit/>
          </a:bodyPr>
          <a:lstStyle/>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INVERSIÓN:</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$97.476 Millones </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PUENTE  PEATONAL:</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1 un</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CONSTRUCCIÓN DOBLE CALZADA:</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8 km</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EMPLEOS GENERADOS:</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174</a:t>
            </a:r>
          </a:p>
          <a:p>
            <a:pPr>
              <a:lnSpc>
                <a:spcPct val="107000"/>
              </a:lnSpc>
              <a:spcAft>
                <a:spcPts val="800"/>
              </a:spcAft>
            </a:pPr>
            <a:r>
              <a:rPr lang="es-CO" b="1" dirty="0">
                <a:solidFill>
                  <a:srgbClr val="003366"/>
                </a:solidFill>
                <a:latin typeface="Myriad Pro" panose="020B0503030403020204"/>
                <a:ea typeface="Calibri" panose="020F0502020204030204" pitchFamily="34" charset="0"/>
                <a:cs typeface="Times New Roman" panose="02020603050405020304" pitchFamily="18" charset="0"/>
              </a:rPr>
              <a:t>AVANCE</a:t>
            </a:r>
            <a:r>
              <a:rPr lang="es-CO" dirty="0">
                <a:solidFill>
                  <a:srgbClr val="003366"/>
                </a:solidFill>
                <a:latin typeface="Myriad Pro" panose="020B0503030403020204"/>
                <a:ea typeface="Calibri" panose="020F0502020204030204" pitchFamily="34" charset="0"/>
                <a:cs typeface="Times New Roman" panose="02020603050405020304" pitchFamily="18" charset="0"/>
              </a:rPr>
              <a:t>	:				83%</a:t>
            </a:r>
          </a:p>
        </p:txBody>
      </p:sp>
      <p:pic>
        <p:nvPicPr>
          <p:cNvPr id="14" name="Picture 1" descr="C:\Users\scrodriguezr\Downloads\IMG-20191023-WA003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3474"/>
          <a:stretch/>
        </p:blipFill>
        <p:spPr bwMode="auto">
          <a:xfrm>
            <a:off x="5448617" y="3165645"/>
            <a:ext cx="3596576" cy="232569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3 Rectángulo redondeado"/>
          <p:cNvSpPr/>
          <p:nvPr/>
        </p:nvSpPr>
        <p:spPr>
          <a:xfrm>
            <a:off x="1584301" y="3165645"/>
            <a:ext cx="3689677" cy="2325690"/>
          </a:xfrm>
          <a:prstGeom prst="roundRect">
            <a:avLst>
              <a:gd name="adj" fmla="val 0"/>
            </a:avLst>
          </a:prstGeom>
          <a:blipFill rotWithShape="1">
            <a:blip r:embed="rId3"/>
            <a:stretch>
              <a:fillRect/>
            </a:stretch>
          </a:blipFill>
          <a:ln w="12700">
            <a:solidFill>
              <a:schemeClr val="tx1"/>
            </a:solidFill>
          </a:ln>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30177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5323114" cy="830181"/>
            <a:chOff x="0" y="421103"/>
            <a:chExt cx="5323114"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38577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65385" y="0"/>
            <a:ext cx="463061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a:solidFill>
                  <a:srgbClr val="003366"/>
                </a:solidFill>
                <a:latin typeface="Myriad Pro" panose="020B0503030403020204"/>
                <a:ea typeface="Calibri"/>
                <a:cs typeface="Times New Roman"/>
              </a:rPr>
              <a:t>Curos – Málaga </a:t>
            </a:r>
          </a:p>
        </p:txBody>
      </p:sp>
      <p:sp>
        <p:nvSpPr>
          <p:cNvPr id="3" name="Rectángulo 2"/>
          <p:cNvSpPr/>
          <p:nvPr/>
        </p:nvSpPr>
        <p:spPr>
          <a:xfrm>
            <a:off x="1558668" y="963228"/>
            <a:ext cx="7235252" cy="3369512"/>
          </a:xfrm>
          <a:prstGeom prst="rect">
            <a:avLst/>
          </a:prstGeom>
        </p:spPr>
        <p:txBody>
          <a:bodyPr wrap="square">
            <a:spAutoFit/>
          </a:bodyPr>
          <a:lstStyle/>
          <a:p>
            <a:pPr>
              <a:lnSpc>
                <a:spcPct val="107000"/>
              </a:lnSpc>
              <a:spcAft>
                <a:spcPts val="800"/>
              </a:spcAft>
            </a:pPr>
            <a:r>
              <a:rPr lang="es-CO" b="1" dirty="0">
                <a:solidFill>
                  <a:srgbClr val="003366"/>
                </a:solidFill>
                <a:ea typeface="Calibri" panose="020F0502020204030204" pitchFamily="34" charset="0"/>
                <a:cs typeface="Times New Roman" panose="02020603050405020304" pitchFamily="18" charset="0"/>
              </a:rPr>
              <a:t>INVERSIÓN: 				$97.000 </a:t>
            </a:r>
            <a:r>
              <a:rPr lang="es-CO" b="1" dirty="0" err="1">
                <a:solidFill>
                  <a:srgbClr val="003366"/>
                </a:solidFill>
                <a:ea typeface="Calibri" panose="020F0502020204030204" pitchFamily="34" charset="0"/>
                <a:cs typeface="Times New Roman" panose="02020603050405020304" pitchFamily="18" charset="0"/>
              </a:rPr>
              <a:t>mill</a:t>
            </a:r>
            <a:r>
              <a:rPr lang="es-CO" b="1" dirty="0">
                <a:solidFill>
                  <a:srgbClr val="003366"/>
                </a:solidFill>
                <a:ea typeface="Calibri" panose="020F0502020204030204" pitchFamily="34" charset="0"/>
                <a:cs typeface="Times New Roman" panose="02020603050405020304" pitchFamily="18" charset="0"/>
              </a:rPr>
              <a:t> 		</a:t>
            </a:r>
          </a:p>
          <a:p>
            <a:pPr>
              <a:lnSpc>
                <a:spcPct val="107000"/>
              </a:lnSpc>
              <a:spcAft>
                <a:spcPts val="800"/>
              </a:spcAft>
            </a:pPr>
            <a:r>
              <a:rPr lang="es-CO" b="1" dirty="0">
                <a:solidFill>
                  <a:srgbClr val="003366"/>
                </a:solidFill>
                <a:ea typeface="Calibri" panose="020F0502020204030204" pitchFamily="34" charset="0"/>
                <a:cs typeface="Times New Roman" panose="02020603050405020304" pitchFamily="18" charset="0"/>
              </a:rPr>
              <a:t>Pavimentación PASOS URBANOS </a:t>
            </a:r>
            <a:r>
              <a:rPr lang="es-CO" dirty="0">
                <a:solidFill>
                  <a:srgbClr val="003366"/>
                </a:solidFill>
                <a:ea typeface="Calibri" panose="020F0502020204030204" pitchFamily="34" charset="0"/>
                <a:cs typeface="Times New Roman" panose="02020603050405020304" pitchFamily="18" charset="0"/>
              </a:rPr>
              <a:t>		3.3 Km</a:t>
            </a:r>
          </a:p>
          <a:p>
            <a:pPr>
              <a:lnSpc>
                <a:spcPct val="107000"/>
              </a:lnSpc>
              <a:spcAft>
                <a:spcPts val="800"/>
              </a:spcAft>
            </a:pPr>
            <a:r>
              <a:rPr lang="es-CO" b="1" dirty="0">
                <a:solidFill>
                  <a:srgbClr val="003366"/>
                </a:solidFill>
                <a:ea typeface="Calibri" panose="020F0502020204030204" pitchFamily="34" charset="0"/>
                <a:cs typeface="Times New Roman" panose="02020603050405020304" pitchFamily="18" charset="0"/>
              </a:rPr>
              <a:t>Mejoramiento </a:t>
            </a:r>
            <a:r>
              <a:rPr lang="es-CO" dirty="0">
                <a:solidFill>
                  <a:srgbClr val="003366"/>
                </a:solidFill>
                <a:ea typeface="Calibri" panose="020F0502020204030204" pitchFamily="34" charset="0"/>
                <a:cs typeface="Times New Roman" panose="02020603050405020304" pitchFamily="18" charset="0"/>
              </a:rPr>
              <a:t>				8 Km</a:t>
            </a:r>
          </a:p>
          <a:p>
            <a:pPr>
              <a:lnSpc>
                <a:spcPct val="107000"/>
              </a:lnSpc>
              <a:spcAft>
                <a:spcPts val="800"/>
              </a:spcAft>
            </a:pPr>
            <a:r>
              <a:rPr lang="es-CO" b="1" dirty="0">
                <a:solidFill>
                  <a:srgbClr val="003366"/>
                </a:solidFill>
                <a:ea typeface="Calibri" panose="020F0502020204030204" pitchFamily="34" charset="0"/>
                <a:cs typeface="Times New Roman" panose="02020603050405020304" pitchFamily="18" charset="0"/>
              </a:rPr>
              <a:t>Pavimentación Guaca – San Andrés	</a:t>
            </a:r>
            <a:r>
              <a:rPr lang="es-CO" dirty="0">
                <a:solidFill>
                  <a:srgbClr val="003366"/>
                </a:solidFill>
                <a:ea typeface="Calibri" panose="020F0502020204030204" pitchFamily="34" charset="0"/>
                <a:cs typeface="Times New Roman" panose="02020603050405020304" pitchFamily="18" charset="0"/>
              </a:rPr>
              <a:t>	8 Km</a:t>
            </a:r>
          </a:p>
          <a:p>
            <a:r>
              <a:rPr lang="es-CO" b="1" dirty="0">
                <a:solidFill>
                  <a:srgbClr val="003366"/>
                </a:solidFill>
                <a:ea typeface="Calibri" panose="020F0502020204030204" pitchFamily="34" charset="0"/>
                <a:cs typeface="Times New Roman" panose="02020603050405020304" pitchFamily="18" charset="0"/>
              </a:rPr>
              <a:t>Mantenimiento </a:t>
            </a:r>
            <a:r>
              <a:rPr lang="es-CO" dirty="0">
                <a:solidFill>
                  <a:srgbClr val="003366"/>
                </a:solidFill>
                <a:ea typeface="Calibri" panose="020F0502020204030204" pitchFamily="34" charset="0"/>
                <a:cs typeface="Times New Roman" panose="02020603050405020304" pitchFamily="18" charset="0"/>
              </a:rPr>
              <a:t>				124 Km</a:t>
            </a:r>
          </a:p>
          <a:p>
            <a:endParaRPr lang="es-CO" dirty="0">
              <a:solidFill>
                <a:srgbClr val="003366"/>
              </a:solidFill>
              <a:cs typeface="Times New Roman" panose="02020603050405020304" pitchFamily="18" charset="0"/>
            </a:endParaRPr>
          </a:p>
          <a:p>
            <a:r>
              <a:rPr lang="es-CO" b="1" dirty="0">
                <a:solidFill>
                  <a:srgbClr val="003366"/>
                </a:solidFill>
                <a:cs typeface="Times New Roman" panose="02020603050405020304" pitchFamily="18" charset="0"/>
              </a:rPr>
              <a:t>Empleos generados 	</a:t>
            </a:r>
            <a:r>
              <a:rPr lang="es-CO" dirty="0">
                <a:solidFill>
                  <a:srgbClr val="003366"/>
                </a:solidFill>
                <a:cs typeface="Times New Roman" panose="02020603050405020304" pitchFamily="18" charset="0"/>
              </a:rPr>
              <a:t>		388</a:t>
            </a:r>
          </a:p>
          <a:p>
            <a:endParaRPr lang="es-CO" dirty="0">
              <a:solidFill>
                <a:srgbClr val="003366"/>
              </a:solidFill>
              <a:cs typeface="Times New Roman" panose="02020603050405020304" pitchFamily="18" charset="0"/>
            </a:endParaRPr>
          </a:p>
          <a:p>
            <a:r>
              <a:rPr lang="es-CO" b="1" dirty="0">
                <a:solidFill>
                  <a:srgbClr val="003366"/>
                </a:solidFill>
                <a:cs typeface="Times New Roman" panose="02020603050405020304" pitchFamily="18" charset="0"/>
              </a:rPr>
              <a:t>Avance </a:t>
            </a:r>
            <a:r>
              <a:rPr lang="es-CO" dirty="0">
                <a:solidFill>
                  <a:srgbClr val="003366"/>
                </a:solidFill>
                <a:cs typeface="Times New Roman" panose="02020603050405020304" pitchFamily="18" charset="0"/>
              </a:rPr>
              <a:t>					80%</a:t>
            </a:r>
            <a:endParaRPr lang="es-CO" dirty="0">
              <a:solidFill>
                <a:srgbClr val="003366"/>
              </a:solidFill>
            </a:endParaRPr>
          </a:p>
        </p:txBody>
      </p:sp>
      <p:pic>
        <p:nvPicPr>
          <p:cNvPr id="16" name="Picture 1" descr="C:\Users\scrodriguezr\Downloads\Screenshot_2019-10-29-20-43-12-800_com.whatsapp (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6782" b="36858"/>
          <a:stretch/>
        </p:blipFill>
        <p:spPr bwMode="auto">
          <a:xfrm>
            <a:off x="7562584" y="3564084"/>
            <a:ext cx="3830156" cy="213145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scrodriguezr\Downloads\Screenshot_2019-10-29-20-43-43-229_com.whatsapp.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8440" b="28631"/>
          <a:stretch/>
        </p:blipFill>
        <p:spPr bwMode="auto">
          <a:xfrm>
            <a:off x="7562584" y="7937"/>
            <a:ext cx="3830156" cy="3471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21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pSp>
        <p:nvGrpSpPr>
          <p:cNvPr id="8" name="Group 8">
            <a:extLst>
              <a:ext uri="{FF2B5EF4-FFF2-40B4-BE49-F238E27FC236}">
                <a16:creationId xmlns:a16="http://schemas.microsoft.com/office/drawing/2014/main" id="{229F0AA7-FF5A-0249-8385-89D26E3D414F}"/>
              </a:ext>
            </a:extLst>
          </p:cNvPr>
          <p:cNvGrpSpPr/>
          <p:nvPr/>
        </p:nvGrpSpPr>
        <p:grpSpPr>
          <a:xfrm>
            <a:off x="-23446" y="-15509"/>
            <a:ext cx="7197132" cy="830181"/>
            <a:chOff x="0" y="421103"/>
            <a:chExt cx="7197132"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573174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p:cNvSpPr txBox="1">
            <a:spLocks/>
          </p:cNvSpPr>
          <p:nvPr/>
        </p:nvSpPr>
        <p:spPr>
          <a:xfrm>
            <a:off x="1441940" y="0"/>
            <a:ext cx="6998676"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Aft>
                <a:spcPts val="0"/>
              </a:spcAft>
            </a:pPr>
            <a:r>
              <a:rPr lang="es-CO" sz="4000" b="1" dirty="0">
                <a:solidFill>
                  <a:srgbClr val="003366"/>
                </a:solidFill>
                <a:latin typeface="Myriad Pro" panose="020B0503030403020204"/>
                <a:ea typeface="Calibri"/>
                <a:cs typeface="Times New Roman"/>
              </a:rPr>
              <a:t>Transversal del </a:t>
            </a:r>
            <a:r>
              <a:rPr lang="es-CO" sz="4000" b="1" dirty="0" err="1">
                <a:solidFill>
                  <a:srgbClr val="003366"/>
                </a:solidFill>
                <a:latin typeface="Myriad Pro" panose="020B0503030403020204"/>
                <a:ea typeface="Calibri"/>
                <a:cs typeface="Times New Roman"/>
              </a:rPr>
              <a:t>Cusiana</a:t>
            </a:r>
            <a:r>
              <a:rPr lang="es-CO" sz="4000" b="1" dirty="0">
                <a:solidFill>
                  <a:srgbClr val="003366"/>
                </a:solidFill>
                <a:latin typeface="Myriad Pro" panose="020B0503030403020204"/>
                <a:ea typeface="Calibri"/>
                <a:cs typeface="Times New Roman"/>
              </a:rPr>
              <a:t>   </a:t>
            </a:r>
          </a:p>
        </p:txBody>
      </p:sp>
      <p:sp>
        <p:nvSpPr>
          <p:cNvPr id="2" name="1 Rectángulo"/>
          <p:cNvSpPr/>
          <p:nvPr/>
        </p:nvSpPr>
        <p:spPr>
          <a:xfrm>
            <a:off x="1441939" y="1150676"/>
            <a:ext cx="5165690" cy="2037481"/>
          </a:xfrm>
          <a:prstGeom prst="rect">
            <a:avLst/>
          </a:prstGeom>
        </p:spPr>
        <p:txBody>
          <a:bodyPr wrap="square">
            <a:spAutoFit/>
          </a:bodyPr>
          <a:lstStyle/>
          <a:p>
            <a:pPr algn="just">
              <a:lnSpc>
                <a:spcPct val="115000"/>
              </a:lnSpc>
              <a:spcAft>
                <a:spcPts val="0"/>
              </a:spcAft>
            </a:pPr>
            <a:r>
              <a:rPr lang="es-CO" sz="1600" b="1" dirty="0">
                <a:solidFill>
                  <a:srgbClr val="003366"/>
                </a:solidFill>
                <a:latin typeface="Myriad Pro" panose="020B0503030403020204"/>
              </a:rPr>
              <a:t>INVERSIÓN TOTAL			$ 91.777 </a:t>
            </a:r>
            <a:r>
              <a:rPr lang="es-CO" sz="1600" b="1" dirty="0" err="1">
                <a:solidFill>
                  <a:srgbClr val="003366"/>
                </a:solidFill>
                <a:latin typeface="Myriad Pro" panose="020B0503030403020204"/>
              </a:rPr>
              <a:t>mill</a:t>
            </a:r>
            <a:endParaRPr lang="es-CO" sz="1600" b="1" dirty="0">
              <a:solidFill>
                <a:srgbClr val="003366"/>
              </a:solidFill>
              <a:latin typeface="Myriad Pro" panose="020B0503030403020204"/>
            </a:endParaRPr>
          </a:p>
          <a:p>
            <a:endParaRPr lang="es-CO" sz="1600" dirty="0">
              <a:solidFill>
                <a:srgbClr val="003366"/>
              </a:solidFill>
              <a:latin typeface="Arial Narrow" panose="020B0606020202030204" pitchFamily="34" charset="0"/>
            </a:endParaRPr>
          </a:p>
          <a:p>
            <a:pPr algn="just">
              <a:lnSpc>
                <a:spcPct val="115000"/>
              </a:lnSpc>
              <a:spcAft>
                <a:spcPts val="0"/>
              </a:spcAft>
            </a:pPr>
            <a:r>
              <a:rPr lang="es-CO" sz="1600" b="1" dirty="0">
                <a:solidFill>
                  <a:srgbClr val="003366"/>
                </a:solidFill>
                <a:latin typeface="Myriad Pro" panose="020B0503030403020204"/>
              </a:rPr>
              <a:t>PAVIMENTACIÓN                                                     </a:t>
            </a:r>
            <a:r>
              <a:rPr lang="es-CO" sz="1600" dirty="0">
                <a:solidFill>
                  <a:srgbClr val="003366"/>
                </a:solidFill>
                <a:latin typeface="Myriad Pro" panose="020B0503030403020204"/>
              </a:rPr>
              <a:t>10 km</a:t>
            </a:r>
          </a:p>
          <a:p>
            <a:pPr algn="just">
              <a:lnSpc>
                <a:spcPct val="115000"/>
              </a:lnSpc>
              <a:spcAft>
                <a:spcPts val="0"/>
              </a:spcAft>
            </a:pPr>
            <a:r>
              <a:rPr lang="es-CO" sz="1600" b="1" dirty="0">
                <a:solidFill>
                  <a:srgbClr val="003366"/>
                </a:solidFill>
                <a:latin typeface="Myriad Pro" panose="020B0503030403020204"/>
              </a:rPr>
              <a:t>CONSTRUCCIÓN DE PUENTES		</a:t>
            </a:r>
            <a:r>
              <a:rPr lang="es-CO" sz="1600" dirty="0">
                <a:solidFill>
                  <a:srgbClr val="003366"/>
                </a:solidFill>
                <a:latin typeface="Myriad Pro" panose="020B0503030403020204"/>
              </a:rPr>
              <a:t>1 un</a:t>
            </a:r>
          </a:p>
          <a:p>
            <a:pPr algn="just">
              <a:lnSpc>
                <a:spcPct val="115000"/>
              </a:lnSpc>
              <a:spcAft>
                <a:spcPts val="0"/>
              </a:spcAft>
            </a:pPr>
            <a:r>
              <a:rPr lang="es-CO" sz="1600" b="1" dirty="0">
                <a:solidFill>
                  <a:srgbClr val="003366"/>
                </a:solidFill>
                <a:latin typeface="Myriad Pro" panose="020B0503030403020204"/>
              </a:rPr>
              <a:t>ATENCIÓN DE PUNTOS CRÍTICOS	</a:t>
            </a:r>
            <a:r>
              <a:rPr lang="es-CO" sz="1600" dirty="0">
                <a:solidFill>
                  <a:srgbClr val="003366"/>
                </a:solidFill>
                <a:latin typeface="Myriad Pro" panose="020B0503030403020204"/>
              </a:rPr>
              <a:t>13 un</a:t>
            </a:r>
          </a:p>
          <a:p>
            <a:pPr algn="just">
              <a:lnSpc>
                <a:spcPct val="115000"/>
              </a:lnSpc>
              <a:spcAft>
                <a:spcPts val="0"/>
              </a:spcAft>
            </a:pPr>
            <a:r>
              <a:rPr lang="es-CO" sz="1600" b="1" dirty="0">
                <a:solidFill>
                  <a:srgbClr val="003366"/>
                </a:solidFill>
                <a:latin typeface="Myriad Pro" panose="020B0503030403020204"/>
              </a:rPr>
              <a:t>EMPLEOS GENERADOS 		</a:t>
            </a:r>
            <a:r>
              <a:rPr lang="es-CO" sz="1600" dirty="0">
                <a:solidFill>
                  <a:srgbClr val="003366"/>
                </a:solidFill>
                <a:latin typeface="Myriad Pro" panose="020B0503030403020204"/>
              </a:rPr>
              <a:t>330</a:t>
            </a:r>
          </a:p>
          <a:p>
            <a:pPr algn="just">
              <a:lnSpc>
                <a:spcPct val="115000"/>
              </a:lnSpc>
              <a:spcAft>
                <a:spcPts val="0"/>
              </a:spcAft>
            </a:pPr>
            <a:r>
              <a:rPr lang="es-CO" sz="1600" b="1" dirty="0">
                <a:solidFill>
                  <a:srgbClr val="003366"/>
                </a:solidFill>
                <a:latin typeface="Myriad Pro" panose="020B0503030403020204"/>
              </a:rPr>
              <a:t>AVANCE 				</a:t>
            </a:r>
            <a:r>
              <a:rPr lang="es-CO" sz="1600" dirty="0">
                <a:solidFill>
                  <a:srgbClr val="003366"/>
                </a:solidFill>
                <a:latin typeface="Myriad Pro" panose="020B0503030403020204"/>
              </a:rPr>
              <a:t>87% </a:t>
            </a:r>
            <a:endParaRPr lang="es-CO" sz="1600" b="1" dirty="0">
              <a:solidFill>
                <a:srgbClr val="003366"/>
              </a:solidFill>
              <a:latin typeface="Myriad Pro" panose="020B0503030403020204"/>
            </a:endParaRPr>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rcRect/>
          <a:stretch/>
        </p:blipFill>
        <p:spPr>
          <a:xfrm>
            <a:off x="6607629" y="1170921"/>
            <a:ext cx="5584371" cy="3141209"/>
          </a:xfrm>
          <a:prstGeom prst="rect">
            <a:avLst/>
          </a:prstGeom>
          <a:ln w="12700">
            <a:solidFill>
              <a:schemeClr val="tx1"/>
            </a:solidFill>
          </a:ln>
        </p:spPr>
      </p:pic>
    </p:spTree>
    <p:extLst>
      <p:ext uri="{BB962C8B-B14F-4D97-AF65-F5344CB8AC3E}">
        <p14:creationId xmlns:p14="http://schemas.microsoft.com/office/powerpoint/2010/main" val="1104121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3" descr="Vista previa de imagen"/>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s-CO">
              <a:solidFill>
                <a:prstClr val="black"/>
              </a:solidFill>
            </a:endParaRPr>
          </a:p>
        </p:txBody>
      </p:sp>
      <p:grpSp>
        <p:nvGrpSpPr>
          <p:cNvPr id="8" name="Group 8">
            <a:extLst>
              <a:ext uri="{FF2B5EF4-FFF2-40B4-BE49-F238E27FC236}">
                <a16:creationId xmlns:a16="http://schemas.microsoft.com/office/drawing/2014/main" id="{229F0AA7-FF5A-0249-8385-89D26E3D414F}"/>
              </a:ext>
            </a:extLst>
          </p:cNvPr>
          <p:cNvGrpSpPr/>
          <p:nvPr/>
        </p:nvGrpSpPr>
        <p:grpSpPr>
          <a:xfrm>
            <a:off x="0" y="-5709"/>
            <a:ext cx="5536367" cy="830181"/>
            <a:chOff x="0" y="421103"/>
            <a:chExt cx="5536367"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407098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0" fontAlgn="base" hangingPunct="0">
                <a:spcBef>
                  <a:spcPct val="0"/>
                </a:spcBef>
                <a:spcAft>
                  <a:spcPct val="0"/>
                </a:spcAft>
              </a:pPr>
              <a:endParaRPr lang="en-US" dirty="0">
                <a:solidFill>
                  <a:prstClr val="white"/>
                </a:solidFill>
              </a:endParaRPr>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0" fontAlgn="base" hangingPunct="0">
                <a:spcBef>
                  <a:spcPct val="0"/>
                </a:spcBef>
                <a:spcAft>
                  <a:spcPct val="0"/>
                </a:spcAft>
              </a:pPr>
              <a:endParaRPr lang="en-US" dirty="0">
                <a:solidFill>
                  <a:prstClr val="white"/>
                </a:solidFill>
              </a:endParaRPr>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0" fontAlgn="base" hangingPunct="0">
                <a:spcBef>
                  <a:spcPct val="0"/>
                </a:spcBef>
                <a:spcAft>
                  <a:spcPct val="0"/>
                </a:spcAft>
              </a:pPr>
              <a:endParaRPr lang="en-US">
                <a:solidFill>
                  <a:prstClr val="white"/>
                </a:solidFill>
              </a:endParaRPr>
            </a:p>
          </p:txBody>
        </p:sp>
      </p:grpSp>
      <p:sp>
        <p:nvSpPr>
          <p:cNvPr id="12" name="Título 1"/>
          <p:cNvSpPr txBox="1">
            <a:spLocks/>
          </p:cNvSpPr>
          <p:nvPr/>
        </p:nvSpPr>
        <p:spPr>
          <a:xfrm>
            <a:off x="1465386" y="0"/>
            <a:ext cx="407098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eaLnBrk="0" hangingPunct="0">
              <a:lnSpc>
                <a:spcPct val="115000"/>
              </a:lnSpc>
            </a:pPr>
            <a:r>
              <a:rPr lang="es-CO" sz="4000" b="1" dirty="0">
                <a:solidFill>
                  <a:srgbClr val="003366"/>
                </a:solidFill>
                <a:latin typeface="Myriad Pro" panose="020B0503030403020204"/>
                <a:ea typeface="Calibri"/>
                <a:cs typeface="Times New Roman"/>
              </a:rPr>
              <a:t>Vías para Chocó </a:t>
            </a:r>
          </a:p>
        </p:txBody>
      </p:sp>
      <p:sp>
        <p:nvSpPr>
          <p:cNvPr id="2" name="1 Rectángulo"/>
          <p:cNvSpPr/>
          <p:nvPr/>
        </p:nvSpPr>
        <p:spPr>
          <a:xfrm>
            <a:off x="1465385" y="1081832"/>
            <a:ext cx="4685044" cy="3185937"/>
          </a:xfrm>
          <a:prstGeom prst="rect">
            <a:avLst/>
          </a:prstGeom>
        </p:spPr>
        <p:txBody>
          <a:bodyPr wrap="square">
            <a:spAutoFit/>
          </a:bodyPr>
          <a:lstStyle/>
          <a:p>
            <a:pPr algn="just" eaLnBrk="0" fontAlgn="base" hangingPunct="0">
              <a:lnSpc>
                <a:spcPct val="115000"/>
              </a:lnSpc>
              <a:spcBef>
                <a:spcPct val="0"/>
              </a:spcBef>
            </a:pPr>
            <a:r>
              <a:rPr lang="es-CO" sz="1600" b="1" dirty="0">
                <a:solidFill>
                  <a:srgbClr val="003366"/>
                </a:solidFill>
                <a:latin typeface="Myriad Pro" panose="020B0503030403020204"/>
              </a:rPr>
              <a:t>INVERSIÓN TOTAL		$ 453. 423 </a:t>
            </a:r>
            <a:r>
              <a:rPr lang="es-CO" sz="1600" b="1" dirty="0" err="1">
                <a:solidFill>
                  <a:srgbClr val="003366"/>
                </a:solidFill>
                <a:latin typeface="Myriad Pro" panose="020B0503030403020204"/>
              </a:rPr>
              <a:t>mill</a:t>
            </a:r>
            <a:endParaRPr lang="es-CO" sz="1600" b="1" dirty="0">
              <a:solidFill>
                <a:srgbClr val="003366"/>
              </a:solidFill>
              <a:latin typeface="Myriad Pro" panose="020B0503030403020204"/>
            </a:endParaRPr>
          </a:p>
          <a:p>
            <a:pPr algn="just" eaLnBrk="0" fontAlgn="base" hangingPunct="0">
              <a:lnSpc>
                <a:spcPct val="115000"/>
              </a:lnSpc>
              <a:spcBef>
                <a:spcPct val="0"/>
              </a:spcBef>
            </a:pPr>
            <a:endParaRPr lang="es-CO" sz="1600" dirty="0">
              <a:solidFill>
                <a:srgbClr val="003366"/>
              </a:solidFill>
              <a:latin typeface="Myriad Pro" panose="020B0503030403020204"/>
            </a:endParaRPr>
          </a:p>
          <a:p>
            <a:pPr algn="just" eaLnBrk="0" fontAlgn="base" hangingPunct="0">
              <a:lnSpc>
                <a:spcPct val="115000"/>
              </a:lnSpc>
              <a:spcBef>
                <a:spcPct val="0"/>
              </a:spcBef>
            </a:pPr>
            <a:r>
              <a:rPr lang="es-CO" sz="1600" b="1" dirty="0">
                <a:solidFill>
                  <a:srgbClr val="003366"/>
                </a:solidFill>
                <a:latin typeface="Myriad Pro" panose="020B0503030403020204"/>
              </a:rPr>
              <a:t>Contratos en ejecución: 	3</a:t>
            </a:r>
          </a:p>
          <a:p>
            <a:pPr algn="just" eaLnBrk="0" fontAlgn="base" hangingPunct="0">
              <a:lnSpc>
                <a:spcPct val="115000"/>
              </a:lnSpc>
              <a:spcBef>
                <a:spcPct val="0"/>
              </a:spcBef>
            </a:pPr>
            <a:endParaRPr lang="es-CO" sz="1600" dirty="0">
              <a:solidFill>
                <a:srgbClr val="003366"/>
              </a:solidFill>
              <a:latin typeface="Myriad Pro" panose="020B0503030403020204"/>
            </a:endParaRPr>
          </a:p>
          <a:p>
            <a:pPr algn="just" eaLnBrk="0" fontAlgn="base" hangingPunct="0">
              <a:lnSpc>
                <a:spcPct val="115000"/>
              </a:lnSpc>
              <a:spcBef>
                <a:spcPct val="0"/>
              </a:spcBef>
            </a:pPr>
            <a:r>
              <a:rPr lang="es-CO" sz="1600" b="1" dirty="0">
                <a:solidFill>
                  <a:srgbClr val="003366"/>
                </a:solidFill>
                <a:latin typeface="Myriad Pro" panose="020B0503030403020204"/>
              </a:rPr>
              <a:t>Tramos: 	</a:t>
            </a:r>
            <a:r>
              <a:rPr lang="es-CO" sz="1600" dirty="0">
                <a:solidFill>
                  <a:srgbClr val="003366"/>
                </a:solidFill>
                <a:latin typeface="Myriad Pro" panose="020B0503030403020204"/>
              </a:rPr>
              <a:t>		Quibdó - Medellín y </a:t>
            </a:r>
          </a:p>
          <a:p>
            <a:pPr algn="just" eaLnBrk="0" fontAlgn="base" hangingPunct="0">
              <a:lnSpc>
                <a:spcPct val="115000"/>
              </a:lnSpc>
              <a:spcBef>
                <a:spcPct val="0"/>
              </a:spcBef>
            </a:pPr>
            <a:r>
              <a:rPr lang="es-CO" sz="1600" dirty="0">
                <a:solidFill>
                  <a:srgbClr val="003366"/>
                </a:solidFill>
                <a:latin typeface="Myriad Pro" panose="020B0503030403020204"/>
              </a:rPr>
              <a:t>			</a:t>
            </a:r>
            <a:r>
              <a:rPr lang="es-CO" sz="1600" dirty="0" err="1">
                <a:solidFill>
                  <a:srgbClr val="003366"/>
                </a:solidFill>
                <a:latin typeface="Myriad Pro" panose="020B0503030403020204"/>
              </a:rPr>
              <a:t>Quibdo</a:t>
            </a:r>
            <a:r>
              <a:rPr lang="es-CO" sz="1600" dirty="0">
                <a:solidFill>
                  <a:srgbClr val="003366"/>
                </a:solidFill>
                <a:latin typeface="Myriad Pro" panose="020B0503030403020204"/>
              </a:rPr>
              <a:t> -  Pereira</a:t>
            </a:r>
          </a:p>
          <a:p>
            <a:pPr lvl="6" algn="just">
              <a:lnSpc>
                <a:spcPct val="115000"/>
              </a:lnSpc>
            </a:pPr>
            <a:endParaRPr lang="es-CO" sz="1600" dirty="0">
              <a:solidFill>
                <a:srgbClr val="003366"/>
              </a:solidFill>
              <a:latin typeface="Myriad Pro" panose="020B0503030403020204"/>
            </a:endParaRPr>
          </a:p>
          <a:p>
            <a:pPr algn="just" eaLnBrk="0" fontAlgn="base" hangingPunct="0">
              <a:lnSpc>
                <a:spcPct val="115000"/>
              </a:lnSpc>
              <a:spcBef>
                <a:spcPct val="0"/>
              </a:spcBef>
            </a:pPr>
            <a:r>
              <a:rPr lang="es-CO" sz="1600" b="1" dirty="0">
                <a:solidFill>
                  <a:srgbClr val="003366"/>
                </a:solidFill>
                <a:latin typeface="Myriad Pro" panose="020B0503030403020204"/>
              </a:rPr>
              <a:t>PAVIMENTACIÓN 		</a:t>
            </a:r>
            <a:r>
              <a:rPr lang="es-CO" sz="1600" dirty="0">
                <a:solidFill>
                  <a:srgbClr val="003366"/>
                </a:solidFill>
                <a:latin typeface="Myriad Pro" panose="020B0503030403020204"/>
              </a:rPr>
              <a:t>8 km</a:t>
            </a:r>
          </a:p>
          <a:p>
            <a:pPr algn="just" eaLnBrk="0" fontAlgn="base" hangingPunct="0">
              <a:lnSpc>
                <a:spcPct val="115000"/>
              </a:lnSpc>
              <a:spcBef>
                <a:spcPct val="0"/>
              </a:spcBef>
            </a:pPr>
            <a:r>
              <a:rPr lang="es-CO" sz="1600" b="1" dirty="0">
                <a:solidFill>
                  <a:srgbClr val="003366"/>
                </a:solidFill>
                <a:latin typeface="Myriad Pro" panose="020B0503030403020204"/>
              </a:rPr>
              <a:t>REHABILITACIÓN	 	</a:t>
            </a:r>
            <a:r>
              <a:rPr lang="es-CO" sz="1600" dirty="0">
                <a:solidFill>
                  <a:srgbClr val="003366"/>
                </a:solidFill>
                <a:latin typeface="Myriad Pro" panose="020B0503030403020204"/>
              </a:rPr>
              <a:t>2 km</a:t>
            </a:r>
          </a:p>
          <a:p>
            <a:pPr algn="just" eaLnBrk="0" fontAlgn="base" hangingPunct="0">
              <a:lnSpc>
                <a:spcPct val="115000"/>
              </a:lnSpc>
              <a:spcBef>
                <a:spcPct val="0"/>
              </a:spcBef>
            </a:pPr>
            <a:r>
              <a:rPr lang="es-CO" sz="1600" b="1" dirty="0">
                <a:solidFill>
                  <a:srgbClr val="003366"/>
                </a:solidFill>
                <a:latin typeface="Myriad Pro" panose="020B0503030403020204"/>
              </a:rPr>
              <a:t>MANTENIMIENTO 	                      </a:t>
            </a:r>
            <a:r>
              <a:rPr lang="es-CO" sz="1600" dirty="0">
                <a:solidFill>
                  <a:srgbClr val="003366"/>
                </a:solidFill>
                <a:latin typeface="Myriad Pro" panose="020B0503030403020204"/>
              </a:rPr>
              <a:t>69 km </a:t>
            </a:r>
          </a:p>
          <a:p>
            <a:pPr algn="just" eaLnBrk="0" fontAlgn="base" hangingPunct="0">
              <a:lnSpc>
                <a:spcPct val="115000"/>
              </a:lnSpc>
              <a:spcBef>
                <a:spcPct val="0"/>
              </a:spcBef>
            </a:pPr>
            <a:r>
              <a:rPr lang="es-CO" sz="1600" b="1" dirty="0">
                <a:solidFill>
                  <a:srgbClr val="003366"/>
                </a:solidFill>
                <a:latin typeface="Myriad Pro" panose="020B0503030403020204"/>
              </a:rPr>
              <a:t>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8771" y="1081832"/>
            <a:ext cx="5693229" cy="3774412"/>
          </a:xfrm>
          <a:prstGeom prst="rect">
            <a:avLst/>
          </a:prstGeom>
          <a:ln w="12700">
            <a:solidFill>
              <a:schemeClr val="tx1"/>
            </a:solidFill>
          </a:ln>
        </p:spPr>
      </p:pic>
    </p:spTree>
    <p:extLst>
      <p:ext uri="{BB962C8B-B14F-4D97-AF65-F5344CB8AC3E}">
        <p14:creationId xmlns:p14="http://schemas.microsoft.com/office/powerpoint/2010/main" val="38134356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4.png"/>
          <p:cNvPicPr>
            <a:picLocks noChangeAspect="1"/>
          </p:cNvPicPr>
          <p:nvPr/>
        </p:nvPicPr>
        <p:blipFill rotWithShape="1">
          <a:blip r:embed="rId3" cstate="print"/>
          <a:srcRect t="19181" b="11349"/>
          <a:stretch/>
        </p:blipFill>
        <p:spPr>
          <a:xfrm>
            <a:off x="0" y="1006329"/>
            <a:ext cx="12213772" cy="4764235"/>
          </a:xfrm>
          <a:prstGeom prst="rect">
            <a:avLst/>
          </a:prstGeom>
        </p:spPr>
      </p:pic>
      <p:grpSp>
        <p:nvGrpSpPr>
          <p:cNvPr id="3" name="Group 24">
            <a:extLst>
              <a:ext uri="{FF2B5EF4-FFF2-40B4-BE49-F238E27FC236}">
                <a16:creationId xmlns:a16="http://schemas.microsoft.com/office/drawing/2014/main" id="{9D7F4966-5ED5-435E-9C38-671C7C81F91C}"/>
              </a:ext>
            </a:extLst>
          </p:cNvPr>
          <p:cNvGrpSpPr/>
          <p:nvPr/>
        </p:nvGrpSpPr>
        <p:grpSpPr>
          <a:xfrm>
            <a:off x="0" y="-5709"/>
            <a:ext cx="12191999" cy="830181"/>
            <a:chOff x="0" y="421103"/>
            <a:chExt cx="12191999" cy="830181"/>
          </a:xfrm>
        </p:grpSpPr>
        <p:sp>
          <p:nvSpPr>
            <p:cNvPr id="4" name="Rectangle 27">
              <a:extLst>
                <a:ext uri="{FF2B5EF4-FFF2-40B4-BE49-F238E27FC236}">
                  <a16:creationId xmlns:a16="http://schemas.microsoft.com/office/drawing/2014/main" id="{4D44CED0-7E7E-47E2-AA7F-E2E91FD68ED9}"/>
                </a:ext>
              </a:extLst>
            </p:cNvPr>
            <p:cNvSpPr/>
            <p:nvPr/>
          </p:nvSpPr>
          <p:spPr>
            <a:xfrm>
              <a:off x="1465384" y="421105"/>
              <a:ext cx="1072661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43C3EA60-B6A3-48CC-AFDF-6230AEEE94C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660881E2-5BF9-46A1-9ADC-A4B53F5106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C9DC216F-DBDC-4829-9219-549E522CFE01}"/>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CO" sz="4000" b="1" dirty="0">
              <a:solidFill>
                <a:srgbClr val="003366"/>
              </a:solidFill>
              <a:latin typeface="Myriad Pro" panose="020B0503030403020204" pitchFamily="34" charset="0"/>
            </a:endParaRPr>
          </a:p>
        </p:txBody>
      </p:sp>
      <p:sp>
        <p:nvSpPr>
          <p:cNvPr id="8" name="Rectángulo 7">
            <a:extLst>
              <a:ext uri="{FF2B5EF4-FFF2-40B4-BE49-F238E27FC236}">
                <a16:creationId xmlns:a16="http://schemas.microsoft.com/office/drawing/2014/main" id="{C7F162C6-3D36-4154-8947-030B549CA638}"/>
              </a:ext>
            </a:extLst>
          </p:cNvPr>
          <p:cNvSpPr/>
          <p:nvPr/>
        </p:nvSpPr>
        <p:spPr>
          <a:xfrm>
            <a:off x="1504737" y="156539"/>
            <a:ext cx="10687263" cy="541174"/>
          </a:xfrm>
          <a:prstGeom prst="rect">
            <a:avLst/>
          </a:prstGeom>
        </p:spPr>
        <p:txBody>
          <a:bodyPr wrap="square">
            <a:spAutoFit/>
          </a:bodyPr>
          <a:lstStyle/>
          <a:p>
            <a:pPr marL="0" indent="0">
              <a:lnSpc>
                <a:spcPts val="3500"/>
              </a:lnSpc>
              <a:buNone/>
            </a:pPr>
            <a:r>
              <a:rPr lang="es-CO" sz="3600" b="1" dirty="0">
                <a:solidFill>
                  <a:srgbClr val="003366"/>
                </a:solidFill>
                <a:latin typeface="Myriad Pro" panose="020B0503030403020204" pitchFamily="34" charset="0"/>
                <a:ea typeface="+mj-ea"/>
                <a:cs typeface="+mj-cs"/>
              </a:rPr>
              <a:t>Terminación de Corredores Viales Principales 2022</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8134" y="4079698"/>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90728" y="5357447"/>
            <a:ext cx="5018832" cy="11136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Colombia Rural</a:t>
            </a:r>
          </a:p>
        </p:txBody>
      </p:sp>
    </p:spTree>
    <p:extLst>
      <p:ext uri="{BB962C8B-B14F-4D97-AF65-F5344CB8AC3E}">
        <p14:creationId xmlns:p14="http://schemas.microsoft.com/office/powerpoint/2010/main" val="21136089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5092" y="914834"/>
            <a:ext cx="10712741" cy="765445"/>
          </a:xfrm>
        </p:spPr>
        <p:txBody>
          <a:bodyPr>
            <a:normAutofit/>
          </a:bodyPr>
          <a:lstStyle/>
          <a:p>
            <a:pPr algn="just"/>
            <a:r>
              <a:rPr lang="es-ES" sz="2000" dirty="0">
                <a:solidFill>
                  <a:srgbClr val="003366"/>
                </a:solidFill>
                <a:latin typeface="Myriad Pro" panose="020B0503030403020204" pitchFamily="34" charset="0"/>
              </a:rPr>
              <a:t>Ejecuta políticas, planes, programas y proyectos, así como administra integralmente los procesos de construcción, conservación, rehabilitación de la infraestructura de la red terciaria.</a:t>
            </a:r>
            <a:endParaRPr lang="es-CO" sz="2000" dirty="0">
              <a:solidFill>
                <a:srgbClr val="003366"/>
              </a:solidFill>
              <a:latin typeface="Myriad Pro" panose="020B0503030403020204" pitchFamily="34" charset="0"/>
            </a:endParaRPr>
          </a:p>
        </p:txBody>
      </p:sp>
      <p:sp>
        <p:nvSpPr>
          <p:cNvPr id="3" name="Rectángulo 2">
            <a:extLst>
              <a:ext uri="{FF2B5EF4-FFF2-40B4-BE49-F238E27FC236}">
                <a16:creationId xmlns:a16="http://schemas.microsoft.com/office/drawing/2014/main" id="{C5C877F1-E310-4017-A4E8-7DEFBE444D9F}"/>
              </a:ext>
            </a:extLst>
          </p:cNvPr>
          <p:cNvSpPr/>
          <p:nvPr/>
        </p:nvSpPr>
        <p:spPr>
          <a:xfrm>
            <a:off x="475092" y="3125442"/>
            <a:ext cx="5077569" cy="261610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2000" b="1" i="0" u="none" strike="noStrike" kern="1200" cap="none" spc="0" normalizeH="0" baseline="0" noProof="0" dirty="0">
                <a:ln>
                  <a:noFill/>
                </a:ln>
                <a:solidFill>
                  <a:srgbClr val="003366"/>
                </a:solidFill>
                <a:effectLst/>
                <a:uLnTx/>
                <a:uFillTx/>
                <a:latin typeface="Myriad Pro" panose="020B0503030403020204" pitchFamily="34" charset="0"/>
              </a:rPr>
              <a:t>Programas de inversión</a:t>
            </a:r>
            <a:endParaRPr kumimoji="0" lang="es-CO" sz="1800" b="1" i="0" u="none" strike="noStrike" kern="1200" cap="none" spc="0" normalizeH="0" baseline="0" noProof="0" dirty="0">
              <a:ln>
                <a:noFill/>
              </a:ln>
              <a:solidFill>
                <a:srgbClr val="003366"/>
              </a:solidFill>
              <a:effectLst/>
              <a:uLnTx/>
              <a:uFillTx/>
              <a:latin typeface="Myriad Pro" panose="020B0503030403020204"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rPr>
              <a:t>Colombia Rural </a:t>
            </a:r>
          </a:p>
          <a:p>
            <a:pPr marL="742950" lvl="1" indent="-285750" algn="just">
              <a:buFont typeface="Arial" panose="020B0604020202020204" pitchFamily="34" charset="0"/>
              <a:buChar char="•"/>
              <a:defRPr/>
            </a:pPr>
            <a:r>
              <a:rPr kumimoji="0" lang="es-CO" b="0" i="0" u="none" strike="noStrike" kern="1200" cap="none" spc="0" normalizeH="0" baseline="0" noProof="0" dirty="0">
                <a:ln>
                  <a:noFill/>
                </a:ln>
                <a:solidFill>
                  <a:srgbClr val="003366"/>
                </a:solidFill>
                <a:effectLst/>
                <a:uLnTx/>
                <a:uFillTx/>
                <a:latin typeface="Myriad Pro" panose="020B0503030403020204" pitchFamily="34" charset="0"/>
              </a:rPr>
              <a:t>Regalías – </a:t>
            </a:r>
            <a:r>
              <a:rPr kumimoji="0" lang="es-CO" b="0" i="0" u="none" strike="noStrike" kern="1200" cap="none" spc="0" normalizeH="0" baseline="0" noProof="0" dirty="0" err="1">
                <a:ln>
                  <a:noFill/>
                </a:ln>
                <a:solidFill>
                  <a:srgbClr val="003366"/>
                </a:solidFill>
                <a:effectLst/>
                <a:uLnTx/>
                <a:uFillTx/>
                <a:latin typeface="Myriad Pro" panose="020B0503030403020204" pitchFamily="34" charset="0"/>
              </a:rPr>
              <a:t>OCADs</a:t>
            </a:r>
            <a:endParaRPr kumimoji="0" lang="es-CO" b="0" i="0" u="none" strike="noStrike" kern="1200" cap="none" spc="0" normalizeH="0" baseline="0" noProof="0" dirty="0">
              <a:ln>
                <a:noFill/>
              </a:ln>
              <a:solidFill>
                <a:srgbClr val="003366"/>
              </a:solidFill>
              <a:effectLst/>
              <a:uLnTx/>
              <a:uFillTx/>
              <a:latin typeface="Myriad Pro" panose="020B0503030403020204" pitchFamily="34" charset="0"/>
            </a:endParaRPr>
          </a:p>
          <a:p>
            <a:pPr marL="742950" lvl="1" indent="-285750" algn="just">
              <a:buFont typeface="Arial" panose="020B0604020202020204" pitchFamily="34" charset="0"/>
              <a:buChar char="•"/>
              <a:defRPr/>
            </a:pPr>
            <a:r>
              <a:rPr kumimoji="0" lang="es-CO" b="0" i="0" u="none" strike="noStrike" kern="1200" cap="none" spc="0" normalizeH="0" baseline="0" noProof="0" dirty="0">
                <a:ln>
                  <a:noFill/>
                </a:ln>
                <a:solidFill>
                  <a:srgbClr val="003366"/>
                </a:solidFill>
                <a:effectLst/>
                <a:uLnTx/>
                <a:uFillTx/>
                <a:latin typeface="Myriad Pro" panose="020B0503030403020204" pitchFamily="34" charset="0"/>
              </a:rPr>
              <a:t>Obras por Impuestos</a:t>
            </a:r>
          </a:p>
          <a:p>
            <a:pPr marL="742950" lvl="1" indent="-285750" algn="just">
              <a:buFont typeface="Arial" panose="020B0604020202020204" pitchFamily="34" charset="0"/>
              <a:buChar char="•"/>
              <a:defRPr/>
            </a:pPr>
            <a:r>
              <a:rPr kumimoji="0" lang="es-CO" b="0" i="0" u="none" strike="noStrike" kern="1200" cap="none" spc="0" normalizeH="0" baseline="0" noProof="0" dirty="0">
                <a:ln>
                  <a:noFill/>
                </a:ln>
                <a:solidFill>
                  <a:srgbClr val="003366"/>
                </a:solidFill>
                <a:effectLst/>
                <a:uLnTx/>
                <a:uFillTx/>
                <a:latin typeface="Myriad Pro" panose="020B0503030403020204" pitchFamily="34" charset="0"/>
              </a:rPr>
              <a:t>Isagen</a:t>
            </a:r>
          </a:p>
          <a:p>
            <a:pPr marL="742950" lvl="1" indent="-285750" algn="just">
              <a:buFont typeface="Arial" panose="020B0604020202020204" pitchFamily="34" charset="0"/>
              <a:buChar char="•"/>
              <a:defRPr/>
            </a:pPr>
            <a:r>
              <a:rPr kumimoji="0" lang="es-CO" b="0" i="0" u="none" strike="noStrike" kern="1200" cap="none" spc="0" normalizeH="0" baseline="0" noProof="0" dirty="0">
                <a:ln>
                  <a:noFill/>
                </a:ln>
                <a:solidFill>
                  <a:srgbClr val="003366"/>
                </a:solidFill>
                <a:effectLst/>
                <a:uLnTx/>
                <a:uFillTx/>
                <a:latin typeface="Myriad Pro" panose="020B0503030403020204" pitchFamily="34" charset="0"/>
              </a:rPr>
              <a:t>Conectividad Regional</a:t>
            </a:r>
          </a:p>
          <a:p>
            <a:pPr marL="742950" lvl="1" indent="-285750" algn="just">
              <a:buFont typeface="Arial" panose="020B0604020202020204" pitchFamily="34" charset="0"/>
              <a:buChar char="•"/>
              <a:defRPr/>
            </a:pPr>
            <a:r>
              <a:rPr kumimoji="0" lang="es-CO" b="0" i="0" u="none" strike="noStrike" kern="1200" cap="none" spc="0" normalizeH="0" baseline="0" noProof="0" dirty="0">
                <a:ln>
                  <a:noFill/>
                </a:ln>
                <a:solidFill>
                  <a:srgbClr val="003366"/>
                </a:solidFill>
                <a:effectLst/>
                <a:uLnTx/>
                <a:uFillTx/>
                <a:latin typeface="Myriad Pro" panose="020B0503030403020204" pitchFamily="34" charset="0"/>
              </a:rPr>
              <a:t>Contrato Plan – Bicentenario</a:t>
            </a:r>
          </a:p>
          <a:p>
            <a:pPr marL="742950" lvl="1" indent="-285750" algn="just">
              <a:buFont typeface="Arial" panose="020B0604020202020204" pitchFamily="34" charset="0"/>
              <a:buChar char="•"/>
              <a:defRPr/>
            </a:pPr>
            <a:r>
              <a:rPr lang="es-CO" dirty="0">
                <a:solidFill>
                  <a:srgbClr val="003366"/>
                </a:solidFill>
                <a:latin typeface="Myriad Pro" panose="020B0503030403020204" pitchFamily="34" charset="0"/>
              </a:rPr>
              <a:t>Mantenimiento y mejoramiento</a:t>
            </a:r>
            <a:endParaRPr lang="es-ES" dirty="0">
              <a:solidFill>
                <a:srgbClr val="003366"/>
              </a:solidFill>
              <a:latin typeface="Myriad Pro" panose="020B0503030403020204" pitchFamily="34" charset="0"/>
            </a:endParaRPr>
          </a:p>
          <a:p>
            <a:pPr marL="285750" indent="-285750" algn="just">
              <a:buFont typeface="Arial" panose="020B0604020202020204" pitchFamily="34" charset="0"/>
              <a:buChar char="•"/>
              <a:defRPr/>
            </a:pPr>
            <a:r>
              <a:rPr lang="es-CO" b="1" dirty="0">
                <a:solidFill>
                  <a:srgbClr val="003366"/>
                </a:solidFill>
                <a:latin typeface="Myriad Pro" panose="020B0503030403020204" pitchFamily="34" charset="0"/>
              </a:rPr>
              <a:t>Férreo</a:t>
            </a:r>
          </a:p>
        </p:txBody>
      </p:sp>
      <p:sp>
        <p:nvSpPr>
          <p:cNvPr id="8" name="Título 1">
            <a:extLst>
              <a:ext uri="{FF2B5EF4-FFF2-40B4-BE49-F238E27FC236}">
                <a16:creationId xmlns:a16="http://schemas.microsoft.com/office/drawing/2014/main" id="{DC6ECFD8-7223-4764-86C8-609A66D9E3A8}"/>
              </a:ext>
            </a:extLst>
          </p:cNvPr>
          <p:cNvSpPr txBox="1">
            <a:spLocks/>
          </p:cNvSpPr>
          <p:nvPr/>
        </p:nvSpPr>
        <p:spPr>
          <a:xfrm>
            <a:off x="475092" y="1680279"/>
            <a:ext cx="3936964" cy="400917"/>
          </a:xfrm>
          <a:prstGeom prst="rect">
            <a:avLst/>
          </a:prstGeom>
          <a:noFill/>
          <a:ln>
            <a:noFill/>
          </a:ln>
        </p:spPr>
        <p:txBody>
          <a:bodyPr spcFirstLastPara="1" wrap="square" lIns="68575" tIns="34275" rIns="68575" bIns="34275"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4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marL="0" marR="0" lvl="0" indent="0" algn="l" defTabSz="914400" rtl="0" eaLnBrk="0" fontAlgn="base" latinLnBrk="0" hangingPunct="0">
              <a:lnSpc>
                <a:spcPct val="90000"/>
              </a:lnSpc>
              <a:spcBef>
                <a:spcPts val="0"/>
              </a:spcBef>
              <a:spcAft>
                <a:spcPts val="0"/>
              </a:spcAft>
              <a:buClr>
                <a:srgbClr val="FFFFFF"/>
              </a:buClr>
              <a:buSzPts val="1400"/>
              <a:buFont typeface="Work Sans SemiBold"/>
              <a:buNone/>
              <a:tabLst/>
              <a:defRPr/>
            </a:pPr>
            <a:r>
              <a:rPr kumimoji="0" lang="es-MX" sz="1800" b="0" i="0" u="none" strike="noStrike" kern="0" cap="none" spc="0" normalizeH="0" baseline="0" noProof="0" dirty="0">
                <a:ln>
                  <a:noFill/>
                </a:ln>
                <a:solidFill>
                  <a:srgbClr val="003366"/>
                </a:solidFill>
                <a:effectLst/>
                <a:uLnTx/>
                <a:uFillTx/>
                <a:latin typeface="Myriad Pro" panose="020B0503030403020204" pitchFamily="34" charset="0"/>
                <a:ea typeface="+mn-ea"/>
                <a:cs typeface="+mn-cs"/>
                <a:sym typeface="Work Sans Light"/>
              </a:rPr>
              <a:t>Distribución de la red terciaria</a:t>
            </a:r>
            <a:endParaRPr kumimoji="0" lang="en-US" sz="1800" b="0" i="0" u="none" strike="noStrike" kern="0" cap="none" spc="0" normalizeH="0" baseline="0" noProof="0" dirty="0">
              <a:ln>
                <a:noFill/>
              </a:ln>
              <a:solidFill>
                <a:srgbClr val="003366"/>
              </a:solidFill>
              <a:effectLst/>
              <a:uLnTx/>
              <a:uFillTx/>
              <a:latin typeface="Myriad Pro" panose="020B0503030403020204" pitchFamily="34" charset="0"/>
              <a:ea typeface="+mn-ea"/>
              <a:cs typeface="+mn-cs"/>
              <a:sym typeface="Work Sans Light"/>
            </a:endParaRPr>
          </a:p>
        </p:txBody>
      </p:sp>
      <p:grpSp>
        <p:nvGrpSpPr>
          <p:cNvPr id="10" name="Group 8">
            <a:extLst>
              <a:ext uri="{FF2B5EF4-FFF2-40B4-BE49-F238E27FC236}">
                <a16:creationId xmlns:a16="http://schemas.microsoft.com/office/drawing/2014/main" id="{0C654DFC-8336-478E-94EA-585F826CE42A}"/>
              </a:ext>
            </a:extLst>
          </p:cNvPr>
          <p:cNvGrpSpPr/>
          <p:nvPr/>
        </p:nvGrpSpPr>
        <p:grpSpPr>
          <a:xfrm>
            <a:off x="-40723" y="-29155"/>
            <a:ext cx="8014485" cy="830181"/>
            <a:chOff x="0" y="421103"/>
            <a:chExt cx="6397578" cy="830181"/>
          </a:xfrm>
        </p:grpSpPr>
        <p:sp>
          <p:nvSpPr>
            <p:cNvPr id="11" name="Rectangle 7">
              <a:extLst>
                <a:ext uri="{FF2B5EF4-FFF2-40B4-BE49-F238E27FC236}">
                  <a16:creationId xmlns:a16="http://schemas.microsoft.com/office/drawing/2014/main" id="{4C956342-FF6C-45A0-BEE9-FF4FFC3381A5}"/>
                </a:ext>
              </a:extLst>
            </p:cNvPr>
            <p:cNvSpPr/>
            <p:nvPr/>
          </p:nvSpPr>
          <p:spPr>
            <a:xfrm>
              <a:off x="1465386" y="421105"/>
              <a:ext cx="493219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9">
              <a:extLst>
                <a:ext uri="{FF2B5EF4-FFF2-40B4-BE49-F238E27FC236}">
                  <a16:creationId xmlns:a16="http://schemas.microsoft.com/office/drawing/2014/main" id="{6302D92A-ADD8-431E-86FE-D3DF02B3BE37}"/>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0">
              <a:extLst>
                <a:ext uri="{FF2B5EF4-FFF2-40B4-BE49-F238E27FC236}">
                  <a16:creationId xmlns:a16="http://schemas.microsoft.com/office/drawing/2014/main" id="{8454CCA5-007E-41FA-B2C5-62AA145A163F}"/>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6" name="Título 1">
            <a:extLst>
              <a:ext uri="{FF2B5EF4-FFF2-40B4-BE49-F238E27FC236}">
                <a16:creationId xmlns:a16="http://schemas.microsoft.com/office/drawing/2014/main" id="{D9AD58C4-548A-49CB-8D46-2B16CB11218A}"/>
              </a:ext>
            </a:extLst>
          </p:cNvPr>
          <p:cNvSpPr txBox="1">
            <a:spLocks/>
          </p:cNvSpPr>
          <p:nvPr/>
        </p:nvSpPr>
        <p:spPr>
          <a:xfrm>
            <a:off x="1424660" y="0"/>
            <a:ext cx="6434825"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Programas de Red Terciaria</a:t>
            </a:r>
          </a:p>
        </p:txBody>
      </p:sp>
      <p:graphicFrame>
        <p:nvGraphicFramePr>
          <p:cNvPr id="4" name="Tabla 3">
            <a:extLst>
              <a:ext uri="{FF2B5EF4-FFF2-40B4-BE49-F238E27FC236}">
                <a16:creationId xmlns:a16="http://schemas.microsoft.com/office/drawing/2014/main" id="{88F78629-6EAE-42C1-9A96-C9DF31E9AFBE}"/>
              </a:ext>
            </a:extLst>
          </p:cNvPr>
          <p:cNvGraphicFramePr>
            <a:graphicFrameLocks noGrp="1"/>
          </p:cNvGraphicFramePr>
          <p:nvPr/>
        </p:nvGraphicFramePr>
        <p:xfrm>
          <a:off x="475092" y="2081196"/>
          <a:ext cx="5077569" cy="949960"/>
        </p:xfrm>
        <a:graphic>
          <a:graphicData uri="http://schemas.openxmlformats.org/drawingml/2006/table">
            <a:tbl>
              <a:tblPr firstRow="1" bandRow="1">
                <a:tableStyleId>{5C22544A-7EE6-4342-B048-85BDC9FD1C3A}</a:tableStyleId>
              </a:tblPr>
              <a:tblGrid>
                <a:gridCol w="995899">
                  <a:extLst>
                    <a:ext uri="{9D8B030D-6E8A-4147-A177-3AD203B41FA5}">
                      <a16:colId xmlns:a16="http://schemas.microsoft.com/office/drawing/2014/main" val="2661334344"/>
                    </a:ext>
                  </a:extLst>
                </a:gridCol>
                <a:gridCol w="1590261">
                  <a:extLst>
                    <a:ext uri="{9D8B030D-6E8A-4147-A177-3AD203B41FA5}">
                      <a16:colId xmlns:a16="http://schemas.microsoft.com/office/drawing/2014/main" val="2009414883"/>
                    </a:ext>
                  </a:extLst>
                </a:gridCol>
                <a:gridCol w="1378226">
                  <a:extLst>
                    <a:ext uri="{9D8B030D-6E8A-4147-A177-3AD203B41FA5}">
                      <a16:colId xmlns:a16="http://schemas.microsoft.com/office/drawing/2014/main" val="4164592239"/>
                    </a:ext>
                  </a:extLst>
                </a:gridCol>
                <a:gridCol w="1113183">
                  <a:extLst>
                    <a:ext uri="{9D8B030D-6E8A-4147-A177-3AD203B41FA5}">
                      <a16:colId xmlns:a16="http://schemas.microsoft.com/office/drawing/2014/main" val="2260940341"/>
                    </a:ext>
                  </a:extLst>
                </a:gridCol>
              </a:tblGrid>
              <a:tr h="370840">
                <a:tc>
                  <a:txBody>
                    <a:bodyPr/>
                    <a:lstStyle/>
                    <a:p>
                      <a:pPr algn="ctr"/>
                      <a:r>
                        <a:rPr lang="es-CO" sz="1600" dirty="0"/>
                        <a:t>Nación (km)</a:t>
                      </a:r>
                    </a:p>
                  </a:txBody>
                  <a:tcPr/>
                </a:tc>
                <a:tc>
                  <a:txBody>
                    <a:bodyPr/>
                    <a:lstStyle/>
                    <a:p>
                      <a:pPr algn="ctr"/>
                      <a:r>
                        <a:rPr lang="es-CO" sz="1600" dirty="0"/>
                        <a:t>Departamentos (km)</a:t>
                      </a:r>
                    </a:p>
                  </a:txBody>
                  <a:tcPr/>
                </a:tc>
                <a:tc>
                  <a:txBody>
                    <a:bodyPr/>
                    <a:lstStyle/>
                    <a:p>
                      <a:pPr algn="ctr"/>
                      <a:r>
                        <a:rPr lang="es-CO" sz="1600" dirty="0"/>
                        <a:t>Municipios (km)</a:t>
                      </a:r>
                    </a:p>
                  </a:txBody>
                  <a:tcPr/>
                </a:tc>
                <a:tc>
                  <a:txBody>
                    <a:bodyPr/>
                    <a:lstStyle/>
                    <a:p>
                      <a:pPr algn="ctr"/>
                      <a:r>
                        <a:rPr lang="es-CO" sz="1600" dirty="0"/>
                        <a:t>Total          (km)</a:t>
                      </a:r>
                    </a:p>
                  </a:txBody>
                  <a:tcPr/>
                </a:tc>
                <a:extLst>
                  <a:ext uri="{0D108BD9-81ED-4DB2-BD59-A6C34878D82A}">
                    <a16:rowId xmlns:a16="http://schemas.microsoft.com/office/drawing/2014/main" val="3113260591"/>
                  </a:ext>
                </a:extLst>
              </a:tr>
              <a:tr h="370840">
                <a:tc>
                  <a:txBody>
                    <a:bodyPr/>
                    <a:lstStyle/>
                    <a:p>
                      <a:pPr algn="ctr"/>
                      <a:r>
                        <a:rPr lang="es-CO" sz="1600" dirty="0"/>
                        <a:t>27.577</a:t>
                      </a:r>
                    </a:p>
                  </a:txBody>
                  <a:tcPr/>
                </a:tc>
                <a:tc>
                  <a:txBody>
                    <a:bodyPr/>
                    <a:lstStyle/>
                    <a:p>
                      <a:pPr algn="ctr"/>
                      <a:r>
                        <a:rPr lang="es-CO" sz="1600" dirty="0"/>
                        <a:t>13.959</a:t>
                      </a:r>
                    </a:p>
                  </a:txBody>
                  <a:tcPr/>
                </a:tc>
                <a:tc>
                  <a:txBody>
                    <a:bodyPr/>
                    <a:lstStyle/>
                    <a:p>
                      <a:pPr algn="ctr"/>
                      <a:r>
                        <a:rPr lang="es-CO" sz="1600" dirty="0"/>
                        <a:t>100.748</a:t>
                      </a:r>
                    </a:p>
                  </a:txBody>
                  <a:tcPr/>
                </a:tc>
                <a:tc>
                  <a:txBody>
                    <a:bodyPr/>
                    <a:lstStyle/>
                    <a:p>
                      <a:pPr algn="ctr"/>
                      <a:r>
                        <a:rPr lang="es-CO" sz="1600" dirty="0"/>
                        <a:t>142.284</a:t>
                      </a:r>
                    </a:p>
                  </a:txBody>
                  <a:tcPr/>
                </a:tc>
                <a:extLst>
                  <a:ext uri="{0D108BD9-81ED-4DB2-BD59-A6C34878D82A}">
                    <a16:rowId xmlns:a16="http://schemas.microsoft.com/office/drawing/2014/main" val="2047487787"/>
                  </a:ext>
                </a:extLst>
              </a:tr>
            </a:tbl>
          </a:graphicData>
        </a:graphic>
      </p:graphicFrame>
      <p:pic>
        <p:nvPicPr>
          <p:cNvPr id="13" name="Imagen 12">
            <a:extLst>
              <a:ext uri="{FF2B5EF4-FFF2-40B4-BE49-F238E27FC236}">
                <a16:creationId xmlns:a16="http://schemas.microsoft.com/office/drawing/2014/main" id="{FACD797B-EF13-4E3B-ABE7-0C27C2B1CA19}"/>
              </a:ext>
            </a:extLst>
          </p:cNvPr>
          <p:cNvPicPr>
            <a:picLocks noChangeAspect="1"/>
          </p:cNvPicPr>
          <p:nvPr/>
        </p:nvPicPr>
        <p:blipFill rotWithShape="1">
          <a:blip r:embed="rId2"/>
          <a:srcRect l="54012"/>
          <a:stretch/>
        </p:blipFill>
        <p:spPr>
          <a:xfrm>
            <a:off x="5992238" y="2081196"/>
            <a:ext cx="5703461" cy="3501829"/>
          </a:xfrm>
          <a:prstGeom prst="rect">
            <a:avLst/>
          </a:prstGeom>
          <a:ln w="12700">
            <a:solidFill>
              <a:schemeClr val="tx1"/>
            </a:solidFill>
          </a:ln>
        </p:spPr>
      </p:pic>
    </p:spTree>
    <p:extLst>
      <p:ext uri="{BB962C8B-B14F-4D97-AF65-F5344CB8AC3E}">
        <p14:creationId xmlns:p14="http://schemas.microsoft.com/office/powerpoint/2010/main" val="36739207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esquinas redondeadas 19">
            <a:extLst>
              <a:ext uri="{FF2B5EF4-FFF2-40B4-BE49-F238E27FC236}">
                <a16:creationId xmlns:a16="http://schemas.microsoft.com/office/drawing/2014/main" id="{8B1EF2E1-54E4-484B-A751-5966868BABEC}"/>
              </a:ext>
            </a:extLst>
          </p:cNvPr>
          <p:cNvSpPr/>
          <p:nvPr/>
        </p:nvSpPr>
        <p:spPr>
          <a:xfrm>
            <a:off x="3703594" y="3575784"/>
            <a:ext cx="2098492" cy="830179"/>
          </a:xfrm>
          <a:prstGeom prst="roundRect">
            <a:avLst/>
          </a:prstGeom>
          <a:solidFill>
            <a:srgbClr val="05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0" i="0" u="none" strike="noStrike" kern="1200" cap="none" spc="0" normalizeH="0" baseline="0" noProof="0" dirty="0">
                <a:ln>
                  <a:noFill/>
                </a:ln>
                <a:solidFill>
                  <a:prstClr val="white"/>
                </a:solidFill>
                <a:effectLst/>
                <a:uLnTx/>
                <a:uFillTx/>
                <a:latin typeface="Myriad Pro" panose="020B0503030403020204" pitchFamily="34" charset="0"/>
              </a:rPr>
              <a:t>CONECTIVIDAD REGIONAL</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$ 408.722 millones</a:t>
            </a:r>
            <a:endParaRPr kumimoji="0" lang="es-ES" sz="1500" b="1" i="0" u="none" strike="noStrike" kern="1200" cap="none" spc="0" normalizeH="0" baseline="0" noProof="0" dirty="0">
              <a:ln>
                <a:noFill/>
              </a:ln>
              <a:solidFill>
                <a:prstClr val="white"/>
              </a:solidFill>
              <a:effectLst/>
              <a:uLnTx/>
              <a:uFillTx/>
              <a:latin typeface="Myriad Pro" panose="020B0503030403020204" pitchFamily="34" charset="0"/>
            </a:endParaRPr>
          </a:p>
        </p:txBody>
      </p:sp>
      <p:sp>
        <p:nvSpPr>
          <p:cNvPr id="22" name="Rectángulo: esquinas redondeadas 21">
            <a:extLst>
              <a:ext uri="{FF2B5EF4-FFF2-40B4-BE49-F238E27FC236}">
                <a16:creationId xmlns:a16="http://schemas.microsoft.com/office/drawing/2014/main" id="{37ACB9AC-B14C-42C9-9169-E211A388D640}"/>
              </a:ext>
            </a:extLst>
          </p:cNvPr>
          <p:cNvSpPr/>
          <p:nvPr/>
        </p:nvSpPr>
        <p:spPr>
          <a:xfrm>
            <a:off x="3703594" y="1052838"/>
            <a:ext cx="1837296" cy="830179"/>
          </a:xfrm>
          <a:prstGeom prst="roundRect">
            <a:avLst/>
          </a:prstGeom>
          <a:solidFill>
            <a:srgbClr val="05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0" i="0" u="none" strike="noStrike" kern="1200" cap="none" spc="0" normalizeH="0" baseline="0" noProof="0" dirty="0">
                <a:ln>
                  <a:noFill/>
                </a:ln>
                <a:solidFill>
                  <a:prstClr val="white"/>
                </a:solidFill>
                <a:effectLst/>
                <a:uLnTx/>
                <a:uFillTx/>
                <a:latin typeface="Myriad Pro" panose="020B0503030403020204" pitchFamily="34" charset="0"/>
              </a:rPr>
              <a:t>ISAGEN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$ 467.219 millones</a:t>
            </a:r>
            <a:endParaRPr kumimoji="0" lang="es-ES" sz="1500" b="1" i="0" u="none" strike="noStrike" kern="1200" cap="none" spc="0" normalizeH="0" baseline="0" noProof="0" dirty="0">
              <a:ln>
                <a:noFill/>
              </a:ln>
              <a:solidFill>
                <a:prstClr val="white"/>
              </a:solidFill>
              <a:effectLst/>
              <a:uLnTx/>
              <a:uFillTx/>
              <a:latin typeface="Myriad Pro" panose="020B0503030403020204" pitchFamily="34" charset="0"/>
            </a:endParaRPr>
          </a:p>
        </p:txBody>
      </p:sp>
      <p:sp>
        <p:nvSpPr>
          <p:cNvPr id="5" name="Rectángulo: esquinas redondeadas 4">
            <a:extLst>
              <a:ext uri="{FF2B5EF4-FFF2-40B4-BE49-F238E27FC236}">
                <a16:creationId xmlns:a16="http://schemas.microsoft.com/office/drawing/2014/main" id="{CB1F3F18-B2D2-44D8-B1C6-A0C7A6E615E3}"/>
              </a:ext>
            </a:extLst>
          </p:cNvPr>
          <p:cNvSpPr/>
          <p:nvPr/>
        </p:nvSpPr>
        <p:spPr>
          <a:xfrm>
            <a:off x="4474030" y="2317776"/>
            <a:ext cx="1984558" cy="828258"/>
          </a:xfrm>
          <a:prstGeom prst="roundRect">
            <a:avLst/>
          </a:prstGeom>
          <a:solidFill>
            <a:srgbClr val="05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0" i="0" u="none" strike="noStrike" kern="1200" cap="none" spc="0" normalizeH="0" baseline="0" noProof="0" dirty="0">
                <a:ln>
                  <a:noFill/>
                </a:ln>
                <a:solidFill>
                  <a:prstClr val="white"/>
                </a:solidFill>
                <a:effectLst/>
                <a:uLnTx/>
                <a:uFillTx/>
                <a:latin typeface="Myriad Pro" panose="020B0503030403020204" pitchFamily="34" charset="0"/>
              </a:rPr>
              <a:t>OBRAS POR IMPUESTOS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$ 237.773 millones</a:t>
            </a:r>
            <a:endParaRPr kumimoji="0" lang="es-ES" sz="1500" b="1" i="0" u="none" strike="noStrike" kern="1200" cap="none" spc="0" normalizeH="0" baseline="0" noProof="0" dirty="0">
              <a:ln>
                <a:noFill/>
              </a:ln>
              <a:solidFill>
                <a:prstClr val="white"/>
              </a:solidFill>
              <a:effectLst/>
              <a:uLnTx/>
              <a:uFillTx/>
              <a:latin typeface="Myriad Pro" panose="020B0503030403020204" pitchFamily="34" charset="0"/>
            </a:endParaRPr>
          </a:p>
        </p:txBody>
      </p:sp>
      <p:graphicFrame>
        <p:nvGraphicFramePr>
          <p:cNvPr id="8" name="Tabla 7">
            <a:extLst>
              <a:ext uri="{FF2B5EF4-FFF2-40B4-BE49-F238E27FC236}">
                <a16:creationId xmlns:a16="http://schemas.microsoft.com/office/drawing/2014/main" id="{90A92247-4191-4906-93D9-076F098D5919}"/>
              </a:ext>
            </a:extLst>
          </p:cNvPr>
          <p:cNvGraphicFramePr>
            <a:graphicFrameLocks noGrp="1"/>
          </p:cNvGraphicFramePr>
          <p:nvPr>
            <p:extLst>
              <p:ext uri="{D42A27DB-BD31-4B8C-83A1-F6EECF244321}">
                <p14:modId xmlns:p14="http://schemas.microsoft.com/office/powerpoint/2010/main" val="2931735304"/>
              </p:ext>
            </p:extLst>
          </p:nvPr>
        </p:nvGraphicFramePr>
        <p:xfrm>
          <a:off x="1465386" y="4822477"/>
          <a:ext cx="9398557" cy="743659"/>
        </p:xfrm>
        <a:graphic>
          <a:graphicData uri="http://schemas.openxmlformats.org/drawingml/2006/table">
            <a:tbl>
              <a:tblPr>
                <a:tableStyleId>{85BE263C-DBD7-4A20-BB59-AAB30ACAA65A}</a:tableStyleId>
              </a:tblPr>
              <a:tblGrid>
                <a:gridCol w="1690885">
                  <a:extLst>
                    <a:ext uri="{9D8B030D-6E8A-4147-A177-3AD203B41FA5}">
                      <a16:colId xmlns:a16="http://schemas.microsoft.com/office/drawing/2014/main" val="3300726826"/>
                    </a:ext>
                  </a:extLst>
                </a:gridCol>
                <a:gridCol w="1565635">
                  <a:extLst>
                    <a:ext uri="{9D8B030D-6E8A-4147-A177-3AD203B41FA5}">
                      <a16:colId xmlns:a16="http://schemas.microsoft.com/office/drawing/2014/main" val="3267928218"/>
                    </a:ext>
                  </a:extLst>
                </a:gridCol>
                <a:gridCol w="1365233">
                  <a:extLst>
                    <a:ext uri="{9D8B030D-6E8A-4147-A177-3AD203B41FA5}">
                      <a16:colId xmlns:a16="http://schemas.microsoft.com/office/drawing/2014/main" val="1422879514"/>
                    </a:ext>
                  </a:extLst>
                </a:gridCol>
                <a:gridCol w="964430">
                  <a:extLst>
                    <a:ext uri="{9D8B030D-6E8A-4147-A177-3AD203B41FA5}">
                      <a16:colId xmlns:a16="http://schemas.microsoft.com/office/drawing/2014/main" val="3837739217"/>
                    </a:ext>
                  </a:extLst>
                </a:gridCol>
                <a:gridCol w="1728461">
                  <a:extLst>
                    <a:ext uri="{9D8B030D-6E8A-4147-A177-3AD203B41FA5}">
                      <a16:colId xmlns:a16="http://schemas.microsoft.com/office/drawing/2014/main" val="1835176400"/>
                    </a:ext>
                  </a:extLst>
                </a:gridCol>
                <a:gridCol w="1052106">
                  <a:extLst>
                    <a:ext uri="{9D8B030D-6E8A-4147-A177-3AD203B41FA5}">
                      <a16:colId xmlns:a16="http://schemas.microsoft.com/office/drawing/2014/main" val="723748326"/>
                    </a:ext>
                  </a:extLst>
                </a:gridCol>
                <a:gridCol w="1031807">
                  <a:extLst>
                    <a:ext uri="{9D8B030D-6E8A-4147-A177-3AD203B41FA5}">
                      <a16:colId xmlns:a16="http://schemas.microsoft.com/office/drawing/2014/main" val="1071279186"/>
                    </a:ext>
                  </a:extLst>
                </a:gridCol>
              </a:tblGrid>
              <a:tr h="0">
                <a:tc>
                  <a:txBody>
                    <a:bodyPr/>
                    <a:lstStyle/>
                    <a:p>
                      <a:pPr algn="ctr" fontAlgn="ctr"/>
                      <a:r>
                        <a:rPr lang="es-ES" sz="1600" b="1" u="none" strike="noStrike" dirty="0">
                          <a:solidFill>
                            <a:schemeClr val="bg1"/>
                          </a:solidFill>
                          <a:effectLst/>
                          <a:latin typeface="Myriad Pro" panose="020B0503030403020204" pitchFamily="34" charset="0"/>
                        </a:rPr>
                        <a:t>Inversión </a:t>
                      </a:r>
                      <a:br>
                        <a:rPr lang="es-ES" sz="1600" b="1" u="none" strike="noStrike" dirty="0">
                          <a:solidFill>
                            <a:schemeClr val="bg1"/>
                          </a:solidFill>
                          <a:effectLst/>
                          <a:latin typeface="Myriad Pro" panose="020B0503030403020204" pitchFamily="34" charset="0"/>
                        </a:rPr>
                      </a:br>
                      <a:r>
                        <a:rPr lang="es-ES" sz="1600" b="1" u="none" strike="noStrike" dirty="0">
                          <a:solidFill>
                            <a:schemeClr val="bg1"/>
                          </a:solidFill>
                          <a:effectLst/>
                          <a:latin typeface="Myriad Pro" panose="020B0503030403020204" pitchFamily="34" charset="0"/>
                        </a:rPr>
                        <a:t>(billones)</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Vías secundarias</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Vías terciarias</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Puentes </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Caminos Ancestrales</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Ciclorruta</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tc>
                  <a:txBody>
                    <a:bodyPr/>
                    <a:lstStyle/>
                    <a:p>
                      <a:pPr algn="ctr" fontAlgn="ctr"/>
                      <a:r>
                        <a:rPr lang="es-ES" sz="1600" b="1" u="none" strike="noStrike" dirty="0">
                          <a:solidFill>
                            <a:schemeClr val="bg1"/>
                          </a:solidFill>
                          <a:effectLst/>
                          <a:latin typeface="Myriad Pro" panose="020B0503030403020204" pitchFamily="34" charset="0"/>
                        </a:rPr>
                        <a:t>Malecones</a:t>
                      </a:r>
                      <a:endParaRPr lang="es-ES" sz="1600" b="1" i="0" u="none" strike="noStrike" dirty="0">
                        <a:solidFill>
                          <a:schemeClr val="bg1"/>
                        </a:solidFill>
                        <a:effectLst/>
                        <a:latin typeface="Myriad Pro" panose="020B0503030403020204" pitchFamily="34" charset="0"/>
                      </a:endParaRPr>
                    </a:p>
                  </a:txBody>
                  <a:tcPr marL="2614" marR="2614" marT="2614" marB="0" anchor="ctr">
                    <a:solidFill>
                      <a:srgbClr val="0570B8"/>
                    </a:solidFill>
                  </a:tcPr>
                </a:tc>
                <a:extLst>
                  <a:ext uri="{0D108BD9-81ED-4DB2-BD59-A6C34878D82A}">
                    <a16:rowId xmlns:a16="http://schemas.microsoft.com/office/drawing/2014/main" val="1952186803"/>
                  </a:ext>
                </a:extLst>
              </a:tr>
              <a:tr h="219676">
                <a:tc>
                  <a:txBody>
                    <a:bodyPr/>
                    <a:lstStyle/>
                    <a:p>
                      <a:pPr algn="ctr" fontAlgn="b"/>
                      <a:r>
                        <a:rPr lang="es-ES" sz="1600" b="1" i="0" u="none" strike="noStrike" dirty="0">
                          <a:solidFill>
                            <a:srgbClr val="003366"/>
                          </a:solidFill>
                          <a:effectLst/>
                          <a:latin typeface="Myriad Pro" panose="020B0503030403020204" pitchFamily="34" charset="0"/>
                        </a:rPr>
                        <a:t> $      2,6 </a:t>
                      </a:r>
                    </a:p>
                  </a:txBody>
                  <a:tcPr marL="9525" marR="9525" marT="9525" marB="0" anchor="b">
                    <a:noFill/>
                  </a:tcPr>
                </a:tc>
                <a:tc>
                  <a:txBody>
                    <a:bodyPr/>
                    <a:lstStyle/>
                    <a:p>
                      <a:pPr algn="ctr" fontAlgn="b"/>
                      <a:r>
                        <a:rPr lang="es-ES" sz="1600" b="1" i="0" u="none" strike="noStrike" dirty="0">
                          <a:solidFill>
                            <a:srgbClr val="003366"/>
                          </a:solidFill>
                          <a:effectLst/>
                          <a:latin typeface="Myriad Pro" panose="020B0503030403020204" pitchFamily="34" charset="0"/>
                        </a:rPr>
                        <a:t>412,5 km</a:t>
                      </a:r>
                    </a:p>
                  </a:txBody>
                  <a:tcPr marL="9525" marR="9525" marT="9525" marB="0" anchor="b">
                    <a:noFill/>
                  </a:tcPr>
                </a:tc>
                <a:tc>
                  <a:txBody>
                    <a:bodyPr/>
                    <a:lstStyle/>
                    <a:p>
                      <a:pPr algn="ctr" fontAlgn="b"/>
                      <a:r>
                        <a:rPr lang="es-ES" sz="1600" b="1" i="0" u="none" strike="noStrike" dirty="0">
                          <a:solidFill>
                            <a:srgbClr val="003366"/>
                          </a:solidFill>
                          <a:effectLst/>
                          <a:latin typeface="Myriad Pro" panose="020B0503030403020204" pitchFamily="34" charset="0"/>
                        </a:rPr>
                        <a:t>1032.53 km</a:t>
                      </a:r>
                    </a:p>
                  </a:txBody>
                  <a:tcPr marL="9525" marR="9525" marT="9525" marB="0" anchor="b">
                    <a:noFill/>
                  </a:tcPr>
                </a:tc>
                <a:tc>
                  <a:txBody>
                    <a:bodyPr/>
                    <a:lstStyle/>
                    <a:p>
                      <a:pPr algn="ctr" fontAlgn="b"/>
                      <a:r>
                        <a:rPr lang="es-CO" sz="1600" b="1" i="0" u="none" strike="noStrike" dirty="0">
                          <a:solidFill>
                            <a:srgbClr val="003366"/>
                          </a:solidFill>
                          <a:effectLst/>
                          <a:latin typeface="Myriad Pro" panose="020B0503030403020204" pitchFamily="34" charset="0"/>
                        </a:rPr>
                        <a:t>5</a:t>
                      </a:r>
                      <a:r>
                        <a:rPr lang="es-ES" sz="1600" b="1" i="0" u="none" strike="noStrike" dirty="0">
                          <a:solidFill>
                            <a:srgbClr val="003366"/>
                          </a:solidFill>
                          <a:effectLst/>
                          <a:latin typeface="Myriad Pro" panose="020B0503030403020204" pitchFamily="34" charset="0"/>
                        </a:rPr>
                        <a:t>2</a:t>
                      </a:r>
                    </a:p>
                  </a:txBody>
                  <a:tcPr marL="9525" marR="9525" marT="9525" marB="0" anchor="b">
                    <a:noFill/>
                  </a:tcPr>
                </a:tc>
                <a:tc>
                  <a:txBody>
                    <a:bodyPr/>
                    <a:lstStyle/>
                    <a:p>
                      <a:pPr algn="ctr" fontAlgn="b"/>
                      <a:r>
                        <a:rPr lang="es-ES" sz="1600" b="1" i="0" u="none" strike="noStrike" dirty="0">
                          <a:solidFill>
                            <a:srgbClr val="003366"/>
                          </a:solidFill>
                          <a:effectLst/>
                          <a:latin typeface="Myriad Pro" panose="020B0503030403020204" pitchFamily="34" charset="0"/>
                        </a:rPr>
                        <a:t>0.2 km</a:t>
                      </a:r>
                    </a:p>
                  </a:txBody>
                  <a:tcPr marL="9525" marR="9525" marT="9525" marB="0" anchor="b">
                    <a:noFill/>
                  </a:tcPr>
                </a:tc>
                <a:tc>
                  <a:txBody>
                    <a:bodyPr/>
                    <a:lstStyle/>
                    <a:p>
                      <a:pPr algn="ctr" fontAlgn="b"/>
                      <a:r>
                        <a:rPr lang="es-ES" sz="1600" b="1" i="0" u="none" strike="noStrike" dirty="0">
                          <a:solidFill>
                            <a:srgbClr val="003366"/>
                          </a:solidFill>
                          <a:effectLst/>
                          <a:latin typeface="Myriad Pro" panose="020B0503030403020204" pitchFamily="34" charset="0"/>
                        </a:rPr>
                        <a:t>33,6 km</a:t>
                      </a:r>
                    </a:p>
                  </a:txBody>
                  <a:tcPr marL="9525" marR="9525" marT="9525" marB="0" anchor="b">
                    <a:noFill/>
                  </a:tcPr>
                </a:tc>
                <a:tc>
                  <a:txBody>
                    <a:bodyPr/>
                    <a:lstStyle/>
                    <a:p>
                      <a:pPr algn="ctr" fontAlgn="b"/>
                      <a:r>
                        <a:rPr lang="es-ES" sz="1600" b="1" i="0" u="none" strike="noStrike" dirty="0">
                          <a:solidFill>
                            <a:srgbClr val="003366"/>
                          </a:solidFill>
                          <a:effectLst/>
                          <a:latin typeface="Myriad Pro" panose="020B0503030403020204" pitchFamily="34" charset="0"/>
                        </a:rPr>
                        <a:t>1 km</a:t>
                      </a:r>
                    </a:p>
                  </a:txBody>
                  <a:tcPr marL="9525" marR="9525" marT="9525" marB="0" anchor="b">
                    <a:noFill/>
                  </a:tcPr>
                </a:tc>
                <a:extLst>
                  <a:ext uri="{0D108BD9-81ED-4DB2-BD59-A6C34878D82A}">
                    <a16:rowId xmlns:a16="http://schemas.microsoft.com/office/drawing/2014/main" val="3695481277"/>
                  </a:ext>
                </a:extLst>
              </a:tr>
            </a:tbl>
          </a:graphicData>
        </a:graphic>
      </p:graphicFrame>
      <p:sp>
        <p:nvSpPr>
          <p:cNvPr id="19" name="Rectángulo: esquinas redondeadas 18">
            <a:extLst>
              <a:ext uri="{FF2B5EF4-FFF2-40B4-BE49-F238E27FC236}">
                <a16:creationId xmlns:a16="http://schemas.microsoft.com/office/drawing/2014/main" id="{17E0E4CD-D5F4-46E3-9717-309EFBA8A1E4}"/>
              </a:ext>
            </a:extLst>
          </p:cNvPr>
          <p:cNvSpPr/>
          <p:nvPr/>
        </p:nvSpPr>
        <p:spPr>
          <a:xfrm>
            <a:off x="1469185" y="1027391"/>
            <a:ext cx="1837296" cy="830179"/>
          </a:xfrm>
          <a:prstGeom prst="roundRect">
            <a:avLst/>
          </a:prstGeom>
          <a:solidFill>
            <a:srgbClr val="05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0" i="0" u="none" strike="noStrike" kern="1200" cap="none" spc="0" normalizeH="0" baseline="0" noProof="0" dirty="0">
                <a:ln>
                  <a:noFill/>
                </a:ln>
                <a:solidFill>
                  <a:prstClr val="white"/>
                </a:solidFill>
                <a:effectLst/>
                <a:uLnTx/>
                <a:uFillTx/>
                <a:latin typeface="Myriad Pro" panose="020B0503030403020204" pitchFamily="34" charset="0"/>
              </a:rPr>
              <a:t>OCAD</a:t>
            </a: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$ 1,3 billones</a:t>
            </a:r>
            <a:endParaRPr kumimoji="0" lang="es-ES" sz="1500" b="0" i="0" u="none" strike="noStrike" kern="1200" cap="none" spc="0" normalizeH="0" baseline="0" noProof="0" dirty="0">
              <a:ln>
                <a:noFill/>
              </a:ln>
              <a:solidFill>
                <a:prstClr val="white"/>
              </a:solidFill>
              <a:effectLst/>
              <a:uLnTx/>
              <a:uFillTx/>
              <a:latin typeface="Myriad Pro" panose="020B0503030403020204" pitchFamily="34" charset="0"/>
            </a:endParaRPr>
          </a:p>
        </p:txBody>
      </p:sp>
      <p:sp>
        <p:nvSpPr>
          <p:cNvPr id="21" name="Rectángulo: esquinas redondeadas 20">
            <a:extLst>
              <a:ext uri="{FF2B5EF4-FFF2-40B4-BE49-F238E27FC236}">
                <a16:creationId xmlns:a16="http://schemas.microsoft.com/office/drawing/2014/main" id="{44C9E382-3F27-4355-A507-3F62A70372F6}"/>
              </a:ext>
            </a:extLst>
          </p:cNvPr>
          <p:cNvSpPr/>
          <p:nvPr/>
        </p:nvSpPr>
        <p:spPr>
          <a:xfrm>
            <a:off x="1469185" y="3575784"/>
            <a:ext cx="1837296" cy="830179"/>
          </a:xfrm>
          <a:prstGeom prst="roundRect">
            <a:avLst/>
          </a:prstGeom>
          <a:solidFill>
            <a:srgbClr val="05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0" i="0" u="none" strike="noStrike" kern="1200" cap="none" spc="0" normalizeH="0" baseline="0" noProof="0" dirty="0">
                <a:ln>
                  <a:noFill/>
                </a:ln>
                <a:solidFill>
                  <a:prstClr val="white"/>
                </a:solidFill>
                <a:effectLst/>
                <a:uLnTx/>
                <a:uFillTx/>
                <a:latin typeface="Myriad Pro" panose="020B0503030403020204" pitchFamily="34" charset="0"/>
              </a:rPr>
              <a:t>BICENTENARIO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500" b="1" i="0" u="none" strike="noStrike" kern="1200" cap="none" spc="0" normalizeH="0" baseline="0" noProof="0" dirty="0">
                <a:ln>
                  <a:noFill/>
                </a:ln>
                <a:solidFill>
                  <a:prstClr val="white"/>
                </a:solidFill>
                <a:effectLst/>
                <a:uLnTx/>
                <a:uFillTx/>
                <a:latin typeface="Myriad Pro" panose="020B0503030403020204" pitchFamily="34" charset="0"/>
              </a:rPr>
              <a:t>$ 217.445 millones</a:t>
            </a:r>
            <a:endParaRPr kumimoji="0" lang="es-ES" sz="1500" b="1" i="0" u="none" strike="noStrike" kern="1200" cap="none" spc="0" normalizeH="0" baseline="0" noProof="0" dirty="0">
              <a:ln>
                <a:noFill/>
              </a:ln>
              <a:solidFill>
                <a:prstClr val="white"/>
              </a:solidFill>
              <a:effectLst/>
              <a:uLnTx/>
              <a:uFillTx/>
              <a:latin typeface="Myriad Pro" panose="020B0503030403020204" pitchFamily="34" charset="0"/>
            </a:endParaRPr>
          </a:p>
        </p:txBody>
      </p:sp>
      <p:sp>
        <p:nvSpPr>
          <p:cNvPr id="6" name="Rectángulo: esquinas redondeadas 5">
            <a:extLst>
              <a:ext uri="{FF2B5EF4-FFF2-40B4-BE49-F238E27FC236}">
                <a16:creationId xmlns:a16="http://schemas.microsoft.com/office/drawing/2014/main" id="{DAC9C93D-F9B1-438C-B8AA-9FDB806F9807}"/>
              </a:ext>
            </a:extLst>
          </p:cNvPr>
          <p:cNvSpPr/>
          <p:nvPr/>
        </p:nvSpPr>
        <p:spPr>
          <a:xfrm>
            <a:off x="1441939" y="2244382"/>
            <a:ext cx="2734556" cy="1025186"/>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CO" sz="1800" b="0" i="0" u="none" strike="noStrike" kern="1200" cap="none" spc="0" normalizeH="0" baseline="0" noProof="0" dirty="0">
                <a:ln>
                  <a:noFill/>
                </a:ln>
                <a:solidFill>
                  <a:prstClr val="white"/>
                </a:solidFill>
                <a:effectLst/>
                <a:uLnTx/>
                <a:uFillTx/>
                <a:latin typeface="Myriad Pro" panose="020B0503030403020204" pitchFamily="34" charset="0"/>
              </a:rPr>
              <a:t>SUBDIRECCIÓN DE LA RED TERCIARIA</a:t>
            </a:r>
            <a:endParaRPr kumimoji="0" lang="es-ES" sz="1800" b="0" i="0" u="none" strike="noStrike" kern="1200" cap="none" spc="0" normalizeH="0" baseline="0" noProof="0" dirty="0">
              <a:ln>
                <a:noFill/>
              </a:ln>
              <a:solidFill>
                <a:prstClr val="white"/>
              </a:solidFill>
              <a:effectLst/>
              <a:uLnTx/>
              <a:uFillTx/>
              <a:latin typeface="Myriad Pro" panose="020B0503030403020204" pitchFamily="34" charset="0"/>
            </a:endParaRPr>
          </a:p>
        </p:txBody>
      </p:sp>
      <p:grpSp>
        <p:nvGrpSpPr>
          <p:cNvPr id="12" name="Group 8">
            <a:extLst>
              <a:ext uri="{FF2B5EF4-FFF2-40B4-BE49-F238E27FC236}">
                <a16:creationId xmlns:a16="http://schemas.microsoft.com/office/drawing/2014/main" id="{02D478B1-E6BE-4D23-99E6-4368AE4BEB13}"/>
              </a:ext>
            </a:extLst>
          </p:cNvPr>
          <p:cNvGrpSpPr/>
          <p:nvPr/>
        </p:nvGrpSpPr>
        <p:grpSpPr>
          <a:xfrm>
            <a:off x="-23446" y="-15240"/>
            <a:ext cx="9156559" cy="830181"/>
            <a:chOff x="0" y="421103"/>
            <a:chExt cx="9156559" cy="830181"/>
          </a:xfrm>
        </p:grpSpPr>
        <p:sp>
          <p:nvSpPr>
            <p:cNvPr id="14" name="Rectangle 7">
              <a:extLst>
                <a:ext uri="{FF2B5EF4-FFF2-40B4-BE49-F238E27FC236}">
                  <a16:creationId xmlns:a16="http://schemas.microsoft.com/office/drawing/2014/main" id="{616B02CF-D4F2-47DF-A8FF-603470993690}"/>
                </a:ext>
              </a:extLst>
            </p:cNvPr>
            <p:cNvSpPr/>
            <p:nvPr/>
          </p:nvSpPr>
          <p:spPr>
            <a:xfrm>
              <a:off x="1465385" y="421105"/>
              <a:ext cx="769117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9">
              <a:extLst>
                <a:ext uri="{FF2B5EF4-FFF2-40B4-BE49-F238E27FC236}">
                  <a16:creationId xmlns:a16="http://schemas.microsoft.com/office/drawing/2014/main" id="{524CF473-1751-4460-9806-3383F8ED25C2}"/>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0">
              <a:extLst>
                <a:ext uri="{FF2B5EF4-FFF2-40B4-BE49-F238E27FC236}">
                  <a16:creationId xmlns:a16="http://schemas.microsoft.com/office/drawing/2014/main" id="{D2F77FDA-F27F-4725-BDD9-5649A4D968C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3" name="Título 1">
            <a:extLst>
              <a:ext uri="{FF2B5EF4-FFF2-40B4-BE49-F238E27FC236}">
                <a16:creationId xmlns:a16="http://schemas.microsoft.com/office/drawing/2014/main" id="{4CBCEBA4-A44C-48F7-B9D7-32608F45020A}"/>
              </a:ext>
            </a:extLst>
          </p:cNvPr>
          <p:cNvSpPr txBox="1">
            <a:spLocks/>
          </p:cNvSpPr>
          <p:nvPr/>
        </p:nvSpPr>
        <p:spPr>
          <a:xfrm>
            <a:off x="1465384" y="0"/>
            <a:ext cx="7667729"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Gestión Programas Red Terciaria</a:t>
            </a:r>
          </a:p>
        </p:txBody>
      </p:sp>
      <p:pic>
        <p:nvPicPr>
          <p:cNvPr id="4" name="Imagen 3" descr="Imagen que contiene árbol, exterior, cielo, rojo&#10;&#10;Descripción generada automáticamente">
            <a:extLst>
              <a:ext uri="{FF2B5EF4-FFF2-40B4-BE49-F238E27FC236}">
                <a16:creationId xmlns:a16="http://schemas.microsoft.com/office/drawing/2014/main" id="{D2F93B6B-29B1-48EC-AEB4-A32151AE77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3035" y="1020070"/>
            <a:ext cx="5327301" cy="3550147"/>
          </a:xfrm>
          <a:prstGeom prst="rect">
            <a:avLst/>
          </a:prstGeom>
          <a:ln>
            <a:solidFill>
              <a:schemeClr val="tx1"/>
            </a:solidFill>
          </a:ln>
        </p:spPr>
      </p:pic>
    </p:spTree>
    <p:extLst>
      <p:ext uri="{BB962C8B-B14F-4D97-AF65-F5344CB8AC3E}">
        <p14:creationId xmlns:p14="http://schemas.microsoft.com/office/powerpoint/2010/main" val="30144405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0457" y="962681"/>
            <a:ext cx="9292838" cy="1036839"/>
          </a:xfrm>
        </p:spPr>
        <p:txBody>
          <a:bodyPr>
            <a:noAutofit/>
          </a:bodyPr>
          <a:lstStyle/>
          <a:p>
            <a:pPr algn="just"/>
            <a:r>
              <a:rPr lang="es-ES" sz="2000" dirty="0">
                <a:solidFill>
                  <a:srgbClr val="003366"/>
                </a:solidFill>
                <a:latin typeface="Myriad Pro" panose="020B0503030403020204" pitchFamily="34" charset="0"/>
              </a:rPr>
              <a:t>Programa para el mejoramiento y mantenimiento de las vías rurales, actualización de cartillas de obras tipo, implementación de tecnologías alternativas, inventario de 142.000 km de la red terciaria.</a:t>
            </a:r>
            <a:endParaRPr lang="es-CO" sz="2000" dirty="0">
              <a:solidFill>
                <a:srgbClr val="003366"/>
              </a:solidFill>
              <a:latin typeface="Myriad Pro" panose="020B0503030403020204" pitchFamily="34" charset="0"/>
            </a:endParaRPr>
          </a:p>
        </p:txBody>
      </p:sp>
      <p:sp>
        <p:nvSpPr>
          <p:cNvPr id="13" name="Título 1">
            <a:extLst>
              <a:ext uri="{FF2B5EF4-FFF2-40B4-BE49-F238E27FC236}">
                <a16:creationId xmlns:a16="http://schemas.microsoft.com/office/drawing/2014/main" id="{CCB7E983-255E-4179-88F2-202B2030B72E}"/>
              </a:ext>
            </a:extLst>
          </p:cNvPr>
          <p:cNvSpPr txBox="1">
            <a:spLocks/>
          </p:cNvSpPr>
          <p:nvPr/>
        </p:nvSpPr>
        <p:spPr>
          <a:xfrm>
            <a:off x="1565868" y="4019603"/>
            <a:ext cx="4802275" cy="14896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marR="0" lvl="0" indent="-285750" defTabSz="914400" rtl="0" eaLnBrk="1" fontAlgn="base" latinLnBrk="0" hangingPunct="1">
              <a:lnSpc>
                <a:spcPct val="9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rPr>
              <a:t>Programa estructurado. </a:t>
            </a:r>
          </a:p>
          <a:p>
            <a:pPr marL="285750" marR="0" lvl="0" indent="-285750" defTabSz="914400" rtl="0" eaLnBrk="1" fontAlgn="base" latinLnBrk="0" hangingPunct="1">
              <a:lnSpc>
                <a:spcPct val="9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rPr>
              <a:t>Participación de 938 Municipios y 21 Departamentos</a:t>
            </a:r>
          </a:p>
          <a:p>
            <a:pPr marL="285750" marR="0" lvl="0" indent="-285750" defTabSz="914400" rtl="0" eaLnBrk="1" fontAlgn="base" latinLnBrk="0" hangingPunct="1">
              <a:lnSpc>
                <a:spcPct val="9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rPr>
              <a:t>Etapa de Calificación del Programa: 100% de municipios visitados </a:t>
            </a:r>
            <a:r>
              <a:rPr kumimoji="0" lang="es-CO" sz="1800" b="1" i="0" u="none" strike="noStrike" kern="1200" cap="none" spc="0" normalizeH="0" baseline="0" noProof="0" dirty="0">
                <a:ln>
                  <a:noFill/>
                </a:ln>
                <a:solidFill>
                  <a:srgbClr val="003366"/>
                </a:solidFill>
                <a:effectLst/>
                <a:uLnTx/>
                <a:uFillTx/>
                <a:latin typeface="Myriad Pro" panose="020B0503030403020204" pitchFamily="34" charset="0"/>
              </a:rPr>
              <a:t>(PRIMER AÑO)</a:t>
            </a:r>
          </a:p>
        </p:txBody>
      </p:sp>
      <p:sp>
        <p:nvSpPr>
          <p:cNvPr id="15" name="Título 1">
            <a:extLst>
              <a:ext uri="{FF2B5EF4-FFF2-40B4-BE49-F238E27FC236}">
                <a16:creationId xmlns:a16="http://schemas.microsoft.com/office/drawing/2014/main" id="{C92A5584-6D3D-416B-B726-EEE5783B5255}"/>
              </a:ext>
            </a:extLst>
          </p:cNvPr>
          <p:cNvSpPr txBox="1">
            <a:spLocks/>
          </p:cNvSpPr>
          <p:nvPr/>
        </p:nvSpPr>
        <p:spPr>
          <a:xfrm>
            <a:off x="1565868" y="2006743"/>
            <a:ext cx="3754536" cy="52059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rPr>
              <a:t>Metas 2018-2022</a:t>
            </a:r>
          </a:p>
        </p:txBody>
      </p:sp>
      <p:graphicFrame>
        <p:nvGraphicFramePr>
          <p:cNvPr id="19" name="Tabla 3">
            <a:extLst>
              <a:ext uri="{FF2B5EF4-FFF2-40B4-BE49-F238E27FC236}">
                <a16:creationId xmlns:a16="http://schemas.microsoft.com/office/drawing/2014/main" id="{042B6C6A-55BE-470F-9237-2B4F6215ECD7}"/>
              </a:ext>
            </a:extLst>
          </p:cNvPr>
          <p:cNvGraphicFramePr>
            <a:graphicFrameLocks noGrp="1"/>
          </p:cNvGraphicFramePr>
          <p:nvPr>
            <p:extLst>
              <p:ext uri="{D42A27DB-BD31-4B8C-83A1-F6EECF244321}">
                <p14:modId xmlns:p14="http://schemas.microsoft.com/office/powerpoint/2010/main" val="88206565"/>
              </p:ext>
            </p:extLst>
          </p:nvPr>
        </p:nvGraphicFramePr>
        <p:xfrm>
          <a:off x="1565868" y="2534558"/>
          <a:ext cx="3754536" cy="839246"/>
        </p:xfrm>
        <a:graphic>
          <a:graphicData uri="http://schemas.openxmlformats.org/drawingml/2006/table">
            <a:tbl>
              <a:tblPr firstRow="1" bandRow="1">
                <a:tableStyleId>{5C22544A-7EE6-4342-B048-85BDC9FD1C3A}</a:tableStyleId>
              </a:tblPr>
              <a:tblGrid>
                <a:gridCol w="1691187">
                  <a:extLst>
                    <a:ext uri="{9D8B030D-6E8A-4147-A177-3AD203B41FA5}">
                      <a16:colId xmlns:a16="http://schemas.microsoft.com/office/drawing/2014/main" val="1983251182"/>
                    </a:ext>
                  </a:extLst>
                </a:gridCol>
                <a:gridCol w="2063349">
                  <a:extLst>
                    <a:ext uri="{9D8B030D-6E8A-4147-A177-3AD203B41FA5}">
                      <a16:colId xmlns:a16="http://schemas.microsoft.com/office/drawing/2014/main" val="1146904893"/>
                    </a:ext>
                  </a:extLst>
                </a:gridCol>
              </a:tblGrid>
              <a:tr h="488726">
                <a:tc>
                  <a:txBody>
                    <a:bodyPr/>
                    <a:lstStyle/>
                    <a:p>
                      <a:pPr algn="ctr"/>
                      <a:r>
                        <a:rPr lang="es-CO" sz="1700" dirty="0">
                          <a:solidFill>
                            <a:srgbClr val="FFC000"/>
                          </a:solidFill>
                          <a:latin typeface="Myriad Pro" panose="020B0503030403020204" pitchFamily="34" charset="0"/>
                        </a:rPr>
                        <a:t>Mejoramiento</a:t>
                      </a:r>
                      <a:endParaRPr lang="es-ES" sz="1700" dirty="0">
                        <a:solidFill>
                          <a:srgbClr val="FFC000"/>
                        </a:solidFill>
                        <a:latin typeface="Myriad Pro" panose="020B0503030403020204" pitchFamily="34" charset="0"/>
                      </a:endParaRPr>
                    </a:p>
                  </a:txBody>
                  <a:tcPr anchor="ctr">
                    <a:solidFill>
                      <a:srgbClr val="0570B8"/>
                    </a:solidFill>
                  </a:tcPr>
                </a:tc>
                <a:tc>
                  <a:txBody>
                    <a:bodyPr/>
                    <a:lstStyle/>
                    <a:p>
                      <a:pPr algn="ctr"/>
                      <a:r>
                        <a:rPr lang="es-CO" sz="1700" dirty="0">
                          <a:solidFill>
                            <a:srgbClr val="FFC000"/>
                          </a:solidFill>
                          <a:latin typeface="Myriad Pro" panose="020B0503030403020204" pitchFamily="34" charset="0"/>
                        </a:rPr>
                        <a:t>Mantenimiento</a:t>
                      </a:r>
                      <a:endParaRPr lang="es-ES" sz="1700" dirty="0">
                        <a:solidFill>
                          <a:srgbClr val="FFC000"/>
                        </a:solidFill>
                        <a:latin typeface="Myriad Pro" panose="020B0503030403020204" pitchFamily="34" charset="0"/>
                      </a:endParaRPr>
                    </a:p>
                  </a:txBody>
                  <a:tcPr anchor="ctr">
                    <a:solidFill>
                      <a:srgbClr val="0570B8"/>
                    </a:solidFill>
                  </a:tcPr>
                </a:tc>
                <a:extLst>
                  <a:ext uri="{0D108BD9-81ED-4DB2-BD59-A6C34878D82A}">
                    <a16:rowId xmlns:a16="http://schemas.microsoft.com/office/drawing/2014/main" val="4096497309"/>
                  </a:ext>
                </a:extLst>
              </a:tr>
              <a:tr h="338314">
                <a:tc>
                  <a:txBody>
                    <a:bodyPr/>
                    <a:lstStyle/>
                    <a:p>
                      <a:pPr algn="ctr"/>
                      <a:r>
                        <a:rPr lang="es-CO" sz="1700" b="1" dirty="0">
                          <a:solidFill>
                            <a:srgbClr val="003366"/>
                          </a:solidFill>
                          <a:latin typeface="Myriad Pro" panose="020B0503030403020204" pitchFamily="34" charset="0"/>
                        </a:rPr>
                        <a:t>400 km</a:t>
                      </a:r>
                      <a:endParaRPr lang="es-ES" sz="1700" b="1" dirty="0">
                        <a:solidFill>
                          <a:srgbClr val="003366"/>
                        </a:solidFill>
                        <a:latin typeface="Myriad Pro" panose="020B0503030403020204" pitchFamily="34" charset="0"/>
                      </a:endParaRPr>
                    </a:p>
                  </a:txBody>
                  <a:tcPr anchor="ctr"/>
                </a:tc>
                <a:tc>
                  <a:txBody>
                    <a:bodyPr/>
                    <a:lstStyle/>
                    <a:p>
                      <a:pPr algn="ctr"/>
                      <a:r>
                        <a:rPr lang="es-CO" sz="1700" b="1" dirty="0">
                          <a:solidFill>
                            <a:srgbClr val="003366"/>
                          </a:solidFill>
                          <a:latin typeface="Myriad Pro" panose="020B0503030403020204" pitchFamily="34" charset="0"/>
                        </a:rPr>
                        <a:t>15.000 km</a:t>
                      </a:r>
                      <a:endParaRPr lang="es-ES" sz="1700" b="1"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2265459176"/>
                  </a:ext>
                </a:extLst>
              </a:tr>
            </a:tbl>
          </a:graphicData>
        </a:graphic>
      </p:graphicFrame>
      <p:grpSp>
        <p:nvGrpSpPr>
          <p:cNvPr id="9" name="Group 8">
            <a:extLst>
              <a:ext uri="{FF2B5EF4-FFF2-40B4-BE49-F238E27FC236}">
                <a16:creationId xmlns:a16="http://schemas.microsoft.com/office/drawing/2014/main" id="{F43D43BB-C894-47FD-8BD7-09328AE4ADCE}"/>
              </a:ext>
            </a:extLst>
          </p:cNvPr>
          <p:cNvGrpSpPr/>
          <p:nvPr/>
        </p:nvGrpSpPr>
        <p:grpSpPr>
          <a:xfrm>
            <a:off x="0" y="-5709"/>
            <a:ext cx="5457825" cy="830181"/>
            <a:chOff x="0" y="421103"/>
            <a:chExt cx="5457825" cy="830181"/>
          </a:xfrm>
        </p:grpSpPr>
        <p:sp>
          <p:nvSpPr>
            <p:cNvPr id="10" name="Rectangle 7">
              <a:extLst>
                <a:ext uri="{FF2B5EF4-FFF2-40B4-BE49-F238E27FC236}">
                  <a16:creationId xmlns:a16="http://schemas.microsoft.com/office/drawing/2014/main" id="{DC1CF2E9-7899-46F2-8437-3A7AC74FA0DC}"/>
                </a:ext>
              </a:extLst>
            </p:cNvPr>
            <p:cNvSpPr/>
            <p:nvPr/>
          </p:nvSpPr>
          <p:spPr>
            <a:xfrm>
              <a:off x="1465386" y="421105"/>
              <a:ext cx="399243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9">
              <a:extLst>
                <a:ext uri="{FF2B5EF4-FFF2-40B4-BE49-F238E27FC236}">
                  <a16:creationId xmlns:a16="http://schemas.microsoft.com/office/drawing/2014/main" id="{3AC933A4-3969-4A1A-AC77-59EAC05AA9D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0">
              <a:extLst>
                <a:ext uri="{FF2B5EF4-FFF2-40B4-BE49-F238E27FC236}">
                  <a16:creationId xmlns:a16="http://schemas.microsoft.com/office/drawing/2014/main" id="{80F02028-7717-4713-AD52-6D3B8AF7853D}"/>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6" name="Título 1">
            <a:extLst>
              <a:ext uri="{FF2B5EF4-FFF2-40B4-BE49-F238E27FC236}">
                <a16:creationId xmlns:a16="http://schemas.microsoft.com/office/drawing/2014/main" id="{6B53B203-C83C-4884-B63B-FE92468D1428}"/>
              </a:ext>
            </a:extLst>
          </p:cNvPr>
          <p:cNvSpPr txBox="1">
            <a:spLocks/>
          </p:cNvSpPr>
          <p:nvPr/>
        </p:nvSpPr>
        <p:spPr>
          <a:xfrm>
            <a:off x="1465385" y="0"/>
            <a:ext cx="532730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Colombia Rural</a:t>
            </a:r>
          </a:p>
        </p:txBody>
      </p:sp>
      <p:pic>
        <p:nvPicPr>
          <p:cNvPr id="4" name="Imagen 3" descr="Imagen que contiene árbol, exterior, suelo, montar&#10;&#10;Descripción generada automáticamente">
            <a:extLst>
              <a:ext uri="{FF2B5EF4-FFF2-40B4-BE49-F238E27FC236}">
                <a16:creationId xmlns:a16="http://schemas.microsoft.com/office/drawing/2014/main" id="{040C480A-6DDC-47EC-9126-D58E95BD8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0791" y="1906897"/>
            <a:ext cx="5328507" cy="3602371"/>
          </a:xfrm>
          <a:prstGeom prst="rect">
            <a:avLst/>
          </a:prstGeom>
          <a:ln>
            <a:solidFill>
              <a:schemeClr val="tx1"/>
            </a:solidFill>
          </a:ln>
        </p:spPr>
      </p:pic>
      <p:sp>
        <p:nvSpPr>
          <p:cNvPr id="18" name="Título 1">
            <a:extLst>
              <a:ext uri="{FF2B5EF4-FFF2-40B4-BE49-F238E27FC236}">
                <a16:creationId xmlns:a16="http://schemas.microsoft.com/office/drawing/2014/main" id="{60EB2FB2-ABA9-42E2-BA8F-F76B1A860E51}"/>
              </a:ext>
            </a:extLst>
          </p:cNvPr>
          <p:cNvSpPr txBox="1">
            <a:spLocks/>
          </p:cNvSpPr>
          <p:nvPr/>
        </p:nvSpPr>
        <p:spPr>
          <a:xfrm>
            <a:off x="1565868" y="3533131"/>
            <a:ext cx="3754536" cy="52059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rPr>
              <a:t>Avance 2018-2019</a:t>
            </a:r>
          </a:p>
        </p:txBody>
      </p:sp>
    </p:spTree>
    <p:extLst>
      <p:ext uri="{BB962C8B-B14F-4D97-AF65-F5344CB8AC3E}">
        <p14:creationId xmlns:p14="http://schemas.microsoft.com/office/powerpoint/2010/main" val="25789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158144532"/>
              </p:ext>
            </p:extLst>
          </p:nvPr>
        </p:nvGraphicFramePr>
        <p:xfrm>
          <a:off x="-33076" y="1005840"/>
          <a:ext cx="12043954" cy="44777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redondeado 9"/>
          <p:cNvSpPr/>
          <p:nvPr/>
        </p:nvSpPr>
        <p:spPr>
          <a:xfrm>
            <a:off x="1850798" y="1937940"/>
            <a:ext cx="3073400" cy="406400"/>
          </a:xfrm>
          <a:prstGeom prst="roundRect">
            <a:avLst/>
          </a:prstGeom>
          <a:solidFill>
            <a:srgbClr val="003366"/>
          </a:solidFill>
          <a:ln>
            <a:solidFill>
              <a:srgbClr val="0099CC"/>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ES" sz="2400" b="1" dirty="0">
                <a:solidFill>
                  <a:schemeClr val="bg1"/>
                </a:solidFill>
                <a:latin typeface="Myriad Pro" panose="020B0503030403020204" pitchFamily="34" charset="0"/>
                <a:ea typeface="+mj-ea"/>
                <a:cs typeface="+mj-cs"/>
              </a:rPr>
              <a:t>MISIÓN</a:t>
            </a:r>
            <a:endParaRPr lang="es-CO" sz="2400" b="1" dirty="0">
              <a:solidFill>
                <a:schemeClr val="bg1"/>
              </a:solidFill>
              <a:latin typeface="Myriad Pro" panose="020B0503030403020204" pitchFamily="34" charset="0"/>
              <a:ea typeface="+mj-ea"/>
              <a:cs typeface="+mj-cs"/>
            </a:endParaRPr>
          </a:p>
        </p:txBody>
      </p:sp>
      <p:sp>
        <p:nvSpPr>
          <p:cNvPr id="11" name="Rectángulo redondeado 10"/>
          <p:cNvSpPr/>
          <p:nvPr/>
        </p:nvSpPr>
        <p:spPr>
          <a:xfrm>
            <a:off x="7456016" y="1941572"/>
            <a:ext cx="3073400" cy="406400"/>
          </a:xfrm>
          <a:prstGeom prst="roundRect">
            <a:avLst/>
          </a:prstGeom>
          <a:solidFill>
            <a:srgbClr val="003366"/>
          </a:solidFill>
          <a:ln>
            <a:solidFill>
              <a:srgbClr val="0099CC"/>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O" altLang="es-CO" sz="2400" b="1" dirty="0">
                <a:solidFill>
                  <a:schemeClr val="bg1"/>
                </a:solidFill>
                <a:latin typeface="Myriad Pro" panose="020B0503030403020204" pitchFamily="34" charset="0"/>
                <a:ea typeface="+mj-ea"/>
                <a:cs typeface="+mj-cs"/>
              </a:rPr>
              <a:t>VISIÓN</a:t>
            </a:r>
          </a:p>
        </p:txBody>
      </p:sp>
      <p:grpSp>
        <p:nvGrpSpPr>
          <p:cNvPr id="8" name="Group 7">
            <a:extLst>
              <a:ext uri="{FF2B5EF4-FFF2-40B4-BE49-F238E27FC236}">
                <a16:creationId xmlns:a16="http://schemas.microsoft.com/office/drawing/2014/main" id="{A3C8A783-05BB-7145-BF83-00140CF11C49}"/>
              </a:ext>
            </a:extLst>
          </p:cNvPr>
          <p:cNvGrpSpPr/>
          <p:nvPr/>
        </p:nvGrpSpPr>
        <p:grpSpPr>
          <a:xfrm>
            <a:off x="0" y="-5709"/>
            <a:ext cx="8316686" cy="830181"/>
            <a:chOff x="0" y="421103"/>
            <a:chExt cx="8316686" cy="830181"/>
          </a:xfrm>
        </p:grpSpPr>
        <p:sp>
          <p:nvSpPr>
            <p:cNvPr id="9" name="Rectangle 8">
              <a:extLst>
                <a:ext uri="{FF2B5EF4-FFF2-40B4-BE49-F238E27FC236}">
                  <a16:creationId xmlns:a16="http://schemas.microsoft.com/office/drawing/2014/main" id="{F55859C2-9B0D-3347-8383-CBF20E9D4237}"/>
                </a:ext>
              </a:extLst>
            </p:cNvPr>
            <p:cNvSpPr/>
            <p:nvPr/>
          </p:nvSpPr>
          <p:spPr>
            <a:xfrm>
              <a:off x="1465385" y="421105"/>
              <a:ext cx="685130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2713231-95D3-5B43-9945-BCFDC3C5651F}"/>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76F2F00E-9F78-A543-9001-02BDF228775B}"/>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ítulo 1">
            <a:extLst>
              <a:ext uri="{FF2B5EF4-FFF2-40B4-BE49-F238E27FC236}">
                <a16:creationId xmlns:a16="http://schemas.microsoft.com/office/drawing/2014/main" id="{3DCBECC1-5657-824D-921F-BA194F75A254}"/>
              </a:ext>
            </a:extLst>
          </p:cNvPr>
          <p:cNvSpPr txBox="1">
            <a:spLocks/>
          </p:cNvSpPr>
          <p:nvPr/>
        </p:nvSpPr>
        <p:spPr>
          <a:xfrm>
            <a:off x="726871" y="0"/>
            <a:ext cx="826584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Plataforma estratégica  - INVIAS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8097542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ítulo 1">
            <a:extLst>
              <a:ext uri="{FF2B5EF4-FFF2-40B4-BE49-F238E27FC236}">
                <a16:creationId xmlns:a16="http://schemas.microsoft.com/office/drawing/2014/main" id="{DF215B83-991B-44D9-890B-EFF26CC48CD6}"/>
              </a:ext>
            </a:extLst>
          </p:cNvPr>
          <p:cNvSpPr txBox="1">
            <a:spLocks/>
          </p:cNvSpPr>
          <p:nvPr/>
        </p:nvSpPr>
        <p:spPr>
          <a:xfrm>
            <a:off x="1465384" y="1172762"/>
            <a:ext cx="9931485" cy="5154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marR="0" lvl="0" indent="-285750" algn="l" defTabSz="914400" rtl="0" eaLnBrk="1" fontAlgn="base" latinLnBrk="0" hangingPunct="1">
              <a:lnSpc>
                <a:spcPct val="9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rPr>
              <a:t>INVIAS adelanta la supervisión de 204 contratos interventoría y 7 contratos de obra para el mejoramiento de 667 km de vías.</a:t>
            </a:r>
          </a:p>
        </p:txBody>
      </p:sp>
      <p:pic>
        <p:nvPicPr>
          <p:cNvPr id="6" name="Imagen 5" descr="Una carretera a la orilla del camino&#10;&#10;Descripción generada automáticamente">
            <a:extLst>
              <a:ext uri="{FF2B5EF4-FFF2-40B4-BE49-F238E27FC236}">
                <a16:creationId xmlns:a16="http://schemas.microsoft.com/office/drawing/2014/main" id="{08805363-6A55-4854-BFF4-0C5C0D6D23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9627" y="3368646"/>
            <a:ext cx="3769454" cy="2120318"/>
          </a:xfrm>
          <a:prstGeom prst="rect">
            <a:avLst/>
          </a:prstGeom>
          <a:ln>
            <a:solidFill>
              <a:schemeClr val="tx1"/>
            </a:solidFill>
          </a:ln>
        </p:spPr>
      </p:pic>
      <p:pic>
        <p:nvPicPr>
          <p:cNvPr id="8" name="Imagen 7" descr="Imagen que contiene exterior, pasto, escena, banqueta&#10;&#10;Descripción generada automáticamente">
            <a:extLst>
              <a:ext uri="{FF2B5EF4-FFF2-40B4-BE49-F238E27FC236}">
                <a16:creationId xmlns:a16="http://schemas.microsoft.com/office/drawing/2014/main" id="{188E6DB0-3015-4447-BFA7-D92F73F965D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5000"/>
          <a:stretch/>
        </p:blipFill>
        <p:spPr>
          <a:xfrm>
            <a:off x="7220982" y="3368646"/>
            <a:ext cx="3771391" cy="2121408"/>
          </a:xfrm>
          <a:prstGeom prst="rect">
            <a:avLst/>
          </a:prstGeom>
          <a:ln>
            <a:solidFill>
              <a:schemeClr val="tx1"/>
            </a:solidFill>
          </a:ln>
        </p:spPr>
      </p:pic>
      <p:graphicFrame>
        <p:nvGraphicFramePr>
          <p:cNvPr id="10" name="Tabla 3">
            <a:extLst>
              <a:ext uri="{FF2B5EF4-FFF2-40B4-BE49-F238E27FC236}">
                <a16:creationId xmlns:a16="http://schemas.microsoft.com/office/drawing/2014/main" id="{1DC67765-8DE1-4C0C-9793-07C30843764A}"/>
              </a:ext>
            </a:extLst>
          </p:cNvPr>
          <p:cNvGraphicFramePr>
            <a:graphicFrameLocks noGrp="1"/>
          </p:cNvGraphicFramePr>
          <p:nvPr>
            <p:extLst>
              <p:ext uri="{D42A27DB-BD31-4B8C-83A1-F6EECF244321}">
                <p14:modId xmlns:p14="http://schemas.microsoft.com/office/powerpoint/2010/main" val="1583700944"/>
              </p:ext>
            </p:extLst>
          </p:nvPr>
        </p:nvGraphicFramePr>
        <p:xfrm>
          <a:off x="424543" y="1920755"/>
          <a:ext cx="11310256" cy="889000"/>
        </p:xfrm>
        <a:graphic>
          <a:graphicData uri="http://schemas.openxmlformats.org/drawingml/2006/table">
            <a:tbl>
              <a:tblPr firstRow="1" bandRow="1"/>
              <a:tblGrid>
                <a:gridCol w="1002628">
                  <a:extLst>
                    <a:ext uri="{9D8B030D-6E8A-4147-A177-3AD203B41FA5}">
                      <a16:colId xmlns:a16="http://schemas.microsoft.com/office/drawing/2014/main" val="981869991"/>
                    </a:ext>
                  </a:extLst>
                </a:gridCol>
                <a:gridCol w="988958">
                  <a:extLst>
                    <a:ext uri="{9D8B030D-6E8A-4147-A177-3AD203B41FA5}">
                      <a16:colId xmlns:a16="http://schemas.microsoft.com/office/drawing/2014/main" val="1983251182"/>
                    </a:ext>
                  </a:extLst>
                </a:gridCol>
                <a:gridCol w="1379888">
                  <a:extLst>
                    <a:ext uri="{9D8B030D-6E8A-4147-A177-3AD203B41FA5}">
                      <a16:colId xmlns:a16="http://schemas.microsoft.com/office/drawing/2014/main" val="3360973311"/>
                    </a:ext>
                  </a:extLst>
                </a:gridCol>
                <a:gridCol w="1013647">
                  <a:extLst>
                    <a:ext uri="{9D8B030D-6E8A-4147-A177-3AD203B41FA5}">
                      <a16:colId xmlns:a16="http://schemas.microsoft.com/office/drawing/2014/main" val="1140564483"/>
                    </a:ext>
                  </a:extLst>
                </a:gridCol>
                <a:gridCol w="925503">
                  <a:extLst>
                    <a:ext uri="{9D8B030D-6E8A-4147-A177-3AD203B41FA5}">
                      <a16:colId xmlns:a16="http://schemas.microsoft.com/office/drawing/2014/main" val="1287514918"/>
                    </a:ext>
                  </a:extLst>
                </a:gridCol>
                <a:gridCol w="1509452">
                  <a:extLst>
                    <a:ext uri="{9D8B030D-6E8A-4147-A177-3AD203B41FA5}">
                      <a16:colId xmlns:a16="http://schemas.microsoft.com/office/drawing/2014/main" val="3662371918"/>
                    </a:ext>
                  </a:extLst>
                </a:gridCol>
                <a:gridCol w="1156879">
                  <a:extLst>
                    <a:ext uri="{9D8B030D-6E8A-4147-A177-3AD203B41FA5}">
                      <a16:colId xmlns:a16="http://schemas.microsoft.com/office/drawing/2014/main" val="1584626804"/>
                    </a:ext>
                  </a:extLst>
                </a:gridCol>
                <a:gridCol w="1141898">
                  <a:extLst>
                    <a:ext uri="{9D8B030D-6E8A-4147-A177-3AD203B41FA5}">
                      <a16:colId xmlns:a16="http://schemas.microsoft.com/office/drawing/2014/main" val="2900492966"/>
                    </a:ext>
                  </a:extLst>
                </a:gridCol>
                <a:gridCol w="1060016">
                  <a:extLst>
                    <a:ext uri="{9D8B030D-6E8A-4147-A177-3AD203B41FA5}">
                      <a16:colId xmlns:a16="http://schemas.microsoft.com/office/drawing/2014/main" val="2096347014"/>
                    </a:ext>
                  </a:extLst>
                </a:gridCol>
                <a:gridCol w="1131387">
                  <a:extLst>
                    <a:ext uri="{9D8B030D-6E8A-4147-A177-3AD203B41FA5}">
                      <a16:colId xmlns:a16="http://schemas.microsoft.com/office/drawing/2014/main" val="2891833690"/>
                    </a:ext>
                  </a:extLst>
                </a:gridCol>
              </a:tblGrid>
              <a:tr h="16199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Acuerdo</a:t>
                      </a:r>
                      <a:r>
                        <a:rPr lang="es-ES" sz="1400" b="0" dirty="0">
                          <a:solidFill>
                            <a:schemeClr val="bg1"/>
                          </a:solidFill>
                          <a:latin typeface="Myriad Pro" panose="020B0503030403020204" pitchFamily="34" charset="0"/>
                        </a:rPr>
                        <a:t>s del 2 al 15</a:t>
                      </a:r>
                      <a:endParaRPr lang="es-CO"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Inversión (billones)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Departamentos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Municipios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Contratos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En Estructuración</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En Ejecución</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Terminados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tc>
                  <a:txBody>
                    <a:bodyPr/>
                    <a:lstStyle/>
                    <a:p>
                      <a:pPr algn="ctr"/>
                      <a:r>
                        <a:rPr lang="es-CO" sz="1400" b="0" dirty="0">
                          <a:solidFill>
                            <a:schemeClr val="bg1"/>
                          </a:solidFill>
                          <a:latin typeface="Myriad Pro" panose="020B0503030403020204" pitchFamily="34" charset="0"/>
                        </a:rPr>
                        <a:t>Empleos Generados</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CO" sz="1400" b="0" dirty="0">
                          <a:solidFill>
                            <a:schemeClr val="bg1"/>
                          </a:solidFill>
                          <a:latin typeface="Myriad Pro" panose="020B0503030403020204" pitchFamily="34" charset="0"/>
                        </a:rPr>
                        <a:t>Población Beneficiada</a:t>
                      </a:r>
                      <a:endParaRPr lang="es-ES" sz="1400" b="0" dirty="0">
                        <a:solidFill>
                          <a:schemeClr val="bg1"/>
                        </a:solidFill>
                        <a:latin typeface="Myriad Pro" panose="020B0503030403020204" pitchFamily="34" charset="0"/>
                      </a:endParaRPr>
                    </a:p>
                  </a:txBody>
                  <a:tcPr anchor="ctr">
                    <a:lnL>
                      <a:noFill/>
                    </a:lnL>
                    <a:lnR>
                      <a:noFill/>
                    </a:lnR>
                    <a:lnT w="25400" cmpd="sng">
                      <a:solidFill>
                        <a:sysClr val="windowText" lastClr="000000"/>
                      </a:solidFill>
                    </a:lnT>
                    <a:lnB w="25400" cmpd="sng">
                      <a:solidFill>
                        <a:sysClr val="windowText" lastClr="000000"/>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4096497309"/>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Total</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$ 1,3</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30</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300</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211</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155</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40</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16</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p>
                      <a:pPr algn="ctr"/>
                      <a:r>
                        <a:rPr lang="es-CO" sz="1400" b="1" dirty="0">
                          <a:solidFill>
                            <a:srgbClr val="003366"/>
                          </a:solidFill>
                          <a:latin typeface="Myriad Pro" panose="020B0503030403020204" pitchFamily="34" charset="0"/>
                        </a:rPr>
                        <a:t>2.716</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s-CO" sz="1400" b="1" dirty="0">
                          <a:solidFill>
                            <a:srgbClr val="003366"/>
                          </a:solidFill>
                          <a:latin typeface="Myriad Pro" panose="020B0503030403020204" pitchFamily="34" charset="0"/>
                        </a:rPr>
                        <a:t>3.411.148</a:t>
                      </a:r>
                      <a:endParaRPr lang="es-ES" sz="1400" b="1" dirty="0">
                        <a:solidFill>
                          <a:srgbClr val="003366"/>
                        </a:solidFill>
                        <a:latin typeface="Myriad Pro" panose="020B0503030403020204" pitchFamily="34" charset="0"/>
                      </a:endParaRPr>
                    </a:p>
                  </a:txBody>
                  <a:tcPr anchor="ctr">
                    <a:lnL>
                      <a:noFill/>
                    </a:lnL>
                    <a:lnR>
                      <a:noFill/>
                    </a:lnR>
                    <a:lnT w="25400" cap="flat" cmpd="sng" algn="ctr">
                      <a:solidFill>
                        <a:sysClr val="windowText" lastClr="000000"/>
                      </a:solidFill>
                      <a:prstDash val="solid"/>
                      <a:round/>
                      <a:headEnd type="none" w="med" len="med"/>
                      <a:tailEnd type="none" w="med" len="med"/>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extLst>
                  <a:ext uri="{0D108BD9-81ED-4DB2-BD59-A6C34878D82A}">
                    <a16:rowId xmlns:a16="http://schemas.microsoft.com/office/drawing/2014/main" val="1644471527"/>
                  </a:ext>
                </a:extLst>
              </a:tr>
            </a:tbl>
          </a:graphicData>
        </a:graphic>
      </p:graphicFrame>
      <p:grpSp>
        <p:nvGrpSpPr>
          <p:cNvPr id="11" name="Group 8">
            <a:extLst>
              <a:ext uri="{FF2B5EF4-FFF2-40B4-BE49-F238E27FC236}">
                <a16:creationId xmlns:a16="http://schemas.microsoft.com/office/drawing/2014/main" id="{6B775AD4-0305-4EC1-9C7D-FE46AF216EAD}"/>
              </a:ext>
            </a:extLst>
          </p:cNvPr>
          <p:cNvGrpSpPr/>
          <p:nvPr/>
        </p:nvGrpSpPr>
        <p:grpSpPr>
          <a:xfrm>
            <a:off x="0" y="-5709"/>
            <a:ext cx="5562600" cy="830181"/>
            <a:chOff x="0" y="421103"/>
            <a:chExt cx="5562600" cy="830181"/>
          </a:xfrm>
        </p:grpSpPr>
        <p:sp>
          <p:nvSpPr>
            <p:cNvPr id="12" name="Rectangle 7">
              <a:extLst>
                <a:ext uri="{FF2B5EF4-FFF2-40B4-BE49-F238E27FC236}">
                  <a16:creationId xmlns:a16="http://schemas.microsoft.com/office/drawing/2014/main" id="{C49DC937-9787-41A5-9946-FFEE7E3C0DAC}"/>
                </a:ext>
              </a:extLst>
            </p:cNvPr>
            <p:cNvSpPr/>
            <p:nvPr/>
          </p:nvSpPr>
          <p:spPr>
            <a:xfrm>
              <a:off x="1465386" y="421105"/>
              <a:ext cx="40972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9">
              <a:extLst>
                <a:ext uri="{FF2B5EF4-FFF2-40B4-BE49-F238E27FC236}">
                  <a16:creationId xmlns:a16="http://schemas.microsoft.com/office/drawing/2014/main" id="{57BE59D2-F0E0-48E9-B8A1-81DE424E7342}"/>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Rectangle 10">
              <a:extLst>
                <a:ext uri="{FF2B5EF4-FFF2-40B4-BE49-F238E27FC236}">
                  <a16:creationId xmlns:a16="http://schemas.microsoft.com/office/drawing/2014/main" id="{15A76D77-754B-4F46-BFC5-74CC6C0DEA5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Título 1">
            <a:extLst>
              <a:ext uri="{FF2B5EF4-FFF2-40B4-BE49-F238E27FC236}">
                <a16:creationId xmlns:a16="http://schemas.microsoft.com/office/drawing/2014/main" id="{65CB8A90-51C8-4E70-85B6-9C87FF2AC6CA}"/>
              </a:ext>
            </a:extLst>
          </p:cNvPr>
          <p:cNvSpPr txBox="1">
            <a:spLocks/>
          </p:cNvSpPr>
          <p:nvPr/>
        </p:nvSpPr>
        <p:spPr>
          <a:xfrm>
            <a:off x="1465385" y="0"/>
            <a:ext cx="532730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Regalías - OCAD</a:t>
            </a:r>
          </a:p>
        </p:txBody>
      </p:sp>
    </p:spTree>
    <p:extLst>
      <p:ext uri="{BB962C8B-B14F-4D97-AF65-F5344CB8AC3E}">
        <p14:creationId xmlns:p14="http://schemas.microsoft.com/office/powerpoint/2010/main" val="17426011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0" y="-5709"/>
            <a:ext cx="6923314" cy="830181"/>
            <a:chOff x="0" y="421103"/>
            <a:chExt cx="6923314"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54579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 name="Título 1"/>
          <p:cNvSpPr txBox="1">
            <a:spLocks/>
          </p:cNvSpPr>
          <p:nvPr/>
        </p:nvSpPr>
        <p:spPr>
          <a:xfrm>
            <a:off x="1465385" y="0"/>
            <a:ext cx="532730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Obras por Impuestos</a:t>
            </a:r>
          </a:p>
        </p:txBody>
      </p:sp>
      <p:sp>
        <p:nvSpPr>
          <p:cNvPr id="2" name="Título 1"/>
          <p:cNvSpPr>
            <a:spLocks noGrp="1"/>
          </p:cNvSpPr>
          <p:nvPr>
            <p:ph type="title"/>
          </p:nvPr>
        </p:nvSpPr>
        <p:spPr>
          <a:xfrm>
            <a:off x="1465385" y="980657"/>
            <a:ext cx="6436895" cy="429433"/>
          </a:xfrm>
        </p:spPr>
        <p:txBody>
          <a:bodyPr>
            <a:noAutofit/>
          </a:bodyPr>
          <a:lstStyle/>
          <a:p>
            <a:r>
              <a:rPr lang="es-CO" sz="2400" dirty="0">
                <a:solidFill>
                  <a:srgbClr val="003366"/>
                </a:solidFill>
                <a:latin typeface="Myriad Pro" panose="020B0503030403020204" pitchFamily="34" charset="0"/>
              </a:rPr>
              <a:t>INVIAS realiza la supervisión de 21 proyectos.</a:t>
            </a:r>
          </a:p>
        </p:txBody>
      </p:sp>
      <p:graphicFrame>
        <p:nvGraphicFramePr>
          <p:cNvPr id="9" name="Tabla 3">
            <a:extLst>
              <a:ext uri="{FF2B5EF4-FFF2-40B4-BE49-F238E27FC236}">
                <a16:creationId xmlns:a16="http://schemas.microsoft.com/office/drawing/2014/main" id="{704C5A64-D197-4AF7-8967-F7782F35C05D}"/>
              </a:ext>
            </a:extLst>
          </p:cNvPr>
          <p:cNvGraphicFramePr>
            <a:graphicFrameLocks noGrp="1"/>
          </p:cNvGraphicFramePr>
          <p:nvPr>
            <p:extLst>
              <p:ext uri="{D42A27DB-BD31-4B8C-83A1-F6EECF244321}">
                <p14:modId xmlns:p14="http://schemas.microsoft.com/office/powerpoint/2010/main" val="381222460"/>
              </p:ext>
            </p:extLst>
          </p:nvPr>
        </p:nvGraphicFramePr>
        <p:xfrm>
          <a:off x="674914" y="1571987"/>
          <a:ext cx="3117727" cy="3632200"/>
        </p:xfrm>
        <a:graphic>
          <a:graphicData uri="http://schemas.openxmlformats.org/drawingml/2006/table">
            <a:tbl>
              <a:tblPr firstRow="1" bandRow="1">
                <a:tableStyleId>{9D7B26C5-4107-4FEC-AEDC-1716B250A1EF}</a:tableStyleId>
              </a:tblPr>
              <a:tblGrid>
                <a:gridCol w="1847095">
                  <a:extLst>
                    <a:ext uri="{9D8B030D-6E8A-4147-A177-3AD203B41FA5}">
                      <a16:colId xmlns:a16="http://schemas.microsoft.com/office/drawing/2014/main" val="1212109739"/>
                    </a:ext>
                  </a:extLst>
                </a:gridCol>
                <a:gridCol w="1270632">
                  <a:extLst>
                    <a:ext uri="{9D8B030D-6E8A-4147-A177-3AD203B41FA5}">
                      <a16:colId xmlns:a16="http://schemas.microsoft.com/office/drawing/2014/main" val="3662371918"/>
                    </a:ext>
                  </a:extLst>
                </a:gridCol>
              </a:tblGrid>
              <a:tr h="370840">
                <a:tc>
                  <a:txBody>
                    <a:bodyPr/>
                    <a:lstStyle/>
                    <a:p>
                      <a:pPr marL="0" algn="l" defTabSz="914400" rtl="0" eaLnBrk="1" latinLnBrk="0" hangingPunct="1"/>
                      <a:r>
                        <a:rPr lang="es-CO" sz="1400" kern="1200" dirty="0">
                          <a:solidFill>
                            <a:srgbClr val="003366"/>
                          </a:solidFill>
                          <a:latin typeface="Myriad Pro" panose="020B0503030403020204" pitchFamily="34" charset="0"/>
                        </a:rPr>
                        <a:t>Inversión (millones)</a:t>
                      </a:r>
                      <a:endParaRPr lang="es-ES" sz="1400" kern="1200" dirty="0">
                        <a:solidFill>
                          <a:srgbClr val="003366"/>
                        </a:solidFill>
                        <a:latin typeface="Myriad Pro" panose="020B0503030403020204" pitchFamily="34" charset="0"/>
                        <a:ea typeface="+mj-ea"/>
                        <a:cs typeface="+mj-cs"/>
                      </a:endParaRPr>
                    </a:p>
                  </a:txBody>
                  <a:tcPr anchor="ctr"/>
                </a:tc>
                <a:tc>
                  <a:txBody>
                    <a:bodyPr/>
                    <a:lstStyle/>
                    <a:p>
                      <a:pPr marL="0" algn="ctr" defTabSz="914400" rtl="0" eaLnBrk="1" latinLnBrk="0" hangingPunct="1"/>
                      <a:r>
                        <a:rPr lang="es-CO" sz="1400" kern="1200" dirty="0">
                          <a:solidFill>
                            <a:srgbClr val="003366"/>
                          </a:solidFill>
                          <a:latin typeface="Myriad Pro" panose="020B0503030403020204" pitchFamily="34" charset="0"/>
                        </a:rPr>
                        <a:t>$ 237.773</a:t>
                      </a:r>
                      <a:endParaRPr lang="es-ES" sz="1400" kern="1200" dirty="0">
                        <a:solidFill>
                          <a:srgbClr val="003366"/>
                        </a:solidFill>
                        <a:latin typeface="Myriad Pro" panose="020B0503030403020204" pitchFamily="34" charset="0"/>
                        <a:ea typeface="+mj-ea"/>
                        <a:cs typeface="+mj-cs"/>
                      </a:endParaRPr>
                    </a:p>
                  </a:txBody>
                  <a:tcPr anchor="ctr"/>
                </a:tc>
                <a:extLst>
                  <a:ext uri="{0D108BD9-81ED-4DB2-BD59-A6C34878D82A}">
                    <a16:rowId xmlns:a16="http://schemas.microsoft.com/office/drawing/2014/main" val="4096497309"/>
                  </a:ext>
                </a:extLst>
              </a:tr>
              <a:tr h="370840">
                <a:tc>
                  <a:txBody>
                    <a:bodyPr/>
                    <a:lstStyle/>
                    <a:p>
                      <a:pPr algn="l"/>
                      <a:r>
                        <a:rPr lang="es-CO" sz="1400" kern="1200" dirty="0">
                          <a:solidFill>
                            <a:srgbClr val="003366"/>
                          </a:solidFill>
                          <a:latin typeface="Myriad Pro" panose="020B0503030403020204" pitchFamily="34" charset="0"/>
                        </a:rPr>
                        <a:t>No. de Proyectos</a:t>
                      </a:r>
                      <a:endParaRPr lang="es-ES" sz="1400" kern="1200" dirty="0">
                        <a:solidFill>
                          <a:srgbClr val="003366"/>
                        </a:solidFill>
                        <a:latin typeface="Myriad Pro" panose="020B0503030403020204" pitchFamily="34" charset="0"/>
                        <a:ea typeface="+mj-ea"/>
                        <a:cs typeface="+mj-cs"/>
                      </a:endParaRPr>
                    </a:p>
                  </a:txBody>
                  <a:tcPr/>
                </a:tc>
                <a:tc>
                  <a:txBody>
                    <a:bodyPr/>
                    <a:lstStyle/>
                    <a:p>
                      <a:pPr algn="ctr"/>
                      <a:r>
                        <a:rPr lang="es-CO" sz="1400" kern="1200" dirty="0">
                          <a:solidFill>
                            <a:srgbClr val="003366"/>
                          </a:solidFill>
                          <a:latin typeface="Myriad Pro" panose="020B0503030403020204" pitchFamily="34" charset="0"/>
                        </a:rPr>
                        <a:t>21</a:t>
                      </a:r>
                      <a:endParaRPr lang="es-ES" sz="1400" kern="1200" dirty="0">
                        <a:solidFill>
                          <a:srgbClr val="003366"/>
                        </a:solidFill>
                        <a:latin typeface="Myriad Pro" panose="020B0503030403020204" pitchFamily="34" charset="0"/>
                        <a:ea typeface="+mj-ea"/>
                        <a:cs typeface="+mj-cs"/>
                      </a:endParaRPr>
                    </a:p>
                  </a:txBody>
                  <a:tcPr/>
                </a:tc>
                <a:extLst>
                  <a:ext uri="{0D108BD9-81ED-4DB2-BD59-A6C34878D82A}">
                    <a16:rowId xmlns:a16="http://schemas.microsoft.com/office/drawing/2014/main" val="332493867"/>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Proyectos en ejecución</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5</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3131980765"/>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Km en mejoramiento</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32 </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3996077422"/>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Proyectos en proceso precontractual</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13</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528183019"/>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Proyectos terminados</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3</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1260028000"/>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Departamentos</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9</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4104445289"/>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Población Beneficiada</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467.600</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397737803"/>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Empleos Generados</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2020</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352471474"/>
                  </a:ext>
                </a:extLst>
              </a:tr>
            </a:tbl>
          </a:graphicData>
        </a:graphic>
      </p:graphicFrame>
      <p:pic>
        <p:nvPicPr>
          <p:cNvPr id="4" name="Imagen 3" descr="Una carretera con montañas al fondo&#10;&#10;Descripción generada automáticamente">
            <a:extLst>
              <a:ext uri="{FF2B5EF4-FFF2-40B4-BE49-F238E27FC236}">
                <a16:creationId xmlns:a16="http://schemas.microsoft.com/office/drawing/2014/main" id="{72BDA356-F830-4499-AB00-F64A7B16271B}"/>
              </a:ext>
            </a:extLst>
          </p:cNvPr>
          <p:cNvPicPr>
            <a:picLocks noChangeAspect="1"/>
          </p:cNvPicPr>
          <p:nvPr/>
        </p:nvPicPr>
        <p:blipFill rotWithShape="1">
          <a:blip r:embed="rId2">
            <a:extLst>
              <a:ext uri="{28A0092B-C50C-407E-A947-70E740481C1C}">
                <a14:useLocalDpi xmlns:a14="http://schemas.microsoft.com/office/drawing/2010/main" val="0"/>
              </a:ext>
            </a:extLst>
          </a:blip>
          <a:srcRect b="40702"/>
          <a:stretch/>
        </p:blipFill>
        <p:spPr>
          <a:xfrm>
            <a:off x="7007929" y="1575208"/>
            <a:ext cx="4858420" cy="3841277"/>
          </a:xfrm>
          <a:prstGeom prst="rect">
            <a:avLst/>
          </a:prstGeom>
          <a:ln w="12700">
            <a:solidFill>
              <a:schemeClr val="tx1"/>
            </a:solidFill>
          </a:ln>
        </p:spPr>
      </p:pic>
      <p:pic>
        <p:nvPicPr>
          <p:cNvPr id="5" name="Imagen 4" descr="Imagen que contiene texto, mapa&#10;&#10;Descripción generada automáticamente">
            <a:extLst>
              <a:ext uri="{FF2B5EF4-FFF2-40B4-BE49-F238E27FC236}">
                <a16:creationId xmlns:a16="http://schemas.microsoft.com/office/drawing/2014/main" id="{876E7C00-B000-44D9-A48F-C577B7B563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7003" y="1575208"/>
            <a:ext cx="2806564" cy="3815943"/>
          </a:xfrm>
          <a:prstGeom prst="rect">
            <a:avLst/>
          </a:prstGeom>
          <a:ln>
            <a:solidFill>
              <a:schemeClr val="tx1"/>
            </a:solidFill>
          </a:ln>
        </p:spPr>
      </p:pic>
    </p:spTree>
    <p:extLst>
      <p:ext uri="{BB962C8B-B14F-4D97-AF65-F5344CB8AC3E}">
        <p14:creationId xmlns:p14="http://schemas.microsoft.com/office/powerpoint/2010/main" val="21799288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0" y="-5709"/>
            <a:ext cx="4930940" cy="830181"/>
            <a:chOff x="0" y="421103"/>
            <a:chExt cx="4930940"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ítulo 1"/>
          <p:cNvSpPr txBox="1">
            <a:spLocks/>
          </p:cNvSpPr>
          <p:nvPr/>
        </p:nvSpPr>
        <p:spPr>
          <a:xfrm>
            <a:off x="1465386" y="0"/>
            <a:ext cx="278783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Isagen</a:t>
            </a:r>
          </a:p>
        </p:txBody>
      </p:sp>
      <p:sp>
        <p:nvSpPr>
          <p:cNvPr id="2" name="Título 1"/>
          <p:cNvSpPr>
            <a:spLocks noGrp="1"/>
          </p:cNvSpPr>
          <p:nvPr>
            <p:ph type="title"/>
          </p:nvPr>
        </p:nvSpPr>
        <p:spPr>
          <a:xfrm>
            <a:off x="2438768" y="835886"/>
            <a:ext cx="8523073" cy="390424"/>
          </a:xfrm>
        </p:spPr>
        <p:txBody>
          <a:bodyPr>
            <a:noAutofit/>
          </a:bodyPr>
          <a:lstStyle/>
          <a:p>
            <a:r>
              <a:rPr lang="es-CO" sz="2400" dirty="0">
                <a:solidFill>
                  <a:srgbClr val="003366"/>
                </a:solidFill>
                <a:latin typeface="Myriad Pro" panose="020B0503030403020204" pitchFamily="34" charset="0"/>
              </a:rPr>
              <a:t>INVIAS acompaña la ejecución con 83 contratos de interventoría.</a:t>
            </a:r>
          </a:p>
        </p:txBody>
      </p:sp>
      <p:pic>
        <p:nvPicPr>
          <p:cNvPr id="10" name="Imagen 9">
            <a:extLst>
              <a:ext uri="{FF2B5EF4-FFF2-40B4-BE49-F238E27FC236}">
                <a16:creationId xmlns:a16="http://schemas.microsoft.com/office/drawing/2014/main" id="{8763F90E-AC7E-4088-9AC5-E20E34093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28833" y="3426575"/>
            <a:ext cx="3210345" cy="2113476"/>
          </a:xfrm>
          <a:prstGeom prst="rect">
            <a:avLst/>
          </a:prstGeom>
          <a:ln>
            <a:solidFill>
              <a:schemeClr val="tx1"/>
            </a:solidFill>
          </a:ln>
        </p:spPr>
      </p:pic>
      <p:pic>
        <p:nvPicPr>
          <p:cNvPr id="4" name="Imagen 3">
            <a:extLst>
              <a:ext uri="{FF2B5EF4-FFF2-40B4-BE49-F238E27FC236}">
                <a16:creationId xmlns:a16="http://schemas.microsoft.com/office/drawing/2014/main" id="{1A07C5F1-A67E-4F81-8F02-053F341046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504" y="1934528"/>
            <a:ext cx="2651804" cy="3605523"/>
          </a:xfrm>
          <a:prstGeom prst="rect">
            <a:avLst/>
          </a:prstGeom>
          <a:ln>
            <a:noFill/>
          </a:ln>
        </p:spPr>
      </p:pic>
      <p:pic>
        <p:nvPicPr>
          <p:cNvPr id="14" name="Imagen 13" descr="Una carretera con pasto a un costado de la calle&#10;&#10;Descripción generada automáticamente">
            <a:extLst>
              <a:ext uri="{FF2B5EF4-FFF2-40B4-BE49-F238E27FC236}">
                <a16:creationId xmlns:a16="http://schemas.microsoft.com/office/drawing/2014/main" id="{8515273B-F864-4040-8F31-85E19DAB2452}"/>
              </a:ext>
            </a:extLst>
          </p:cNvPr>
          <p:cNvPicPr preferRelativeResize="0">
            <a:picLocks/>
          </p:cNvPicPr>
          <p:nvPr/>
        </p:nvPicPr>
        <p:blipFill rotWithShape="1">
          <a:blip r:embed="rId4" cstate="print">
            <a:extLst>
              <a:ext uri="{28A0092B-C50C-407E-A947-70E740481C1C}">
                <a14:useLocalDpi xmlns:a14="http://schemas.microsoft.com/office/drawing/2010/main" val="0"/>
              </a:ext>
            </a:extLst>
          </a:blip>
          <a:srcRect l="15417" t="8769" b="21505"/>
          <a:stretch/>
        </p:blipFill>
        <p:spPr>
          <a:xfrm>
            <a:off x="8521088" y="3426575"/>
            <a:ext cx="3209544" cy="2112264"/>
          </a:xfrm>
          <a:prstGeom prst="rect">
            <a:avLst/>
          </a:prstGeom>
          <a:ln>
            <a:solidFill>
              <a:schemeClr val="tx1"/>
            </a:solidFill>
          </a:ln>
        </p:spPr>
      </p:pic>
      <p:graphicFrame>
        <p:nvGraphicFramePr>
          <p:cNvPr id="15" name="Tabla 3">
            <a:extLst>
              <a:ext uri="{FF2B5EF4-FFF2-40B4-BE49-F238E27FC236}">
                <a16:creationId xmlns:a16="http://schemas.microsoft.com/office/drawing/2014/main" id="{3F83D291-4EF8-4530-9D19-28A3B8DA0596}"/>
              </a:ext>
            </a:extLst>
          </p:cNvPr>
          <p:cNvGraphicFramePr>
            <a:graphicFrameLocks noGrp="1"/>
          </p:cNvGraphicFramePr>
          <p:nvPr>
            <p:extLst>
              <p:ext uri="{D42A27DB-BD31-4B8C-83A1-F6EECF244321}">
                <p14:modId xmlns:p14="http://schemas.microsoft.com/office/powerpoint/2010/main" val="1611246307"/>
              </p:ext>
            </p:extLst>
          </p:nvPr>
        </p:nvGraphicFramePr>
        <p:xfrm>
          <a:off x="2438768" y="1264636"/>
          <a:ext cx="9291864" cy="1849669"/>
        </p:xfrm>
        <a:graphic>
          <a:graphicData uri="http://schemas.openxmlformats.org/drawingml/2006/table">
            <a:tbl>
              <a:tblPr firstRow="1" bandRow="1">
                <a:tableStyleId>{5C22544A-7EE6-4342-B048-85BDC9FD1C3A}</a:tableStyleId>
              </a:tblPr>
              <a:tblGrid>
                <a:gridCol w="1165734">
                  <a:extLst>
                    <a:ext uri="{9D8B030D-6E8A-4147-A177-3AD203B41FA5}">
                      <a16:colId xmlns:a16="http://schemas.microsoft.com/office/drawing/2014/main" val="981869991"/>
                    </a:ext>
                  </a:extLst>
                </a:gridCol>
                <a:gridCol w="1021248">
                  <a:extLst>
                    <a:ext uri="{9D8B030D-6E8A-4147-A177-3AD203B41FA5}">
                      <a16:colId xmlns:a16="http://schemas.microsoft.com/office/drawing/2014/main" val="1983251182"/>
                    </a:ext>
                  </a:extLst>
                </a:gridCol>
                <a:gridCol w="903090">
                  <a:extLst>
                    <a:ext uri="{9D8B030D-6E8A-4147-A177-3AD203B41FA5}">
                      <a16:colId xmlns:a16="http://schemas.microsoft.com/office/drawing/2014/main" val="1146904893"/>
                    </a:ext>
                  </a:extLst>
                </a:gridCol>
                <a:gridCol w="1099705">
                  <a:extLst>
                    <a:ext uri="{9D8B030D-6E8A-4147-A177-3AD203B41FA5}">
                      <a16:colId xmlns:a16="http://schemas.microsoft.com/office/drawing/2014/main" val="3662371918"/>
                    </a:ext>
                  </a:extLst>
                </a:gridCol>
                <a:gridCol w="821635">
                  <a:extLst>
                    <a:ext uri="{9D8B030D-6E8A-4147-A177-3AD203B41FA5}">
                      <a16:colId xmlns:a16="http://schemas.microsoft.com/office/drawing/2014/main" val="1584626804"/>
                    </a:ext>
                  </a:extLst>
                </a:gridCol>
                <a:gridCol w="940904">
                  <a:extLst>
                    <a:ext uri="{9D8B030D-6E8A-4147-A177-3AD203B41FA5}">
                      <a16:colId xmlns:a16="http://schemas.microsoft.com/office/drawing/2014/main" val="2900492966"/>
                    </a:ext>
                  </a:extLst>
                </a:gridCol>
                <a:gridCol w="1205948">
                  <a:extLst>
                    <a:ext uri="{9D8B030D-6E8A-4147-A177-3AD203B41FA5}">
                      <a16:colId xmlns:a16="http://schemas.microsoft.com/office/drawing/2014/main" val="339542236"/>
                    </a:ext>
                  </a:extLst>
                </a:gridCol>
                <a:gridCol w="980661">
                  <a:extLst>
                    <a:ext uri="{9D8B030D-6E8A-4147-A177-3AD203B41FA5}">
                      <a16:colId xmlns:a16="http://schemas.microsoft.com/office/drawing/2014/main" val="409099286"/>
                    </a:ext>
                  </a:extLst>
                </a:gridCol>
                <a:gridCol w="1152939">
                  <a:extLst>
                    <a:ext uri="{9D8B030D-6E8A-4147-A177-3AD203B41FA5}">
                      <a16:colId xmlns:a16="http://schemas.microsoft.com/office/drawing/2014/main" val="1089630953"/>
                    </a:ext>
                  </a:extLst>
                </a:gridCol>
              </a:tblGrid>
              <a:tr h="161993">
                <a:tc>
                  <a:txBody>
                    <a:bodyPr/>
                    <a:lstStyle/>
                    <a:p>
                      <a:pPr algn="ctr"/>
                      <a:r>
                        <a:rPr lang="es-CO" sz="1200" b="0" dirty="0">
                          <a:solidFill>
                            <a:schemeClr val="bg1"/>
                          </a:solidFill>
                          <a:latin typeface="Myriad Pro" panose="020B0503030403020204" pitchFamily="34" charset="0"/>
                        </a:rPr>
                        <a:t>Departamento</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Inversión (millones)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Proyectos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En Estructuración</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En Ejecución</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Terminados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Generación de Empleo</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b="0" dirty="0">
                          <a:solidFill>
                            <a:schemeClr val="bg1"/>
                          </a:solidFill>
                          <a:latin typeface="Myriad Pro" panose="020B0503030403020204" pitchFamily="34" charset="0"/>
                        </a:rPr>
                        <a:t>Población Beneficiada</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b="0" dirty="0">
                          <a:solidFill>
                            <a:schemeClr val="bg1"/>
                          </a:solidFill>
                          <a:latin typeface="Myriad Pro" panose="020B0503030403020204" pitchFamily="34" charset="0"/>
                        </a:rPr>
                        <a:t>Mejoramiento (km) </a:t>
                      </a:r>
                      <a:endParaRPr lang="es-ES" sz="1200" b="0" dirty="0">
                        <a:solidFill>
                          <a:schemeClr val="bg1"/>
                        </a:solidFill>
                        <a:latin typeface="Myriad Pro" panose="020B0503030403020204" pitchFamily="34" charset="0"/>
                      </a:endParaRPr>
                    </a:p>
                  </a:txBody>
                  <a:tcPr anchor="ctr">
                    <a:solidFill>
                      <a:srgbClr val="0570B8"/>
                    </a:solidFill>
                  </a:tcPr>
                </a:tc>
                <a:extLst>
                  <a:ext uri="{0D108BD9-81ED-4DB2-BD59-A6C34878D82A}">
                    <a16:rowId xmlns:a16="http://schemas.microsoft.com/office/drawing/2014/main" val="4096497309"/>
                  </a:ext>
                </a:extLst>
              </a:tr>
              <a:tr h="0">
                <a:tc>
                  <a:txBody>
                    <a:bodyPr/>
                    <a:lstStyle/>
                    <a:p>
                      <a:pPr algn="ctr"/>
                      <a:r>
                        <a:rPr lang="es-CO" sz="1200" dirty="0">
                          <a:solidFill>
                            <a:srgbClr val="003366"/>
                          </a:solidFill>
                          <a:latin typeface="Myriad Pro" panose="020B0503030403020204" pitchFamily="34" charset="0"/>
                        </a:rPr>
                        <a:t>Antioquia</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$279,631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55</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35</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20</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1.882</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1.700.000</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242</a:t>
                      </a:r>
                      <a:endParaRPr lang="es-ES" sz="1200"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332493867"/>
                  </a:ext>
                </a:extLst>
              </a:tr>
              <a:tr h="0">
                <a:tc>
                  <a:txBody>
                    <a:bodyPr/>
                    <a:lstStyle/>
                    <a:p>
                      <a:pPr algn="ctr"/>
                      <a:r>
                        <a:rPr lang="es-CO" sz="1200" dirty="0">
                          <a:solidFill>
                            <a:srgbClr val="003366"/>
                          </a:solidFill>
                          <a:latin typeface="Myriad Pro" panose="020B0503030403020204" pitchFamily="34" charset="0"/>
                        </a:rPr>
                        <a:t>Caldas</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$84,175</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6</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5</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670</a:t>
                      </a:r>
                    </a:p>
                  </a:txBody>
                  <a:tcPr anchor="ctr"/>
                </a:tc>
                <a:tc>
                  <a:txBody>
                    <a:bodyPr/>
                    <a:lstStyle/>
                    <a:p>
                      <a:pPr algn="ctr"/>
                      <a:r>
                        <a:rPr lang="es-CO" sz="1200" dirty="0">
                          <a:solidFill>
                            <a:srgbClr val="003366"/>
                          </a:solidFill>
                          <a:latin typeface="Myriad Pro" panose="020B0503030403020204" pitchFamily="34" charset="0"/>
                        </a:rPr>
                        <a:t>190.000</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40</a:t>
                      </a:r>
                      <a:endParaRPr lang="es-ES" sz="1200"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3153535314"/>
                  </a:ext>
                </a:extLst>
              </a:tr>
              <a:tr h="0">
                <a:tc>
                  <a:txBody>
                    <a:bodyPr/>
                    <a:lstStyle/>
                    <a:p>
                      <a:pPr algn="ctr"/>
                      <a:r>
                        <a:rPr lang="es-CO" sz="1200" dirty="0">
                          <a:solidFill>
                            <a:srgbClr val="003366"/>
                          </a:solidFill>
                          <a:latin typeface="Myriad Pro" panose="020B0503030403020204" pitchFamily="34" charset="0"/>
                        </a:rPr>
                        <a:t>Santander</a:t>
                      </a:r>
                      <a:endParaRPr lang="es-ES" sz="1200" dirty="0">
                        <a:solidFill>
                          <a:srgbClr val="003366"/>
                        </a:solidFill>
                        <a:latin typeface="Myriad Pro" panose="020B0503030403020204" pitchFamily="34" charset="0"/>
                      </a:endParaRPr>
                    </a:p>
                  </a:txBody>
                  <a:tcPr anchor="ctr"/>
                </a:tc>
                <a:tc>
                  <a:txBody>
                    <a:bodyPr/>
                    <a:lstStyle/>
                    <a:p>
                      <a:pPr algn="ctr" fontAlgn="b"/>
                      <a:r>
                        <a:rPr lang="es-CO" sz="1200" kern="1200" dirty="0">
                          <a:solidFill>
                            <a:srgbClr val="003366"/>
                          </a:solidFill>
                          <a:latin typeface="Myriad Pro" panose="020B0503030403020204" pitchFamily="34" charset="0"/>
                          <a:ea typeface="+mn-ea"/>
                          <a:cs typeface="+mn-cs"/>
                        </a:rPr>
                        <a:t>$103,413</a:t>
                      </a:r>
                      <a:endParaRPr lang="es-ES" sz="1200" kern="1200" dirty="0">
                        <a:solidFill>
                          <a:srgbClr val="003366"/>
                        </a:solidFill>
                        <a:latin typeface="Myriad Pro" panose="020B0503030403020204" pitchFamily="34" charset="0"/>
                        <a:ea typeface="+mn-ea"/>
                        <a:cs typeface="+mn-cs"/>
                      </a:endParaRPr>
                    </a:p>
                  </a:txBody>
                  <a:tcPr marL="0" marR="0" marT="0" marB="0" anchor="b"/>
                </a:tc>
                <a:tc>
                  <a:txBody>
                    <a:bodyPr/>
                    <a:lstStyle/>
                    <a:p>
                      <a:pPr algn="ctr"/>
                      <a:r>
                        <a:rPr lang="es-CO" sz="1200" dirty="0">
                          <a:solidFill>
                            <a:srgbClr val="003366"/>
                          </a:solidFill>
                          <a:latin typeface="Myriad Pro" panose="020B0503030403020204" pitchFamily="34" charset="0"/>
                        </a:rPr>
                        <a:t>17</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16</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a:t>
                      </a:r>
                    </a:p>
                  </a:txBody>
                  <a:tcPr anchor="ctr"/>
                </a:tc>
                <a:tc>
                  <a:txBody>
                    <a:bodyPr/>
                    <a:lstStyle/>
                    <a:p>
                      <a:pPr algn="ctr"/>
                      <a:endParaRPr lang="es-CO"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810.000</a:t>
                      </a:r>
                    </a:p>
                  </a:txBody>
                  <a:tcPr anchor="ctr"/>
                </a:tc>
                <a:tc>
                  <a:txBody>
                    <a:bodyPr/>
                    <a:lstStyle/>
                    <a:p>
                      <a:pPr algn="ctr"/>
                      <a:r>
                        <a:rPr lang="es-CO" sz="1200" dirty="0">
                          <a:solidFill>
                            <a:srgbClr val="003366"/>
                          </a:solidFill>
                          <a:latin typeface="Myriad Pro" panose="020B0503030403020204" pitchFamily="34" charset="0"/>
                        </a:rPr>
                        <a:t>33</a:t>
                      </a:r>
                    </a:p>
                  </a:txBody>
                  <a:tcPr anchor="ctr"/>
                </a:tc>
                <a:extLst>
                  <a:ext uri="{0D108BD9-81ED-4DB2-BD59-A6C34878D82A}">
                    <a16:rowId xmlns:a16="http://schemas.microsoft.com/office/drawing/2014/main" val="1796778795"/>
                  </a:ext>
                </a:extLst>
              </a:tr>
              <a:tr h="386629">
                <a:tc>
                  <a:txBody>
                    <a:bodyPr/>
                    <a:lstStyle/>
                    <a:p>
                      <a:pPr algn="ctr"/>
                      <a:r>
                        <a:rPr lang="es-CO" sz="1200" b="1" dirty="0">
                          <a:solidFill>
                            <a:srgbClr val="003366"/>
                          </a:solidFill>
                          <a:latin typeface="Myriad Pro" panose="020B0503030403020204" pitchFamily="34" charset="0"/>
                        </a:rPr>
                        <a:t>Total</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$467,219</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83</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16</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41</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26</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3.312</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2.700.000</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315</a:t>
                      </a:r>
                      <a:endParaRPr lang="es-ES" sz="1200" b="1"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1644471527"/>
                  </a:ext>
                </a:extLst>
              </a:tr>
            </a:tbl>
          </a:graphicData>
        </a:graphic>
      </p:graphicFrame>
    </p:spTree>
    <p:extLst>
      <p:ext uri="{BB962C8B-B14F-4D97-AF65-F5344CB8AC3E}">
        <p14:creationId xmlns:p14="http://schemas.microsoft.com/office/powerpoint/2010/main" val="1012032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5385" y="1620540"/>
            <a:ext cx="5904244" cy="1231705"/>
          </a:xfrm>
        </p:spPr>
        <p:txBody>
          <a:bodyPr>
            <a:noAutofit/>
          </a:bodyPr>
          <a:lstStyle/>
          <a:p>
            <a:pPr algn="just"/>
            <a:r>
              <a:rPr lang="es-CO" sz="2000" dirty="0">
                <a:solidFill>
                  <a:srgbClr val="003366"/>
                </a:solidFill>
                <a:latin typeface="Myriad Pro" panose="020B0503030403020204" pitchFamily="34" charset="0"/>
              </a:rPr>
              <a:t>Inversión del gobierno nacional y departamental en el mejoramiento y pavimentación de vías secundarias. </a:t>
            </a:r>
            <a:r>
              <a:rPr lang="es-ES" sz="2000" dirty="0">
                <a:solidFill>
                  <a:srgbClr val="003366"/>
                </a:solidFill>
                <a:latin typeface="Myriad Pro" panose="020B0503030403020204" pitchFamily="34" charset="0"/>
              </a:rPr>
              <a:t>Actualmente se realizan inversiones en 4 departamentos.</a:t>
            </a:r>
            <a:endParaRPr lang="es-CO" sz="2100" dirty="0">
              <a:solidFill>
                <a:srgbClr val="003366"/>
              </a:solidFill>
              <a:latin typeface="Myriad Pro" panose="020B0503030403020204" pitchFamily="34" charset="0"/>
            </a:endParaRPr>
          </a:p>
        </p:txBody>
      </p:sp>
      <p:grpSp>
        <p:nvGrpSpPr>
          <p:cNvPr id="7" name="Group 8">
            <a:extLst>
              <a:ext uri="{FF2B5EF4-FFF2-40B4-BE49-F238E27FC236}">
                <a16:creationId xmlns:a16="http://schemas.microsoft.com/office/drawing/2014/main" id="{229F0AA7-FF5A-0249-8385-89D26E3D414F}"/>
              </a:ext>
            </a:extLst>
          </p:cNvPr>
          <p:cNvGrpSpPr/>
          <p:nvPr/>
        </p:nvGrpSpPr>
        <p:grpSpPr>
          <a:xfrm>
            <a:off x="0" y="-5709"/>
            <a:ext cx="6705600" cy="830181"/>
            <a:chOff x="0" y="421103"/>
            <a:chExt cx="6705600"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52402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ítulo 1"/>
          <p:cNvSpPr txBox="1">
            <a:spLocks/>
          </p:cNvSpPr>
          <p:nvPr/>
        </p:nvSpPr>
        <p:spPr>
          <a:xfrm>
            <a:off x="1465385" y="0"/>
            <a:ext cx="5055158" cy="83017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Conectividad Regional</a:t>
            </a:r>
          </a:p>
        </p:txBody>
      </p:sp>
      <p:pic>
        <p:nvPicPr>
          <p:cNvPr id="4" name="Imagen 3" descr="Imagen que contiene árbol, exterior, hierba, carretera&#10;&#10;Descripción generada automáticamente">
            <a:extLst>
              <a:ext uri="{FF2B5EF4-FFF2-40B4-BE49-F238E27FC236}">
                <a16:creationId xmlns:a16="http://schemas.microsoft.com/office/drawing/2014/main" id="{FBE45709-193E-44A9-87AD-7D87241733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95556" y="0"/>
            <a:ext cx="4196444" cy="2797629"/>
          </a:xfrm>
          <a:prstGeom prst="rect">
            <a:avLst/>
          </a:prstGeom>
          <a:ln>
            <a:solidFill>
              <a:schemeClr val="tx1"/>
            </a:solidFill>
          </a:ln>
        </p:spPr>
      </p:pic>
      <p:graphicFrame>
        <p:nvGraphicFramePr>
          <p:cNvPr id="15" name="Tabla 3">
            <a:extLst>
              <a:ext uri="{FF2B5EF4-FFF2-40B4-BE49-F238E27FC236}">
                <a16:creationId xmlns:a16="http://schemas.microsoft.com/office/drawing/2014/main" id="{E52B4C05-08FD-4CDC-8510-59D31B65E2B2}"/>
              </a:ext>
            </a:extLst>
          </p:cNvPr>
          <p:cNvGraphicFramePr>
            <a:graphicFrameLocks noGrp="1"/>
          </p:cNvGraphicFramePr>
          <p:nvPr>
            <p:extLst>
              <p:ext uri="{D42A27DB-BD31-4B8C-83A1-F6EECF244321}">
                <p14:modId xmlns:p14="http://schemas.microsoft.com/office/powerpoint/2010/main" val="2752704014"/>
              </p:ext>
            </p:extLst>
          </p:nvPr>
        </p:nvGraphicFramePr>
        <p:xfrm>
          <a:off x="1465385" y="3105461"/>
          <a:ext cx="7687330" cy="2410563"/>
        </p:xfrm>
        <a:graphic>
          <a:graphicData uri="http://schemas.openxmlformats.org/drawingml/2006/table">
            <a:tbl>
              <a:tblPr firstRow="1" bandRow="1">
                <a:tableStyleId>{5C22544A-7EE6-4342-B048-85BDC9FD1C3A}</a:tableStyleId>
              </a:tblPr>
              <a:tblGrid>
                <a:gridCol w="1689589">
                  <a:extLst>
                    <a:ext uri="{9D8B030D-6E8A-4147-A177-3AD203B41FA5}">
                      <a16:colId xmlns:a16="http://schemas.microsoft.com/office/drawing/2014/main" val="981869991"/>
                    </a:ext>
                  </a:extLst>
                </a:gridCol>
                <a:gridCol w="1000125">
                  <a:extLst>
                    <a:ext uri="{9D8B030D-6E8A-4147-A177-3AD203B41FA5}">
                      <a16:colId xmlns:a16="http://schemas.microsoft.com/office/drawing/2014/main" val="1983251182"/>
                    </a:ext>
                  </a:extLst>
                </a:gridCol>
                <a:gridCol w="729347">
                  <a:extLst>
                    <a:ext uri="{9D8B030D-6E8A-4147-A177-3AD203B41FA5}">
                      <a16:colId xmlns:a16="http://schemas.microsoft.com/office/drawing/2014/main" val="1146904893"/>
                    </a:ext>
                  </a:extLst>
                </a:gridCol>
                <a:gridCol w="1333133">
                  <a:extLst>
                    <a:ext uri="{9D8B030D-6E8A-4147-A177-3AD203B41FA5}">
                      <a16:colId xmlns:a16="http://schemas.microsoft.com/office/drawing/2014/main" val="661555765"/>
                    </a:ext>
                  </a:extLst>
                </a:gridCol>
                <a:gridCol w="852170">
                  <a:extLst>
                    <a:ext uri="{9D8B030D-6E8A-4147-A177-3AD203B41FA5}">
                      <a16:colId xmlns:a16="http://schemas.microsoft.com/office/drawing/2014/main" val="2588423924"/>
                    </a:ext>
                  </a:extLst>
                </a:gridCol>
                <a:gridCol w="942975">
                  <a:extLst>
                    <a:ext uri="{9D8B030D-6E8A-4147-A177-3AD203B41FA5}">
                      <a16:colId xmlns:a16="http://schemas.microsoft.com/office/drawing/2014/main" val="1157842496"/>
                    </a:ext>
                  </a:extLst>
                </a:gridCol>
                <a:gridCol w="1139991">
                  <a:extLst>
                    <a:ext uri="{9D8B030D-6E8A-4147-A177-3AD203B41FA5}">
                      <a16:colId xmlns:a16="http://schemas.microsoft.com/office/drawing/2014/main" val="3534493971"/>
                    </a:ext>
                  </a:extLst>
                </a:gridCol>
              </a:tblGrid>
              <a:tr h="0">
                <a:tc>
                  <a:txBody>
                    <a:bodyPr/>
                    <a:lstStyle/>
                    <a:p>
                      <a:pPr algn="ctr"/>
                      <a:r>
                        <a:rPr lang="es-CO" sz="1200" b="0" dirty="0">
                          <a:solidFill>
                            <a:schemeClr val="bg1"/>
                          </a:solidFill>
                          <a:latin typeface="Myriad Pro" panose="020B0503030403020204" pitchFamily="34" charset="0"/>
                        </a:rPr>
                        <a:t>Convenio</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Inversión (millones)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Proyectos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Estructuración</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Ejecución</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Terminados</a:t>
                      </a:r>
                      <a:endParaRPr lang="es-ES" sz="12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200" b="0" dirty="0">
                          <a:solidFill>
                            <a:schemeClr val="bg1"/>
                          </a:solidFill>
                          <a:latin typeface="Myriad Pro" panose="020B0503030403020204" pitchFamily="34" charset="0"/>
                        </a:rPr>
                        <a:t>Mejoramiento (km)</a:t>
                      </a:r>
                      <a:endParaRPr lang="es-ES" sz="1200" b="0" dirty="0">
                        <a:solidFill>
                          <a:schemeClr val="bg1"/>
                        </a:solidFill>
                        <a:latin typeface="Myriad Pro" panose="020B0503030403020204" pitchFamily="34" charset="0"/>
                      </a:endParaRPr>
                    </a:p>
                  </a:txBody>
                  <a:tcPr anchor="ctr">
                    <a:solidFill>
                      <a:srgbClr val="0570B8"/>
                    </a:solidFill>
                  </a:tcPr>
                </a:tc>
                <a:extLst>
                  <a:ext uri="{0D108BD9-81ED-4DB2-BD59-A6C34878D82A}">
                    <a16:rowId xmlns:a16="http://schemas.microsoft.com/office/drawing/2014/main" val="4096497309"/>
                  </a:ext>
                </a:extLst>
              </a:tr>
              <a:tr h="0">
                <a:tc>
                  <a:txBody>
                    <a:bodyPr/>
                    <a:lstStyle/>
                    <a:p>
                      <a:pPr algn="ctr"/>
                      <a:r>
                        <a:rPr lang="es-CO" sz="1200" dirty="0">
                          <a:solidFill>
                            <a:srgbClr val="003366"/>
                          </a:solidFill>
                          <a:latin typeface="Myriad Pro" panose="020B0503030403020204" pitchFamily="34" charset="0"/>
                        </a:rPr>
                        <a:t>Contrato Plan Santander</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$252,027</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6</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3</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3</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115</a:t>
                      </a:r>
                      <a:endParaRPr lang="es-ES" sz="1200"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3100349805"/>
                  </a:ext>
                </a:extLst>
              </a:tr>
              <a:tr h="0">
                <a:tc>
                  <a:txBody>
                    <a:bodyPr/>
                    <a:lstStyle/>
                    <a:p>
                      <a:pPr algn="ctr"/>
                      <a:r>
                        <a:rPr lang="es-CO" sz="1200" dirty="0">
                          <a:solidFill>
                            <a:srgbClr val="003366"/>
                          </a:solidFill>
                          <a:latin typeface="Myriad Pro" panose="020B0503030403020204" pitchFamily="34" charset="0"/>
                        </a:rPr>
                        <a:t>Tunungua - Briceño</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$10,000</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p>
                  </a:txBody>
                  <a:tcPr anchor="ctr"/>
                </a:tc>
                <a:tc>
                  <a:txBody>
                    <a:bodyPr/>
                    <a:lstStyle/>
                    <a:p>
                      <a:pPr algn="ctr"/>
                      <a:r>
                        <a:rPr lang="es-CO" sz="1200" dirty="0">
                          <a:solidFill>
                            <a:srgbClr val="003366"/>
                          </a:solidFill>
                          <a:latin typeface="Myriad Pro" panose="020B0503030403020204" pitchFamily="34" charset="0"/>
                        </a:rPr>
                        <a:t>4.5</a:t>
                      </a:r>
                    </a:p>
                  </a:txBody>
                  <a:tcPr anchor="ctr"/>
                </a:tc>
                <a:extLst>
                  <a:ext uri="{0D108BD9-81ED-4DB2-BD59-A6C34878D82A}">
                    <a16:rowId xmlns:a16="http://schemas.microsoft.com/office/drawing/2014/main" val="1644471527"/>
                  </a:ext>
                </a:extLst>
              </a:tr>
              <a:tr h="0">
                <a:tc>
                  <a:txBody>
                    <a:bodyPr/>
                    <a:lstStyle/>
                    <a:p>
                      <a:pPr algn="ctr"/>
                      <a:r>
                        <a:rPr lang="es-CO" sz="1200" dirty="0">
                          <a:solidFill>
                            <a:srgbClr val="003366"/>
                          </a:solidFill>
                          <a:latin typeface="Myriad Pro" panose="020B0503030403020204" pitchFamily="34" charset="0"/>
                        </a:rPr>
                        <a:t>Conectividad Huila -  Convenio Pericongo</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$17,976</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4</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3</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8.5</a:t>
                      </a:r>
                      <a:endParaRPr lang="es-ES" sz="1200"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677400436"/>
                  </a:ext>
                </a:extLst>
              </a:tr>
              <a:tr h="0">
                <a:tc>
                  <a:txBody>
                    <a:bodyPr/>
                    <a:lstStyle/>
                    <a:p>
                      <a:pPr algn="ctr"/>
                      <a:r>
                        <a:rPr lang="es-CO" sz="1200" dirty="0">
                          <a:solidFill>
                            <a:srgbClr val="003366"/>
                          </a:solidFill>
                          <a:latin typeface="Myriad Pro" panose="020B0503030403020204" pitchFamily="34" charset="0"/>
                        </a:rPr>
                        <a:t>Contrato Plan Nariño: </a:t>
                      </a:r>
                      <a:r>
                        <a:rPr lang="es-CO" sz="1200" dirty="0" err="1">
                          <a:solidFill>
                            <a:srgbClr val="003366"/>
                          </a:solidFill>
                          <a:latin typeface="Myriad Pro" panose="020B0503030403020204" pitchFamily="34" charset="0"/>
                        </a:rPr>
                        <a:t>Junin</a:t>
                      </a:r>
                      <a:r>
                        <a:rPr lang="es-CO" sz="1200" dirty="0">
                          <a:solidFill>
                            <a:srgbClr val="003366"/>
                          </a:solidFill>
                          <a:latin typeface="Myriad Pro" panose="020B0503030403020204" pitchFamily="34" charset="0"/>
                        </a:rPr>
                        <a:t> – Barbacoas</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$128,719</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5</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1</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a:t>
                      </a:r>
                      <a:endParaRPr lang="es-ES" sz="1200" dirty="0">
                        <a:solidFill>
                          <a:srgbClr val="003366"/>
                        </a:solidFill>
                        <a:latin typeface="Myriad Pro" panose="020B0503030403020204" pitchFamily="34" charset="0"/>
                      </a:endParaRPr>
                    </a:p>
                  </a:txBody>
                  <a:tcPr anchor="ctr"/>
                </a:tc>
                <a:tc>
                  <a:txBody>
                    <a:bodyPr/>
                    <a:lstStyle/>
                    <a:p>
                      <a:pPr algn="ctr"/>
                      <a:r>
                        <a:rPr lang="es-CO" sz="1200" dirty="0">
                          <a:solidFill>
                            <a:srgbClr val="003366"/>
                          </a:solidFill>
                          <a:latin typeface="Myriad Pro" panose="020B0503030403020204" pitchFamily="34" charset="0"/>
                        </a:rPr>
                        <a:t>27</a:t>
                      </a:r>
                      <a:endParaRPr lang="es-ES" sz="1200"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1293220684"/>
                  </a:ext>
                </a:extLst>
              </a:tr>
              <a:tr h="307443">
                <a:tc>
                  <a:txBody>
                    <a:bodyPr/>
                    <a:lstStyle/>
                    <a:p>
                      <a:pPr algn="ctr"/>
                      <a:r>
                        <a:rPr lang="es-CO" sz="1200" b="1" dirty="0">
                          <a:solidFill>
                            <a:srgbClr val="003366"/>
                          </a:solidFill>
                          <a:latin typeface="Myriad Pro" panose="020B0503030403020204" pitchFamily="34" charset="0"/>
                        </a:rPr>
                        <a:t>Total</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$408,722</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16</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2</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8</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6</a:t>
                      </a:r>
                      <a:endParaRPr lang="es-ES" sz="1200" b="1" dirty="0">
                        <a:solidFill>
                          <a:srgbClr val="003366"/>
                        </a:solidFill>
                        <a:latin typeface="Myriad Pro" panose="020B0503030403020204" pitchFamily="34" charset="0"/>
                      </a:endParaRPr>
                    </a:p>
                  </a:txBody>
                  <a:tcPr anchor="ctr"/>
                </a:tc>
                <a:tc>
                  <a:txBody>
                    <a:bodyPr/>
                    <a:lstStyle/>
                    <a:p>
                      <a:pPr algn="ctr"/>
                      <a:r>
                        <a:rPr lang="es-CO" sz="1200" b="1" dirty="0">
                          <a:solidFill>
                            <a:srgbClr val="003366"/>
                          </a:solidFill>
                          <a:latin typeface="Myriad Pro" panose="020B0503030403020204" pitchFamily="34" charset="0"/>
                        </a:rPr>
                        <a:t>155 km</a:t>
                      </a:r>
                      <a:endParaRPr lang="es-ES" sz="1200" b="1" dirty="0">
                        <a:solidFill>
                          <a:srgbClr val="003366"/>
                        </a:solidFill>
                        <a:latin typeface="Myriad Pro" panose="020B0503030403020204" pitchFamily="34" charset="0"/>
                      </a:endParaRPr>
                    </a:p>
                  </a:txBody>
                  <a:tcPr anchor="ctr"/>
                </a:tc>
                <a:extLst>
                  <a:ext uri="{0D108BD9-81ED-4DB2-BD59-A6C34878D82A}">
                    <a16:rowId xmlns:a16="http://schemas.microsoft.com/office/drawing/2014/main" val="863442674"/>
                  </a:ext>
                </a:extLst>
              </a:tr>
            </a:tbl>
          </a:graphicData>
        </a:graphic>
      </p:graphicFrame>
    </p:spTree>
    <p:extLst>
      <p:ext uri="{BB962C8B-B14F-4D97-AF65-F5344CB8AC3E}">
        <p14:creationId xmlns:p14="http://schemas.microsoft.com/office/powerpoint/2010/main" val="6534528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8523" y="911346"/>
            <a:ext cx="10825716" cy="830179"/>
          </a:xfrm>
        </p:spPr>
        <p:txBody>
          <a:bodyPr>
            <a:noAutofit/>
          </a:bodyPr>
          <a:lstStyle/>
          <a:p>
            <a:pPr algn="just" fontAlgn="auto">
              <a:spcAft>
                <a:spcPts val="0"/>
              </a:spcAft>
            </a:pPr>
            <a:r>
              <a:rPr lang="es-CO" sz="2000" dirty="0">
                <a:solidFill>
                  <a:srgbClr val="003366"/>
                </a:solidFill>
                <a:latin typeface="Myriad Pro" panose="020B0503030403020204" pitchFamily="34" charset="0"/>
              </a:rPr>
              <a:t>Inversión del gobierno nacional y departamental en el mejoramiento y pavimentación de vías secundarias en 5 zonas del departamento de Boyacá, en el marco de la celebración del Bicentenario de la República.</a:t>
            </a:r>
          </a:p>
        </p:txBody>
      </p:sp>
      <p:graphicFrame>
        <p:nvGraphicFramePr>
          <p:cNvPr id="9" name="Tabla 3">
            <a:extLst>
              <a:ext uri="{FF2B5EF4-FFF2-40B4-BE49-F238E27FC236}">
                <a16:creationId xmlns:a16="http://schemas.microsoft.com/office/drawing/2014/main" id="{9134E1F9-ACBC-4D94-B379-811E1152C935}"/>
              </a:ext>
            </a:extLst>
          </p:cNvPr>
          <p:cNvGraphicFramePr>
            <a:graphicFrameLocks noGrp="1"/>
          </p:cNvGraphicFramePr>
          <p:nvPr>
            <p:extLst>
              <p:ext uri="{D42A27DB-BD31-4B8C-83A1-F6EECF244321}">
                <p14:modId xmlns:p14="http://schemas.microsoft.com/office/powerpoint/2010/main" val="4278580361"/>
              </p:ext>
            </p:extLst>
          </p:nvPr>
        </p:nvGraphicFramePr>
        <p:xfrm>
          <a:off x="1035383" y="1878513"/>
          <a:ext cx="6545710" cy="2895600"/>
        </p:xfrm>
        <a:graphic>
          <a:graphicData uri="http://schemas.openxmlformats.org/drawingml/2006/table">
            <a:tbl>
              <a:tblPr firstRow="1" bandRow="1">
                <a:tableStyleId>{5C22544A-7EE6-4342-B048-85BDC9FD1C3A}</a:tableStyleId>
              </a:tblPr>
              <a:tblGrid>
                <a:gridCol w="4964849">
                  <a:extLst>
                    <a:ext uri="{9D8B030D-6E8A-4147-A177-3AD203B41FA5}">
                      <a16:colId xmlns:a16="http://schemas.microsoft.com/office/drawing/2014/main" val="981869991"/>
                    </a:ext>
                  </a:extLst>
                </a:gridCol>
                <a:gridCol w="1580861">
                  <a:extLst>
                    <a:ext uri="{9D8B030D-6E8A-4147-A177-3AD203B41FA5}">
                      <a16:colId xmlns:a16="http://schemas.microsoft.com/office/drawing/2014/main" val="1983251182"/>
                    </a:ext>
                  </a:extLst>
                </a:gridCol>
              </a:tblGrid>
              <a:tr h="161993">
                <a:tc>
                  <a:txBody>
                    <a:bodyPr/>
                    <a:lstStyle/>
                    <a:p>
                      <a:pPr algn="ctr"/>
                      <a:r>
                        <a:rPr lang="es-CO" sz="1400" b="0" dirty="0">
                          <a:solidFill>
                            <a:schemeClr val="bg1"/>
                          </a:solidFill>
                          <a:latin typeface="Myriad Pro" panose="020B0503030403020204" pitchFamily="34" charset="0"/>
                        </a:rPr>
                        <a:t>Zona </a:t>
                      </a:r>
                      <a:endParaRPr lang="es-ES" sz="1400" b="0" dirty="0">
                        <a:solidFill>
                          <a:schemeClr val="bg1"/>
                        </a:solidFill>
                        <a:latin typeface="Myriad Pro" panose="020B0503030403020204" pitchFamily="34" charset="0"/>
                      </a:endParaRPr>
                    </a:p>
                  </a:txBody>
                  <a:tcPr anchor="ctr">
                    <a:solidFill>
                      <a:srgbClr val="0570B8"/>
                    </a:solidFill>
                  </a:tcPr>
                </a:tc>
                <a:tc>
                  <a:txBody>
                    <a:bodyPr/>
                    <a:lstStyle/>
                    <a:p>
                      <a:pPr algn="ctr"/>
                      <a:r>
                        <a:rPr lang="es-CO" sz="1400" b="0" dirty="0">
                          <a:solidFill>
                            <a:schemeClr val="bg1"/>
                          </a:solidFill>
                          <a:latin typeface="Myriad Pro" panose="020B0503030403020204" pitchFamily="34" charset="0"/>
                        </a:rPr>
                        <a:t>Inversión (millones)</a:t>
                      </a:r>
                      <a:endParaRPr lang="es-ES" sz="1400" b="0" dirty="0">
                        <a:solidFill>
                          <a:schemeClr val="bg1"/>
                        </a:solidFill>
                        <a:latin typeface="Myriad Pro" panose="020B0503030403020204" pitchFamily="34" charset="0"/>
                      </a:endParaRPr>
                    </a:p>
                  </a:txBody>
                  <a:tcPr anchor="ctr">
                    <a:solidFill>
                      <a:srgbClr val="0570B8"/>
                    </a:solidFill>
                  </a:tcPr>
                </a:tc>
                <a:extLst>
                  <a:ext uri="{0D108BD9-81ED-4DB2-BD59-A6C34878D82A}">
                    <a16:rowId xmlns:a16="http://schemas.microsoft.com/office/drawing/2014/main" val="4096497309"/>
                  </a:ext>
                </a:extLst>
              </a:tr>
              <a:tr h="0">
                <a:tc>
                  <a:txBody>
                    <a:bodyPr/>
                    <a:lstStyle/>
                    <a:p>
                      <a:pPr algn="l"/>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Gámeza - Mongua – Monguí, Socotá - Alto de Sagra, Paz de Río - Tasco</a:t>
                      </a:r>
                      <a:endParaRPr lang="es-ES" sz="1200" dirty="0">
                        <a:solidFill>
                          <a:srgbClr val="003366"/>
                        </a:solidFill>
                        <a:latin typeface="Myriad Pro" panose="020B0503030403020204" pitchFamily="34" charset="0"/>
                      </a:endParaRPr>
                    </a:p>
                  </a:txBody>
                  <a:tcPr anchor="ct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0618" rtl="0" eaLnBrk="1" fontAlgn="ctr" latinLnBrk="0" hangingPunct="1"/>
                      <a:r>
                        <a:rPr lang="es-CO" sz="1200" u="none" strike="noStrike" kern="1200" dirty="0">
                          <a:solidFill>
                            <a:srgbClr val="003366"/>
                          </a:solidFill>
                          <a:effectLst/>
                          <a:latin typeface="Myriad Pro" panose="020B0503030403020204" pitchFamily="34" charset="0"/>
                          <a:ea typeface="+mn-ea"/>
                          <a:cs typeface="+mn-cs"/>
                        </a:rPr>
                        <a:t>$93.045</a:t>
                      </a:r>
                    </a:p>
                  </a:txBody>
                  <a:tcPr marL="36000" marR="36000" marT="36000" marB="36000" anchor="ctr"/>
                </a:tc>
                <a:extLst>
                  <a:ext uri="{0D108BD9-81ED-4DB2-BD59-A6C34878D82A}">
                    <a16:rowId xmlns:a16="http://schemas.microsoft.com/office/drawing/2014/main" val="1644471527"/>
                  </a:ext>
                </a:extLst>
              </a:tr>
              <a:tr h="0">
                <a:tc>
                  <a:txBody>
                    <a:bodyPr/>
                    <a:lstStyle/>
                    <a:p>
                      <a:pPr algn="l"/>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Tenza – el Crucero, Tunja – </a:t>
                      </a:r>
                      <a:r>
                        <a:rPr lang="es-CO" altLang="es-CO" sz="1200" dirty="0" err="1">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Chivatá</a:t>
                      </a:r>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 Paipa – Palermo y vías urbanas en el municipio de Paipa</a:t>
                      </a:r>
                      <a:endParaRPr lang="es-ES" sz="1200" dirty="0">
                        <a:solidFill>
                          <a:srgbClr val="003366"/>
                        </a:solidFill>
                        <a:latin typeface="Myriad Pro" panose="020B0503030403020204" pitchFamily="34" charset="0"/>
                      </a:endParaRPr>
                    </a:p>
                  </a:txBody>
                  <a:tcPr anchor="ct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rtl="0" fontAlgn="ctr"/>
                      <a:r>
                        <a:rPr lang="es-CO" sz="1200" b="0" i="0" u="none" strike="noStrike" dirty="0">
                          <a:solidFill>
                            <a:srgbClr val="003366"/>
                          </a:solidFill>
                          <a:effectLst/>
                          <a:latin typeface="Myriad Pro" panose="020B0503030403020204" pitchFamily="34" charset="0"/>
                        </a:rPr>
                        <a:t>$52.906</a:t>
                      </a:r>
                    </a:p>
                  </a:txBody>
                  <a:tcPr marL="36000" marR="36000" marT="36000" marB="36000" anchor="ctr"/>
                </a:tc>
                <a:extLst>
                  <a:ext uri="{0D108BD9-81ED-4DB2-BD59-A6C34878D82A}">
                    <a16:rowId xmlns:a16="http://schemas.microsoft.com/office/drawing/2014/main" val="1455808899"/>
                  </a:ext>
                </a:extLst>
              </a:tr>
              <a:tr h="0">
                <a:tc>
                  <a:txBody>
                    <a:bodyPr/>
                    <a:lstStyle/>
                    <a:p>
                      <a:pPr algn="l"/>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Túnel – Llano de Alarcón, Puente Latas – El Espino, Sogamoso – Tasco y Anillo Vial del Lago de Tota y construcción Intercambiador vial Sogamoso Nobsa.</a:t>
                      </a:r>
                      <a:endParaRPr lang="es-ES" sz="1200" dirty="0">
                        <a:solidFill>
                          <a:srgbClr val="003366"/>
                        </a:solidFill>
                        <a:latin typeface="Myriad Pro" panose="020B0503030403020204" pitchFamily="34" charset="0"/>
                      </a:endParaRPr>
                    </a:p>
                  </a:txBody>
                  <a:tcPr anchor="ctr"/>
                </a:tc>
                <a:tc>
                  <a:txBody>
                    <a:bodyPr/>
                    <a:lstStyle/>
                    <a:p>
                      <a:pPr algn="ctr"/>
                      <a:r>
                        <a:rPr lang="es-CO" sz="1200" u="none" strike="noStrike" kern="1200" dirty="0">
                          <a:solidFill>
                            <a:srgbClr val="003366"/>
                          </a:solidFill>
                          <a:effectLst/>
                          <a:latin typeface="Myriad Pro" panose="020B0503030403020204" pitchFamily="34" charset="0"/>
                          <a:ea typeface="+mn-ea"/>
                          <a:cs typeface="+mn-cs"/>
                        </a:rPr>
                        <a:t>$25.692</a:t>
                      </a:r>
                    </a:p>
                  </a:txBody>
                  <a:tcPr marL="36000" marR="36000" marT="36000" marB="36000" anchor="ctr"/>
                </a:tc>
                <a:extLst>
                  <a:ext uri="{0D108BD9-81ED-4DB2-BD59-A6C34878D82A}">
                    <a16:rowId xmlns:a16="http://schemas.microsoft.com/office/drawing/2014/main" val="2896158703"/>
                  </a:ext>
                </a:extLst>
              </a:tr>
              <a:tr h="0">
                <a:tc>
                  <a:txBody>
                    <a:bodyPr/>
                    <a:lstStyle/>
                    <a:p>
                      <a:pPr algn="l"/>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Villa de Leyva - Santa Sofía - Moniquirá y Buenavista – Cantino.</a:t>
                      </a:r>
                      <a:endParaRPr lang="es-ES" sz="1200" dirty="0">
                        <a:solidFill>
                          <a:srgbClr val="003366"/>
                        </a:solidFill>
                        <a:latin typeface="Myriad Pro" panose="020B0503030403020204" pitchFamily="34" charset="0"/>
                      </a:endParaRPr>
                    </a:p>
                  </a:txBody>
                  <a:tcPr anchor="ctr"/>
                </a:tc>
                <a:tc>
                  <a:txBody>
                    <a:bodyPr/>
                    <a:lstStyle/>
                    <a:p>
                      <a:pPr algn="ctr"/>
                      <a:r>
                        <a:rPr lang="es-CO" sz="1200" u="none" strike="noStrike" kern="1200" dirty="0">
                          <a:solidFill>
                            <a:srgbClr val="003366"/>
                          </a:solidFill>
                          <a:effectLst/>
                          <a:latin typeface="Myriad Pro" panose="020B0503030403020204" pitchFamily="34" charset="0"/>
                          <a:ea typeface="+mn-ea"/>
                          <a:cs typeface="+mn-cs"/>
                        </a:rPr>
                        <a:t>$42.469</a:t>
                      </a:r>
                    </a:p>
                  </a:txBody>
                  <a:tcPr marL="36000" marR="36000" marT="36000" marB="36000" anchor="ctr"/>
                </a:tc>
                <a:extLst>
                  <a:ext uri="{0D108BD9-81ED-4DB2-BD59-A6C34878D82A}">
                    <a16:rowId xmlns:a16="http://schemas.microsoft.com/office/drawing/2014/main" val="1271186845"/>
                  </a:ext>
                </a:extLst>
              </a:tr>
              <a:tr h="0">
                <a:tc>
                  <a:txBody>
                    <a:bodyPr/>
                    <a:lstStyle/>
                    <a:p>
                      <a:pPr algn="l"/>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Puente </a:t>
                      </a:r>
                      <a:r>
                        <a:rPr lang="es-CO" altLang="es-CO" sz="1200" dirty="0" err="1">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Togüí</a:t>
                      </a:r>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 Puente El Piñal, Puente Almeida y Puente Santa </a:t>
                      </a:r>
                      <a:r>
                        <a:rPr lang="es-CO" altLang="es-CO" sz="1200" dirty="0" err="1">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Maria</a:t>
                      </a:r>
                      <a:r>
                        <a:rPr lang="es-CO" altLang="es-CO" sz="1200" dirty="0">
                          <a:solidFill>
                            <a:srgbClr val="003366"/>
                          </a:solidFill>
                          <a:latin typeface="Myriad Pro" panose="020B0503030403020204" pitchFamily="34" charset="0"/>
                          <a:ea typeface="Verdana" panose="020B0604030504040204" pitchFamily="34" charset="0"/>
                          <a:cs typeface="Verdana" panose="020B0604030504040204" pitchFamily="34" charset="0"/>
                          <a:sym typeface="Helvetica Neue Bold Condensed"/>
                        </a:rPr>
                        <a:t> (Quebrada Clarita)</a:t>
                      </a:r>
                      <a:endParaRPr lang="es-ES" sz="1200" dirty="0">
                        <a:solidFill>
                          <a:srgbClr val="003366"/>
                        </a:solidFill>
                        <a:latin typeface="Myriad Pro" panose="020B0503030403020204" pitchFamily="34" charset="0"/>
                      </a:endParaRPr>
                    </a:p>
                  </a:txBody>
                  <a:tcPr anchor="ctr"/>
                </a:tc>
                <a:tc>
                  <a:txBody>
                    <a:bodyPr/>
                    <a:lstStyle/>
                    <a:p>
                      <a:pPr algn="ctr"/>
                      <a:r>
                        <a:rPr lang="es-CO" sz="1200" u="none" strike="noStrike" kern="1200" dirty="0">
                          <a:solidFill>
                            <a:srgbClr val="003366"/>
                          </a:solidFill>
                          <a:effectLst/>
                          <a:latin typeface="Myriad Pro" panose="020B0503030403020204" pitchFamily="34" charset="0"/>
                          <a:ea typeface="+mn-ea"/>
                          <a:cs typeface="+mn-cs"/>
                        </a:rPr>
                        <a:t>$3.332</a:t>
                      </a:r>
                    </a:p>
                  </a:txBody>
                  <a:tcPr marL="36000" marR="36000" marT="36000" marB="36000" anchor="ctr"/>
                </a:tc>
                <a:extLst>
                  <a:ext uri="{0D108BD9-81ED-4DB2-BD59-A6C34878D82A}">
                    <a16:rowId xmlns:a16="http://schemas.microsoft.com/office/drawing/2014/main" val="4221638956"/>
                  </a:ext>
                </a:extLst>
              </a:tr>
              <a:tr h="0">
                <a:tc>
                  <a:txBody>
                    <a:bodyPr/>
                    <a:lstStyle/>
                    <a:p>
                      <a:pPr algn="ctr"/>
                      <a:r>
                        <a:rPr lang="es-CO" sz="1200" b="1" dirty="0">
                          <a:solidFill>
                            <a:srgbClr val="003366"/>
                          </a:solidFill>
                          <a:latin typeface="Myriad Pro" panose="020B0503030403020204" pitchFamily="34" charset="0"/>
                        </a:rPr>
                        <a:t>Total</a:t>
                      </a:r>
                      <a:endParaRPr lang="es-ES" sz="1200" b="1" dirty="0">
                        <a:solidFill>
                          <a:srgbClr val="003366"/>
                        </a:solidFill>
                        <a:latin typeface="Myriad Pro" panose="020B0503030403020204" pitchFamily="34" charset="0"/>
                      </a:endParaRPr>
                    </a:p>
                  </a:txBody>
                  <a:tcPr anchor="ctr"/>
                </a:tc>
                <a:tc>
                  <a:txBody>
                    <a:bodyPr/>
                    <a:lstStyle/>
                    <a:p>
                      <a:pPr algn="ctr"/>
                      <a:r>
                        <a:rPr lang="es-CO" sz="1200" b="1" u="none" strike="noStrike" kern="1200" dirty="0">
                          <a:solidFill>
                            <a:srgbClr val="003366"/>
                          </a:solidFill>
                          <a:effectLst/>
                          <a:latin typeface="Myriad Pro" panose="020B0503030403020204" pitchFamily="34" charset="0"/>
                          <a:ea typeface="+mn-ea"/>
                          <a:cs typeface="+mn-cs"/>
                        </a:rPr>
                        <a:t>$217.445</a:t>
                      </a:r>
                    </a:p>
                  </a:txBody>
                  <a:tcPr marL="36000" marR="36000" marT="36000" marB="36000" anchor="ctr"/>
                </a:tc>
                <a:extLst>
                  <a:ext uri="{0D108BD9-81ED-4DB2-BD59-A6C34878D82A}">
                    <a16:rowId xmlns:a16="http://schemas.microsoft.com/office/drawing/2014/main" val="39045671"/>
                  </a:ext>
                </a:extLst>
              </a:tr>
            </a:tbl>
          </a:graphicData>
        </a:graphic>
      </p:graphicFrame>
      <p:grpSp>
        <p:nvGrpSpPr>
          <p:cNvPr id="7" name="Group 8">
            <a:extLst>
              <a:ext uri="{FF2B5EF4-FFF2-40B4-BE49-F238E27FC236}">
                <a16:creationId xmlns:a16="http://schemas.microsoft.com/office/drawing/2014/main" id="{229F0AA7-FF5A-0249-8385-89D26E3D414F}"/>
              </a:ext>
            </a:extLst>
          </p:cNvPr>
          <p:cNvGrpSpPr/>
          <p:nvPr/>
        </p:nvGrpSpPr>
        <p:grpSpPr>
          <a:xfrm>
            <a:off x="0" y="-5709"/>
            <a:ext cx="8495568" cy="830181"/>
            <a:chOff x="0" y="421103"/>
            <a:chExt cx="8495568"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6" y="421105"/>
              <a:ext cx="703018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ítulo 1"/>
          <p:cNvSpPr txBox="1">
            <a:spLocks/>
          </p:cNvSpPr>
          <p:nvPr/>
        </p:nvSpPr>
        <p:spPr>
          <a:xfrm>
            <a:off x="1465384" y="0"/>
            <a:ext cx="6666245"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Contrato Plan - Bicentenario</a:t>
            </a:r>
          </a:p>
        </p:txBody>
      </p:sp>
      <p:sp>
        <p:nvSpPr>
          <p:cNvPr id="15" name="Título 1">
            <a:extLst>
              <a:ext uri="{FF2B5EF4-FFF2-40B4-BE49-F238E27FC236}">
                <a16:creationId xmlns:a16="http://schemas.microsoft.com/office/drawing/2014/main" id="{A975680C-F193-49CC-874E-2684FD35632B}"/>
              </a:ext>
            </a:extLst>
          </p:cNvPr>
          <p:cNvSpPr txBox="1">
            <a:spLocks/>
          </p:cNvSpPr>
          <p:nvPr/>
        </p:nvSpPr>
        <p:spPr>
          <a:xfrm>
            <a:off x="3897567" y="1763980"/>
            <a:ext cx="10299436" cy="1164771"/>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s-CO" sz="2400" b="0"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endParaRPr>
          </a:p>
        </p:txBody>
      </p:sp>
      <p:pic>
        <p:nvPicPr>
          <p:cNvPr id="4" name="Imagen 3" descr="Imagen que contiene exterior, cielo, carretera, suelo&#10;&#10;Descripción generada automáticamente">
            <a:extLst>
              <a:ext uri="{FF2B5EF4-FFF2-40B4-BE49-F238E27FC236}">
                <a16:creationId xmlns:a16="http://schemas.microsoft.com/office/drawing/2014/main" id="{CA3A770B-229E-4252-9F94-D9F9F761A8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16252" y="1878513"/>
            <a:ext cx="4187987" cy="2895600"/>
          </a:xfrm>
          <a:prstGeom prst="rect">
            <a:avLst/>
          </a:prstGeom>
          <a:ln>
            <a:solidFill>
              <a:schemeClr val="tx1"/>
            </a:solidFill>
          </a:ln>
        </p:spPr>
      </p:pic>
      <p:sp>
        <p:nvSpPr>
          <p:cNvPr id="14" name="CuadroTexto 13">
            <a:extLst>
              <a:ext uri="{FF2B5EF4-FFF2-40B4-BE49-F238E27FC236}">
                <a16:creationId xmlns:a16="http://schemas.microsoft.com/office/drawing/2014/main" id="{E227390F-9567-4569-8FF6-F0EE5E8B2362}"/>
              </a:ext>
            </a:extLst>
          </p:cNvPr>
          <p:cNvSpPr txBox="1"/>
          <p:nvPr/>
        </p:nvSpPr>
        <p:spPr>
          <a:xfrm>
            <a:off x="1078523" y="4865277"/>
            <a:ext cx="6502570" cy="369332"/>
          </a:xfrm>
          <a:prstGeom prst="rect">
            <a:avLst/>
          </a:prstGeom>
          <a:solidFill>
            <a:srgbClr val="00336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800" b="0" i="0" u="none" strike="noStrike" kern="1200" cap="none" spc="0" normalizeH="0" baseline="0" noProof="0" dirty="0">
                <a:ln>
                  <a:noFill/>
                </a:ln>
                <a:solidFill>
                  <a:prstClr val="white"/>
                </a:solidFill>
                <a:effectLst/>
                <a:uLnTx/>
                <a:uFillTx/>
                <a:latin typeface="Myriad Pro" panose="020B0503030403020204" pitchFamily="34" charset="0"/>
              </a:rPr>
              <a:t>Mejoramiento de 77,1 km de vías secundarias</a:t>
            </a:r>
          </a:p>
        </p:txBody>
      </p:sp>
    </p:spTree>
    <p:extLst>
      <p:ext uri="{BB962C8B-B14F-4D97-AF65-F5344CB8AC3E}">
        <p14:creationId xmlns:p14="http://schemas.microsoft.com/office/powerpoint/2010/main" val="9305356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18609" y="4070173"/>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33578" y="5152039"/>
            <a:ext cx="5018832" cy="11136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ctr">
              <a:buNone/>
            </a:pPr>
            <a:r>
              <a:rPr lang="es-ES" dirty="0">
                <a:solidFill>
                  <a:srgbClr val="003366"/>
                </a:solidFill>
                <a:latin typeface="Myriad Pro" panose="020B0503030403020204" pitchFamily="34" charset="0"/>
              </a:rPr>
              <a:t>Corredores férreos y estaciones - Rutas sostenibles</a:t>
            </a:r>
          </a:p>
        </p:txBody>
      </p:sp>
    </p:spTree>
    <p:extLst>
      <p:ext uri="{BB962C8B-B14F-4D97-AF65-F5344CB8AC3E}">
        <p14:creationId xmlns:p14="http://schemas.microsoft.com/office/powerpoint/2010/main" val="8912752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8">
            <a:extLst>
              <a:ext uri="{FF2B5EF4-FFF2-40B4-BE49-F238E27FC236}">
                <a16:creationId xmlns:a16="http://schemas.microsoft.com/office/drawing/2014/main" id="{229F0AA7-FF5A-0249-8385-89D26E3D414F}"/>
              </a:ext>
            </a:extLst>
          </p:cNvPr>
          <p:cNvGrpSpPr/>
          <p:nvPr/>
        </p:nvGrpSpPr>
        <p:grpSpPr>
          <a:xfrm>
            <a:off x="0" y="-5709"/>
            <a:ext cx="12192000" cy="830181"/>
            <a:chOff x="0" y="421103"/>
            <a:chExt cx="12192000" cy="830181"/>
          </a:xfrm>
        </p:grpSpPr>
        <p:sp>
          <p:nvSpPr>
            <p:cNvPr id="17" name="Rectangle 7">
              <a:extLst>
                <a:ext uri="{FF2B5EF4-FFF2-40B4-BE49-F238E27FC236}">
                  <a16:creationId xmlns:a16="http://schemas.microsoft.com/office/drawing/2014/main" id="{BA9F95C6-DD34-6841-A517-802A78F1AE73}"/>
                </a:ext>
              </a:extLst>
            </p:cNvPr>
            <p:cNvSpPr/>
            <p:nvPr/>
          </p:nvSpPr>
          <p:spPr>
            <a:xfrm>
              <a:off x="1465386" y="421105"/>
              <a:ext cx="107266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ítulo 1"/>
          <p:cNvSpPr>
            <a:spLocks noGrp="1"/>
          </p:cNvSpPr>
          <p:nvPr>
            <p:ph type="title"/>
          </p:nvPr>
        </p:nvSpPr>
        <p:spPr>
          <a:xfrm>
            <a:off x="1383016" y="917699"/>
            <a:ext cx="6331169" cy="815728"/>
          </a:xfrm>
        </p:spPr>
        <p:txBody>
          <a:bodyPr>
            <a:normAutofit/>
          </a:bodyPr>
          <a:lstStyle/>
          <a:p>
            <a:r>
              <a:rPr lang="es-CO" sz="2400" dirty="0">
                <a:solidFill>
                  <a:srgbClr val="003366"/>
                </a:solidFill>
                <a:latin typeface="Myriad Pro" panose="020B0503030403020204" pitchFamily="34" charset="0"/>
              </a:rPr>
              <a:t>Mantenimiento de estaciones y red férrea nacional no concesionada.</a:t>
            </a:r>
          </a:p>
        </p:txBody>
      </p:sp>
      <p:pic>
        <p:nvPicPr>
          <p:cNvPr id="12" name="Imagen 11" descr="Imagen que contiene exterior, pasto, edificio, frente&#10;&#10;Descripción generada automáticamente">
            <a:extLst>
              <a:ext uri="{FF2B5EF4-FFF2-40B4-BE49-F238E27FC236}">
                <a16:creationId xmlns:a16="http://schemas.microsoft.com/office/drawing/2014/main" id="{CBA6E895-E66A-4CE6-823C-DBBCB8230A8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9290" r="843" b="19563"/>
          <a:stretch/>
        </p:blipFill>
        <p:spPr>
          <a:xfrm>
            <a:off x="7631234" y="3630562"/>
            <a:ext cx="4309325" cy="1993089"/>
          </a:xfrm>
          <a:prstGeom prst="rect">
            <a:avLst/>
          </a:prstGeom>
          <a:ln w="12700">
            <a:solidFill>
              <a:schemeClr val="tx1"/>
            </a:solidFill>
          </a:ln>
        </p:spPr>
      </p:pic>
      <p:sp>
        <p:nvSpPr>
          <p:cNvPr id="16" name="Título 1"/>
          <p:cNvSpPr txBox="1">
            <a:spLocks/>
          </p:cNvSpPr>
          <p:nvPr/>
        </p:nvSpPr>
        <p:spPr>
          <a:xfrm>
            <a:off x="1465384" y="-13931"/>
            <a:ext cx="10726615"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36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Corredores férreos y estaciones – Corredores verdes</a:t>
            </a:r>
          </a:p>
        </p:txBody>
      </p:sp>
      <p:sp>
        <p:nvSpPr>
          <p:cNvPr id="3" name="Rectángulo 2">
            <a:extLst>
              <a:ext uri="{FF2B5EF4-FFF2-40B4-BE49-F238E27FC236}">
                <a16:creationId xmlns:a16="http://schemas.microsoft.com/office/drawing/2014/main" id="{5B5F8935-503E-42A9-8496-B9405E14A16C}"/>
              </a:ext>
            </a:extLst>
          </p:cNvPr>
          <p:cNvSpPr/>
          <p:nvPr/>
        </p:nvSpPr>
        <p:spPr>
          <a:xfrm>
            <a:off x="1513078" y="3869325"/>
            <a:ext cx="5433498" cy="1754326"/>
          </a:xfrm>
          <a:prstGeom prst="rect">
            <a:avLst/>
          </a:prstGeom>
        </p:spPr>
        <p:txBody>
          <a:bodyPr wrap="square">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Red Férrea a cargo del INVIAS 1.734 km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Inactiva:	1.729 km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Activa:	5 km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s-CO" dirty="0">
                <a:solidFill>
                  <a:srgbClr val="003366"/>
                </a:solidFill>
                <a:latin typeface="Myriad Pro" panose="020B0503030403020204" pitchFamily="34" charset="0"/>
              </a:rPr>
              <a:t>3</a:t>
            </a: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96 estaciones a cargo del INVIAS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Estaciones mantenidas (2018-2019): 3</a:t>
            </a:r>
          </a:p>
        </p:txBody>
      </p:sp>
      <p:graphicFrame>
        <p:nvGraphicFramePr>
          <p:cNvPr id="18" name="Tabla 3">
            <a:extLst>
              <a:ext uri="{FF2B5EF4-FFF2-40B4-BE49-F238E27FC236}">
                <a16:creationId xmlns:a16="http://schemas.microsoft.com/office/drawing/2014/main" id="{9DD6D364-663E-4E58-A2B2-9F8073411B4E}"/>
              </a:ext>
            </a:extLst>
          </p:cNvPr>
          <p:cNvGraphicFramePr>
            <a:graphicFrameLocks noGrp="1"/>
          </p:cNvGraphicFramePr>
          <p:nvPr>
            <p:extLst>
              <p:ext uri="{D42A27DB-BD31-4B8C-83A1-F6EECF244321}">
                <p14:modId xmlns:p14="http://schemas.microsoft.com/office/powerpoint/2010/main" val="2487555075"/>
              </p:ext>
            </p:extLst>
          </p:nvPr>
        </p:nvGraphicFramePr>
        <p:xfrm>
          <a:off x="1513078" y="1774576"/>
          <a:ext cx="3436850" cy="2001520"/>
        </p:xfrm>
        <a:graphic>
          <a:graphicData uri="http://schemas.openxmlformats.org/drawingml/2006/table">
            <a:tbl>
              <a:tblPr firstRow="1" bandRow="1">
                <a:tableStyleId>{9D7B26C5-4107-4FEC-AEDC-1716B250A1EF}</a:tableStyleId>
              </a:tblPr>
              <a:tblGrid>
                <a:gridCol w="2036159">
                  <a:extLst>
                    <a:ext uri="{9D8B030D-6E8A-4147-A177-3AD203B41FA5}">
                      <a16:colId xmlns:a16="http://schemas.microsoft.com/office/drawing/2014/main" val="1212109739"/>
                    </a:ext>
                  </a:extLst>
                </a:gridCol>
                <a:gridCol w="1400691">
                  <a:extLst>
                    <a:ext uri="{9D8B030D-6E8A-4147-A177-3AD203B41FA5}">
                      <a16:colId xmlns:a16="http://schemas.microsoft.com/office/drawing/2014/main" val="3662371918"/>
                    </a:ext>
                  </a:extLst>
                </a:gridCol>
              </a:tblGrid>
              <a:tr h="370840">
                <a:tc>
                  <a:txBody>
                    <a:bodyPr/>
                    <a:lstStyle/>
                    <a:p>
                      <a:pPr marL="0" algn="l" defTabSz="914400" rtl="0" eaLnBrk="1" latinLnBrk="0" hangingPunct="1"/>
                      <a:r>
                        <a:rPr lang="es-CO" sz="1400" kern="1200" dirty="0">
                          <a:solidFill>
                            <a:srgbClr val="003366"/>
                          </a:solidFill>
                          <a:latin typeface="Myriad Pro" panose="020B0503030403020204" pitchFamily="34" charset="0"/>
                        </a:rPr>
                        <a:t>Inversión (millones)</a:t>
                      </a:r>
                      <a:endParaRPr lang="es-ES" sz="1400" kern="1200" dirty="0">
                        <a:solidFill>
                          <a:srgbClr val="003366"/>
                        </a:solidFill>
                        <a:latin typeface="Myriad Pro" panose="020B0503030403020204" pitchFamily="34" charset="0"/>
                        <a:ea typeface="+mj-ea"/>
                        <a:cs typeface="+mj-cs"/>
                      </a:endParaRPr>
                    </a:p>
                  </a:txBody>
                  <a:tcPr anchor="ctr"/>
                </a:tc>
                <a:tc>
                  <a:txBody>
                    <a:bodyPr/>
                    <a:lstStyle/>
                    <a:p>
                      <a:pPr marL="0" algn="ctr" defTabSz="914400" rtl="0" eaLnBrk="1" latinLnBrk="0" hangingPunct="1"/>
                      <a:r>
                        <a:rPr lang="es-CO" sz="1400" kern="1200" dirty="0">
                          <a:solidFill>
                            <a:srgbClr val="003366"/>
                          </a:solidFill>
                          <a:latin typeface="Myriad Pro" panose="020B0503030403020204" pitchFamily="34" charset="0"/>
                        </a:rPr>
                        <a:t>$3.500</a:t>
                      </a:r>
                      <a:endParaRPr lang="es-ES" sz="1400" kern="1200" dirty="0">
                        <a:solidFill>
                          <a:srgbClr val="003366"/>
                        </a:solidFill>
                        <a:latin typeface="Myriad Pro" panose="020B0503030403020204" pitchFamily="34" charset="0"/>
                        <a:ea typeface="+mj-ea"/>
                        <a:cs typeface="+mj-cs"/>
                      </a:endParaRPr>
                    </a:p>
                  </a:txBody>
                  <a:tcPr anchor="ctr"/>
                </a:tc>
                <a:extLst>
                  <a:ext uri="{0D108BD9-81ED-4DB2-BD59-A6C34878D82A}">
                    <a16:rowId xmlns:a16="http://schemas.microsoft.com/office/drawing/2014/main" val="4096497309"/>
                  </a:ext>
                </a:extLst>
              </a:tr>
              <a:tr h="370840">
                <a:tc>
                  <a:txBody>
                    <a:bodyPr/>
                    <a:lstStyle/>
                    <a:p>
                      <a:pPr algn="l"/>
                      <a:r>
                        <a:rPr lang="es-CO" sz="1400" kern="1200" dirty="0">
                          <a:solidFill>
                            <a:srgbClr val="003366"/>
                          </a:solidFill>
                          <a:latin typeface="Myriad Pro" panose="020B0503030403020204" pitchFamily="34" charset="0"/>
                        </a:rPr>
                        <a:t>No. de Proyectos de mantenimiento</a:t>
                      </a:r>
                      <a:endParaRPr lang="es-ES" sz="1400" kern="1200" dirty="0">
                        <a:solidFill>
                          <a:srgbClr val="003366"/>
                        </a:solidFill>
                        <a:latin typeface="Myriad Pro" panose="020B0503030403020204" pitchFamily="34" charset="0"/>
                        <a:ea typeface="+mj-ea"/>
                        <a:cs typeface="+mj-cs"/>
                      </a:endParaRPr>
                    </a:p>
                  </a:txBody>
                  <a:tcPr/>
                </a:tc>
                <a:tc>
                  <a:txBody>
                    <a:bodyPr/>
                    <a:lstStyle/>
                    <a:p>
                      <a:pPr algn="ctr"/>
                      <a:r>
                        <a:rPr lang="es-CO" sz="1400" kern="1200" dirty="0">
                          <a:solidFill>
                            <a:srgbClr val="003366"/>
                          </a:solidFill>
                          <a:latin typeface="Myriad Pro" panose="020B0503030403020204" pitchFamily="34" charset="0"/>
                        </a:rPr>
                        <a:t>17</a:t>
                      </a:r>
                      <a:endParaRPr lang="es-ES" sz="1400" kern="1200" dirty="0">
                        <a:solidFill>
                          <a:srgbClr val="003366"/>
                        </a:solidFill>
                        <a:latin typeface="Myriad Pro" panose="020B0503030403020204" pitchFamily="34" charset="0"/>
                        <a:ea typeface="+mj-ea"/>
                        <a:cs typeface="+mj-cs"/>
                      </a:endParaRPr>
                    </a:p>
                  </a:txBody>
                  <a:tcPr/>
                </a:tc>
                <a:extLst>
                  <a:ext uri="{0D108BD9-81ED-4DB2-BD59-A6C34878D82A}">
                    <a16:rowId xmlns:a16="http://schemas.microsoft.com/office/drawing/2014/main" val="332493867"/>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Proyectos en ejecución</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10</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3131980765"/>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Proyectos terminados</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7</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1260028000"/>
                  </a:ext>
                </a:extLst>
              </a:tr>
              <a:tr h="370840">
                <a:tc>
                  <a:txBody>
                    <a:bodyPr/>
                    <a:lstStyle/>
                    <a:p>
                      <a:pPr marL="0" algn="l" defTabSz="914400" rtl="0" eaLnBrk="1" latinLnBrk="0" hangingPunct="1"/>
                      <a:r>
                        <a:rPr lang="es-CO" sz="1400" kern="1200" dirty="0">
                          <a:solidFill>
                            <a:srgbClr val="003366"/>
                          </a:solidFill>
                          <a:latin typeface="Myriad Pro" panose="020B0503030403020204" pitchFamily="34" charset="0"/>
                          <a:ea typeface="+mn-ea"/>
                          <a:cs typeface="+mn-cs"/>
                        </a:rPr>
                        <a:t>Departamentos</a:t>
                      </a:r>
                      <a:endParaRPr lang="es-ES" sz="1400" kern="1200" dirty="0">
                        <a:solidFill>
                          <a:srgbClr val="003366"/>
                        </a:solidFill>
                        <a:latin typeface="Myriad Pro" panose="020B0503030403020204" pitchFamily="34" charset="0"/>
                        <a:ea typeface="+mn-ea"/>
                        <a:cs typeface="+mn-cs"/>
                      </a:endParaRPr>
                    </a:p>
                  </a:txBody>
                  <a:tcPr/>
                </a:tc>
                <a:tc>
                  <a:txBody>
                    <a:bodyPr/>
                    <a:lstStyle/>
                    <a:p>
                      <a:pPr marL="0" algn="ctr" defTabSz="914400" rtl="0" eaLnBrk="1" latinLnBrk="0" hangingPunct="1"/>
                      <a:r>
                        <a:rPr lang="es-CO" sz="1400" kern="1200" dirty="0">
                          <a:solidFill>
                            <a:srgbClr val="003366"/>
                          </a:solidFill>
                          <a:latin typeface="Myriad Pro" panose="020B0503030403020204" pitchFamily="34" charset="0"/>
                          <a:ea typeface="+mn-ea"/>
                          <a:cs typeface="+mn-cs"/>
                        </a:rPr>
                        <a:t>5</a:t>
                      </a:r>
                      <a:endParaRPr lang="es-ES" sz="1400" kern="1200" dirty="0">
                        <a:solidFill>
                          <a:srgbClr val="003366"/>
                        </a:solidFill>
                        <a:latin typeface="Myriad Pro" panose="020B0503030403020204" pitchFamily="34" charset="0"/>
                        <a:ea typeface="+mn-ea"/>
                        <a:cs typeface="+mn-cs"/>
                      </a:endParaRPr>
                    </a:p>
                  </a:txBody>
                  <a:tcPr/>
                </a:tc>
                <a:extLst>
                  <a:ext uri="{0D108BD9-81ED-4DB2-BD59-A6C34878D82A}">
                    <a16:rowId xmlns:a16="http://schemas.microsoft.com/office/drawing/2014/main" val="4104445289"/>
                  </a:ext>
                </a:extLst>
              </a:tr>
            </a:tbl>
          </a:graphicData>
        </a:graphic>
      </p:graphicFrame>
      <p:pic>
        <p:nvPicPr>
          <p:cNvPr id="5" name="Imagen 4" descr="Iglesia con reloj&#10;&#10;Descripción generada automáticamente">
            <a:extLst>
              <a:ext uri="{FF2B5EF4-FFF2-40B4-BE49-F238E27FC236}">
                <a16:creationId xmlns:a16="http://schemas.microsoft.com/office/drawing/2014/main" id="{B9A87D20-193C-4562-B240-9DB64FB7D4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8405" b="19868"/>
          <a:stretch/>
        </p:blipFill>
        <p:spPr>
          <a:xfrm>
            <a:off x="7631234" y="1013363"/>
            <a:ext cx="4309325" cy="2419564"/>
          </a:xfrm>
          <a:prstGeom prst="rect">
            <a:avLst/>
          </a:prstGeom>
          <a:ln>
            <a:solidFill>
              <a:schemeClr val="tx1"/>
            </a:solidFill>
          </a:ln>
        </p:spPr>
      </p:pic>
    </p:spTree>
    <p:extLst>
      <p:ext uri="{BB962C8B-B14F-4D97-AF65-F5344CB8AC3E}">
        <p14:creationId xmlns:p14="http://schemas.microsoft.com/office/powerpoint/2010/main" val="39677985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uadroTexto 18">
            <a:extLst>
              <a:ext uri="{FF2B5EF4-FFF2-40B4-BE49-F238E27FC236}">
                <a16:creationId xmlns:a16="http://schemas.microsoft.com/office/drawing/2014/main" id="{FC6F4310-524F-425A-A3FA-A21FA87C793F}"/>
              </a:ext>
            </a:extLst>
          </p:cNvPr>
          <p:cNvSpPr txBox="1"/>
          <p:nvPr/>
        </p:nvSpPr>
        <p:spPr>
          <a:xfrm>
            <a:off x="1465384" y="886435"/>
            <a:ext cx="7017873" cy="170046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Vive Colombia – Vías Verdes (PROYECTO EN ESTRUCTURACIÓN)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2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Estrategia del INVIAS para la conservación y protección de la red Férrea inactiva.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s-CO" sz="105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Se plantean usos alternativos temporales con enfoques cultural, turístico y ambiental con actividades de bajo impacto que permitan la permanencia de este patrimonio público.  </a:t>
            </a:r>
          </a:p>
        </p:txBody>
      </p:sp>
      <p:pic>
        <p:nvPicPr>
          <p:cNvPr id="21" name="Imagen 20">
            <a:extLst>
              <a:ext uri="{FF2B5EF4-FFF2-40B4-BE49-F238E27FC236}">
                <a16:creationId xmlns:a16="http://schemas.microsoft.com/office/drawing/2014/main" id="{540DA081-B738-479E-A2E3-B207CBC15F3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20985"/>
          <a:stretch/>
        </p:blipFill>
        <p:spPr>
          <a:xfrm>
            <a:off x="8902119" y="3131313"/>
            <a:ext cx="2641133" cy="2389853"/>
          </a:xfrm>
          <a:prstGeom prst="rect">
            <a:avLst/>
          </a:prstGeom>
          <a:noFill/>
          <a:ln w="12700">
            <a:solidFill>
              <a:schemeClr val="tx1"/>
            </a:solidFill>
          </a:ln>
        </p:spPr>
      </p:pic>
      <p:pic>
        <p:nvPicPr>
          <p:cNvPr id="22" name="Imagen 21">
            <a:extLst>
              <a:ext uri="{FF2B5EF4-FFF2-40B4-BE49-F238E27FC236}">
                <a16:creationId xmlns:a16="http://schemas.microsoft.com/office/drawing/2014/main" id="{1FEC90E2-DEAF-42FD-88F2-9A56CFF632E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6162" t="22123" b="7941"/>
          <a:stretch/>
        </p:blipFill>
        <p:spPr>
          <a:xfrm>
            <a:off x="8902119" y="1005142"/>
            <a:ext cx="2641133" cy="1739973"/>
          </a:xfrm>
          <a:prstGeom prst="rect">
            <a:avLst/>
          </a:prstGeom>
          <a:noFill/>
          <a:ln w="12700">
            <a:solidFill>
              <a:schemeClr val="tx1"/>
            </a:solidFill>
          </a:ln>
        </p:spPr>
      </p:pic>
      <p:sp>
        <p:nvSpPr>
          <p:cNvPr id="25" name="CuadroTexto 24">
            <a:extLst>
              <a:ext uri="{FF2B5EF4-FFF2-40B4-BE49-F238E27FC236}">
                <a16:creationId xmlns:a16="http://schemas.microsoft.com/office/drawing/2014/main" id="{4C97055F-D1CD-4EA4-AEE9-C79A3896E30E}"/>
              </a:ext>
            </a:extLst>
          </p:cNvPr>
          <p:cNvSpPr txBox="1"/>
          <p:nvPr/>
        </p:nvSpPr>
        <p:spPr>
          <a:xfrm>
            <a:off x="1465384" y="2628066"/>
            <a:ext cx="6555853" cy="2893100"/>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CO" sz="1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CORREDORES POTENCIALES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Férreo Honda – Mariquita – Armero – Ambalema – Picaleña.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Férreo Facatativá – Girardot – Flandes y Facatativá – Salgar.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Férreo Neiva – Villavieja – Golondrinas.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Férreo Manizales, Chinchiná - Pereira.</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Ferrocarril del Sur – Bogotá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s-CO" sz="14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Corredor Morales – Popayán – Cauca.      </a:t>
            </a:r>
          </a:p>
        </p:txBody>
      </p:sp>
      <p:sp>
        <p:nvSpPr>
          <p:cNvPr id="42" name="CuadroTexto 41">
            <a:extLst>
              <a:ext uri="{FF2B5EF4-FFF2-40B4-BE49-F238E27FC236}">
                <a16:creationId xmlns:a16="http://schemas.microsoft.com/office/drawing/2014/main" id="{43CF8BA6-85C8-42B1-88F3-D8BE4197CBF7}"/>
              </a:ext>
            </a:extLst>
          </p:cNvPr>
          <p:cNvSpPr txBox="1"/>
          <p:nvPr/>
        </p:nvSpPr>
        <p:spPr>
          <a:xfrm>
            <a:off x="4974320" y="4644003"/>
            <a:ext cx="3817599" cy="877163"/>
          </a:xfrm>
          <a:prstGeom prst="rect">
            <a:avLst/>
          </a:prstGeom>
          <a:solidFill>
            <a:srgbClr val="003366"/>
          </a:solidFill>
          <a:ln>
            <a:no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700" b="0" i="0" u="none" strike="noStrike" kern="1200" cap="none" spc="0" normalizeH="0" baseline="0" noProof="0" dirty="0">
                <a:ln>
                  <a:noFill/>
                </a:ln>
                <a:solidFill>
                  <a:prstClr val="white"/>
                </a:solidFill>
                <a:effectLst/>
                <a:uLnTx/>
                <a:uFillTx/>
                <a:latin typeface="Myriad Pro" panose="020B0503030403020204"/>
                <a:ea typeface="+mn-ea"/>
                <a:cs typeface="+mn-cs"/>
              </a:rPr>
              <a:t>Red a cargo INVIAS: 1.734 km</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700" b="0" i="0" u="none" strike="noStrike" kern="1200" cap="none" spc="0" normalizeH="0" baseline="0" noProof="0" dirty="0">
              <a:ln>
                <a:noFill/>
              </a:ln>
              <a:solidFill>
                <a:prstClr val="white"/>
              </a:solidFill>
              <a:effectLst/>
              <a:uLnTx/>
              <a:uFillTx/>
              <a:latin typeface="Myriad Pro" panose="020B0503030403020204"/>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700" b="0" i="0" u="none" strike="noStrike" kern="1200" cap="none" spc="0" normalizeH="0" baseline="0" noProof="0" dirty="0">
                <a:ln>
                  <a:noFill/>
                </a:ln>
                <a:solidFill>
                  <a:prstClr val="white"/>
                </a:solidFill>
                <a:effectLst/>
                <a:uLnTx/>
                <a:uFillTx/>
                <a:latin typeface="Myriad Pro" panose="020B0503030403020204"/>
                <a:ea typeface="+mn-ea"/>
                <a:cs typeface="+mn-cs"/>
              </a:rPr>
              <a:t>Red concesionada: 1.604 km </a:t>
            </a:r>
            <a:endParaRPr kumimoji="0" lang="es-ES" sz="1700" b="0" i="0" u="none" strike="noStrike" kern="1200" cap="none" spc="0" normalizeH="0" baseline="0" noProof="0" dirty="0">
              <a:ln>
                <a:noFill/>
              </a:ln>
              <a:solidFill>
                <a:prstClr val="white"/>
              </a:solidFill>
              <a:effectLst/>
              <a:uLnTx/>
              <a:uFillTx/>
              <a:latin typeface="Myriad Pro" panose="020B0503030403020204"/>
              <a:ea typeface="+mn-ea"/>
              <a:cs typeface="+mn-cs"/>
            </a:endParaRPr>
          </a:p>
        </p:txBody>
      </p:sp>
      <p:grpSp>
        <p:nvGrpSpPr>
          <p:cNvPr id="17" name="Group 8">
            <a:extLst>
              <a:ext uri="{FF2B5EF4-FFF2-40B4-BE49-F238E27FC236}">
                <a16:creationId xmlns:a16="http://schemas.microsoft.com/office/drawing/2014/main" id="{229F0AA7-FF5A-0249-8385-89D26E3D414F}"/>
              </a:ext>
            </a:extLst>
          </p:cNvPr>
          <p:cNvGrpSpPr/>
          <p:nvPr/>
        </p:nvGrpSpPr>
        <p:grpSpPr>
          <a:xfrm>
            <a:off x="0" y="-5709"/>
            <a:ext cx="12192000" cy="830181"/>
            <a:chOff x="0" y="421103"/>
            <a:chExt cx="12192000" cy="830181"/>
          </a:xfrm>
        </p:grpSpPr>
        <p:sp>
          <p:nvSpPr>
            <p:cNvPr id="18" name="Rectangle 7">
              <a:extLst>
                <a:ext uri="{FF2B5EF4-FFF2-40B4-BE49-F238E27FC236}">
                  <a16:creationId xmlns:a16="http://schemas.microsoft.com/office/drawing/2014/main" id="{BA9F95C6-DD34-6841-A517-802A78F1AE73}"/>
                </a:ext>
              </a:extLst>
            </p:cNvPr>
            <p:cNvSpPr/>
            <p:nvPr/>
          </p:nvSpPr>
          <p:spPr>
            <a:xfrm>
              <a:off x="1465386" y="421105"/>
              <a:ext cx="107266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ítulo 1"/>
          <p:cNvSpPr txBox="1">
            <a:spLocks/>
          </p:cNvSpPr>
          <p:nvPr/>
        </p:nvSpPr>
        <p:spPr>
          <a:xfrm>
            <a:off x="1465384" y="-13931"/>
            <a:ext cx="10726615"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36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Corredores férreos y estaciones – Corredores verdes</a:t>
            </a:r>
          </a:p>
        </p:txBody>
      </p:sp>
    </p:spTree>
    <p:extLst>
      <p:ext uri="{BB962C8B-B14F-4D97-AF65-F5344CB8AC3E}">
        <p14:creationId xmlns:p14="http://schemas.microsoft.com/office/powerpoint/2010/main" val="8702207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18609" y="4070173"/>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77743" y="5302941"/>
            <a:ext cx="5041979" cy="13700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Colombia fluvial - Canales Marítimos</a:t>
            </a:r>
          </a:p>
        </p:txBody>
      </p:sp>
    </p:spTree>
    <p:extLst>
      <p:ext uri="{BB962C8B-B14F-4D97-AF65-F5344CB8AC3E}">
        <p14:creationId xmlns:p14="http://schemas.microsoft.com/office/powerpoint/2010/main" val="8023827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465385" y="1030433"/>
            <a:ext cx="6764946" cy="401648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Equipo técnico: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27 colaboradores.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Canales de acceso portuarios: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8 de 9</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Corredores fluviales: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20.467 km de longitud total.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Corredores fluviales navegables: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15.455 km de longitud total.</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Población ribereña beneficiada: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10 millones.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Municipios ribereños: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97 en 14 departamentos.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Infraestructura Portuaria: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94 muelles.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17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Ferris:				</a:t>
            </a:r>
            <a:r>
              <a:rPr kumimoji="0" lang="es-CO" sz="17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13 unidades</a:t>
            </a:r>
          </a:p>
        </p:txBody>
      </p:sp>
      <p:pic>
        <p:nvPicPr>
          <p:cNvPr id="11" name="Imagen 10"/>
          <p:cNvPicPr>
            <a:picLocks noChangeAspect="1"/>
          </p:cNvPicPr>
          <p:nvPr/>
        </p:nvPicPr>
        <p:blipFill>
          <a:blip r:embed="rId2"/>
          <a:stretch>
            <a:fillRect/>
          </a:stretch>
        </p:blipFill>
        <p:spPr>
          <a:xfrm>
            <a:off x="8414657" y="833463"/>
            <a:ext cx="3788229" cy="4933788"/>
          </a:xfrm>
          <a:prstGeom prst="rect">
            <a:avLst/>
          </a:prstGeom>
        </p:spPr>
      </p:pic>
      <p:grpSp>
        <p:nvGrpSpPr>
          <p:cNvPr id="8" name="Group 8">
            <a:extLst>
              <a:ext uri="{FF2B5EF4-FFF2-40B4-BE49-F238E27FC236}">
                <a16:creationId xmlns:a16="http://schemas.microsoft.com/office/drawing/2014/main" id="{229F0AA7-FF5A-0249-8385-89D26E3D414F}"/>
              </a:ext>
            </a:extLst>
          </p:cNvPr>
          <p:cNvGrpSpPr/>
          <p:nvPr/>
        </p:nvGrpSpPr>
        <p:grpSpPr>
          <a:xfrm>
            <a:off x="0" y="-5709"/>
            <a:ext cx="8817429" cy="830181"/>
            <a:chOff x="0" y="421103"/>
            <a:chExt cx="8817429" cy="830181"/>
          </a:xfrm>
        </p:grpSpPr>
        <p:sp>
          <p:nvSpPr>
            <p:cNvPr id="9" name="Rectangle 7">
              <a:extLst>
                <a:ext uri="{FF2B5EF4-FFF2-40B4-BE49-F238E27FC236}">
                  <a16:creationId xmlns:a16="http://schemas.microsoft.com/office/drawing/2014/main" id="{BA9F95C6-DD34-6841-A517-802A78F1AE73}"/>
                </a:ext>
              </a:extLst>
            </p:cNvPr>
            <p:cNvSpPr/>
            <p:nvPr/>
          </p:nvSpPr>
          <p:spPr>
            <a:xfrm>
              <a:off x="1465386" y="421105"/>
              <a:ext cx="735204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ítulo 1"/>
          <p:cNvSpPr txBox="1">
            <a:spLocks/>
          </p:cNvSpPr>
          <p:nvPr/>
        </p:nvSpPr>
        <p:spPr>
          <a:xfrm>
            <a:off x="1465385" y="-13931"/>
            <a:ext cx="7352044"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 Marítima y Fluvial</a:t>
            </a:r>
          </a:p>
        </p:txBody>
      </p:sp>
    </p:spTree>
    <p:extLst>
      <p:ext uri="{BB962C8B-B14F-4D97-AF65-F5344CB8AC3E}">
        <p14:creationId xmlns:p14="http://schemas.microsoft.com/office/powerpoint/2010/main" val="800437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ft-Right Arrow 1">
            <a:extLst>
              <a:ext uri="{FF2B5EF4-FFF2-40B4-BE49-F238E27FC236}">
                <a16:creationId xmlns:a16="http://schemas.microsoft.com/office/drawing/2014/main" id="{A818BAC6-EA94-9F4F-AD5E-560D87BCD7AF}"/>
              </a:ext>
            </a:extLst>
          </p:cNvPr>
          <p:cNvSpPr/>
          <p:nvPr/>
        </p:nvSpPr>
        <p:spPr>
          <a:xfrm>
            <a:off x="973123" y="3784650"/>
            <a:ext cx="1880622" cy="1694760"/>
          </a:xfrm>
          <a:prstGeom prst="leftRightArrow">
            <a:avLst>
              <a:gd name="adj1" fmla="val 73333"/>
              <a:gd name="adj2" fmla="val 22053"/>
            </a:avLst>
          </a:prstGeom>
          <a:solidFill>
            <a:srgbClr val="6B86F7"/>
          </a:solidFill>
          <a:ln>
            <a:noFill/>
          </a:ln>
        </p:spPr>
        <p:style>
          <a:lnRef idx="1">
            <a:schemeClr val="accent1"/>
          </a:lnRef>
          <a:fillRef idx="3">
            <a:schemeClr val="accent1"/>
          </a:fillRef>
          <a:effectRef idx="2">
            <a:schemeClr val="accent1"/>
          </a:effectRef>
          <a:fontRef idx="minor">
            <a:schemeClr val="lt1"/>
          </a:fontRef>
        </p:style>
        <p:txBody>
          <a:bodyPr lIns="0" rIns="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spcBef>
                <a:spcPts val="450"/>
              </a:spcBef>
              <a:defRPr/>
            </a:pPr>
            <a:r>
              <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Pactos transversales y regionales</a:t>
            </a:r>
          </a:p>
        </p:txBody>
      </p:sp>
      <p:sp>
        <p:nvSpPr>
          <p:cNvPr id="16" name="CuadroTexto 6">
            <a:extLst>
              <a:ext uri="{FF2B5EF4-FFF2-40B4-BE49-F238E27FC236}">
                <a16:creationId xmlns:a16="http://schemas.microsoft.com/office/drawing/2014/main" id="{788AFB25-E925-4BFD-8732-7EE1E9EAC61D}"/>
              </a:ext>
            </a:extLst>
          </p:cNvPr>
          <p:cNvSpPr txBox="1"/>
          <p:nvPr/>
        </p:nvSpPr>
        <p:spPr>
          <a:xfrm>
            <a:off x="2939919" y="3827182"/>
            <a:ext cx="1422356" cy="1652228"/>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Pacto por la sostenibilidad</a:t>
            </a:r>
          </a:p>
        </p:txBody>
      </p:sp>
      <p:sp>
        <p:nvSpPr>
          <p:cNvPr id="17" name="CuadroTexto 3">
            <a:extLst>
              <a:ext uri="{FF2B5EF4-FFF2-40B4-BE49-F238E27FC236}">
                <a16:creationId xmlns:a16="http://schemas.microsoft.com/office/drawing/2014/main" id="{40A7BA9D-151E-4BB0-8921-CEDC9428A019}"/>
              </a:ext>
            </a:extLst>
          </p:cNvPr>
          <p:cNvSpPr txBox="1"/>
          <p:nvPr/>
        </p:nvSpPr>
        <p:spPr>
          <a:xfrm>
            <a:off x="2939918" y="3096519"/>
            <a:ext cx="8670442" cy="287130"/>
          </a:xfrm>
          <a:prstGeom prst="rect">
            <a:avLst/>
          </a:prstGeom>
          <a:solidFill>
            <a:srgbClr val="FFAB00"/>
          </a:solidFill>
          <a:ln>
            <a:noFill/>
          </a:ln>
        </p:spPr>
        <p:txBody>
          <a:bodyPr wrap="square" lIns="13716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defRPr/>
            </a:pPr>
            <a:r>
              <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1. </a:t>
            </a:r>
            <a:r>
              <a:rPr lang="es-CO"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Legalidad</a:t>
            </a:r>
            <a:endPar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endParaRPr>
          </a:p>
        </p:txBody>
      </p:sp>
      <p:sp>
        <p:nvSpPr>
          <p:cNvPr id="18" name="CuadroTexto 4">
            <a:extLst>
              <a:ext uri="{FF2B5EF4-FFF2-40B4-BE49-F238E27FC236}">
                <a16:creationId xmlns:a16="http://schemas.microsoft.com/office/drawing/2014/main" id="{518462FA-965D-4780-9F20-CE898E38DABC}"/>
              </a:ext>
            </a:extLst>
          </p:cNvPr>
          <p:cNvSpPr txBox="1"/>
          <p:nvPr/>
        </p:nvSpPr>
        <p:spPr>
          <a:xfrm>
            <a:off x="2939917" y="3440585"/>
            <a:ext cx="8670443" cy="287130"/>
          </a:xfrm>
          <a:prstGeom prst="rect">
            <a:avLst/>
          </a:prstGeom>
          <a:solidFill>
            <a:srgbClr val="069169"/>
          </a:solidFill>
          <a:ln>
            <a:noFill/>
          </a:ln>
        </p:spPr>
        <p:txBody>
          <a:bodyPr wrap="square" lIns="13716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defRPr/>
            </a:pPr>
            <a:r>
              <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2. </a:t>
            </a:r>
            <a:r>
              <a:rPr lang="es-CO"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Emprendimiento</a:t>
            </a:r>
            <a:endPar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endParaRPr>
          </a:p>
        </p:txBody>
      </p:sp>
      <p:sp>
        <p:nvSpPr>
          <p:cNvPr id="19" name="CuadroTexto 14">
            <a:extLst>
              <a:ext uri="{FF2B5EF4-FFF2-40B4-BE49-F238E27FC236}">
                <a16:creationId xmlns:a16="http://schemas.microsoft.com/office/drawing/2014/main" id="{788AFB25-E925-4BFD-8732-7EE1E9EAC61D}"/>
              </a:ext>
            </a:extLst>
          </p:cNvPr>
          <p:cNvSpPr txBox="1"/>
          <p:nvPr/>
        </p:nvSpPr>
        <p:spPr>
          <a:xfrm>
            <a:off x="4448450" y="3827182"/>
            <a:ext cx="1422356" cy="1640675"/>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6. Pacto por el transporte y la logística para la competitividad y la integración regional</a:t>
            </a:r>
          </a:p>
        </p:txBody>
      </p:sp>
      <p:sp>
        <p:nvSpPr>
          <p:cNvPr id="20" name="CuadroTexto 15">
            <a:extLst>
              <a:ext uri="{FF2B5EF4-FFF2-40B4-BE49-F238E27FC236}">
                <a16:creationId xmlns:a16="http://schemas.microsoft.com/office/drawing/2014/main" id="{788AFB25-E925-4BFD-8732-7EE1E9EAC61D}"/>
              </a:ext>
            </a:extLst>
          </p:cNvPr>
          <p:cNvSpPr txBox="1"/>
          <p:nvPr/>
        </p:nvSpPr>
        <p:spPr>
          <a:xfrm>
            <a:off x="5937032" y="3827182"/>
            <a:ext cx="1422356" cy="1640676"/>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7. Pacto por la transformación digital de Colombia</a:t>
            </a:r>
          </a:p>
        </p:txBody>
      </p:sp>
      <p:sp>
        <p:nvSpPr>
          <p:cNvPr id="21" name="CuadroTexto 16">
            <a:extLst>
              <a:ext uri="{FF2B5EF4-FFF2-40B4-BE49-F238E27FC236}">
                <a16:creationId xmlns:a16="http://schemas.microsoft.com/office/drawing/2014/main" id="{788AFB25-E925-4BFD-8732-7EE1E9EAC61D}"/>
              </a:ext>
            </a:extLst>
          </p:cNvPr>
          <p:cNvSpPr txBox="1"/>
          <p:nvPr/>
        </p:nvSpPr>
        <p:spPr>
          <a:xfrm>
            <a:off x="7425614" y="3827182"/>
            <a:ext cx="1422356" cy="1640675"/>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16. Pacto por la descentralización: conectar territorios, gobiernos y poblaciones</a:t>
            </a:r>
          </a:p>
        </p:txBody>
      </p:sp>
      <p:sp>
        <p:nvSpPr>
          <p:cNvPr id="22" name="CuadroTexto 16">
            <a:extLst>
              <a:ext uri="{FF2B5EF4-FFF2-40B4-BE49-F238E27FC236}">
                <a16:creationId xmlns:a16="http://schemas.microsoft.com/office/drawing/2014/main" id="{788AFB25-E925-4BFD-8732-7EE1E9EAC61D}"/>
              </a:ext>
            </a:extLst>
          </p:cNvPr>
          <p:cNvSpPr txBox="1"/>
          <p:nvPr/>
        </p:nvSpPr>
        <p:spPr>
          <a:xfrm>
            <a:off x="8944215" y="4667693"/>
            <a:ext cx="1362318" cy="811717"/>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1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Región Amazonia: Desarrollo sostenible por una Amazonía viva</a:t>
            </a:r>
          </a:p>
        </p:txBody>
      </p:sp>
      <p:sp>
        <p:nvSpPr>
          <p:cNvPr id="23" name="CuadroTexto 16">
            <a:extLst>
              <a:ext uri="{FF2B5EF4-FFF2-40B4-BE49-F238E27FC236}">
                <a16:creationId xmlns:a16="http://schemas.microsoft.com/office/drawing/2014/main" id="{788AFB25-E925-4BFD-8732-7EE1E9EAC61D}"/>
              </a:ext>
            </a:extLst>
          </p:cNvPr>
          <p:cNvSpPr txBox="1"/>
          <p:nvPr/>
        </p:nvSpPr>
        <p:spPr>
          <a:xfrm>
            <a:off x="10356501" y="4667693"/>
            <a:ext cx="1253861" cy="811717"/>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CO" sz="11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Región Océanos: Colombia, potencia bioceánica</a:t>
            </a:r>
          </a:p>
        </p:txBody>
      </p:sp>
      <p:sp>
        <p:nvSpPr>
          <p:cNvPr id="24" name="CuadroTexto 23"/>
          <p:cNvSpPr txBox="1"/>
          <p:nvPr/>
        </p:nvSpPr>
        <p:spPr>
          <a:xfrm>
            <a:off x="973123" y="3096519"/>
            <a:ext cx="1900569" cy="631196"/>
          </a:xfrm>
          <a:prstGeom prst="rect">
            <a:avLst/>
          </a:prstGeom>
          <a:solidFill>
            <a:srgbClr val="ED7D31"/>
          </a:solidFill>
        </p:spPr>
        <p:txBody>
          <a:bodyPr wrap="square" rtlCol="0" anchor="ctr">
            <a:noAutofit/>
          </a:bodyPr>
          <a:lstStyle/>
          <a:p>
            <a:pPr algn="ctr"/>
            <a:r>
              <a:rPr lang="es-CO" sz="1600" b="1" dirty="0">
                <a:solidFill>
                  <a:srgbClr val="FFFFFF"/>
                </a:solidFill>
                <a:latin typeface="Myriad Pro" panose="020B0503030403020204" pitchFamily="34" charset="0"/>
                <a:ea typeface="Segoe UI Historic" panose="020B0502040204020203" pitchFamily="34" charset="0"/>
                <a:cs typeface="Segoe UI Historic" panose="020B0502040204020203" pitchFamily="34" charset="0"/>
              </a:rPr>
              <a:t>Pactos Estructurales</a:t>
            </a:r>
          </a:p>
        </p:txBody>
      </p:sp>
      <p:sp>
        <p:nvSpPr>
          <p:cNvPr id="14" name="Título 1">
            <a:extLst>
              <a:ext uri="{FF2B5EF4-FFF2-40B4-BE49-F238E27FC236}">
                <a16:creationId xmlns:a16="http://schemas.microsoft.com/office/drawing/2014/main" id="{A71D9060-E6FD-48C5-90AB-A59B53913FF6}"/>
              </a:ext>
            </a:extLst>
          </p:cNvPr>
          <p:cNvSpPr txBox="1">
            <a:spLocks/>
          </p:cNvSpPr>
          <p:nvPr/>
        </p:nvSpPr>
        <p:spPr>
          <a:xfrm>
            <a:off x="973123" y="1057345"/>
            <a:ext cx="10637237" cy="17771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dirty="0">
                <a:solidFill>
                  <a:srgbClr val="003366"/>
                </a:solidFill>
                <a:latin typeface="Myriad Pro" panose="020B0503030403020204" pitchFamily="34" charset="0"/>
              </a:rPr>
              <a:t>En el marco del Plan Nacional de Desarrollo 2018 – 2022 “Pacto Por Colombia. Pacto por la Equidad” y del Plan Estratégico institucional “</a:t>
            </a:r>
            <a:r>
              <a:rPr lang="es-ES_tradnl" sz="2000" b="1" dirty="0">
                <a:solidFill>
                  <a:srgbClr val="003366"/>
                </a:solidFill>
                <a:latin typeface="Myriad Pro" panose="020B0503030403020204" pitchFamily="34" charset="0"/>
              </a:rPr>
              <a:t>FORTALECIMIENTO DE LA INFRAESTRUCTURA VIAL INTERMODAL, PARA CONSTRUIR PAÍS GENERANDO COMPETITIVIDAD Y CONECTANDO TERRITORIOS”</a:t>
            </a:r>
            <a:r>
              <a:rPr lang="es-CO" sz="2000" dirty="0">
                <a:solidFill>
                  <a:srgbClr val="003366"/>
                </a:solidFill>
                <a:latin typeface="Myriad Pro" panose="020B0503030403020204" pitchFamily="34" charset="0"/>
              </a:rPr>
              <a:t>, Invías trazó su ruta estratégica a través de 15 programas diseñados a partir de dos de  los pactos estructurales  “</a:t>
            </a:r>
            <a:r>
              <a:rPr lang="es-CO" sz="2000" b="1" dirty="0">
                <a:solidFill>
                  <a:srgbClr val="003366"/>
                </a:solidFill>
                <a:latin typeface="Myriad Pro" panose="020B0503030403020204" pitchFamily="34" charset="0"/>
              </a:rPr>
              <a:t>Legalidad y Emprendimiento” </a:t>
            </a:r>
            <a:r>
              <a:rPr lang="es-CO" sz="2000" dirty="0">
                <a:solidFill>
                  <a:srgbClr val="003366"/>
                </a:solidFill>
                <a:latin typeface="Myriad Pro" panose="020B0503030403020204" pitchFamily="34" charset="0"/>
              </a:rPr>
              <a:t> y 6 </a:t>
            </a:r>
            <a:r>
              <a:rPr lang="es-CO" sz="2000" b="1" dirty="0">
                <a:solidFill>
                  <a:srgbClr val="003366"/>
                </a:solidFill>
                <a:latin typeface="Myriad Pro" panose="020B0503030403020204" pitchFamily="34" charset="0"/>
              </a:rPr>
              <a:t>Pactos transversales y regionales.</a:t>
            </a:r>
            <a:endParaRPr lang="es-CO" sz="2000" dirty="0">
              <a:solidFill>
                <a:srgbClr val="003366"/>
              </a:solidFill>
              <a:latin typeface="Myriad Pro" panose="020B0503030403020204" pitchFamily="34" charset="0"/>
            </a:endParaRPr>
          </a:p>
          <a:p>
            <a:pPr algn="just"/>
            <a:endParaRPr lang="es-CO" sz="1800" dirty="0">
              <a:solidFill>
                <a:srgbClr val="003366"/>
              </a:solidFill>
              <a:latin typeface="Myriad Pro" panose="020B0503030403020204" pitchFamily="34" charset="0"/>
              <a:ea typeface="Beirut" charset="-78"/>
              <a:cs typeface="Beirut" charset="-78"/>
            </a:endParaRPr>
          </a:p>
        </p:txBody>
      </p:sp>
      <p:sp>
        <p:nvSpPr>
          <p:cNvPr id="27" name="CuadroTexto 16">
            <a:extLst>
              <a:ext uri="{FF2B5EF4-FFF2-40B4-BE49-F238E27FC236}">
                <a16:creationId xmlns:a16="http://schemas.microsoft.com/office/drawing/2014/main" id="{2B72A69B-874C-4877-8B3E-DF66A6CB7A00}"/>
              </a:ext>
            </a:extLst>
          </p:cNvPr>
          <p:cNvSpPr txBox="1"/>
          <p:nvPr/>
        </p:nvSpPr>
        <p:spPr>
          <a:xfrm>
            <a:off x="8934144" y="3827183"/>
            <a:ext cx="2676217" cy="706508"/>
          </a:xfrm>
          <a:prstGeom prst="rect">
            <a:avLst/>
          </a:prstGeom>
          <a:solidFill>
            <a:srgbClr val="D3E0F9"/>
          </a:solidFill>
          <a:ln>
            <a:noFill/>
          </a:ln>
        </p:spPr>
        <p:txBody>
          <a:bodyPr wrap="square"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spcBef>
                <a:spcPts val="450"/>
              </a:spcBef>
              <a:buSzPct val="80000"/>
              <a:defRPr/>
            </a:pPr>
            <a:r>
              <a:rPr lang="es-ES"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rPr>
              <a:t>Pacto por la productividad y equidad de las regiones</a:t>
            </a:r>
            <a:endParaRPr lang="es-CO" sz="1200" dirty="0">
              <a:solidFill>
                <a:srgbClr val="004A84"/>
              </a:solidFill>
              <a:latin typeface="Myriad Pro" panose="020B0503030403020204" pitchFamily="34" charset="0"/>
              <a:ea typeface="Segoe UI Historic" panose="020B0502040204020203" pitchFamily="34" charset="0"/>
              <a:cs typeface="Segoe UI Historic" panose="020B0502040204020203" pitchFamily="34" charset="0"/>
            </a:endParaRPr>
          </a:p>
        </p:txBody>
      </p:sp>
      <p:grpSp>
        <p:nvGrpSpPr>
          <p:cNvPr id="25" name="Group 24">
            <a:extLst>
              <a:ext uri="{FF2B5EF4-FFF2-40B4-BE49-F238E27FC236}">
                <a16:creationId xmlns:a16="http://schemas.microsoft.com/office/drawing/2014/main" id="{C5AB16B7-8D19-FF42-B33E-C0600CD435BF}"/>
              </a:ext>
            </a:extLst>
          </p:cNvPr>
          <p:cNvGrpSpPr/>
          <p:nvPr/>
        </p:nvGrpSpPr>
        <p:grpSpPr>
          <a:xfrm>
            <a:off x="0" y="-5709"/>
            <a:ext cx="11610359" cy="830181"/>
            <a:chOff x="0" y="421103"/>
            <a:chExt cx="11610359" cy="830181"/>
          </a:xfrm>
        </p:grpSpPr>
        <p:sp>
          <p:nvSpPr>
            <p:cNvPr id="28" name="Rectangle 27">
              <a:extLst>
                <a:ext uri="{FF2B5EF4-FFF2-40B4-BE49-F238E27FC236}">
                  <a16:creationId xmlns:a16="http://schemas.microsoft.com/office/drawing/2014/main" id="{8AA80704-73D7-264A-AFEA-A1A8B4A35F01}"/>
                </a:ext>
              </a:extLst>
            </p:cNvPr>
            <p:cNvSpPr/>
            <p:nvPr/>
          </p:nvSpPr>
          <p:spPr>
            <a:xfrm>
              <a:off x="1465385" y="421105"/>
              <a:ext cx="1014497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00BC29E-ED84-E949-B471-B6687BE40AE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607F06A6-961C-9645-99B4-AA9D8D1FFE77}"/>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ítulo 1">
            <a:extLst>
              <a:ext uri="{FF2B5EF4-FFF2-40B4-BE49-F238E27FC236}">
                <a16:creationId xmlns:a16="http://schemas.microsoft.com/office/drawing/2014/main" id="{E398C3CA-3949-1149-BFAB-CA7037D7E5DB}"/>
              </a:ext>
            </a:extLst>
          </p:cNvPr>
          <p:cNvSpPr txBox="1">
            <a:spLocks/>
          </p:cNvSpPr>
          <p:nvPr/>
        </p:nvSpPr>
        <p:spPr>
          <a:xfrm>
            <a:off x="1465385" y="36159"/>
            <a:ext cx="1014497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Contribución al Plan Nacional de Desarrollo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8066002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a:extLst>
              <a:ext uri="{FF2B5EF4-FFF2-40B4-BE49-F238E27FC236}">
                <a16:creationId xmlns:a16="http://schemas.microsoft.com/office/drawing/2014/main" id="{229F0AA7-FF5A-0249-8385-89D26E3D414F}"/>
              </a:ext>
            </a:extLst>
          </p:cNvPr>
          <p:cNvGrpSpPr/>
          <p:nvPr/>
        </p:nvGrpSpPr>
        <p:grpSpPr>
          <a:xfrm>
            <a:off x="0" y="-5709"/>
            <a:ext cx="6106887" cy="830181"/>
            <a:chOff x="0" y="421103"/>
            <a:chExt cx="6106887" cy="830181"/>
          </a:xfrm>
        </p:grpSpPr>
        <p:sp>
          <p:nvSpPr>
            <p:cNvPr id="8" name="Rectangle 7">
              <a:extLst>
                <a:ext uri="{FF2B5EF4-FFF2-40B4-BE49-F238E27FC236}">
                  <a16:creationId xmlns:a16="http://schemas.microsoft.com/office/drawing/2014/main" id="{BA9F95C6-DD34-6841-A517-802A78F1AE73}"/>
                </a:ext>
              </a:extLst>
            </p:cNvPr>
            <p:cNvSpPr/>
            <p:nvPr/>
          </p:nvSpPr>
          <p:spPr>
            <a:xfrm>
              <a:off x="1465387" y="421105"/>
              <a:ext cx="464150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s-CO" sz="40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Marítima y Fluvial</a:t>
              </a:r>
            </a:p>
          </p:txBody>
        </p:sp>
        <p:sp>
          <p:nvSpPr>
            <p:cNvPr id="9"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CuadroTexto 2"/>
          <p:cNvSpPr txBox="1"/>
          <p:nvPr/>
        </p:nvSpPr>
        <p:spPr>
          <a:xfrm>
            <a:off x="5034058" y="3655924"/>
            <a:ext cx="5747168" cy="132343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Proyectos en Ejecución: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9</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Proyectos en Licitación: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2</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Proyectos Finalizados: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11</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Empleos Generados: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620</a:t>
            </a:r>
          </a:p>
        </p:txBody>
      </p:sp>
      <p:sp>
        <p:nvSpPr>
          <p:cNvPr id="2" name="Rectángulo 1">
            <a:extLst>
              <a:ext uri="{FF2B5EF4-FFF2-40B4-BE49-F238E27FC236}">
                <a16:creationId xmlns:a16="http://schemas.microsoft.com/office/drawing/2014/main" id="{1BA3145F-13FB-48E5-99F1-9AAB9A772A2D}"/>
              </a:ext>
            </a:extLst>
          </p:cNvPr>
          <p:cNvSpPr/>
          <p:nvPr/>
        </p:nvSpPr>
        <p:spPr>
          <a:xfrm>
            <a:off x="5034059" y="1170555"/>
            <a:ext cx="6123800" cy="16312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INVERSION TOTAL:		$133,755 millones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Red fluvial: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$ 7.500 </a:t>
            </a:r>
            <a:r>
              <a:rPr kumimoji="0" lang="es-CO" sz="2000" b="0" i="0" u="none" strike="noStrike" kern="1200" cap="none" spc="0" normalizeH="0" baseline="0" noProof="0" dirty="0" err="1">
                <a:ln>
                  <a:noFill/>
                </a:ln>
                <a:solidFill>
                  <a:srgbClr val="17406D"/>
                </a:solidFill>
                <a:effectLst/>
                <a:uLnTx/>
                <a:uFillTx/>
                <a:latin typeface="Myriad Pro" panose="020B0503030403020204"/>
                <a:ea typeface="+mn-ea"/>
                <a:cs typeface="+mn-cs"/>
              </a:rPr>
              <a:t>mill</a:t>
            </a:r>
            <a:endPar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Marítima: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$ 117.255 </a:t>
            </a:r>
            <a:r>
              <a:rPr kumimoji="0" lang="es-CO" sz="2000" b="0" i="0" u="none" strike="noStrike" kern="1200" cap="none" spc="0" normalizeH="0" baseline="0" noProof="0" dirty="0" err="1">
                <a:ln>
                  <a:noFill/>
                </a:ln>
                <a:solidFill>
                  <a:srgbClr val="17406D"/>
                </a:solidFill>
                <a:effectLst/>
                <a:uLnTx/>
                <a:uFillTx/>
                <a:latin typeface="Myriad Pro" panose="020B0503030403020204"/>
                <a:ea typeface="+mn-ea"/>
                <a:cs typeface="+mn-cs"/>
              </a:rPr>
              <a:t>mill</a:t>
            </a:r>
            <a:endPar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Infraestructura portuaria: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$ 8.100 </a:t>
            </a:r>
            <a:r>
              <a:rPr kumimoji="0" lang="es-CO" sz="2000" b="0" i="0" u="none" strike="noStrike" kern="1200" cap="none" spc="0" normalizeH="0" baseline="0" noProof="0" dirty="0" err="1">
                <a:ln>
                  <a:noFill/>
                </a:ln>
                <a:solidFill>
                  <a:srgbClr val="17406D"/>
                </a:solidFill>
                <a:effectLst/>
                <a:uLnTx/>
                <a:uFillTx/>
                <a:latin typeface="Myriad Pro" panose="020B0503030403020204"/>
                <a:ea typeface="+mn-ea"/>
                <a:cs typeface="+mn-cs"/>
              </a:rPr>
              <a:t>mill</a:t>
            </a:r>
            <a:endPar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sz="2000" b="1" i="0" u="none" strike="noStrike" kern="1200" cap="none" spc="0" normalizeH="0" baseline="0" noProof="0" dirty="0">
                <a:ln>
                  <a:noFill/>
                </a:ln>
                <a:solidFill>
                  <a:srgbClr val="17406D"/>
                </a:solidFill>
                <a:effectLst/>
                <a:uLnTx/>
                <a:uFillTx/>
                <a:latin typeface="Myriad Pro" panose="020B0503030403020204"/>
                <a:ea typeface="+mn-ea"/>
                <a:cs typeface="+mn-cs"/>
              </a:rPr>
              <a:t>Transbordadores (Ferris): 	</a:t>
            </a:r>
            <a:r>
              <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rPr>
              <a:t>$ 900 </a:t>
            </a:r>
            <a:r>
              <a:rPr kumimoji="0" lang="es-CO" sz="2000" b="0" i="0" u="none" strike="noStrike" kern="1200" cap="none" spc="0" normalizeH="0" baseline="0" noProof="0" dirty="0" err="1">
                <a:ln>
                  <a:noFill/>
                </a:ln>
                <a:solidFill>
                  <a:srgbClr val="17406D"/>
                </a:solidFill>
                <a:effectLst/>
                <a:uLnTx/>
                <a:uFillTx/>
                <a:latin typeface="Myriad Pro" panose="020B0503030403020204"/>
                <a:ea typeface="+mn-ea"/>
                <a:cs typeface="+mn-cs"/>
              </a:rPr>
              <a:t>mill</a:t>
            </a:r>
            <a:endParaRPr kumimoji="0" lang="es-CO" sz="2000" b="0" i="0" u="none" strike="noStrike" kern="1200" cap="none" spc="0" normalizeH="0" baseline="0" noProof="0" dirty="0">
              <a:ln>
                <a:noFill/>
              </a:ln>
              <a:solidFill>
                <a:srgbClr val="17406D"/>
              </a:solidFill>
              <a:effectLst/>
              <a:uLnTx/>
              <a:uFillTx/>
              <a:latin typeface="Myriad Pro" panose="020B0503030403020204"/>
              <a:ea typeface="+mn-ea"/>
              <a:cs typeface="+mn-cs"/>
            </a:endParaRPr>
          </a:p>
        </p:txBody>
      </p:sp>
      <p:sp>
        <p:nvSpPr>
          <p:cNvPr id="4" name="Rectángulo 3">
            <a:extLst>
              <a:ext uri="{FF2B5EF4-FFF2-40B4-BE49-F238E27FC236}">
                <a16:creationId xmlns:a16="http://schemas.microsoft.com/office/drawing/2014/main" id="{BBC61095-4C59-4529-A315-A7D60696B907}"/>
              </a:ext>
            </a:extLst>
          </p:cNvPr>
          <p:cNvSpPr/>
          <p:nvPr/>
        </p:nvSpPr>
        <p:spPr>
          <a:xfrm>
            <a:off x="1497862" y="1601441"/>
            <a:ext cx="3127717"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400" b="1" i="0" u="none" strike="noStrike" kern="1200" cap="none" spc="0" normalizeH="0" baseline="0" noProof="0" dirty="0">
                <a:ln>
                  <a:noFill/>
                </a:ln>
                <a:solidFill>
                  <a:srgbClr val="17406D"/>
                </a:solidFill>
                <a:effectLst/>
                <a:uLnTx/>
                <a:uFillTx/>
                <a:latin typeface="Myriad Pro" panose="020B0503030403020204"/>
                <a:ea typeface="+mn-ea"/>
                <a:cs typeface="+mn-cs"/>
              </a:rPr>
              <a:t>Inversión 2018-2019</a:t>
            </a:r>
          </a:p>
        </p:txBody>
      </p:sp>
      <p:sp>
        <p:nvSpPr>
          <p:cNvPr id="5" name="Rectángulo 4">
            <a:extLst>
              <a:ext uri="{FF2B5EF4-FFF2-40B4-BE49-F238E27FC236}">
                <a16:creationId xmlns:a16="http://schemas.microsoft.com/office/drawing/2014/main" id="{EDA8F1BE-6A93-48EB-92D8-F7FD44AE1BF6}"/>
              </a:ext>
            </a:extLst>
          </p:cNvPr>
          <p:cNvSpPr/>
          <p:nvPr/>
        </p:nvSpPr>
        <p:spPr>
          <a:xfrm>
            <a:off x="1497862" y="4086812"/>
            <a:ext cx="3805827"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400" b="1" i="0" u="none" strike="noStrike" kern="1200" cap="none" spc="0" normalizeH="0" baseline="0" noProof="0" dirty="0">
                <a:ln>
                  <a:noFill/>
                </a:ln>
                <a:solidFill>
                  <a:srgbClr val="17406D"/>
                </a:solidFill>
                <a:effectLst/>
                <a:uLnTx/>
                <a:uFillTx/>
                <a:latin typeface="Myriad Pro" panose="020B0503030403020204"/>
                <a:ea typeface="+mn-ea"/>
                <a:cs typeface="+mn-cs"/>
              </a:rPr>
              <a:t>Estado de los Proyectos</a:t>
            </a:r>
          </a:p>
        </p:txBody>
      </p:sp>
    </p:spTree>
    <p:extLst>
      <p:ext uri="{BB962C8B-B14F-4D97-AF65-F5344CB8AC3E}">
        <p14:creationId xmlns:p14="http://schemas.microsoft.com/office/powerpoint/2010/main" val="1311638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8">
            <a:extLst>
              <a:ext uri="{FF2B5EF4-FFF2-40B4-BE49-F238E27FC236}">
                <a16:creationId xmlns:a16="http://schemas.microsoft.com/office/drawing/2014/main" id="{229F0AA7-FF5A-0249-8385-89D26E3D414F}"/>
              </a:ext>
            </a:extLst>
          </p:cNvPr>
          <p:cNvGrpSpPr/>
          <p:nvPr/>
        </p:nvGrpSpPr>
        <p:grpSpPr>
          <a:xfrm>
            <a:off x="0" y="-5709"/>
            <a:ext cx="6847114" cy="830181"/>
            <a:chOff x="0" y="421103"/>
            <a:chExt cx="6847114" cy="830181"/>
          </a:xfrm>
        </p:grpSpPr>
        <p:sp>
          <p:nvSpPr>
            <p:cNvPr id="12" name="Rectangle 7">
              <a:extLst>
                <a:ext uri="{FF2B5EF4-FFF2-40B4-BE49-F238E27FC236}">
                  <a16:creationId xmlns:a16="http://schemas.microsoft.com/office/drawing/2014/main" id="{BA9F95C6-DD34-6841-A517-802A78F1AE73}"/>
                </a:ext>
              </a:extLst>
            </p:cNvPr>
            <p:cNvSpPr/>
            <p:nvPr/>
          </p:nvSpPr>
          <p:spPr>
            <a:xfrm>
              <a:off x="1465386" y="421105"/>
              <a:ext cx="53817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ítulo 1"/>
          <p:cNvSpPr txBox="1">
            <a:spLocks/>
          </p:cNvSpPr>
          <p:nvPr/>
        </p:nvSpPr>
        <p:spPr>
          <a:xfrm>
            <a:off x="1465385" y="-13931"/>
            <a:ext cx="516987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Proyectos destacados</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261" y="1760976"/>
            <a:ext cx="5044461" cy="3046988"/>
          </a:xfrm>
          <a:prstGeom prst="rect">
            <a:avLst/>
          </a:prstGeom>
          <a:ln w="12700">
            <a:solidFill>
              <a:schemeClr val="tx1"/>
            </a:solidFill>
          </a:ln>
        </p:spPr>
      </p:pic>
      <p:sp>
        <p:nvSpPr>
          <p:cNvPr id="3" name="CuadroTexto 2"/>
          <p:cNvSpPr txBox="1"/>
          <p:nvPr/>
        </p:nvSpPr>
        <p:spPr>
          <a:xfrm>
            <a:off x="5670522" y="1685567"/>
            <a:ext cx="6247160" cy="304698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Inversión total: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$ 35.910 millones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Tipo de Intervención: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Dragado Hidráulico</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Dragado Total: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2,6 millones de m³</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Buenaventura: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2,3 millones de m³</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Tumaco: 		</a:t>
            </a:r>
            <a:r>
              <a:rPr kumimoji="0" lang="es-MX"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350.000 m³</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s-MX"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Beneficios:</a:t>
            </a:r>
          </a:p>
          <a:p>
            <a:pPr marL="800100" marR="0" lvl="1"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Aumento de la capacidad y operatividad portuaria.</a:t>
            </a:r>
          </a:p>
          <a:p>
            <a:pPr marL="800100" marR="0" lvl="1"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Crecimiento en las actividades de importación y exportación de productos del país.</a:t>
            </a:r>
          </a:p>
          <a:p>
            <a:pPr marL="800100" marR="0" lvl="1"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Garantizar las condiciones de navegabilidad y seguridad de los canales de acceso.</a:t>
            </a:r>
            <a:endPar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p:txBody>
      </p:sp>
      <p:sp>
        <p:nvSpPr>
          <p:cNvPr id="10" name="Rectángulo 9">
            <a:extLst>
              <a:ext uri="{FF2B5EF4-FFF2-40B4-BE49-F238E27FC236}">
                <a16:creationId xmlns:a16="http://schemas.microsoft.com/office/drawing/2014/main" id="{47AFC9FD-6472-468B-BE35-67E9E5094846}"/>
              </a:ext>
            </a:extLst>
          </p:cNvPr>
          <p:cNvSpPr/>
          <p:nvPr/>
        </p:nvSpPr>
        <p:spPr>
          <a:xfrm>
            <a:off x="5697416" y="4807964"/>
            <a:ext cx="6193372" cy="83099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Ejecución de los estudios y diseños e interventoría para la profundización del canal de acceso al Puerto de Tumaco, con una inversión de $3.269 millones. </a:t>
            </a:r>
            <a:endPar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p:txBody>
      </p:sp>
      <p:sp>
        <p:nvSpPr>
          <p:cNvPr id="4" name="Rectángulo 3">
            <a:extLst>
              <a:ext uri="{FF2B5EF4-FFF2-40B4-BE49-F238E27FC236}">
                <a16:creationId xmlns:a16="http://schemas.microsoft.com/office/drawing/2014/main" id="{A3AE871A-E8CA-4930-9CE2-B3CFC0C6A0B1}"/>
              </a:ext>
            </a:extLst>
          </p:cNvPr>
          <p:cNvSpPr/>
          <p:nvPr/>
        </p:nvSpPr>
        <p:spPr>
          <a:xfrm>
            <a:off x="1465383" y="796376"/>
            <a:ext cx="10154531" cy="861774"/>
          </a:xfrm>
          <a:prstGeom prst="rect">
            <a:avLst/>
          </a:prstGeom>
        </p:spPr>
        <p:txBody>
          <a:bodyPr wrap="square">
            <a:spAutoFit/>
          </a:bodyPr>
          <a:lstStyle/>
          <a:p>
            <a:pPr marL="0" marR="0" lvl="0" indent="0" algn="just" defTabSz="914400" rtl="0" eaLnBrk="1" fontAlgn="base" latinLnBrk="0" hangingPunct="1">
              <a:lnSpc>
                <a:spcPts val="3000"/>
              </a:lnSpc>
              <a:spcBef>
                <a:spcPct val="0"/>
              </a:spcBef>
              <a:spcAft>
                <a:spcPct val="0"/>
              </a:spcAft>
              <a:buClrTx/>
              <a:buSzTx/>
              <a:buFontTx/>
              <a:buNone/>
              <a:tabLst/>
              <a:defRPr/>
            </a:pP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Dragado </a:t>
            </a: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sym typeface="Helvetica Neue Bold Condensed"/>
              </a:rPr>
              <a:t>de mantenimiento de canales de acceso a puertos de Buenaventura y Tumaco, en Valle de Cauca y Nariño</a:t>
            </a:r>
            <a:r>
              <a:rPr kumimoji="0" lang="es-ES"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sym typeface="Helvetica Neue Bold Condensed"/>
              </a:rPr>
              <a:t>.</a:t>
            </a:r>
            <a:endPar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p:txBody>
      </p:sp>
    </p:spTree>
    <p:extLst>
      <p:ext uri="{BB962C8B-B14F-4D97-AF65-F5344CB8AC3E}">
        <p14:creationId xmlns:p14="http://schemas.microsoft.com/office/powerpoint/2010/main" val="28868702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963749" y="1744514"/>
            <a:ext cx="7065818" cy="34163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Inversión total: 		</a:t>
            </a: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$ 14.692 millones.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Tipo de Intervención: 	</a:t>
            </a: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Dragado de mantenimiento 623.000 m³.</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Beneficios:</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Garantizar las condiciones de navegabilidad donde se transportan más de 25 millones de t</a:t>
            </a:r>
            <a:r>
              <a:rPr kumimoji="0" lang="es-CO" sz="1800" b="0" i="0" u="none" strike="noStrike" kern="1200" cap="none" spc="0" normalizeH="0" baseline="0" noProof="0" dirty="0" err="1">
                <a:ln>
                  <a:noFill/>
                </a:ln>
                <a:solidFill>
                  <a:srgbClr val="003366"/>
                </a:solidFill>
                <a:effectLst/>
                <a:uLnTx/>
                <a:uFillTx/>
                <a:latin typeface="Myriad Pro" panose="020B0503030403020204" pitchFamily="34" charset="0"/>
                <a:ea typeface="+mn-ea"/>
                <a:cs typeface="Arial" panose="020B0604020202020204" pitchFamily="34" charset="0"/>
              </a:rPr>
              <a:t>oneladas</a:t>
            </a: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anuales.</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Mejorar competitividad el sector pesquero de Buenaventura con destino u origen en el Estero San Antonio.</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Mejorar índices de seguridad en el tránsito del Estero San Antonio.</a:t>
            </a:r>
            <a:endParaRPr kumimoji="0" lang="es-CO" sz="18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p:txBody>
      </p:sp>
      <p:pic>
        <p:nvPicPr>
          <p:cNvPr id="11" name="Imagen 10">
            <a:extLst>
              <a:ext uri="{FF2B5EF4-FFF2-40B4-BE49-F238E27FC236}">
                <a16:creationId xmlns:a16="http://schemas.microsoft.com/office/drawing/2014/main" id="{5C00B90A-95E0-451B-9A1A-E1FC06874A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205" y="1744514"/>
            <a:ext cx="4684780" cy="3815123"/>
          </a:xfrm>
          <a:prstGeom prst="rect">
            <a:avLst/>
          </a:prstGeom>
          <a:noFill/>
          <a:ln w="3175">
            <a:solidFill>
              <a:schemeClr val="tx1"/>
            </a:solidFill>
          </a:ln>
        </p:spPr>
      </p:pic>
      <p:sp>
        <p:nvSpPr>
          <p:cNvPr id="2" name="Rectángulo 1">
            <a:extLst>
              <a:ext uri="{FF2B5EF4-FFF2-40B4-BE49-F238E27FC236}">
                <a16:creationId xmlns:a16="http://schemas.microsoft.com/office/drawing/2014/main" id="{6A0BF090-76D2-4D7E-A7F9-75E906EFFCBA}"/>
              </a:ext>
            </a:extLst>
          </p:cNvPr>
          <p:cNvSpPr/>
          <p:nvPr/>
        </p:nvSpPr>
        <p:spPr>
          <a:xfrm>
            <a:off x="1465385" y="832692"/>
            <a:ext cx="9529186" cy="757130"/>
          </a:xfrm>
          <a:prstGeom prst="rect">
            <a:avLst/>
          </a:prstGeom>
        </p:spPr>
        <p:txBody>
          <a:bodyPr wrap="square">
            <a:spAutoFit/>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Dragado de Mantenimiento al Estero de San Antonio - Buenaventura, Valle del Cauca</a:t>
            </a:r>
          </a:p>
        </p:txBody>
      </p:sp>
      <p:grpSp>
        <p:nvGrpSpPr>
          <p:cNvPr id="10" name="Group 8">
            <a:extLst>
              <a:ext uri="{FF2B5EF4-FFF2-40B4-BE49-F238E27FC236}">
                <a16:creationId xmlns:a16="http://schemas.microsoft.com/office/drawing/2014/main" id="{229F0AA7-FF5A-0249-8385-89D26E3D414F}"/>
              </a:ext>
            </a:extLst>
          </p:cNvPr>
          <p:cNvGrpSpPr/>
          <p:nvPr/>
        </p:nvGrpSpPr>
        <p:grpSpPr>
          <a:xfrm>
            <a:off x="0" y="-5709"/>
            <a:ext cx="6847114" cy="830181"/>
            <a:chOff x="0" y="421103"/>
            <a:chExt cx="6847114" cy="830181"/>
          </a:xfrm>
        </p:grpSpPr>
        <p:sp>
          <p:nvSpPr>
            <p:cNvPr id="17" name="Rectangle 7">
              <a:extLst>
                <a:ext uri="{FF2B5EF4-FFF2-40B4-BE49-F238E27FC236}">
                  <a16:creationId xmlns:a16="http://schemas.microsoft.com/office/drawing/2014/main" id="{BA9F95C6-DD34-6841-A517-802A78F1AE73}"/>
                </a:ext>
              </a:extLst>
            </p:cNvPr>
            <p:cNvSpPr/>
            <p:nvPr/>
          </p:nvSpPr>
          <p:spPr>
            <a:xfrm>
              <a:off x="1465386" y="421105"/>
              <a:ext cx="53817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ítulo 1"/>
          <p:cNvSpPr txBox="1">
            <a:spLocks/>
          </p:cNvSpPr>
          <p:nvPr/>
        </p:nvSpPr>
        <p:spPr>
          <a:xfrm>
            <a:off x="1465385" y="-13931"/>
            <a:ext cx="516987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Proyectos destacados</a:t>
            </a:r>
          </a:p>
        </p:txBody>
      </p:sp>
    </p:spTree>
    <p:extLst>
      <p:ext uri="{BB962C8B-B14F-4D97-AF65-F5344CB8AC3E}">
        <p14:creationId xmlns:p14="http://schemas.microsoft.com/office/powerpoint/2010/main" val="20819318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85297" y="1502940"/>
            <a:ext cx="5003759" cy="3543035"/>
          </a:xfrm>
          <a:prstGeom prst="rect">
            <a:avLst/>
          </a:prstGeom>
          <a:ln w="12700">
            <a:solidFill>
              <a:schemeClr val="tx1"/>
            </a:solidFill>
          </a:ln>
        </p:spPr>
      </p:pic>
      <p:sp>
        <p:nvSpPr>
          <p:cNvPr id="6" name="CuadroTexto 5"/>
          <p:cNvSpPr txBox="1"/>
          <p:nvPr/>
        </p:nvSpPr>
        <p:spPr>
          <a:xfrm>
            <a:off x="5943600" y="1492766"/>
            <a:ext cx="5562600" cy="35394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Inversión total: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$ 12.823</a:t>
            </a: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millones.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Tipo de Intervención: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Construcción de malecón cuya </a:t>
            </a: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longitud es de 283 m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donde las obras corresponden a  protección y adecuación hidráulica de la margen derecha del río Atrato que incluye rellenos e infraestructura, plazoleta, parque infantil y mobiliario urbano.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Beneficios: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Con esta obra se han beneficiado </a:t>
            </a:r>
            <a:r>
              <a:rPr kumimoji="0" lang="es-CO" sz="16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112.886 habitantes </a:t>
            </a:r>
            <a:r>
              <a:rPr kumimoji="0" lang="es-CO" sz="16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garantizando prestación del servicio seguro  en la movilización de pasajeros, constituyendo un atractivo turístico para la ciudad.</a:t>
            </a:r>
          </a:p>
        </p:txBody>
      </p:sp>
      <p:sp>
        <p:nvSpPr>
          <p:cNvPr id="2" name="Rectángulo 1">
            <a:extLst>
              <a:ext uri="{FF2B5EF4-FFF2-40B4-BE49-F238E27FC236}">
                <a16:creationId xmlns:a16="http://schemas.microsoft.com/office/drawing/2014/main" id="{CE00ADAC-71A0-43D9-997D-4CD8A2591659}"/>
              </a:ext>
            </a:extLst>
          </p:cNvPr>
          <p:cNvSpPr/>
          <p:nvPr/>
        </p:nvSpPr>
        <p:spPr>
          <a:xfrm>
            <a:off x="1465385" y="832692"/>
            <a:ext cx="8681761"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28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Construcción del malecón de Quibdó - Chocó</a:t>
            </a:r>
          </a:p>
        </p:txBody>
      </p:sp>
      <p:grpSp>
        <p:nvGrpSpPr>
          <p:cNvPr id="10" name="Group 8">
            <a:extLst>
              <a:ext uri="{FF2B5EF4-FFF2-40B4-BE49-F238E27FC236}">
                <a16:creationId xmlns:a16="http://schemas.microsoft.com/office/drawing/2014/main" id="{229F0AA7-FF5A-0249-8385-89D26E3D414F}"/>
              </a:ext>
            </a:extLst>
          </p:cNvPr>
          <p:cNvGrpSpPr/>
          <p:nvPr/>
        </p:nvGrpSpPr>
        <p:grpSpPr>
          <a:xfrm>
            <a:off x="0" y="-5709"/>
            <a:ext cx="6847114" cy="830181"/>
            <a:chOff x="0" y="421103"/>
            <a:chExt cx="6847114" cy="830181"/>
          </a:xfrm>
        </p:grpSpPr>
        <p:sp>
          <p:nvSpPr>
            <p:cNvPr id="11" name="Rectangle 7">
              <a:extLst>
                <a:ext uri="{FF2B5EF4-FFF2-40B4-BE49-F238E27FC236}">
                  <a16:creationId xmlns:a16="http://schemas.microsoft.com/office/drawing/2014/main" id="{BA9F95C6-DD34-6841-A517-802A78F1AE73}"/>
                </a:ext>
              </a:extLst>
            </p:cNvPr>
            <p:cNvSpPr/>
            <p:nvPr/>
          </p:nvSpPr>
          <p:spPr>
            <a:xfrm>
              <a:off x="1465386" y="421105"/>
              <a:ext cx="53817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ítulo 1"/>
          <p:cNvSpPr txBox="1">
            <a:spLocks/>
          </p:cNvSpPr>
          <p:nvPr/>
        </p:nvSpPr>
        <p:spPr>
          <a:xfrm>
            <a:off x="1465385" y="-13931"/>
            <a:ext cx="516987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Proyectos destacados</a:t>
            </a:r>
          </a:p>
        </p:txBody>
      </p:sp>
    </p:spTree>
    <p:extLst>
      <p:ext uri="{BB962C8B-B14F-4D97-AF65-F5344CB8AC3E}">
        <p14:creationId xmlns:p14="http://schemas.microsoft.com/office/powerpoint/2010/main" val="19290794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124" y="1563170"/>
            <a:ext cx="5101885" cy="3826412"/>
          </a:xfrm>
          <a:prstGeom prst="rect">
            <a:avLst/>
          </a:prstGeom>
          <a:ln w="12700">
            <a:solidFill>
              <a:schemeClr val="tx1"/>
            </a:solidFill>
          </a:ln>
        </p:spPr>
      </p:pic>
      <p:sp>
        <p:nvSpPr>
          <p:cNvPr id="8" name="CuadroTexto 7"/>
          <p:cNvSpPr txBox="1"/>
          <p:nvPr/>
        </p:nvSpPr>
        <p:spPr>
          <a:xfrm>
            <a:off x="5917807" y="1563170"/>
            <a:ext cx="5660581" cy="360098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9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Inversión total </a:t>
            </a: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$672</a:t>
            </a:r>
            <a:r>
              <a:rPr kumimoji="0" lang="es-CO" sz="19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 </a:t>
            </a: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millones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9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Tipo de Intervención: </a:t>
            </a: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Construcción de muelle fluvial.</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CO" sz="1900" b="1"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Beneficios:</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endPar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Mejorar las condiciones para el transporte de 15.445 habitantes. </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Generación de 25 empleos</a:t>
            </a: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defRPr/>
            </a:pPr>
            <a:r>
              <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Arial" panose="020B0604020202020204" pitchFamily="34" charset="0"/>
              </a:rPr>
              <a:t>Prestar servicio de embarque y desembarque seguro.</a:t>
            </a:r>
            <a:endParaRPr kumimoji="0" lang="es-CO" sz="1900" b="0"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endParaRPr>
          </a:p>
        </p:txBody>
      </p:sp>
      <p:sp>
        <p:nvSpPr>
          <p:cNvPr id="2" name="Rectángulo 1">
            <a:extLst>
              <a:ext uri="{FF2B5EF4-FFF2-40B4-BE49-F238E27FC236}">
                <a16:creationId xmlns:a16="http://schemas.microsoft.com/office/drawing/2014/main" id="{1BB976D3-0C4C-424D-A632-48EFE9D66E27}"/>
              </a:ext>
            </a:extLst>
          </p:cNvPr>
          <p:cNvSpPr/>
          <p:nvPr/>
        </p:nvSpPr>
        <p:spPr>
          <a:xfrm>
            <a:off x="1440430" y="921516"/>
            <a:ext cx="10813367" cy="424732"/>
          </a:xfrm>
          <a:prstGeom prst="rect">
            <a:avLst/>
          </a:prstGeom>
        </p:spPr>
        <p:txBody>
          <a:bodyPr wrap="square">
            <a:spAutoFit/>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Construcción del muelle </a:t>
            </a:r>
            <a:r>
              <a:rPr kumimoji="0" lang="es-CO" sz="2400" b="1" i="0" u="none" strike="noStrike" kern="1200" cap="none" spc="0" normalizeH="0" baseline="0" noProof="0" dirty="0" err="1">
                <a:ln>
                  <a:noFill/>
                </a:ln>
                <a:solidFill>
                  <a:srgbClr val="003366"/>
                </a:solidFill>
                <a:effectLst/>
                <a:uLnTx/>
                <a:uFillTx/>
                <a:latin typeface="Myriad Pro" panose="020B0503030403020204" pitchFamily="34" charset="0"/>
                <a:ea typeface="+mn-ea"/>
                <a:cs typeface="+mn-cs"/>
              </a:rPr>
              <a:t>Piñuña</a:t>
            </a:r>
            <a:r>
              <a:rPr kumimoji="0" lang="es-CO" sz="2400" b="1" i="0" u="none" strike="noStrike" kern="1200" cap="none" spc="0" normalizeH="0" baseline="0" noProof="0" dirty="0">
                <a:ln>
                  <a:noFill/>
                </a:ln>
                <a:solidFill>
                  <a:srgbClr val="003366"/>
                </a:solidFill>
                <a:effectLst/>
                <a:uLnTx/>
                <a:uFillTx/>
                <a:latin typeface="Myriad Pro" panose="020B0503030403020204" pitchFamily="34" charset="0"/>
                <a:ea typeface="+mn-ea"/>
                <a:cs typeface="+mn-cs"/>
              </a:rPr>
              <a:t> Negro, Puerto Leguizamo - Putumayo</a:t>
            </a:r>
          </a:p>
        </p:txBody>
      </p:sp>
      <p:grpSp>
        <p:nvGrpSpPr>
          <p:cNvPr id="10" name="Group 8">
            <a:extLst>
              <a:ext uri="{FF2B5EF4-FFF2-40B4-BE49-F238E27FC236}">
                <a16:creationId xmlns:a16="http://schemas.microsoft.com/office/drawing/2014/main" id="{229F0AA7-FF5A-0249-8385-89D26E3D414F}"/>
              </a:ext>
            </a:extLst>
          </p:cNvPr>
          <p:cNvGrpSpPr/>
          <p:nvPr/>
        </p:nvGrpSpPr>
        <p:grpSpPr>
          <a:xfrm>
            <a:off x="0" y="-5709"/>
            <a:ext cx="6847114" cy="830181"/>
            <a:chOff x="0" y="421103"/>
            <a:chExt cx="6847114" cy="830181"/>
          </a:xfrm>
        </p:grpSpPr>
        <p:sp>
          <p:nvSpPr>
            <p:cNvPr id="11" name="Rectangle 7">
              <a:extLst>
                <a:ext uri="{FF2B5EF4-FFF2-40B4-BE49-F238E27FC236}">
                  <a16:creationId xmlns:a16="http://schemas.microsoft.com/office/drawing/2014/main" id="{BA9F95C6-DD34-6841-A517-802A78F1AE73}"/>
                </a:ext>
              </a:extLst>
            </p:cNvPr>
            <p:cNvSpPr/>
            <p:nvPr/>
          </p:nvSpPr>
          <p:spPr>
            <a:xfrm>
              <a:off x="1465386" y="421105"/>
              <a:ext cx="53817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ítulo 1"/>
          <p:cNvSpPr txBox="1">
            <a:spLocks/>
          </p:cNvSpPr>
          <p:nvPr/>
        </p:nvSpPr>
        <p:spPr>
          <a:xfrm>
            <a:off x="1465385" y="-13931"/>
            <a:ext cx="5169876" cy="830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s-ES" sz="40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Proyectos destacados</a:t>
            </a:r>
          </a:p>
        </p:txBody>
      </p:sp>
    </p:spTree>
    <p:extLst>
      <p:ext uri="{BB962C8B-B14F-4D97-AF65-F5344CB8AC3E}">
        <p14:creationId xmlns:p14="http://schemas.microsoft.com/office/powerpoint/2010/main" val="40950395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8">
            <a:extLst>
              <a:ext uri="{FF2B5EF4-FFF2-40B4-BE49-F238E27FC236}">
                <a16:creationId xmlns:a16="http://schemas.microsoft.com/office/drawing/2014/main" id="{229F0AA7-FF5A-0249-8385-89D26E3D414F}"/>
              </a:ext>
            </a:extLst>
          </p:cNvPr>
          <p:cNvGrpSpPr/>
          <p:nvPr/>
        </p:nvGrpSpPr>
        <p:grpSpPr>
          <a:xfrm>
            <a:off x="0" y="-5709"/>
            <a:ext cx="11517086" cy="830181"/>
            <a:chOff x="0" y="421103"/>
            <a:chExt cx="11517086" cy="830181"/>
          </a:xfrm>
        </p:grpSpPr>
        <p:sp>
          <p:nvSpPr>
            <p:cNvPr id="15" name="Rectangle 7">
              <a:extLst>
                <a:ext uri="{FF2B5EF4-FFF2-40B4-BE49-F238E27FC236}">
                  <a16:creationId xmlns:a16="http://schemas.microsoft.com/office/drawing/2014/main" id="{BA9F95C6-DD34-6841-A517-802A78F1AE73}"/>
                </a:ext>
              </a:extLst>
            </p:cNvPr>
            <p:cNvSpPr/>
            <p:nvPr/>
          </p:nvSpPr>
          <p:spPr>
            <a:xfrm>
              <a:off x="1465386" y="421105"/>
              <a:ext cx="1005170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9">
              <a:extLst>
                <a:ext uri="{FF2B5EF4-FFF2-40B4-BE49-F238E27FC236}">
                  <a16:creationId xmlns:a16="http://schemas.microsoft.com/office/drawing/2014/main"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0">
              <a:extLst>
                <a:ext uri="{FF2B5EF4-FFF2-40B4-BE49-F238E27FC236}">
                  <a16:creationId xmlns:a16="http://schemas.microsoft.com/office/drawing/2014/main"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ítulo 1"/>
          <p:cNvSpPr txBox="1">
            <a:spLocks/>
          </p:cNvSpPr>
          <p:nvPr/>
        </p:nvSpPr>
        <p:spPr>
          <a:xfrm>
            <a:off x="1830321" y="0"/>
            <a:ext cx="10089536"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CO" sz="3600" b="1" i="0" u="none" strike="noStrike" kern="1200" cap="none" spc="0" normalizeH="0" baseline="0" noProof="0" dirty="0">
                <a:ln>
                  <a:noFill/>
                </a:ln>
                <a:solidFill>
                  <a:srgbClr val="003366"/>
                </a:solidFill>
                <a:effectLst/>
                <a:uLnTx/>
                <a:uFillTx/>
                <a:latin typeface="Myriad Pro" panose="020B0503030403020204" pitchFamily="34" charset="0"/>
                <a:ea typeface="+mj-ea"/>
                <a:cs typeface="+mj-cs"/>
              </a:rPr>
              <a:t>Estructuración del Programa Colombia Fluvial</a:t>
            </a:r>
          </a:p>
        </p:txBody>
      </p:sp>
      <p:sp>
        <p:nvSpPr>
          <p:cNvPr id="12" name="CuadroTexto 11">
            <a:extLst>
              <a:ext uri="{FF2B5EF4-FFF2-40B4-BE49-F238E27FC236}">
                <a16:creationId xmlns:a16="http://schemas.microsoft.com/office/drawing/2014/main" id="{45A10AD2-7B83-443F-B8AB-043C7B50E9AA}"/>
              </a:ext>
            </a:extLst>
          </p:cNvPr>
          <p:cNvSpPr txBox="1"/>
          <p:nvPr/>
        </p:nvSpPr>
        <p:spPr>
          <a:xfrm>
            <a:off x="6220316" y="1012954"/>
            <a:ext cx="5971684" cy="470898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s-CO"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Programa para la construcción de Infraestructura fluvial y  mantenimiento de los corredores fluviales</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Objetivos del programa:</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Conectar las regiones más apartadas del país.</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Mejorar la intermodalidad.</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Fortalecer el desarrollo productivo.</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Impulsar el turismo.</a:t>
            </a:r>
          </a:p>
          <a:p>
            <a:pPr marL="457200" marR="0" lvl="1" indent="0" defTabSz="914400" rtl="0" eaLnBrk="1" fontAlgn="auto" latinLnBrk="0" hangingPunct="1">
              <a:lnSpc>
                <a:spcPct val="100000"/>
              </a:lnSpc>
              <a:spcBef>
                <a:spcPts val="0"/>
              </a:spcBef>
              <a:spcAft>
                <a:spcPts val="0"/>
              </a:spcAft>
              <a:buClrTx/>
              <a:buSzTx/>
              <a:buFontTx/>
              <a:buNone/>
              <a:tabLst/>
              <a:defRPr/>
            </a:pPr>
            <a:endPar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Alcance del programa:</a:t>
            </a:r>
          </a:p>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Mantenimiento de los Corredores Fluviales:</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Dragados</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Señalización</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Destronque y limpieza</a:t>
            </a:r>
          </a:p>
          <a:p>
            <a:pPr marL="457200" marR="0" lvl="1" indent="0" defTabSz="914400" rtl="0" eaLnBrk="1" fontAlgn="auto" latinLnBrk="0" hangingPunct="1">
              <a:lnSpc>
                <a:spcPct val="100000"/>
              </a:lnSpc>
              <a:spcBef>
                <a:spcPts val="0"/>
              </a:spcBef>
              <a:spcAft>
                <a:spcPts val="0"/>
              </a:spcAft>
              <a:buClrTx/>
              <a:buSzTx/>
              <a:buFontTx/>
              <a:buNone/>
              <a:tabLst/>
              <a:defRPr/>
            </a:pPr>
            <a:endPar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altLang="es-ES" sz="1500" b="1"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Construcción de Infraestructura Fluvial:</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Muelles y embarcaciones</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Escalinatas</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Plataformas de acceso</a:t>
            </a:r>
          </a:p>
          <a:p>
            <a:pPr marL="457200" marR="0" lvl="1" indent="0"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CO" altLang="es-ES" sz="1500" b="0" i="0" u="none" strike="noStrike" kern="1200" cap="none" spc="0" normalizeH="0" baseline="0" noProof="0" dirty="0">
                <a:ln>
                  <a:noFill/>
                </a:ln>
                <a:solidFill>
                  <a:srgbClr val="0F6FC6">
                    <a:lumMod val="50000"/>
                  </a:srgbClr>
                </a:solidFill>
                <a:effectLst/>
                <a:uLnTx/>
                <a:uFillTx/>
                <a:latin typeface="Myriad Pro" panose="020B0503030403020204"/>
                <a:ea typeface="+mn-ea"/>
                <a:cs typeface="Arial" panose="020B0604020202020204" pitchFamily="34" charset="0"/>
              </a:rPr>
              <a:t> Ferris</a:t>
            </a:r>
          </a:p>
        </p:txBody>
      </p:sp>
      <p:sp>
        <p:nvSpPr>
          <p:cNvPr id="13" name="Rectángulo 12"/>
          <p:cNvSpPr/>
          <p:nvPr/>
        </p:nvSpPr>
        <p:spPr>
          <a:xfrm>
            <a:off x="475234" y="1110343"/>
            <a:ext cx="5602836" cy="4397572"/>
          </a:xfrm>
          <a:prstGeom prst="rect">
            <a:avLst/>
          </a:prstGeom>
          <a:blipFill>
            <a:blip r:embed="rId2">
              <a:extLst>
                <a:ext uri="{28A0092B-C50C-407E-A947-70E740481C1C}">
                  <a14:useLocalDpi xmlns:a14="http://schemas.microsoft.com/office/drawing/2010/main" val="0"/>
                </a:ext>
              </a:extLst>
            </a:blip>
            <a:srcRect/>
            <a:stretch>
              <a:fillRect t="-4000" b="-4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4864052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0481" y="406865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847114" y="5473869"/>
            <a:ext cx="5344886" cy="6221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Modernización técnica</a:t>
            </a:r>
          </a:p>
        </p:txBody>
      </p:sp>
    </p:spTree>
    <p:extLst>
      <p:ext uri="{BB962C8B-B14F-4D97-AF65-F5344CB8AC3E}">
        <p14:creationId xmlns:p14="http://schemas.microsoft.com/office/powerpoint/2010/main" val="15832911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9.png"/>
          <p:cNvPicPr>
            <a:picLocks noChangeAspect="1"/>
          </p:cNvPicPr>
          <p:nvPr/>
        </p:nvPicPr>
        <p:blipFill rotWithShape="1">
          <a:blip r:embed="rId3" cstate="print"/>
          <a:srcRect t="18941" b="18303"/>
          <a:stretch/>
        </p:blipFill>
        <p:spPr>
          <a:xfrm>
            <a:off x="0" y="1277188"/>
            <a:ext cx="12192000" cy="4303817"/>
          </a:xfrm>
          <a:prstGeom prst="rect">
            <a:avLst/>
          </a:prstGeom>
        </p:spPr>
      </p:pic>
      <p:grpSp>
        <p:nvGrpSpPr>
          <p:cNvPr id="9" name="Group 8">
            <a:extLst>
              <a:ext uri="{FF2B5EF4-FFF2-40B4-BE49-F238E27FC236}">
                <a16:creationId xmlns:a16="http://schemas.microsoft.com/office/drawing/2014/main" id="{8734E8C7-8D99-4E53-A3A8-66FF98140B22}"/>
              </a:ext>
            </a:extLst>
          </p:cNvPr>
          <p:cNvGrpSpPr/>
          <p:nvPr/>
        </p:nvGrpSpPr>
        <p:grpSpPr>
          <a:xfrm>
            <a:off x="0" y="0"/>
            <a:ext cx="10232571" cy="830181"/>
            <a:chOff x="0" y="421103"/>
            <a:chExt cx="10232571" cy="830181"/>
          </a:xfrm>
        </p:grpSpPr>
        <p:sp>
          <p:nvSpPr>
            <p:cNvPr id="10" name="Rectangle 7">
              <a:extLst>
                <a:ext uri="{FF2B5EF4-FFF2-40B4-BE49-F238E27FC236}">
                  <a16:creationId xmlns:a16="http://schemas.microsoft.com/office/drawing/2014/main" id="{692A0097-DD9D-4748-8C63-E2713EF57A93}"/>
                </a:ext>
              </a:extLst>
            </p:cNvPr>
            <p:cNvSpPr/>
            <p:nvPr/>
          </p:nvSpPr>
          <p:spPr>
            <a:xfrm>
              <a:off x="1465386" y="421105"/>
              <a:ext cx="876718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9">
              <a:extLst>
                <a:ext uri="{FF2B5EF4-FFF2-40B4-BE49-F238E27FC236}">
                  <a16:creationId xmlns:a16="http://schemas.microsoft.com/office/drawing/2014/main" id="{BAB3B78D-54B1-421C-96F0-C2A052D85A2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0">
              <a:extLst>
                <a:ext uri="{FF2B5EF4-FFF2-40B4-BE49-F238E27FC236}">
                  <a16:creationId xmlns:a16="http://schemas.microsoft.com/office/drawing/2014/main" id="{AE07D7D0-871F-4E3F-9094-4CFBD67B83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ángulo 12">
            <a:extLst>
              <a:ext uri="{FF2B5EF4-FFF2-40B4-BE49-F238E27FC236}">
                <a16:creationId xmlns:a16="http://schemas.microsoft.com/office/drawing/2014/main" id="{D3CF7047-BDC9-41DB-9FCC-C0460F10243C}"/>
              </a:ext>
            </a:extLst>
          </p:cNvPr>
          <p:cNvSpPr/>
          <p:nvPr/>
        </p:nvSpPr>
        <p:spPr>
          <a:xfrm>
            <a:off x="1465386" y="58469"/>
            <a:ext cx="8636558" cy="707886"/>
          </a:xfrm>
          <a:prstGeom prst="rect">
            <a:avLst/>
          </a:prstGeom>
        </p:spPr>
        <p:txBody>
          <a:bodyPr wrap="square">
            <a:spAutoFit/>
          </a:bodyPr>
          <a:lstStyle/>
          <a:p>
            <a:r>
              <a:rPr lang="es-ES" sz="4000" b="1" dirty="0">
                <a:solidFill>
                  <a:srgbClr val="003366"/>
                </a:solidFill>
                <a:latin typeface="Myriad Pro" panose="020B0503030403020204" pitchFamily="34" charset="0"/>
              </a:rPr>
              <a:t>Trámites y visitas técnicas realizados</a:t>
            </a:r>
          </a:p>
        </p:txBody>
      </p:sp>
    </p:spTree>
    <p:extLst>
      <p:ext uri="{BB962C8B-B14F-4D97-AF65-F5344CB8AC3E}">
        <p14:creationId xmlns:p14="http://schemas.microsoft.com/office/powerpoint/2010/main" val="38281748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734E8C7-8D99-4E53-A3A8-66FF98140B22}"/>
              </a:ext>
            </a:extLst>
          </p:cNvPr>
          <p:cNvGrpSpPr/>
          <p:nvPr/>
        </p:nvGrpSpPr>
        <p:grpSpPr>
          <a:xfrm>
            <a:off x="0" y="-5709"/>
            <a:ext cx="5584371" cy="830181"/>
            <a:chOff x="0" y="421103"/>
            <a:chExt cx="5584371" cy="830181"/>
          </a:xfrm>
        </p:grpSpPr>
        <p:sp>
          <p:nvSpPr>
            <p:cNvPr id="10" name="Rectangle 7">
              <a:extLst>
                <a:ext uri="{FF2B5EF4-FFF2-40B4-BE49-F238E27FC236}">
                  <a16:creationId xmlns:a16="http://schemas.microsoft.com/office/drawing/2014/main" id="{692A0097-DD9D-4748-8C63-E2713EF57A93}"/>
                </a:ext>
              </a:extLst>
            </p:cNvPr>
            <p:cNvSpPr/>
            <p:nvPr/>
          </p:nvSpPr>
          <p:spPr>
            <a:xfrm>
              <a:off x="1465386" y="421105"/>
              <a:ext cx="411898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9">
              <a:extLst>
                <a:ext uri="{FF2B5EF4-FFF2-40B4-BE49-F238E27FC236}">
                  <a16:creationId xmlns:a16="http://schemas.microsoft.com/office/drawing/2014/main" id="{BAB3B78D-54B1-421C-96F0-C2A052D85A2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0">
              <a:extLst>
                <a:ext uri="{FF2B5EF4-FFF2-40B4-BE49-F238E27FC236}">
                  <a16:creationId xmlns:a16="http://schemas.microsoft.com/office/drawing/2014/main" id="{AE07D7D0-871F-4E3F-9094-4CFBD67B83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ángulo 12">
            <a:extLst>
              <a:ext uri="{FF2B5EF4-FFF2-40B4-BE49-F238E27FC236}">
                <a16:creationId xmlns:a16="http://schemas.microsoft.com/office/drawing/2014/main" id="{D3CF7047-BDC9-41DB-9FCC-C0460F10243C}"/>
              </a:ext>
            </a:extLst>
          </p:cNvPr>
          <p:cNvSpPr/>
          <p:nvPr/>
        </p:nvSpPr>
        <p:spPr>
          <a:xfrm>
            <a:off x="1465386" y="85418"/>
            <a:ext cx="3966586" cy="646331"/>
          </a:xfrm>
          <a:prstGeom prst="rect">
            <a:avLst/>
          </a:prstGeom>
        </p:spPr>
        <p:txBody>
          <a:bodyPr wrap="square">
            <a:spAutoFit/>
          </a:bodyPr>
          <a:lstStyle/>
          <a:p>
            <a:r>
              <a:rPr lang="es-ES" sz="3600" b="1" dirty="0">
                <a:solidFill>
                  <a:srgbClr val="003366"/>
                </a:solidFill>
                <a:latin typeface="Myriad Pro" panose="020B0503030403020204" pitchFamily="34" charset="0"/>
              </a:rPr>
              <a:t>Gestión de peajes</a:t>
            </a:r>
          </a:p>
        </p:txBody>
      </p:sp>
      <p:pic>
        <p:nvPicPr>
          <p:cNvPr id="2" name="Object 1" descr="/var/www/render_temp/3748339/1459130183/slide11.png"/>
          <p:cNvPicPr>
            <a:picLocks noChangeAspect="1"/>
          </p:cNvPicPr>
          <p:nvPr/>
        </p:nvPicPr>
        <p:blipFill rotWithShape="1">
          <a:blip r:embed="rId3" cstate="print"/>
          <a:srcRect t="19689" b="17576"/>
          <a:stretch/>
        </p:blipFill>
        <p:spPr>
          <a:xfrm>
            <a:off x="0" y="1350236"/>
            <a:ext cx="12192000" cy="4302419"/>
          </a:xfrm>
          <a:prstGeom prst="rect">
            <a:avLst/>
          </a:prstGeom>
        </p:spPr>
      </p:pic>
    </p:spTree>
    <p:extLst>
      <p:ext uri="{BB962C8B-B14F-4D97-AF65-F5344CB8AC3E}">
        <p14:creationId xmlns:p14="http://schemas.microsoft.com/office/powerpoint/2010/main" val="6666507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9.png"/>
          <p:cNvPicPr>
            <a:picLocks noChangeAspect="1"/>
          </p:cNvPicPr>
          <p:nvPr/>
        </p:nvPicPr>
        <p:blipFill rotWithShape="1">
          <a:blip r:embed="rId3" cstate="print"/>
          <a:srcRect t="27636" b="17576"/>
          <a:stretch/>
        </p:blipFill>
        <p:spPr>
          <a:xfrm>
            <a:off x="0" y="1250275"/>
            <a:ext cx="12192000" cy="4522124"/>
          </a:xfrm>
          <a:prstGeom prst="rect">
            <a:avLst/>
          </a:prstGeom>
        </p:spPr>
      </p:pic>
      <p:grpSp>
        <p:nvGrpSpPr>
          <p:cNvPr id="3" name="Group 24">
            <a:extLst>
              <a:ext uri="{FF2B5EF4-FFF2-40B4-BE49-F238E27FC236}">
                <a16:creationId xmlns:a16="http://schemas.microsoft.com/office/drawing/2014/main" id="{5921105E-91DA-4881-9D10-DA9836C400F6}"/>
              </a:ext>
            </a:extLst>
          </p:cNvPr>
          <p:cNvGrpSpPr/>
          <p:nvPr/>
        </p:nvGrpSpPr>
        <p:grpSpPr>
          <a:xfrm>
            <a:off x="0" y="-5709"/>
            <a:ext cx="8643257" cy="830181"/>
            <a:chOff x="0" y="421103"/>
            <a:chExt cx="8643257" cy="830181"/>
          </a:xfrm>
        </p:grpSpPr>
        <p:sp>
          <p:nvSpPr>
            <p:cNvPr id="4" name="Rectangle 27">
              <a:extLst>
                <a:ext uri="{FF2B5EF4-FFF2-40B4-BE49-F238E27FC236}">
                  <a16:creationId xmlns:a16="http://schemas.microsoft.com/office/drawing/2014/main" id="{4FE5F4CF-5EE5-412B-A5FE-B265FDC70C8A}"/>
                </a:ext>
              </a:extLst>
            </p:cNvPr>
            <p:cNvSpPr/>
            <p:nvPr/>
          </p:nvSpPr>
          <p:spPr>
            <a:xfrm>
              <a:off x="1465385" y="421105"/>
              <a:ext cx="717787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9B7046EA-57EC-4152-BBDE-3E4308F568C8}"/>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4F73A5EF-51CE-4AE7-9B70-C826400018F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F16659AE-EDBD-4805-B789-823F861C57B5}"/>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Localización de nuevos peajes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990332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 name="Objeto 73"/>
          <p:cNvGraphicFramePr>
            <a:graphicFrameLocks noChangeAspect="1"/>
          </p:cNvGraphicFramePr>
          <p:nvPr>
            <p:extLst>
              <p:ext uri="{D42A27DB-BD31-4B8C-83A1-F6EECF244321}">
                <p14:modId xmlns:p14="http://schemas.microsoft.com/office/powerpoint/2010/main" val="1817402289"/>
              </p:ext>
            </p:extLst>
          </p:nvPr>
        </p:nvGraphicFramePr>
        <p:xfrm>
          <a:off x="1065213" y="642938"/>
          <a:ext cx="10525125" cy="5093833"/>
        </p:xfrm>
        <a:graphic>
          <a:graphicData uri="http://schemas.openxmlformats.org/presentationml/2006/ole">
            <mc:AlternateContent xmlns:mc="http://schemas.openxmlformats.org/markup-compatibility/2006">
              <mc:Choice xmlns:v="urn:schemas-microsoft-com:vml" Requires="v">
                <p:oleObj spid="_x0000_s2207" name="Hoja de cálculo" r:id="rId3" imgW="12325436" imgH="5429250" progId="Excel.Sheet.12">
                  <p:embed/>
                </p:oleObj>
              </mc:Choice>
              <mc:Fallback>
                <p:oleObj name="Hoja de cálculo" r:id="rId3" imgW="12325436" imgH="5429250" progId="Excel.Sheet.12">
                  <p:embed/>
                  <p:pic>
                    <p:nvPicPr>
                      <p:cNvPr id="0" name=""/>
                      <p:cNvPicPr/>
                      <p:nvPr/>
                    </p:nvPicPr>
                    <p:blipFill>
                      <a:blip r:embed="rId4"/>
                      <a:stretch>
                        <a:fillRect/>
                      </a:stretch>
                    </p:blipFill>
                    <p:spPr>
                      <a:xfrm>
                        <a:off x="1065213" y="642938"/>
                        <a:ext cx="10525125" cy="5093833"/>
                      </a:xfrm>
                      <a:prstGeom prst="rect">
                        <a:avLst/>
                      </a:prstGeom>
                    </p:spPr>
                  </p:pic>
                </p:oleObj>
              </mc:Fallback>
            </mc:AlternateContent>
          </a:graphicData>
        </a:graphic>
      </p:graphicFrame>
      <p:sp>
        <p:nvSpPr>
          <p:cNvPr id="2" name="Título 1"/>
          <p:cNvSpPr>
            <a:spLocks noGrp="1"/>
          </p:cNvSpPr>
          <p:nvPr>
            <p:ph type="title" idx="4294967295"/>
          </p:nvPr>
        </p:nvSpPr>
        <p:spPr>
          <a:xfrm>
            <a:off x="0" y="2881313"/>
            <a:ext cx="8632825" cy="1325562"/>
          </a:xfrm>
        </p:spPr>
        <p:txBody>
          <a:bodyPr>
            <a:normAutofit/>
          </a:bodyPr>
          <a:lstStyle/>
          <a:p>
            <a:pPr algn="ctr"/>
            <a:r>
              <a:rPr lang="es-CO" sz="6000" b="1" dirty="0">
                <a:solidFill>
                  <a:schemeClr val="bg1"/>
                </a:solidFill>
                <a:latin typeface="Myriad Pro" panose="020B0503030403020204" pitchFamily="34" charset="0"/>
              </a:rPr>
              <a:t>Título</a:t>
            </a:r>
          </a:p>
        </p:txBody>
      </p:sp>
      <p:grpSp>
        <p:nvGrpSpPr>
          <p:cNvPr id="5" name="Group 4">
            <a:extLst>
              <a:ext uri="{FF2B5EF4-FFF2-40B4-BE49-F238E27FC236}">
                <a16:creationId xmlns:a16="http://schemas.microsoft.com/office/drawing/2014/main" id="{14DDC1A2-66B9-1E4A-B386-12D22E915B9C}"/>
              </a:ext>
            </a:extLst>
          </p:cNvPr>
          <p:cNvGrpSpPr/>
          <p:nvPr/>
        </p:nvGrpSpPr>
        <p:grpSpPr>
          <a:xfrm>
            <a:off x="0" y="-5709"/>
            <a:ext cx="12191999" cy="830181"/>
            <a:chOff x="0" y="421103"/>
            <a:chExt cx="12191999" cy="830181"/>
          </a:xfrm>
        </p:grpSpPr>
        <p:sp>
          <p:nvSpPr>
            <p:cNvPr id="8" name="Rectangle 7">
              <a:extLst>
                <a:ext uri="{FF2B5EF4-FFF2-40B4-BE49-F238E27FC236}">
                  <a16:creationId xmlns:a16="http://schemas.microsoft.com/office/drawing/2014/main" id="{382A6D0C-5FE0-4548-AB15-80C80ADC34EC}"/>
                </a:ext>
              </a:extLst>
            </p:cNvPr>
            <p:cNvSpPr/>
            <p:nvPr/>
          </p:nvSpPr>
          <p:spPr>
            <a:xfrm>
              <a:off x="1465384" y="421105"/>
              <a:ext cx="1072661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FE5ABF0-F503-0F49-B48D-6F6A59A38AFA}"/>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D859F5C-FDFB-CC4F-A470-6B5EB6A92F1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ítulo 1">
            <a:extLst>
              <a:ext uri="{FF2B5EF4-FFF2-40B4-BE49-F238E27FC236}">
                <a16:creationId xmlns:a16="http://schemas.microsoft.com/office/drawing/2014/main" id="{3CAF400E-6757-8046-9C69-C8A80F588F25}"/>
              </a:ext>
            </a:extLst>
          </p:cNvPr>
          <p:cNvSpPr txBox="1">
            <a:spLocks/>
          </p:cNvSpPr>
          <p:nvPr/>
        </p:nvSpPr>
        <p:spPr>
          <a:xfrm>
            <a:off x="1478695" y="0"/>
            <a:ext cx="10726616" cy="83017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Alineación Pactos PND – Programas estratégicos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7243019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2.png"/>
          <p:cNvPicPr>
            <a:picLocks noChangeAspect="1"/>
          </p:cNvPicPr>
          <p:nvPr/>
        </p:nvPicPr>
        <p:blipFill rotWithShape="1">
          <a:blip r:embed="rId3" cstate="print"/>
          <a:srcRect t="19191" b="16606"/>
          <a:stretch/>
        </p:blipFill>
        <p:spPr>
          <a:xfrm>
            <a:off x="0" y="1316052"/>
            <a:ext cx="12192000" cy="4403104"/>
          </a:xfrm>
          <a:prstGeom prst="rect">
            <a:avLst/>
          </a:prstGeom>
        </p:spPr>
      </p:pic>
      <p:grpSp>
        <p:nvGrpSpPr>
          <p:cNvPr id="9" name="Group 8">
            <a:extLst>
              <a:ext uri="{FF2B5EF4-FFF2-40B4-BE49-F238E27FC236}">
                <a16:creationId xmlns:a16="http://schemas.microsoft.com/office/drawing/2014/main" id="{8734E8C7-8D99-4E53-A3A8-66FF98140B22}"/>
              </a:ext>
            </a:extLst>
          </p:cNvPr>
          <p:cNvGrpSpPr/>
          <p:nvPr/>
        </p:nvGrpSpPr>
        <p:grpSpPr>
          <a:xfrm>
            <a:off x="0" y="-5709"/>
            <a:ext cx="8011886" cy="830181"/>
            <a:chOff x="0" y="421103"/>
            <a:chExt cx="8011886" cy="830181"/>
          </a:xfrm>
        </p:grpSpPr>
        <p:sp>
          <p:nvSpPr>
            <p:cNvPr id="11" name="Rectangle 7">
              <a:extLst>
                <a:ext uri="{FF2B5EF4-FFF2-40B4-BE49-F238E27FC236}">
                  <a16:creationId xmlns:a16="http://schemas.microsoft.com/office/drawing/2014/main" id="{692A0097-DD9D-4748-8C63-E2713EF57A93}"/>
                </a:ext>
              </a:extLst>
            </p:cNvPr>
            <p:cNvSpPr/>
            <p:nvPr/>
          </p:nvSpPr>
          <p:spPr>
            <a:xfrm>
              <a:off x="1465386" y="421105"/>
              <a:ext cx="654650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9">
              <a:extLst>
                <a:ext uri="{FF2B5EF4-FFF2-40B4-BE49-F238E27FC236}">
                  <a16:creationId xmlns:a16="http://schemas.microsoft.com/office/drawing/2014/main" id="{BAB3B78D-54B1-421C-96F0-C2A052D85A2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0">
              <a:extLst>
                <a:ext uri="{FF2B5EF4-FFF2-40B4-BE49-F238E27FC236}">
                  <a16:creationId xmlns:a16="http://schemas.microsoft.com/office/drawing/2014/main" id="{AE07D7D0-871F-4E3F-9094-4CFBD67B83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ángulo 13">
            <a:extLst>
              <a:ext uri="{FF2B5EF4-FFF2-40B4-BE49-F238E27FC236}">
                <a16:creationId xmlns:a16="http://schemas.microsoft.com/office/drawing/2014/main" id="{D3CF7047-BDC9-41DB-9FCC-C0460F10243C}"/>
              </a:ext>
            </a:extLst>
          </p:cNvPr>
          <p:cNvSpPr/>
          <p:nvPr/>
        </p:nvSpPr>
        <p:spPr>
          <a:xfrm>
            <a:off x="1465385" y="85418"/>
            <a:ext cx="6459415" cy="646331"/>
          </a:xfrm>
          <a:prstGeom prst="rect">
            <a:avLst/>
          </a:prstGeom>
        </p:spPr>
        <p:txBody>
          <a:bodyPr wrap="square">
            <a:spAutoFit/>
          </a:bodyPr>
          <a:lstStyle/>
          <a:p>
            <a:r>
              <a:rPr lang="es-ES" sz="3600" b="1" dirty="0">
                <a:solidFill>
                  <a:srgbClr val="003366"/>
                </a:solidFill>
                <a:latin typeface="Myriad Pro" panose="020B0503030403020204" pitchFamily="34" charset="0"/>
              </a:rPr>
              <a:t>Estadísticas e información vial</a:t>
            </a:r>
          </a:p>
        </p:txBody>
      </p:sp>
      <p:sp>
        <p:nvSpPr>
          <p:cNvPr id="7" name="Rectángulo 6"/>
          <p:cNvSpPr/>
          <p:nvPr/>
        </p:nvSpPr>
        <p:spPr>
          <a:xfrm>
            <a:off x="10080170" y="5176744"/>
            <a:ext cx="1856016" cy="244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p:cNvSpPr txBox="1"/>
          <p:nvPr/>
        </p:nvSpPr>
        <p:spPr>
          <a:xfrm>
            <a:off x="10009414" y="5144086"/>
            <a:ext cx="1926772" cy="276999"/>
          </a:xfrm>
          <a:prstGeom prst="rect">
            <a:avLst/>
          </a:prstGeom>
          <a:noFill/>
        </p:spPr>
        <p:txBody>
          <a:bodyPr wrap="square" rtlCol="0">
            <a:spAutoFit/>
          </a:bodyPr>
          <a:lstStyle/>
          <a:p>
            <a:r>
              <a:rPr lang="es-CO" sz="1200" dirty="0">
                <a:latin typeface="Helvetica" pitchFamily="2" charset="0"/>
                <a:cs typeface="Arial" panose="020B0604020202020204" pitchFamily="34" charset="0"/>
              </a:rPr>
              <a:t>Se usaron </a:t>
            </a:r>
            <a:r>
              <a:rPr lang="es-CO" sz="1200" b="1" dirty="0">
                <a:solidFill>
                  <a:srgbClr val="801516"/>
                </a:solidFill>
                <a:latin typeface="Helvetica" pitchFamily="2" charset="0"/>
                <a:cs typeface="Arial" panose="020B0604020202020204" pitchFamily="34" charset="0"/>
              </a:rPr>
              <a:t>2</a:t>
            </a:r>
            <a:r>
              <a:rPr lang="es-CO" sz="1200" dirty="0">
                <a:latin typeface="Helvetica" pitchFamily="2" charset="0"/>
                <a:cs typeface="Arial" panose="020B0604020202020204" pitchFamily="34" charset="0"/>
              </a:rPr>
              <a:t> aplicaciones.</a:t>
            </a:r>
          </a:p>
        </p:txBody>
      </p:sp>
    </p:spTree>
    <p:extLst>
      <p:ext uri="{BB962C8B-B14F-4D97-AF65-F5344CB8AC3E}">
        <p14:creationId xmlns:p14="http://schemas.microsoft.com/office/powerpoint/2010/main" val="21730693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5.png"/>
          <p:cNvPicPr>
            <a:picLocks noChangeAspect="1"/>
          </p:cNvPicPr>
          <p:nvPr/>
        </p:nvPicPr>
        <p:blipFill rotWithShape="1">
          <a:blip r:embed="rId3" cstate="print"/>
          <a:srcRect t="19066" b="16606"/>
          <a:stretch/>
        </p:blipFill>
        <p:spPr>
          <a:xfrm>
            <a:off x="0" y="1307506"/>
            <a:ext cx="12192000" cy="4411649"/>
          </a:xfrm>
          <a:prstGeom prst="rect">
            <a:avLst/>
          </a:prstGeom>
        </p:spPr>
      </p:pic>
      <p:grpSp>
        <p:nvGrpSpPr>
          <p:cNvPr id="9" name="Group 8">
            <a:extLst>
              <a:ext uri="{FF2B5EF4-FFF2-40B4-BE49-F238E27FC236}">
                <a16:creationId xmlns:a16="http://schemas.microsoft.com/office/drawing/2014/main" id="{8734E8C7-8D99-4E53-A3A8-66FF98140B22}"/>
              </a:ext>
            </a:extLst>
          </p:cNvPr>
          <p:cNvGrpSpPr/>
          <p:nvPr/>
        </p:nvGrpSpPr>
        <p:grpSpPr>
          <a:xfrm>
            <a:off x="0" y="-5709"/>
            <a:ext cx="12192000" cy="830181"/>
            <a:chOff x="0" y="421103"/>
            <a:chExt cx="12192000" cy="830181"/>
          </a:xfrm>
        </p:grpSpPr>
        <p:sp>
          <p:nvSpPr>
            <p:cNvPr id="10" name="Rectangle 7">
              <a:extLst>
                <a:ext uri="{FF2B5EF4-FFF2-40B4-BE49-F238E27FC236}">
                  <a16:creationId xmlns:a16="http://schemas.microsoft.com/office/drawing/2014/main" id="{692A0097-DD9D-4748-8C63-E2713EF57A93}"/>
                </a:ext>
              </a:extLst>
            </p:cNvPr>
            <p:cNvSpPr/>
            <p:nvPr/>
          </p:nvSpPr>
          <p:spPr>
            <a:xfrm>
              <a:off x="1465386" y="421105"/>
              <a:ext cx="107266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9">
              <a:extLst>
                <a:ext uri="{FF2B5EF4-FFF2-40B4-BE49-F238E27FC236}">
                  <a16:creationId xmlns:a16="http://schemas.microsoft.com/office/drawing/2014/main" id="{BAB3B78D-54B1-421C-96F0-C2A052D85A2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0">
              <a:extLst>
                <a:ext uri="{FF2B5EF4-FFF2-40B4-BE49-F238E27FC236}">
                  <a16:creationId xmlns:a16="http://schemas.microsoft.com/office/drawing/2014/main" id="{AE07D7D0-871F-4E3F-9094-4CFBD67B83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ángulo 12">
            <a:extLst>
              <a:ext uri="{FF2B5EF4-FFF2-40B4-BE49-F238E27FC236}">
                <a16:creationId xmlns:a16="http://schemas.microsoft.com/office/drawing/2014/main" id="{D3CF7047-BDC9-41DB-9FCC-C0460F10243C}"/>
              </a:ext>
            </a:extLst>
          </p:cNvPr>
          <p:cNvSpPr/>
          <p:nvPr/>
        </p:nvSpPr>
        <p:spPr>
          <a:xfrm>
            <a:off x="1465385" y="85418"/>
            <a:ext cx="10726615" cy="677108"/>
          </a:xfrm>
          <a:prstGeom prst="rect">
            <a:avLst/>
          </a:prstGeom>
        </p:spPr>
        <p:txBody>
          <a:bodyPr wrap="square">
            <a:spAutoFit/>
          </a:bodyPr>
          <a:lstStyle/>
          <a:p>
            <a:r>
              <a:rPr lang="es-ES" sz="3800" b="1" dirty="0">
                <a:solidFill>
                  <a:srgbClr val="003366"/>
                </a:solidFill>
                <a:latin typeface="Myriad Pro" panose="020B0503030403020204" pitchFamily="34" charset="0"/>
              </a:rPr>
              <a:t>Modernización normativa y nuevas tecnologías</a:t>
            </a:r>
          </a:p>
        </p:txBody>
      </p:sp>
    </p:spTree>
    <p:extLst>
      <p:ext uri="{BB962C8B-B14F-4D97-AF65-F5344CB8AC3E}">
        <p14:creationId xmlns:p14="http://schemas.microsoft.com/office/powerpoint/2010/main" val="15651092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6.png"/>
          <p:cNvPicPr>
            <a:picLocks noChangeAspect="1"/>
          </p:cNvPicPr>
          <p:nvPr/>
        </p:nvPicPr>
        <p:blipFill rotWithShape="1">
          <a:blip r:embed="rId3" cstate="print"/>
          <a:srcRect t="27596" r="51026" b="21411"/>
          <a:stretch/>
        </p:blipFill>
        <p:spPr>
          <a:xfrm>
            <a:off x="2093449" y="1128045"/>
            <a:ext cx="7252285" cy="4247259"/>
          </a:xfrm>
          <a:prstGeom prst="rect">
            <a:avLst/>
          </a:prstGeom>
        </p:spPr>
      </p:pic>
      <p:grpSp>
        <p:nvGrpSpPr>
          <p:cNvPr id="8" name="Group 8">
            <a:extLst>
              <a:ext uri="{FF2B5EF4-FFF2-40B4-BE49-F238E27FC236}">
                <a16:creationId xmlns:a16="http://schemas.microsoft.com/office/drawing/2014/main" id="{8734E8C7-8D99-4E53-A3A8-66FF98140B22}"/>
              </a:ext>
            </a:extLst>
          </p:cNvPr>
          <p:cNvGrpSpPr/>
          <p:nvPr/>
        </p:nvGrpSpPr>
        <p:grpSpPr>
          <a:xfrm>
            <a:off x="0" y="-5709"/>
            <a:ext cx="8583008" cy="830181"/>
            <a:chOff x="0" y="421103"/>
            <a:chExt cx="8583008" cy="830181"/>
          </a:xfrm>
        </p:grpSpPr>
        <p:sp>
          <p:nvSpPr>
            <p:cNvPr id="9" name="Rectangle 7">
              <a:extLst>
                <a:ext uri="{FF2B5EF4-FFF2-40B4-BE49-F238E27FC236}">
                  <a16:creationId xmlns:a16="http://schemas.microsoft.com/office/drawing/2014/main" id="{692A0097-DD9D-4748-8C63-E2713EF57A93}"/>
                </a:ext>
              </a:extLst>
            </p:cNvPr>
            <p:cNvSpPr/>
            <p:nvPr/>
          </p:nvSpPr>
          <p:spPr>
            <a:xfrm>
              <a:off x="1465386" y="421105"/>
              <a:ext cx="711762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BAB3B78D-54B1-421C-96F0-C2A052D85A2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E07D7D0-871F-4E3F-9094-4CFBD67B831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ángulo 11">
            <a:extLst>
              <a:ext uri="{FF2B5EF4-FFF2-40B4-BE49-F238E27FC236}">
                <a16:creationId xmlns:a16="http://schemas.microsoft.com/office/drawing/2014/main" id="{D3CF7047-BDC9-41DB-9FCC-C0460F10243C}"/>
              </a:ext>
            </a:extLst>
          </p:cNvPr>
          <p:cNvSpPr/>
          <p:nvPr/>
        </p:nvSpPr>
        <p:spPr>
          <a:xfrm>
            <a:off x="1465385" y="85418"/>
            <a:ext cx="6730761" cy="646331"/>
          </a:xfrm>
          <a:prstGeom prst="rect">
            <a:avLst/>
          </a:prstGeom>
        </p:spPr>
        <p:txBody>
          <a:bodyPr wrap="square">
            <a:spAutoFit/>
          </a:bodyPr>
          <a:lstStyle/>
          <a:p>
            <a:r>
              <a:rPr lang="es-ES" sz="3600" b="1" dirty="0">
                <a:solidFill>
                  <a:srgbClr val="003366"/>
                </a:solidFill>
                <a:latin typeface="Myriad Pro" panose="020B0503030403020204" pitchFamily="34" charset="0"/>
              </a:rPr>
              <a:t>Precios unitarios regionalizados</a:t>
            </a:r>
          </a:p>
        </p:txBody>
      </p:sp>
    </p:spTree>
    <p:extLst>
      <p:ext uri="{BB962C8B-B14F-4D97-AF65-F5344CB8AC3E}">
        <p14:creationId xmlns:p14="http://schemas.microsoft.com/office/powerpoint/2010/main" val="14814024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21.png"/>
          <p:cNvPicPr>
            <a:picLocks noChangeAspect="1"/>
          </p:cNvPicPr>
          <p:nvPr/>
        </p:nvPicPr>
        <p:blipFill rotWithShape="1">
          <a:blip r:embed="rId3" cstate="print"/>
          <a:srcRect t="19190" b="16121"/>
          <a:stretch/>
        </p:blipFill>
        <p:spPr>
          <a:xfrm>
            <a:off x="0" y="882778"/>
            <a:ext cx="12192000" cy="4869629"/>
          </a:xfrm>
          <a:prstGeom prst="rect">
            <a:avLst/>
          </a:prstGeom>
        </p:spPr>
      </p:pic>
      <p:grpSp>
        <p:nvGrpSpPr>
          <p:cNvPr id="3" name="Group 24">
            <a:extLst>
              <a:ext uri="{FF2B5EF4-FFF2-40B4-BE49-F238E27FC236}">
                <a16:creationId xmlns:a16="http://schemas.microsoft.com/office/drawing/2014/main" id="{F26BBA6D-BB1E-466D-BA7A-DD4072DE3393}"/>
              </a:ext>
            </a:extLst>
          </p:cNvPr>
          <p:cNvGrpSpPr/>
          <p:nvPr/>
        </p:nvGrpSpPr>
        <p:grpSpPr>
          <a:xfrm>
            <a:off x="0" y="-5709"/>
            <a:ext cx="9829802" cy="830181"/>
            <a:chOff x="0" y="421103"/>
            <a:chExt cx="11064473" cy="830181"/>
          </a:xfrm>
        </p:grpSpPr>
        <p:sp>
          <p:nvSpPr>
            <p:cNvPr id="4" name="Rectangle 27">
              <a:extLst>
                <a:ext uri="{FF2B5EF4-FFF2-40B4-BE49-F238E27FC236}">
                  <a16:creationId xmlns:a16="http://schemas.microsoft.com/office/drawing/2014/main" id="{CFE776F1-C1C8-4336-A7E5-2D77D0426933}"/>
                </a:ext>
              </a:extLst>
            </p:cNvPr>
            <p:cNvSpPr/>
            <p:nvPr/>
          </p:nvSpPr>
          <p:spPr>
            <a:xfrm>
              <a:off x="1465386" y="421105"/>
              <a:ext cx="9599087"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652C6205-7DEB-41FD-9739-93DE023FAA3D}"/>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DFF52AB2-6CA7-4D83-BBDE-57102778D9B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984EB680-BD80-40C1-BE67-238D76E84FBC}"/>
              </a:ext>
            </a:extLst>
          </p:cNvPr>
          <p:cNvSpPr txBox="1">
            <a:spLocks/>
          </p:cNvSpPr>
          <p:nvPr/>
        </p:nvSpPr>
        <p:spPr>
          <a:xfrm>
            <a:off x="1301863" y="23446"/>
            <a:ext cx="8266680"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Sistemas inteligentes de transporte</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9837191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0481" y="406865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12429" y="5462983"/>
            <a:ext cx="5279572" cy="56770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Nuevas fuentes de financiación</a:t>
            </a:r>
          </a:p>
        </p:txBody>
      </p:sp>
    </p:spTree>
    <p:extLst>
      <p:ext uri="{BB962C8B-B14F-4D97-AF65-F5344CB8AC3E}">
        <p14:creationId xmlns:p14="http://schemas.microsoft.com/office/powerpoint/2010/main" val="19232164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8.png"/>
          <p:cNvPicPr>
            <a:picLocks noChangeAspect="1"/>
          </p:cNvPicPr>
          <p:nvPr/>
        </p:nvPicPr>
        <p:blipFill rotWithShape="1">
          <a:blip r:embed="rId3" cstate="print"/>
          <a:srcRect t="18736" b="42960"/>
          <a:stretch/>
        </p:blipFill>
        <p:spPr>
          <a:xfrm>
            <a:off x="0" y="1523440"/>
            <a:ext cx="12192000" cy="2629110"/>
          </a:xfrm>
          <a:prstGeom prst="rect">
            <a:avLst/>
          </a:prstGeom>
        </p:spPr>
      </p:pic>
      <p:grpSp>
        <p:nvGrpSpPr>
          <p:cNvPr id="3" name="Group 24">
            <a:extLst>
              <a:ext uri="{FF2B5EF4-FFF2-40B4-BE49-F238E27FC236}">
                <a16:creationId xmlns:a16="http://schemas.microsoft.com/office/drawing/2014/main" id="{45522323-3E4D-4AD5-996E-F0C45DE5012C}"/>
              </a:ext>
            </a:extLst>
          </p:cNvPr>
          <p:cNvGrpSpPr/>
          <p:nvPr/>
        </p:nvGrpSpPr>
        <p:grpSpPr>
          <a:xfrm>
            <a:off x="0" y="-5709"/>
            <a:ext cx="8828314" cy="830181"/>
            <a:chOff x="0" y="421103"/>
            <a:chExt cx="8828314" cy="830181"/>
          </a:xfrm>
        </p:grpSpPr>
        <p:sp>
          <p:nvSpPr>
            <p:cNvPr id="4" name="Rectangle 27">
              <a:extLst>
                <a:ext uri="{FF2B5EF4-FFF2-40B4-BE49-F238E27FC236}">
                  <a16:creationId xmlns:a16="http://schemas.microsoft.com/office/drawing/2014/main" id="{4DA88788-E307-47BC-B0D3-FF83A607D50A}"/>
                </a:ext>
              </a:extLst>
            </p:cNvPr>
            <p:cNvSpPr/>
            <p:nvPr/>
          </p:nvSpPr>
          <p:spPr>
            <a:xfrm>
              <a:off x="1465385" y="421105"/>
              <a:ext cx="736292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4C9EF84D-DCCC-4288-9640-25CF2CBA277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87816471-C86A-447A-B9FB-F588FA9526D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A9170B26-3DDB-47A4-A830-2E60BDF030B8}"/>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Nuevas fuentes de financiación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2392894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5840681" y="4068652"/>
            <a:ext cx="63730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683829" y="5462983"/>
            <a:ext cx="5508172" cy="5350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ES" dirty="0">
                <a:solidFill>
                  <a:srgbClr val="003366"/>
                </a:solidFill>
                <a:latin typeface="Myriad Pro" panose="020B0503030403020204" pitchFamily="34" charset="0"/>
              </a:rPr>
              <a:t>Gestión del riesgo y sostenibilidad</a:t>
            </a:r>
            <a:endParaRPr lang="es-CO"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911374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5.png"/>
          <p:cNvPicPr>
            <a:picLocks noChangeAspect="1"/>
          </p:cNvPicPr>
          <p:nvPr/>
        </p:nvPicPr>
        <p:blipFill rotWithShape="1">
          <a:blip r:embed="rId3" cstate="print"/>
          <a:srcRect t="19288" b="17334"/>
          <a:stretch/>
        </p:blipFill>
        <p:spPr>
          <a:xfrm>
            <a:off x="0" y="933331"/>
            <a:ext cx="12192000" cy="4839100"/>
          </a:xfrm>
          <a:prstGeom prst="rect">
            <a:avLst/>
          </a:prstGeom>
        </p:spPr>
      </p:pic>
      <p:grpSp>
        <p:nvGrpSpPr>
          <p:cNvPr id="3" name="Group 24">
            <a:extLst>
              <a:ext uri="{FF2B5EF4-FFF2-40B4-BE49-F238E27FC236}">
                <a16:creationId xmlns:a16="http://schemas.microsoft.com/office/drawing/2014/main" id="{19C637B8-EF71-4E5F-BAA8-0B36830B6CEC}"/>
              </a:ext>
            </a:extLst>
          </p:cNvPr>
          <p:cNvGrpSpPr/>
          <p:nvPr/>
        </p:nvGrpSpPr>
        <p:grpSpPr>
          <a:xfrm>
            <a:off x="1" y="-5709"/>
            <a:ext cx="7326085" cy="830181"/>
            <a:chOff x="0" y="421103"/>
            <a:chExt cx="9458300" cy="830181"/>
          </a:xfrm>
        </p:grpSpPr>
        <p:sp>
          <p:nvSpPr>
            <p:cNvPr id="4" name="Rectangle 27">
              <a:extLst>
                <a:ext uri="{FF2B5EF4-FFF2-40B4-BE49-F238E27FC236}">
                  <a16:creationId xmlns:a16="http://schemas.microsoft.com/office/drawing/2014/main" id="{ECACF7A0-EABA-4716-ABC3-DEB378C34DD7}"/>
                </a:ext>
              </a:extLst>
            </p:cNvPr>
            <p:cNvSpPr/>
            <p:nvPr/>
          </p:nvSpPr>
          <p:spPr>
            <a:xfrm>
              <a:off x="1465384" y="421105"/>
              <a:ext cx="799291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BBDF3CEC-0E4B-4F20-849F-9A055C9F0D60}"/>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10EDEF32-C51C-4180-B326-E53E85175F0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135039" y="169895"/>
            <a:ext cx="6191047" cy="52251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Atención de emergencias</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3507477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6.png"/>
          <p:cNvPicPr>
            <a:picLocks noChangeAspect="1"/>
          </p:cNvPicPr>
          <p:nvPr/>
        </p:nvPicPr>
        <p:blipFill rotWithShape="1">
          <a:blip r:embed="rId3" cstate="print"/>
          <a:srcRect t="19449" b="17091"/>
          <a:stretch/>
        </p:blipFill>
        <p:spPr>
          <a:xfrm>
            <a:off x="0" y="984710"/>
            <a:ext cx="12192000" cy="4788283"/>
          </a:xfrm>
          <a:prstGeom prst="rect">
            <a:avLst/>
          </a:prstGeom>
        </p:spPr>
      </p:pic>
      <p:grpSp>
        <p:nvGrpSpPr>
          <p:cNvPr id="3" name="Group 24">
            <a:extLst>
              <a:ext uri="{FF2B5EF4-FFF2-40B4-BE49-F238E27FC236}">
                <a16:creationId xmlns:a16="http://schemas.microsoft.com/office/drawing/2014/main" id="{6EA4D301-6345-40FF-9AF5-D5FACD0010CB}"/>
              </a:ext>
            </a:extLst>
          </p:cNvPr>
          <p:cNvGrpSpPr/>
          <p:nvPr/>
        </p:nvGrpSpPr>
        <p:grpSpPr>
          <a:xfrm>
            <a:off x="0" y="-5709"/>
            <a:ext cx="8044543" cy="830181"/>
            <a:chOff x="0" y="421103"/>
            <a:chExt cx="8044543" cy="830181"/>
          </a:xfrm>
        </p:grpSpPr>
        <p:sp>
          <p:nvSpPr>
            <p:cNvPr id="4" name="Rectangle 27">
              <a:extLst>
                <a:ext uri="{FF2B5EF4-FFF2-40B4-BE49-F238E27FC236}">
                  <a16:creationId xmlns:a16="http://schemas.microsoft.com/office/drawing/2014/main" id="{114C8924-7245-43A6-989D-F97E13059483}"/>
                </a:ext>
              </a:extLst>
            </p:cNvPr>
            <p:cNvSpPr/>
            <p:nvPr/>
          </p:nvSpPr>
          <p:spPr>
            <a:xfrm>
              <a:off x="1465385" y="421105"/>
              <a:ext cx="657915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25D0B2DA-A964-46B9-8052-A6C9EE305776}"/>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8099AE2C-7C35-481C-A4C3-9116B85BECF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5" y="191422"/>
            <a:ext cx="6404986" cy="5379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Prevención de emergencias</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2818122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7.png"/>
          <p:cNvPicPr>
            <a:picLocks noChangeAspect="1"/>
          </p:cNvPicPr>
          <p:nvPr/>
        </p:nvPicPr>
        <p:blipFill rotWithShape="1">
          <a:blip r:embed="rId3" cstate="print"/>
          <a:srcRect t="12857" b="16364"/>
          <a:stretch/>
        </p:blipFill>
        <p:spPr>
          <a:xfrm>
            <a:off x="0" y="859970"/>
            <a:ext cx="12192000" cy="4854040"/>
          </a:xfrm>
          <a:prstGeom prst="rect">
            <a:avLst/>
          </a:prstGeom>
        </p:spPr>
      </p:pic>
      <p:grpSp>
        <p:nvGrpSpPr>
          <p:cNvPr id="3" name="Group 24">
            <a:extLst>
              <a:ext uri="{FF2B5EF4-FFF2-40B4-BE49-F238E27FC236}">
                <a16:creationId xmlns:a16="http://schemas.microsoft.com/office/drawing/2014/main" id="{27AA4D67-7EB9-4966-A686-98084EFA78FB}"/>
              </a:ext>
            </a:extLst>
          </p:cNvPr>
          <p:cNvGrpSpPr/>
          <p:nvPr/>
        </p:nvGrpSpPr>
        <p:grpSpPr>
          <a:xfrm>
            <a:off x="0" y="0"/>
            <a:ext cx="9644743" cy="830181"/>
            <a:chOff x="0" y="421103"/>
            <a:chExt cx="9644743" cy="830181"/>
          </a:xfrm>
        </p:grpSpPr>
        <p:sp>
          <p:nvSpPr>
            <p:cNvPr id="4" name="Rectangle 27">
              <a:extLst>
                <a:ext uri="{FF2B5EF4-FFF2-40B4-BE49-F238E27FC236}">
                  <a16:creationId xmlns:a16="http://schemas.microsoft.com/office/drawing/2014/main" id="{369A6280-028B-4053-B21E-FB579B768D7E}"/>
                </a:ext>
              </a:extLst>
            </p:cNvPr>
            <p:cNvSpPr/>
            <p:nvPr/>
          </p:nvSpPr>
          <p:spPr>
            <a:xfrm>
              <a:off x="1465385" y="421105"/>
              <a:ext cx="817935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0490382D-9FD8-460A-A85C-FCA7DA1F8F68}"/>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D3DB7AEF-FF5B-4BC1-9E23-ED1B44A19795}"/>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5" y="185057"/>
            <a:ext cx="8092272" cy="5551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Gestión del riesgo y sostenibilidad</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1086483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Rectángulo: esquinas redondeadas 182">
            <a:extLst>
              <a:ext uri="{FF2B5EF4-FFF2-40B4-BE49-F238E27FC236}">
                <a16:creationId xmlns:a16="http://schemas.microsoft.com/office/drawing/2014/main" id="{1B8EBFF4-E9EF-4D07-A9E5-D2FB072265D7}"/>
              </a:ext>
            </a:extLst>
          </p:cNvPr>
          <p:cNvSpPr/>
          <p:nvPr/>
        </p:nvSpPr>
        <p:spPr>
          <a:xfrm>
            <a:off x="9200754" y="1946047"/>
            <a:ext cx="2755287" cy="2783857"/>
          </a:xfrm>
          <a:prstGeom prst="roundRect">
            <a:avLst>
              <a:gd name="adj" fmla="val 6758"/>
            </a:avLst>
          </a:prstGeom>
          <a:solidFill>
            <a:schemeClr val="bg1"/>
          </a:solidFill>
          <a:ln w="28575">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2" name="Rectángulo: esquinas redondeadas 181">
            <a:extLst>
              <a:ext uri="{FF2B5EF4-FFF2-40B4-BE49-F238E27FC236}">
                <a16:creationId xmlns:a16="http://schemas.microsoft.com/office/drawing/2014/main" id="{12058DB8-1786-4006-ACCA-CA81094129C7}"/>
              </a:ext>
            </a:extLst>
          </p:cNvPr>
          <p:cNvSpPr/>
          <p:nvPr/>
        </p:nvSpPr>
        <p:spPr>
          <a:xfrm>
            <a:off x="6260318" y="2316577"/>
            <a:ext cx="2426641" cy="1943297"/>
          </a:xfrm>
          <a:prstGeom prst="roundRect">
            <a:avLst>
              <a:gd name="adj" fmla="val 6758"/>
            </a:avLst>
          </a:prstGeom>
          <a:solidFill>
            <a:schemeClr val="bg1"/>
          </a:solidFill>
          <a:ln w="285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1" name="Rectángulo: esquinas redondeadas 180">
            <a:extLst>
              <a:ext uri="{FF2B5EF4-FFF2-40B4-BE49-F238E27FC236}">
                <a16:creationId xmlns:a16="http://schemas.microsoft.com/office/drawing/2014/main" id="{F68D69B7-9790-4930-A39F-83DCF9400755}"/>
              </a:ext>
            </a:extLst>
          </p:cNvPr>
          <p:cNvSpPr/>
          <p:nvPr/>
        </p:nvSpPr>
        <p:spPr>
          <a:xfrm>
            <a:off x="779843" y="1254198"/>
            <a:ext cx="4703431" cy="4383865"/>
          </a:xfrm>
          <a:prstGeom prst="roundRect">
            <a:avLst>
              <a:gd name="adj" fmla="val 6758"/>
            </a:avLst>
          </a:prstGeom>
          <a:solidFill>
            <a:schemeClr val="bg1"/>
          </a:solidFill>
          <a:ln w="28575">
            <a:solidFill>
              <a:srgbClr val="70A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nvGrpSpPr>
          <p:cNvPr id="7" name="Grupo 6">
            <a:extLst>
              <a:ext uri="{FF2B5EF4-FFF2-40B4-BE49-F238E27FC236}">
                <a16:creationId xmlns:a16="http://schemas.microsoft.com/office/drawing/2014/main" id="{8A21B042-5568-4ED5-95AE-BECB1E750642}"/>
              </a:ext>
            </a:extLst>
          </p:cNvPr>
          <p:cNvGrpSpPr/>
          <p:nvPr/>
        </p:nvGrpSpPr>
        <p:grpSpPr>
          <a:xfrm>
            <a:off x="3285737" y="3135393"/>
            <a:ext cx="2030540" cy="1926292"/>
            <a:chOff x="6290323" y="1183953"/>
            <a:chExt cx="2707387" cy="1824135"/>
          </a:xfrm>
          <a:effectLst>
            <a:outerShdw blurRad="50800" dist="38100" dir="2700000" algn="tl" rotWithShape="0">
              <a:prstClr val="black">
                <a:alpha val="40000"/>
              </a:prstClr>
            </a:outerShdw>
          </a:effectLst>
        </p:grpSpPr>
        <p:sp>
          <p:nvSpPr>
            <p:cNvPr id="8" name="Rectángulo redondeado 179">
              <a:extLst>
                <a:ext uri="{FF2B5EF4-FFF2-40B4-BE49-F238E27FC236}">
                  <a16:creationId xmlns:a16="http://schemas.microsoft.com/office/drawing/2014/main" id="{F8FE20EC-1A17-429D-87E6-1FFD44075F1D}"/>
                </a:ext>
              </a:extLst>
            </p:cNvPr>
            <p:cNvSpPr/>
            <p:nvPr/>
          </p:nvSpPr>
          <p:spPr>
            <a:xfrm>
              <a:off x="6290323" y="1183953"/>
              <a:ext cx="2692400" cy="182413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dirty="0">
                <a:solidFill>
                  <a:prstClr val="white"/>
                </a:solidFill>
                <a:latin typeface="Calibri" panose="020F0502020204030204"/>
              </a:endParaRPr>
            </a:p>
          </p:txBody>
        </p:sp>
        <p:sp>
          <p:nvSpPr>
            <p:cNvPr id="9" name="Rectángulo 8">
              <a:extLst>
                <a:ext uri="{FF2B5EF4-FFF2-40B4-BE49-F238E27FC236}">
                  <a16:creationId xmlns:a16="http://schemas.microsoft.com/office/drawing/2014/main" id="{E472399B-07C1-4B8E-9967-0615A12ECFCF}"/>
                </a:ext>
              </a:extLst>
            </p:cNvPr>
            <p:cNvSpPr/>
            <p:nvPr/>
          </p:nvSpPr>
          <p:spPr>
            <a:xfrm>
              <a:off x="7267512" y="1319232"/>
              <a:ext cx="1716002" cy="459040"/>
            </a:xfrm>
            <a:prstGeom prst="rect">
              <a:avLst/>
            </a:prstGeom>
          </p:spPr>
          <p:txBody>
            <a:bodyPr wrap="square">
              <a:spAutoFit/>
            </a:bodyPr>
            <a:lstStyle/>
            <a:p>
              <a:pPr algn="ctr"/>
              <a:r>
                <a:rPr lang="es-CO" sz="1200" b="1" dirty="0">
                  <a:solidFill>
                    <a:srgbClr val="4472C4"/>
                  </a:solidFill>
                  <a:latin typeface="Myriad Pro" panose="020B0503030403020204" pitchFamily="34" charset="0"/>
                  <a:ea typeface="Verdana" panose="020B0604030504040204" pitchFamily="34" charset="0"/>
                  <a:cs typeface="Verdana" panose="020B0604030504040204" pitchFamily="34" charset="0"/>
                </a:rPr>
                <a:t>RED VIAL</a:t>
              </a:r>
              <a:r>
                <a:rPr lang="es-CO" sz="1200" b="1" dirty="0">
                  <a:solidFill>
                    <a:srgbClr val="44546A"/>
                  </a:solidFill>
                  <a:latin typeface="Myriad Pro" panose="020B0503030403020204" pitchFamily="34" charset="0"/>
                  <a:ea typeface="Verdana" panose="020B0604030504040204" pitchFamily="34" charset="0"/>
                  <a:cs typeface="Verdana" panose="020B0604030504040204" pitchFamily="34" charset="0"/>
                </a:rPr>
                <a:t> </a:t>
              </a:r>
              <a:r>
                <a:rPr lang="es-CO" sz="1350" b="1" dirty="0">
                  <a:solidFill>
                    <a:srgbClr val="44546A"/>
                  </a:solidFill>
                  <a:latin typeface="Myriad Pro" panose="020B0503030403020204" pitchFamily="34" charset="0"/>
                  <a:ea typeface="Verdana" panose="020B0604030504040204" pitchFamily="34" charset="0"/>
                  <a:cs typeface="Verdana" panose="020B0604030504040204" pitchFamily="34" charset="0"/>
                </a:rPr>
                <a:t>TERCIARIA</a:t>
              </a:r>
              <a:endParaRPr lang="es-CO" sz="1350" b="1" dirty="0">
                <a:solidFill>
                  <a:srgbClr val="44546A"/>
                </a:solidFill>
                <a:latin typeface="Myriad Pro" panose="020B0503030403020204" pitchFamily="34" charset="0"/>
              </a:endParaRPr>
            </a:p>
          </p:txBody>
        </p:sp>
        <p:sp>
          <p:nvSpPr>
            <p:cNvPr id="10" name="Rectángulo 9">
              <a:extLst>
                <a:ext uri="{FF2B5EF4-FFF2-40B4-BE49-F238E27FC236}">
                  <a16:creationId xmlns:a16="http://schemas.microsoft.com/office/drawing/2014/main" id="{4E96DA8A-578A-416E-9CB5-603BBEA54D27}"/>
                </a:ext>
              </a:extLst>
            </p:cNvPr>
            <p:cNvSpPr/>
            <p:nvPr/>
          </p:nvSpPr>
          <p:spPr>
            <a:xfrm>
              <a:off x="6300872" y="2440045"/>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1" name="Rectángulo 10">
              <a:extLst>
                <a:ext uri="{FF2B5EF4-FFF2-40B4-BE49-F238E27FC236}">
                  <a16:creationId xmlns:a16="http://schemas.microsoft.com/office/drawing/2014/main" id="{F4A075ED-0826-4ACD-B7D8-1B3F7C092ADE}"/>
                </a:ext>
              </a:extLst>
            </p:cNvPr>
            <p:cNvSpPr/>
            <p:nvPr/>
          </p:nvSpPr>
          <p:spPr>
            <a:xfrm>
              <a:off x="6522811" y="2241142"/>
              <a:ext cx="2156830" cy="291455"/>
            </a:xfrm>
            <a:prstGeom prst="rect">
              <a:avLst/>
            </a:prstGeom>
          </p:spPr>
          <p:txBody>
            <a:bodyPr wrap="none">
              <a:spAutoFit/>
            </a:bodyPr>
            <a:lstStyle/>
            <a:p>
              <a:pPr algn="ctr"/>
              <a:r>
                <a:rPr lang="es-CO" sz="1400" b="1" dirty="0">
                  <a:solidFill>
                    <a:srgbClr val="ED7D31"/>
                  </a:solidFill>
                  <a:latin typeface="Myriad Pro" panose="020B0503030403020204" pitchFamily="34" charset="0"/>
                  <a:ea typeface="Verdana" panose="020B0604030504040204" pitchFamily="34" charset="0"/>
                  <a:cs typeface="Verdana" panose="020B0604030504040204" pitchFamily="34" charset="0"/>
                </a:rPr>
                <a:t>INVIAS   </a:t>
              </a:r>
              <a:r>
                <a:rPr lang="es-CO" sz="1400" dirty="0">
                  <a:solidFill>
                    <a:srgbClr val="ED7D31"/>
                  </a:solidFill>
                  <a:latin typeface="Myriad Pro" panose="020B0503030403020204" pitchFamily="34" charset="0"/>
                  <a:ea typeface="Verdana" panose="020B0604030504040204" pitchFamily="34" charset="0"/>
                  <a:cs typeface="Verdana" panose="020B0604030504040204" pitchFamily="34" charset="0"/>
                </a:rPr>
                <a:t>27.577 km</a:t>
              </a:r>
              <a:endParaRPr lang="es-CO" sz="1400" dirty="0">
                <a:solidFill>
                  <a:srgbClr val="ED7D31"/>
                </a:solidFill>
                <a:latin typeface="Myriad Pro" panose="020B0503030403020204" pitchFamily="34" charset="0"/>
              </a:endParaRPr>
            </a:p>
          </p:txBody>
        </p:sp>
        <p:grpSp>
          <p:nvGrpSpPr>
            <p:cNvPr id="12" name="Grupo 11">
              <a:extLst>
                <a:ext uri="{FF2B5EF4-FFF2-40B4-BE49-F238E27FC236}">
                  <a16:creationId xmlns:a16="http://schemas.microsoft.com/office/drawing/2014/main" id="{E32FA863-DA9D-4FC6-A81C-0D8297273215}"/>
                </a:ext>
              </a:extLst>
            </p:cNvPr>
            <p:cNvGrpSpPr/>
            <p:nvPr/>
          </p:nvGrpSpPr>
          <p:grpSpPr>
            <a:xfrm>
              <a:off x="6290323" y="1183953"/>
              <a:ext cx="977979" cy="734955"/>
              <a:chOff x="7526392" y="1183953"/>
              <a:chExt cx="977979" cy="734955"/>
            </a:xfrm>
          </p:grpSpPr>
          <p:sp>
            <p:nvSpPr>
              <p:cNvPr id="14" name="Rectángulo redondeado 185">
                <a:extLst>
                  <a:ext uri="{FF2B5EF4-FFF2-40B4-BE49-F238E27FC236}">
                    <a16:creationId xmlns:a16="http://schemas.microsoft.com/office/drawing/2014/main" id="{13815228-3D22-40BA-BA13-EC2955BACEEC}"/>
                  </a:ext>
                </a:extLst>
              </p:cNvPr>
              <p:cNvSpPr/>
              <p:nvPr/>
            </p:nvSpPr>
            <p:spPr>
              <a:xfrm>
                <a:off x="7526392" y="1183953"/>
                <a:ext cx="977979" cy="73495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pic>
            <p:nvPicPr>
              <p:cNvPr id="15" name="Imagen 14">
                <a:extLst>
                  <a:ext uri="{FF2B5EF4-FFF2-40B4-BE49-F238E27FC236}">
                    <a16:creationId xmlns:a16="http://schemas.microsoft.com/office/drawing/2014/main" id="{62D1E63F-9705-4920-935F-2DC597FD5C4C}"/>
                  </a:ext>
                </a:extLst>
              </p:cNvPr>
              <p:cNvPicPr>
                <a:picLocks noChangeAspect="1"/>
              </p:cNvPicPr>
              <p:nvPr/>
            </p:nvPicPr>
            <p:blipFill>
              <a:blip r:embed="rId2">
                <a:duotone>
                  <a:schemeClr val="accent3">
                    <a:shade val="45000"/>
                    <a:satMod val="135000"/>
                  </a:schemeClr>
                  <a:prstClr val="white"/>
                </a:duotone>
              </a:blip>
              <a:stretch>
                <a:fillRect/>
              </a:stretch>
            </p:blipFill>
            <p:spPr>
              <a:xfrm>
                <a:off x="7688925" y="1232772"/>
                <a:ext cx="753204" cy="637869"/>
              </a:xfrm>
              <a:prstGeom prst="rect">
                <a:avLst/>
              </a:prstGeom>
            </p:spPr>
          </p:pic>
        </p:grpSp>
        <p:sp>
          <p:nvSpPr>
            <p:cNvPr id="13" name="Rectángulo 12">
              <a:extLst>
                <a:ext uri="{FF2B5EF4-FFF2-40B4-BE49-F238E27FC236}">
                  <a16:creationId xmlns:a16="http://schemas.microsoft.com/office/drawing/2014/main" id="{97299E03-A3C9-4B2F-B524-C206A4355301}"/>
                </a:ext>
              </a:extLst>
            </p:cNvPr>
            <p:cNvSpPr/>
            <p:nvPr/>
          </p:nvSpPr>
          <p:spPr>
            <a:xfrm>
              <a:off x="6290323" y="1993294"/>
              <a:ext cx="2692402" cy="262309"/>
            </a:xfrm>
            <a:prstGeom prst="rect">
              <a:avLst/>
            </a:prstGeom>
            <a:solidFill>
              <a:schemeClr val="tx1">
                <a:lumMod val="50000"/>
                <a:lumOff val="50000"/>
              </a:schemeClr>
            </a:solidFill>
          </p:spPr>
          <p:txBody>
            <a:bodyPr wrap="square" anchor="ctr">
              <a:spAutoFit/>
            </a:bodyPr>
            <a:lstStyle/>
            <a:p>
              <a:pPr algn="ctr"/>
              <a:r>
                <a:rPr lang="es-CO" sz="1200" b="1" dirty="0">
                  <a:solidFill>
                    <a:prstClr val="white"/>
                  </a:solidFill>
                  <a:latin typeface="Myriad Pro" panose="020B0503030403020204" pitchFamily="34" charset="0"/>
                  <a:ea typeface="Verdana" panose="020B0604030504040204" pitchFamily="34" charset="0"/>
                  <a:cs typeface="Verdana" panose="020B0604030504040204" pitchFamily="34" charset="0"/>
                </a:rPr>
                <a:t>TOTAL    </a:t>
              </a:r>
              <a:r>
                <a:rPr lang="es-CO" sz="1200" dirty="0">
                  <a:solidFill>
                    <a:prstClr val="white"/>
                  </a:solidFill>
                  <a:latin typeface="Myriad Pro" panose="020B0503030403020204" pitchFamily="34" charset="0"/>
                  <a:ea typeface="Verdana" panose="020B0604030504040204" pitchFamily="34" charset="0"/>
                  <a:cs typeface="Verdana" panose="020B0604030504040204" pitchFamily="34" charset="0"/>
                </a:rPr>
                <a:t>142.000 km</a:t>
              </a:r>
              <a:endParaRPr lang="es-CO" sz="1350" dirty="0">
                <a:solidFill>
                  <a:prstClr val="white"/>
                </a:solidFill>
                <a:latin typeface="Myriad Pro" panose="020B0503030403020204" pitchFamily="34" charset="0"/>
              </a:endParaRPr>
            </a:p>
          </p:txBody>
        </p:sp>
      </p:grpSp>
      <p:grpSp>
        <p:nvGrpSpPr>
          <p:cNvPr id="16" name="Grupo 15">
            <a:extLst>
              <a:ext uri="{FF2B5EF4-FFF2-40B4-BE49-F238E27FC236}">
                <a16:creationId xmlns:a16="http://schemas.microsoft.com/office/drawing/2014/main" id="{7887602B-A719-4429-921C-1E732CDCCD7E}"/>
              </a:ext>
            </a:extLst>
          </p:cNvPr>
          <p:cNvGrpSpPr/>
          <p:nvPr/>
        </p:nvGrpSpPr>
        <p:grpSpPr>
          <a:xfrm>
            <a:off x="6510081" y="2593654"/>
            <a:ext cx="2030540" cy="1368101"/>
            <a:chOff x="9204793" y="1187758"/>
            <a:chExt cx="2707387" cy="1824135"/>
          </a:xfrm>
          <a:effectLst>
            <a:outerShdw blurRad="50800" dist="38100" dir="2700000" algn="tl" rotWithShape="0">
              <a:prstClr val="black">
                <a:alpha val="40000"/>
              </a:prstClr>
            </a:outerShdw>
          </a:effectLst>
        </p:grpSpPr>
        <p:sp>
          <p:nvSpPr>
            <p:cNvPr id="17" name="Rectángulo redondeado 188">
              <a:extLst>
                <a:ext uri="{FF2B5EF4-FFF2-40B4-BE49-F238E27FC236}">
                  <a16:creationId xmlns:a16="http://schemas.microsoft.com/office/drawing/2014/main" id="{4DD1BF55-8DD4-4B1F-AABC-E9195001AFD9}"/>
                </a:ext>
              </a:extLst>
            </p:cNvPr>
            <p:cNvSpPr/>
            <p:nvPr/>
          </p:nvSpPr>
          <p:spPr>
            <a:xfrm>
              <a:off x="9219780" y="1187758"/>
              <a:ext cx="2692400" cy="182413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8" name="Rectángulo 17">
              <a:extLst>
                <a:ext uri="{FF2B5EF4-FFF2-40B4-BE49-F238E27FC236}">
                  <a16:creationId xmlns:a16="http://schemas.microsoft.com/office/drawing/2014/main" id="{BAB3C927-214F-49B0-9555-9F414B554228}"/>
                </a:ext>
              </a:extLst>
            </p:cNvPr>
            <p:cNvSpPr/>
            <p:nvPr/>
          </p:nvSpPr>
          <p:spPr>
            <a:xfrm>
              <a:off x="9219780" y="1939661"/>
              <a:ext cx="2692400" cy="369332"/>
            </a:xfrm>
            <a:prstGeom prst="rect">
              <a:avLst/>
            </a:prstGeom>
            <a:solidFill>
              <a:schemeClr val="tx1">
                <a:lumMod val="50000"/>
                <a:lumOff val="50000"/>
              </a:schemeClr>
            </a:solidFill>
          </p:spPr>
          <p:txBody>
            <a:bodyPr wrap="square" anchor="ctr">
              <a:spAutoFit/>
            </a:bodyPr>
            <a:lstStyle/>
            <a:p>
              <a:pPr algn="ctr"/>
              <a:r>
                <a:rPr lang="es-CO" sz="1200" b="1" dirty="0">
                  <a:solidFill>
                    <a:prstClr val="white"/>
                  </a:solidFill>
                  <a:latin typeface="Myriad Pro" panose="020B0503030403020204" pitchFamily="34" charset="0"/>
                  <a:ea typeface="Verdana" panose="020B0604030504040204" pitchFamily="34" charset="0"/>
                  <a:cs typeface="Verdana" panose="020B0604030504040204" pitchFamily="34" charset="0"/>
                </a:rPr>
                <a:t>TOTAL    </a:t>
              </a:r>
              <a:r>
                <a:rPr lang="es-CO" sz="1200" dirty="0">
                  <a:solidFill>
                    <a:prstClr val="white"/>
                  </a:solidFill>
                  <a:latin typeface="Myriad Pro" panose="020B0503030403020204" pitchFamily="34" charset="0"/>
                  <a:ea typeface="Verdana" panose="020B0604030504040204" pitchFamily="34" charset="0"/>
                  <a:cs typeface="Verdana" panose="020B0604030504040204" pitchFamily="34" charset="0"/>
                </a:rPr>
                <a:t>3.338 km</a:t>
              </a:r>
              <a:endParaRPr lang="es-CO" sz="1350" dirty="0">
                <a:solidFill>
                  <a:prstClr val="white"/>
                </a:solidFill>
                <a:latin typeface="Myriad Pro" panose="020B0503030403020204" pitchFamily="34" charset="0"/>
              </a:endParaRPr>
            </a:p>
          </p:txBody>
        </p:sp>
        <p:sp>
          <p:nvSpPr>
            <p:cNvPr id="19" name="Rectángulo 18">
              <a:extLst>
                <a:ext uri="{FF2B5EF4-FFF2-40B4-BE49-F238E27FC236}">
                  <a16:creationId xmlns:a16="http://schemas.microsoft.com/office/drawing/2014/main" id="{708727EE-DDC5-459D-B701-D59701D9745C}"/>
                </a:ext>
              </a:extLst>
            </p:cNvPr>
            <p:cNvSpPr/>
            <p:nvPr/>
          </p:nvSpPr>
          <p:spPr>
            <a:xfrm>
              <a:off x="10182772" y="1247458"/>
              <a:ext cx="1716002" cy="615553"/>
            </a:xfrm>
            <a:prstGeom prst="rect">
              <a:avLst/>
            </a:prstGeom>
          </p:spPr>
          <p:txBody>
            <a:bodyPr wrap="square">
              <a:spAutoFit/>
            </a:bodyPr>
            <a:lstStyle/>
            <a:p>
              <a:pPr algn="ctr"/>
              <a:r>
                <a:rPr lang="es-CO" sz="1200" b="1" dirty="0">
                  <a:solidFill>
                    <a:srgbClr val="4472C4"/>
                  </a:solidFill>
                  <a:latin typeface="Myriad Pro" panose="020B0503030403020204" pitchFamily="34" charset="0"/>
                  <a:ea typeface="Verdana" panose="020B0604030504040204" pitchFamily="34" charset="0"/>
                  <a:cs typeface="Verdana" panose="020B0604030504040204" pitchFamily="34" charset="0"/>
                </a:rPr>
                <a:t>RED</a:t>
              </a:r>
              <a:br>
                <a:rPr lang="es-CO" sz="1200" b="1" dirty="0">
                  <a:solidFill>
                    <a:srgbClr val="4472C4"/>
                  </a:solidFill>
                  <a:latin typeface="Myriad Pro" panose="020B0503030403020204" pitchFamily="34" charset="0"/>
                  <a:ea typeface="Verdana" panose="020B0604030504040204" pitchFamily="34" charset="0"/>
                  <a:cs typeface="Verdana" panose="020B0604030504040204" pitchFamily="34" charset="0"/>
                </a:rPr>
              </a:br>
              <a:r>
                <a:rPr lang="es-CO" sz="1200" b="1" dirty="0">
                  <a:solidFill>
                    <a:srgbClr val="44546A"/>
                  </a:solidFill>
                  <a:latin typeface="Myriad Pro" panose="020B0503030403020204" pitchFamily="34" charset="0"/>
                  <a:ea typeface="Verdana" panose="020B0604030504040204" pitchFamily="34" charset="0"/>
                  <a:cs typeface="Verdana" panose="020B0604030504040204" pitchFamily="34" charset="0"/>
                </a:rPr>
                <a:t>FÉRREA</a:t>
              </a:r>
              <a:endParaRPr lang="es-CO" sz="1350" b="1" dirty="0">
                <a:solidFill>
                  <a:srgbClr val="44546A"/>
                </a:solidFill>
                <a:latin typeface="Myriad Pro" panose="020B0503030403020204" pitchFamily="34" charset="0"/>
              </a:endParaRPr>
            </a:p>
          </p:txBody>
        </p:sp>
        <p:sp>
          <p:nvSpPr>
            <p:cNvPr id="20" name="Rectángulo redondeado 191">
              <a:extLst>
                <a:ext uri="{FF2B5EF4-FFF2-40B4-BE49-F238E27FC236}">
                  <a16:creationId xmlns:a16="http://schemas.microsoft.com/office/drawing/2014/main" id="{1B6F4328-DB14-4567-ABCF-F7808D5D732B}"/>
                </a:ext>
              </a:extLst>
            </p:cNvPr>
            <p:cNvSpPr/>
            <p:nvPr/>
          </p:nvSpPr>
          <p:spPr>
            <a:xfrm>
              <a:off x="9204793" y="1187758"/>
              <a:ext cx="977979" cy="73495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21" name="Rectángulo 20">
              <a:extLst>
                <a:ext uri="{FF2B5EF4-FFF2-40B4-BE49-F238E27FC236}">
                  <a16:creationId xmlns:a16="http://schemas.microsoft.com/office/drawing/2014/main" id="{FC9E776D-E06B-4780-9D54-184624AAA76C}"/>
                </a:ext>
              </a:extLst>
            </p:cNvPr>
            <p:cNvSpPr/>
            <p:nvPr/>
          </p:nvSpPr>
          <p:spPr>
            <a:xfrm>
              <a:off x="9215342" y="2443850"/>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22" name="Rectángulo 21">
              <a:extLst>
                <a:ext uri="{FF2B5EF4-FFF2-40B4-BE49-F238E27FC236}">
                  <a16:creationId xmlns:a16="http://schemas.microsoft.com/office/drawing/2014/main" id="{6EB26C61-A002-41E7-A5F9-50D6360A79CC}"/>
                </a:ext>
              </a:extLst>
            </p:cNvPr>
            <p:cNvSpPr/>
            <p:nvPr/>
          </p:nvSpPr>
          <p:spPr>
            <a:xfrm>
              <a:off x="9307432" y="2289204"/>
              <a:ext cx="2517102" cy="615553"/>
            </a:xfrm>
            <a:prstGeom prst="rect">
              <a:avLst/>
            </a:prstGeom>
          </p:spPr>
          <p:txBody>
            <a:bodyPr wrap="none">
              <a:spAutoFit/>
            </a:bodyPr>
            <a:lstStyle/>
            <a:p>
              <a:pPr algn="ctr"/>
              <a:r>
                <a:rPr lang="es-CO" sz="1200" b="1" dirty="0">
                  <a:solidFill>
                    <a:srgbClr val="ED7D31"/>
                  </a:solidFill>
                  <a:latin typeface="Myriad Pro" panose="020B0503030403020204" pitchFamily="34" charset="0"/>
                  <a:ea typeface="Verdana" panose="020B0604030504040204" pitchFamily="34" charset="0"/>
                  <a:cs typeface="Verdana" panose="020B0604030504040204" pitchFamily="34" charset="0"/>
                </a:rPr>
                <a:t>INVIAS </a:t>
              </a:r>
              <a:r>
                <a:rPr lang="es-CO" sz="1200" dirty="0">
                  <a:solidFill>
                    <a:srgbClr val="ED7D31"/>
                  </a:solidFill>
                  <a:latin typeface="Myriad Pro" panose="020B0503030403020204" pitchFamily="34" charset="0"/>
                  <a:ea typeface="Verdana" panose="020B0604030504040204" pitchFamily="34" charset="0"/>
                  <a:cs typeface="Verdana" panose="020B0604030504040204" pitchFamily="34" charset="0"/>
                </a:rPr>
                <a:t>1.734 km (inactiva)</a:t>
              </a:r>
            </a:p>
            <a:p>
              <a:pPr algn="ctr"/>
              <a:r>
                <a:rPr lang="es-CO" sz="1200" b="1" dirty="0">
                  <a:solidFill>
                    <a:srgbClr val="ED7D31"/>
                  </a:solidFill>
                  <a:latin typeface="Myriad Pro" panose="020B0503030403020204" pitchFamily="34" charset="0"/>
                  <a:ea typeface="Verdana" panose="020B0604030504040204" pitchFamily="34" charset="0"/>
                  <a:cs typeface="Verdana" panose="020B0604030504040204" pitchFamily="34" charset="0"/>
                </a:rPr>
                <a:t>32 </a:t>
              </a:r>
              <a:r>
                <a:rPr lang="es-CO" sz="1200" dirty="0">
                  <a:solidFill>
                    <a:srgbClr val="ED7D31"/>
                  </a:solidFill>
                  <a:latin typeface="Myriad Pro" panose="020B0503030403020204" pitchFamily="34" charset="0"/>
                  <a:ea typeface="Verdana" panose="020B0604030504040204" pitchFamily="34" charset="0"/>
                  <a:cs typeface="Verdana" panose="020B0604030504040204" pitchFamily="34" charset="0"/>
                </a:rPr>
                <a:t>Estaciones Férreas</a:t>
              </a:r>
              <a:endParaRPr lang="es-CO" sz="1200" dirty="0">
                <a:solidFill>
                  <a:srgbClr val="ED7D31"/>
                </a:solidFill>
                <a:latin typeface="Myriad Pro" panose="020B0503030403020204" pitchFamily="34" charset="0"/>
              </a:endParaRPr>
            </a:p>
          </p:txBody>
        </p:sp>
        <p:pic>
          <p:nvPicPr>
            <p:cNvPr id="23" name="Imagen 22">
              <a:extLst>
                <a:ext uri="{FF2B5EF4-FFF2-40B4-BE49-F238E27FC236}">
                  <a16:creationId xmlns:a16="http://schemas.microsoft.com/office/drawing/2014/main" id="{A45A8BCA-38CE-4448-B64B-2949383B8F27}"/>
                </a:ext>
              </a:extLst>
            </p:cNvPr>
            <p:cNvPicPr>
              <a:picLocks noChangeAspect="1"/>
            </p:cNvPicPr>
            <p:nvPr/>
          </p:nvPicPr>
          <p:blipFill>
            <a:blip r:embed="rId3"/>
            <a:stretch>
              <a:fillRect/>
            </a:stretch>
          </p:blipFill>
          <p:spPr>
            <a:xfrm>
              <a:off x="9290492" y="1247458"/>
              <a:ext cx="839885" cy="626230"/>
            </a:xfrm>
            <a:prstGeom prst="rect">
              <a:avLst/>
            </a:prstGeom>
          </p:spPr>
        </p:pic>
      </p:grpSp>
      <p:grpSp>
        <p:nvGrpSpPr>
          <p:cNvPr id="128" name="Grupo 127">
            <a:extLst>
              <a:ext uri="{FF2B5EF4-FFF2-40B4-BE49-F238E27FC236}">
                <a16:creationId xmlns:a16="http://schemas.microsoft.com/office/drawing/2014/main" id="{EF98746D-8483-44D7-B0F7-1C7E1FA195F5}"/>
              </a:ext>
            </a:extLst>
          </p:cNvPr>
          <p:cNvGrpSpPr/>
          <p:nvPr/>
        </p:nvGrpSpPr>
        <p:grpSpPr>
          <a:xfrm>
            <a:off x="1144840" y="3126907"/>
            <a:ext cx="2073760" cy="748774"/>
            <a:chOff x="3338257" y="1194186"/>
            <a:chExt cx="2707387" cy="1824135"/>
          </a:xfrm>
          <a:effectLst>
            <a:outerShdw blurRad="50800" dist="38100" dir="2700000" algn="tl" rotWithShape="0">
              <a:prstClr val="black">
                <a:alpha val="40000"/>
              </a:prstClr>
            </a:outerShdw>
          </a:effectLst>
        </p:grpSpPr>
        <p:sp>
          <p:nvSpPr>
            <p:cNvPr id="129" name="Rectángulo redondeado 171">
              <a:extLst>
                <a:ext uri="{FF2B5EF4-FFF2-40B4-BE49-F238E27FC236}">
                  <a16:creationId xmlns:a16="http://schemas.microsoft.com/office/drawing/2014/main" id="{6D59E66E-CB16-4BF7-AA42-5D799F228C10}"/>
                </a:ext>
              </a:extLst>
            </p:cNvPr>
            <p:cNvSpPr/>
            <p:nvPr/>
          </p:nvSpPr>
          <p:spPr>
            <a:xfrm>
              <a:off x="3338257" y="1194186"/>
              <a:ext cx="2692401" cy="182413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30" name="Rectángulo 129">
              <a:extLst>
                <a:ext uri="{FF2B5EF4-FFF2-40B4-BE49-F238E27FC236}">
                  <a16:creationId xmlns:a16="http://schemas.microsoft.com/office/drawing/2014/main" id="{E6C8FF24-F102-44FB-85FB-AFB64FCC1CD3}"/>
                </a:ext>
              </a:extLst>
            </p:cNvPr>
            <p:cNvSpPr/>
            <p:nvPr/>
          </p:nvSpPr>
          <p:spPr>
            <a:xfrm>
              <a:off x="4316236" y="1199879"/>
              <a:ext cx="1716002" cy="1087201"/>
            </a:xfrm>
            <a:prstGeom prst="rect">
              <a:avLst/>
            </a:prstGeom>
          </p:spPr>
          <p:txBody>
            <a:bodyPr wrap="square">
              <a:spAutoFit/>
            </a:bodyPr>
            <a:lstStyle/>
            <a:p>
              <a:pPr algn="ctr"/>
              <a:r>
                <a:rPr lang="es-CO" sz="1100" b="1" dirty="0">
                  <a:solidFill>
                    <a:srgbClr val="4472C4"/>
                  </a:solidFill>
                  <a:latin typeface="Myriad Pro" panose="020B0503030403020204" pitchFamily="34" charset="0"/>
                  <a:ea typeface="Verdana" panose="020B0604030504040204" pitchFamily="34" charset="0"/>
                  <a:cs typeface="Verdana" panose="020B0604030504040204" pitchFamily="34" charset="0"/>
                </a:rPr>
                <a:t>RED VIAL</a:t>
              </a:r>
              <a:r>
                <a:rPr lang="es-CO" sz="1100" b="1" dirty="0">
                  <a:solidFill>
                    <a:srgbClr val="44546A"/>
                  </a:solidFill>
                  <a:latin typeface="Myriad Pro" panose="020B0503030403020204" pitchFamily="34" charset="0"/>
                  <a:ea typeface="Verdana" panose="020B0604030504040204" pitchFamily="34" charset="0"/>
                  <a:cs typeface="Verdana" panose="020B0604030504040204" pitchFamily="34" charset="0"/>
                </a:rPr>
                <a:t> </a:t>
              </a:r>
              <a:r>
                <a:rPr lang="es-CO" sz="1200" b="1" dirty="0">
                  <a:solidFill>
                    <a:srgbClr val="44546A"/>
                  </a:solidFill>
                  <a:latin typeface="Myriad Pro" panose="020B0503030403020204" pitchFamily="34" charset="0"/>
                  <a:ea typeface="Verdana" panose="020B0604030504040204" pitchFamily="34" charset="0"/>
                  <a:cs typeface="Verdana" panose="020B0604030504040204" pitchFamily="34" charset="0"/>
                </a:rPr>
                <a:t>SECUNDARIA</a:t>
              </a:r>
              <a:endParaRPr lang="es-CO" sz="1200" b="1" dirty="0">
                <a:solidFill>
                  <a:srgbClr val="44546A"/>
                </a:solidFill>
                <a:latin typeface="Myriad Pro" panose="020B0503030403020204" pitchFamily="34" charset="0"/>
              </a:endParaRPr>
            </a:p>
          </p:txBody>
        </p:sp>
        <p:sp>
          <p:nvSpPr>
            <p:cNvPr id="131" name="Rectángulo 130">
              <a:extLst>
                <a:ext uri="{FF2B5EF4-FFF2-40B4-BE49-F238E27FC236}">
                  <a16:creationId xmlns:a16="http://schemas.microsoft.com/office/drawing/2014/main" id="{3059A13F-4407-4DF6-B864-2CCAD0CD83C0}"/>
                </a:ext>
              </a:extLst>
            </p:cNvPr>
            <p:cNvSpPr/>
            <p:nvPr/>
          </p:nvSpPr>
          <p:spPr>
            <a:xfrm>
              <a:off x="3348806" y="2450278"/>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32" name="Rectángulo 131">
              <a:extLst>
                <a:ext uri="{FF2B5EF4-FFF2-40B4-BE49-F238E27FC236}">
                  <a16:creationId xmlns:a16="http://schemas.microsoft.com/office/drawing/2014/main" id="{A9ACAD95-4A23-41C6-8C3F-D080892FF435}"/>
                </a:ext>
              </a:extLst>
            </p:cNvPr>
            <p:cNvSpPr/>
            <p:nvPr/>
          </p:nvSpPr>
          <p:spPr>
            <a:xfrm>
              <a:off x="3657229" y="2056027"/>
              <a:ext cx="2054453" cy="749795"/>
            </a:xfrm>
            <a:prstGeom prst="rect">
              <a:avLst/>
            </a:prstGeom>
          </p:spPr>
          <p:txBody>
            <a:bodyPr wrap="none">
              <a:spAutoFit/>
            </a:bodyPr>
            <a:lstStyle/>
            <a:p>
              <a:pPr algn="ctr"/>
              <a:r>
                <a:rPr lang="es-CO" sz="1400" b="1" dirty="0">
                  <a:solidFill>
                    <a:srgbClr val="ED7D31"/>
                  </a:solidFill>
                  <a:latin typeface="Myriad Pro" panose="020B0503030403020204" pitchFamily="34" charset="0"/>
                  <a:ea typeface="Verdana" panose="020B0604030504040204" pitchFamily="34" charset="0"/>
                  <a:cs typeface="Verdana" panose="020B0604030504040204" pitchFamily="34" charset="0"/>
                </a:rPr>
                <a:t>TOTAL   </a:t>
              </a:r>
              <a:r>
                <a:rPr lang="es-CO" sz="1400" dirty="0">
                  <a:solidFill>
                    <a:srgbClr val="ED7D31"/>
                  </a:solidFill>
                  <a:latin typeface="Myriad Pro" panose="020B0503030403020204" pitchFamily="34" charset="0"/>
                  <a:ea typeface="Verdana" panose="020B0604030504040204" pitchFamily="34" charset="0"/>
                  <a:cs typeface="Verdana" panose="020B0604030504040204" pitchFamily="34" charset="0"/>
                </a:rPr>
                <a:t>44.000 km</a:t>
              </a:r>
              <a:endParaRPr lang="es-CO" sz="1400" dirty="0">
                <a:solidFill>
                  <a:srgbClr val="ED7D31"/>
                </a:solidFill>
                <a:latin typeface="Myriad Pro" panose="020B0503030403020204" pitchFamily="34" charset="0"/>
              </a:endParaRPr>
            </a:p>
          </p:txBody>
        </p:sp>
        <p:grpSp>
          <p:nvGrpSpPr>
            <p:cNvPr id="133" name="Grupo 132">
              <a:extLst>
                <a:ext uri="{FF2B5EF4-FFF2-40B4-BE49-F238E27FC236}">
                  <a16:creationId xmlns:a16="http://schemas.microsoft.com/office/drawing/2014/main" id="{060CF5AF-9CE3-47DF-B620-29C14752FAD6}"/>
                </a:ext>
              </a:extLst>
            </p:cNvPr>
            <p:cNvGrpSpPr/>
            <p:nvPr/>
          </p:nvGrpSpPr>
          <p:grpSpPr>
            <a:xfrm>
              <a:off x="3338257" y="1194186"/>
              <a:ext cx="977979" cy="734955"/>
              <a:chOff x="4018546" y="1194186"/>
              <a:chExt cx="977979" cy="734955"/>
            </a:xfrm>
          </p:grpSpPr>
          <p:sp>
            <p:nvSpPr>
              <p:cNvPr id="134" name="Rectángulo redondeado 176">
                <a:extLst>
                  <a:ext uri="{FF2B5EF4-FFF2-40B4-BE49-F238E27FC236}">
                    <a16:creationId xmlns:a16="http://schemas.microsoft.com/office/drawing/2014/main" id="{710E5C92-D112-471A-AE0E-FC930DBA16CF}"/>
                  </a:ext>
                </a:extLst>
              </p:cNvPr>
              <p:cNvSpPr/>
              <p:nvPr/>
            </p:nvSpPr>
            <p:spPr>
              <a:xfrm>
                <a:off x="4018546" y="1194186"/>
                <a:ext cx="977979" cy="73495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pic>
            <p:nvPicPr>
              <p:cNvPr id="135" name="Imagen 134">
                <a:extLst>
                  <a:ext uri="{FF2B5EF4-FFF2-40B4-BE49-F238E27FC236}">
                    <a16:creationId xmlns:a16="http://schemas.microsoft.com/office/drawing/2014/main" id="{B70E9600-7509-4B14-B267-D2DEE63598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295" r="11476"/>
              <a:stretch/>
            </p:blipFill>
            <p:spPr>
              <a:xfrm>
                <a:off x="4262378" y="1211846"/>
                <a:ext cx="530608" cy="696066"/>
              </a:xfrm>
              <a:prstGeom prst="rect">
                <a:avLst/>
              </a:prstGeom>
            </p:spPr>
          </p:pic>
        </p:grpSp>
      </p:grpSp>
      <p:grpSp>
        <p:nvGrpSpPr>
          <p:cNvPr id="140" name="Grupo 139">
            <a:extLst>
              <a:ext uri="{FF2B5EF4-FFF2-40B4-BE49-F238E27FC236}">
                <a16:creationId xmlns:a16="http://schemas.microsoft.com/office/drawing/2014/main" id="{5BB6EEFD-F18A-4280-94C5-867313CB5D9C}"/>
              </a:ext>
            </a:extLst>
          </p:cNvPr>
          <p:cNvGrpSpPr/>
          <p:nvPr/>
        </p:nvGrpSpPr>
        <p:grpSpPr>
          <a:xfrm>
            <a:off x="1152920" y="3979263"/>
            <a:ext cx="2030540" cy="1033702"/>
            <a:chOff x="9215791" y="2008843"/>
            <a:chExt cx="2707387" cy="1798815"/>
          </a:xfrm>
        </p:grpSpPr>
        <p:grpSp>
          <p:nvGrpSpPr>
            <p:cNvPr id="141" name="Grupo 140">
              <a:extLst>
                <a:ext uri="{FF2B5EF4-FFF2-40B4-BE49-F238E27FC236}">
                  <a16:creationId xmlns:a16="http://schemas.microsoft.com/office/drawing/2014/main" id="{07249B37-DE73-437C-BE5A-C89B1722864B}"/>
                </a:ext>
              </a:extLst>
            </p:cNvPr>
            <p:cNvGrpSpPr/>
            <p:nvPr/>
          </p:nvGrpSpPr>
          <p:grpSpPr>
            <a:xfrm>
              <a:off x="9215791" y="2008843"/>
              <a:ext cx="2707387" cy="1798815"/>
              <a:chOff x="3338257" y="1194186"/>
              <a:chExt cx="2707387" cy="1798815"/>
            </a:xfrm>
            <a:effectLst>
              <a:outerShdw blurRad="50800" dist="38100" dir="2700000" algn="tl" rotWithShape="0">
                <a:prstClr val="black">
                  <a:alpha val="40000"/>
                </a:prstClr>
              </a:outerShdw>
            </a:effectLst>
          </p:grpSpPr>
          <p:sp>
            <p:nvSpPr>
              <p:cNvPr id="143" name="Rectángulo redondeado 209">
                <a:extLst>
                  <a:ext uri="{FF2B5EF4-FFF2-40B4-BE49-F238E27FC236}">
                    <a16:creationId xmlns:a16="http://schemas.microsoft.com/office/drawing/2014/main" id="{5D82011D-B585-4BC3-85CF-74B4CE4D4D68}"/>
                  </a:ext>
                </a:extLst>
              </p:cNvPr>
              <p:cNvSpPr/>
              <p:nvPr/>
            </p:nvSpPr>
            <p:spPr>
              <a:xfrm>
                <a:off x="3338257" y="1194186"/>
                <a:ext cx="2692400" cy="179881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44" name="Rectángulo 143">
                <a:extLst>
                  <a:ext uri="{FF2B5EF4-FFF2-40B4-BE49-F238E27FC236}">
                    <a16:creationId xmlns:a16="http://schemas.microsoft.com/office/drawing/2014/main" id="{9F2435E8-70D5-4176-9A57-0A41D8A0CEDA}"/>
                  </a:ext>
                </a:extLst>
              </p:cNvPr>
              <p:cNvSpPr/>
              <p:nvPr/>
            </p:nvSpPr>
            <p:spPr>
              <a:xfrm>
                <a:off x="4316236" y="1253895"/>
                <a:ext cx="1716002" cy="803375"/>
              </a:xfrm>
              <a:prstGeom prst="rect">
                <a:avLst/>
              </a:prstGeom>
            </p:spPr>
            <p:txBody>
              <a:bodyPr wrap="square">
                <a:spAutoFit/>
              </a:bodyPr>
              <a:lstStyle/>
              <a:p>
                <a:pPr algn="ctr"/>
                <a:r>
                  <a:rPr lang="es-CO" sz="1200" b="1" dirty="0">
                    <a:solidFill>
                      <a:srgbClr val="4472C4"/>
                    </a:solidFill>
                    <a:latin typeface="Myriad Pro" panose="020B0503030403020204" pitchFamily="34" charset="0"/>
                    <a:ea typeface="Verdana" panose="020B0604030504040204" pitchFamily="34" charset="0"/>
                    <a:cs typeface="Verdana" panose="020B0604030504040204" pitchFamily="34" charset="0"/>
                  </a:rPr>
                  <a:t>RED VIAL NACIÓN</a:t>
                </a:r>
                <a:endParaRPr lang="es-CO" sz="1350" b="1" dirty="0">
                  <a:solidFill>
                    <a:srgbClr val="44546A"/>
                  </a:solidFill>
                  <a:latin typeface="Myriad Pro" panose="020B0503030403020204" pitchFamily="34" charset="0"/>
                </a:endParaRPr>
              </a:p>
            </p:txBody>
          </p:sp>
          <p:sp>
            <p:nvSpPr>
              <p:cNvPr id="145" name="Rectángulo 144">
                <a:extLst>
                  <a:ext uri="{FF2B5EF4-FFF2-40B4-BE49-F238E27FC236}">
                    <a16:creationId xmlns:a16="http://schemas.microsoft.com/office/drawing/2014/main" id="{AF638FD8-ABE7-41EE-8658-F1EEB378952F}"/>
                  </a:ext>
                </a:extLst>
              </p:cNvPr>
              <p:cNvSpPr/>
              <p:nvPr/>
            </p:nvSpPr>
            <p:spPr>
              <a:xfrm>
                <a:off x="3348806" y="2450278"/>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46" name="Rectángulo 145">
                <a:extLst>
                  <a:ext uri="{FF2B5EF4-FFF2-40B4-BE49-F238E27FC236}">
                    <a16:creationId xmlns:a16="http://schemas.microsoft.com/office/drawing/2014/main" id="{4DD259A5-8B8F-4729-922A-641DABA5B037}"/>
                  </a:ext>
                </a:extLst>
              </p:cNvPr>
              <p:cNvSpPr/>
              <p:nvPr/>
            </p:nvSpPr>
            <p:spPr>
              <a:xfrm>
                <a:off x="3535637" y="2240086"/>
                <a:ext cx="2294219" cy="602531"/>
              </a:xfrm>
              <a:prstGeom prst="rect">
                <a:avLst/>
              </a:prstGeom>
            </p:spPr>
            <p:txBody>
              <a:bodyPr wrap="none">
                <a:spAutoFit/>
              </a:bodyPr>
              <a:lstStyle/>
              <a:p>
                <a:pPr algn="ctr"/>
                <a:r>
                  <a:rPr lang="es-CO" sz="1650" b="1" dirty="0">
                    <a:solidFill>
                      <a:srgbClr val="ED7D31"/>
                    </a:solidFill>
                    <a:latin typeface="Myriad Pro" panose="020B0503030403020204" pitchFamily="34" charset="0"/>
                    <a:ea typeface="Verdana" panose="020B0604030504040204" pitchFamily="34" charset="0"/>
                    <a:cs typeface="Verdana" panose="020B0604030504040204" pitchFamily="34" charset="0"/>
                  </a:rPr>
                  <a:t>TOTAL   </a:t>
                </a:r>
                <a:r>
                  <a:rPr lang="es-CO" sz="1650" dirty="0">
                    <a:solidFill>
                      <a:srgbClr val="ED7D31"/>
                    </a:solidFill>
                    <a:latin typeface="Myriad Pro" panose="020B0503030403020204" pitchFamily="34" charset="0"/>
                    <a:ea typeface="Verdana" panose="020B0604030504040204" pitchFamily="34" charset="0"/>
                    <a:cs typeface="Verdana" panose="020B0604030504040204" pitchFamily="34" charset="0"/>
                  </a:rPr>
                  <a:t>3.442 km</a:t>
                </a:r>
                <a:endParaRPr lang="es-CO" sz="1650" dirty="0">
                  <a:solidFill>
                    <a:srgbClr val="ED7D31"/>
                  </a:solidFill>
                  <a:latin typeface="Myriad Pro" panose="020B0503030403020204" pitchFamily="34" charset="0"/>
                </a:endParaRPr>
              </a:p>
            </p:txBody>
          </p:sp>
          <p:sp>
            <p:nvSpPr>
              <p:cNvPr id="147" name="Rectángulo redondeado 213">
                <a:extLst>
                  <a:ext uri="{FF2B5EF4-FFF2-40B4-BE49-F238E27FC236}">
                    <a16:creationId xmlns:a16="http://schemas.microsoft.com/office/drawing/2014/main" id="{4948339B-1870-4AD4-95EF-AC035675CEE5}"/>
                  </a:ext>
                </a:extLst>
              </p:cNvPr>
              <p:cNvSpPr/>
              <p:nvPr/>
            </p:nvSpPr>
            <p:spPr>
              <a:xfrm>
                <a:off x="3338257" y="1194186"/>
                <a:ext cx="977979" cy="73495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grpSp>
        <p:pic>
          <p:nvPicPr>
            <p:cNvPr id="142" name="Imagen 141">
              <a:extLst>
                <a:ext uri="{FF2B5EF4-FFF2-40B4-BE49-F238E27FC236}">
                  <a16:creationId xmlns:a16="http://schemas.microsoft.com/office/drawing/2014/main" id="{618D3A4C-A903-4D88-BEED-7487DB60D2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72826" y="2181642"/>
              <a:ext cx="891053" cy="414341"/>
            </a:xfrm>
            <a:prstGeom prst="rect">
              <a:avLst/>
            </a:prstGeom>
          </p:spPr>
        </p:pic>
      </p:grpSp>
      <p:sp>
        <p:nvSpPr>
          <p:cNvPr id="149" name="CuadroTexto 148">
            <a:extLst>
              <a:ext uri="{FF2B5EF4-FFF2-40B4-BE49-F238E27FC236}">
                <a16:creationId xmlns:a16="http://schemas.microsoft.com/office/drawing/2014/main" id="{470E04B1-1042-4BC6-8DEB-3D167E5E1CB1}"/>
              </a:ext>
            </a:extLst>
          </p:cNvPr>
          <p:cNvSpPr txBox="1"/>
          <p:nvPr/>
        </p:nvSpPr>
        <p:spPr>
          <a:xfrm flipH="1">
            <a:off x="1209169" y="3677197"/>
            <a:ext cx="1966301" cy="215444"/>
          </a:xfrm>
          <a:prstGeom prst="rect">
            <a:avLst/>
          </a:prstGeom>
          <a:noFill/>
        </p:spPr>
        <p:txBody>
          <a:bodyPr wrap="square" rtlCol="0">
            <a:spAutoFit/>
          </a:bodyPr>
          <a:lstStyle/>
          <a:p>
            <a:pPr algn="ctr"/>
            <a:r>
              <a:rPr lang="es-CO" sz="800" dirty="0">
                <a:solidFill>
                  <a:prstClr val="black"/>
                </a:solidFill>
                <a:latin typeface="Myriad Pro" panose="020B0503030403020204" pitchFamily="34" charset="0"/>
              </a:rPr>
              <a:t>A cargo de departamentos y municipios </a:t>
            </a:r>
          </a:p>
        </p:txBody>
      </p:sp>
      <p:grpSp>
        <p:nvGrpSpPr>
          <p:cNvPr id="152" name="Grupo 151">
            <a:extLst>
              <a:ext uri="{FF2B5EF4-FFF2-40B4-BE49-F238E27FC236}">
                <a16:creationId xmlns:a16="http://schemas.microsoft.com/office/drawing/2014/main" id="{F286F055-533A-4CFD-8FCA-FCE2FD527142}"/>
              </a:ext>
            </a:extLst>
          </p:cNvPr>
          <p:cNvGrpSpPr/>
          <p:nvPr/>
        </p:nvGrpSpPr>
        <p:grpSpPr>
          <a:xfrm>
            <a:off x="961153" y="1667284"/>
            <a:ext cx="4211912" cy="1264681"/>
            <a:chOff x="349299" y="1169228"/>
            <a:chExt cx="5645600" cy="1798951"/>
          </a:xfrm>
        </p:grpSpPr>
        <p:sp>
          <p:nvSpPr>
            <p:cNvPr id="154" name="Rectángulo 153">
              <a:extLst>
                <a:ext uri="{FF2B5EF4-FFF2-40B4-BE49-F238E27FC236}">
                  <a16:creationId xmlns:a16="http://schemas.microsoft.com/office/drawing/2014/main" id="{6DE5F931-D801-4041-AD7D-BF11F91660F1}"/>
                </a:ext>
              </a:extLst>
            </p:cNvPr>
            <p:cNvSpPr/>
            <p:nvPr/>
          </p:nvSpPr>
          <p:spPr>
            <a:xfrm>
              <a:off x="349299" y="1859197"/>
              <a:ext cx="5634890" cy="332180"/>
            </a:xfrm>
            <a:prstGeom prst="rect">
              <a:avLst/>
            </a:prstGeom>
            <a:solidFill>
              <a:schemeClr val="tx1">
                <a:lumMod val="50000"/>
                <a:lumOff val="50000"/>
              </a:schemeClr>
            </a:solidFill>
          </p:spPr>
          <p:txBody>
            <a:bodyPr wrap="square" anchor="ctr">
              <a:noAutofit/>
            </a:bodyPr>
            <a:lstStyle/>
            <a:p>
              <a:pPr algn="ctr"/>
              <a:r>
                <a:rPr lang="es-CO" sz="1400" b="1" dirty="0">
                  <a:solidFill>
                    <a:prstClr val="white"/>
                  </a:solidFill>
                  <a:latin typeface="Myriad Pro" panose="020B0503030403020204" pitchFamily="34" charset="0"/>
                  <a:ea typeface="Verdana" panose="020B0604030504040204" pitchFamily="34" charset="0"/>
                  <a:cs typeface="Verdana" panose="020B0604030504040204" pitchFamily="34" charset="0"/>
                </a:rPr>
                <a:t>TOTAL    </a:t>
              </a:r>
              <a:r>
                <a:rPr lang="es-CO" sz="1400" dirty="0">
                  <a:solidFill>
                    <a:prstClr val="white"/>
                  </a:solidFill>
                  <a:latin typeface="Myriad Pro" panose="020B0503030403020204" pitchFamily="34" charset="0"/>
                  <a:ea typeface="Verdana" panose="020B0604030504040204" pitchFamily="34" charset="0"/>
                  <a:cs typeface="Verdana" panose="020B0604030504040204" pitchFamily="34" charset="0"/>
                </a:rPr>
                <a:t>17.194 km</a:t>
              </a:r>
              <a:endParaRPr lang="es-CO" sz="1400" dirty="0">
                <a:solidFill>
                  <a:prstClr val="white"/>
                </a:solidFill>
                <a:latin typeface="Myriad Pro" panose="020B0503030403020204" pitchFamily="34" charset="0"/>
              </a:endParaRPr>
            </a:p>
          </p:txBody>
        </p:sp>
        <p:sp>
          <p:nvSpPr>
            <p:cNvPr id="155" name="Rectángulo 154">
              <a:extLst>
                <a:ext uri="{FF2B5EF4-FFF2-40B4-BE49-F238E27FC236}">
                  <a16:creationId xmlns:a16="http://schemas.microsoft.com/office/drawing/2014/main" id="{51E8BD16-8352-44F1-A4AE-9F802B8E4C71}"/>
                </a:ext>
              </a:extLst>
            </p:cNvPr>
            <p:cNvSpPr/>
            <p:nvPr/>
          </p:nvSpPr>
          <p:spPr>
            <a:xfrm>
              <a:off x="1893867" y="1249646"/>
              <a:ext cx="2962678" cy="426853"/>
            </a:xfrm>
            <a:prstGeom prst="rect">
              <a:avLst/>
            </a:prstGeom>
          </p:spPr>
          <p:txBody>
            <a:bodyPr wrap="square">
              <a:spAutoFit/>
            </a:bodyPr>
            <a:lstStyle/>
            <a:p>
              <a:pPr algn="ctr"/>
              <a:r>
                <a:rPr lang="es-CO" sz="1200" b="1" dirty="0">
                  <a:solidFill>
                    <a:srgbClr val="4472C4"/>
                  </a:solidFill>
                  <a:latin typeface="Myriad Pro" panose="020B0503030403020204" pitchFamily="34" charset="0"/>
                  <a:ea typeface="Verdana" panose="020B0604030504040204" pitchFamily="34" charset="0"/>
                  <a:cs typeface="Verdana" panose="020B0604030504040204" pitchFamily="34" charset="0"/>
                </a:rPr>
                <a:t>RED VIAL</a:t>
              </a:r>
              <a:r>
                <a:rPr lang="es-CO" sz="1200" b="1" dirty="0">
                  <a:solidFill>
                    <a:srgbClr val="44546A"/>
                  </a:solidFill>
                  <a:latin typeface="Myriad Pro" panose="020B0503030403020204" pitchFamily="34" charset="0"/>
                  <a:ea typeface="Verdana" panose="020B0604030504040204" pitchFamily="34" charset="0"/>
                  <a:cs typeface="Verdana" panose="020B0604030504040204" pitchFamily="34" charset="0"/>
                </a:rPr>
                <a:t> </a:t>
              </a:r>
              <a:r>
                <a:rPr lang="es-CO" sz="1350" b="1" dirty="0">
                  <a:solidFill>
                    <a:srgbClr val="44546A"/>
                  </a:solidFill>
                  <a:latin typeface="Myriad Pro" panose="020B0503030403020204" pitchFamily="34" charset="0"/>
                  <a:ea typeface="Verdana" panose="020B0604030504040204" pitchFamily="34" charset="0"/>
                  <a:cs typeface="Verdana" panose="020B0604030504040204" pitchFamily="34" charset="0"/>
                </a:rPr>
                <a:t>PRIMARIA</a:t>
              </a:r>
              <a:endParaRPr lang="es-CO" sz="1350" b="1" dirty="0">
                <a:solidFill>
                  <a:srgbClr val="44546A"/>
                </a:solidFill>
                <a:latin typeface="Myriad Pro" panose="020B0503030403020204" pitchFamily="34" charset="0"/>
              </a:endParaRPr>
            </a:p>
          </p:txBody>
        </p:sp>
        <p:grpSp>
          <p:nvGrpSpPr>
            <p:cNvPr id="156" name="Grupo 155">
              <a:extLst>
                <a:ext uri="{FF2B5EF4-FFF2-40B4-BE49-F238E27FC236}">
                  <a16:creationId xmlns:a16="http://schemas.microsoft.com/office/drawing/2014/main" id="{5E7045EB-30B3-482F-BB6D-F6AA0EE5B03B}"/>
                </a:ext>
              </a:extLst>
            </p:cNvPr>
            <p:cNvGrpSpPr/>
            <p:nvPr/>
          </p:nvGrpSpPr>
          <p:grpSpPr>
            <a:xfrm>
              <a:off x="366833" y="1169228"/>
              <a:ext cx="977979" cy="734955"/>
              <a:chOff x="326914" y="1393238"/>
              <a:chExt cx="977979" cy="734955"/>
            </a:xfrm>
          </p:grpSpPr>
          <p:sp>
            <p:nvSpPr>
              <p:cNvPr id="171" name="Rectángulo redondeado 233">
                <a:extLst>
                  <a:ext uri="{FF2B5EF4-FFF2-40B4-BE49-F238E27FC236}">
                    <a16:creationId xmlns:a16="http://schemas.microsoft.com/office/drawing/2014/main" id="{E5BE8CF6-B983-4DA7-A71F-25B6572017AC}"/>
                  </a:ext>
                </a:extLst>
              </p:cNvPr>
              <p:cNvSpPr/>
              <p:nvPr/>
            </p:nvSpPr>
            <p:spPr>
              <a:xfrm>
                <a:off x="326914" y="1393238"/>
                <a:ext cx="977979" cy="73495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pic>
            <p:nvPicPr>
              <p:cNvPr id="172" name="Imagen 171">
                <a:extLst>
                  <a:ext uri="{FF2B5EF4-FFF2-40B4-BE49-F238E27FC236}">
                    <a16:creationId xmlns:a16="http://schemas.microsoft.com/office/drawing/2014/main" id="{7F314191-FD3E-4BC5-90B6-94C147E42ED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1309" b="10513"/>
              <a:stretch/>
            </p:blipFill>
            <p:spPr>
              <a:xfrm>
                <a:off x="430376" y="1464281"/>
                <a:ext cx="806579" cy="630571"/>
              </a:xfrm>
              <a:prstGeom prst="rect">
                <a:avLst/>
              </a:prstGeom>
            </p:spPr>
          </p:pic>
        </p:grpSp>
        <p:sp>
          <p:nvSpPr>
            <p:cNvPr id="157" name="Rectángulo 156">
              <a:extLst>
                <a:ext uri="{FF2B5EF4-FFF2-40B4-BE49-F238E27FC236}">
                  <a16:creationId xmlns:a16="http://schemas.microsoft.com/office/drawing/2014/main" id="{DFE41111-C98A-46CD-A8AC-13442A457918}"/>
                </a:ext>
              </a:extLst>
            </p:cNvPr>
            <p:cNvSpPr/>
            <p:nvPr/>
          </p:nvSpPr>
          <p:spPr>
            <a:xfrm>
              <a:off x="362214" y="2406470"/>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58" name="Rectángulo 157">
              <a:extLst>
                <a:ext uri="{FF2B5EF4-FFF2-40B4-BE49-F238E27FC236}">
                  <a16:creationId xmlns:a16="http://schemas.microsoft.com/office/drawing/2014/main" id="{BA148C44-D82F-4AC1-9A8F-71B783F86159}"/>
                </a:ext>
              </a:extLst>
            </p:cNvPr>
            <p:cNvSpPr/>
            <p:nvPr/>
          </p:nvSpPr>
          <p:spPr>
            <a:xfrm>
              <a:off x="360006" y="2114473"/>
              <a:ext cx="5446064" cy="853706"/>
            </a:xfrm>
            <a:prstGeom prst="rect">
              <a:avLst/>
            </a:prstGeom>
          </p:spPr>
          <p:txBody>
            <a:bodyPr wrap="square">
              <a:spAutoFit/>
            </a:bodyPr>
            <a:lstStyle/>
            <a:p>
              <a:pPr algn="ctr"/>
              <a:r>
                <a:rPr lang="es-CO" sz="1650" b="1" dirty="0">
                  <a:solidFill>
                    <a:srgbClr val="ED7D31"/>
                  </a:solidFill>
                  <a:latin typeface="Myriad Pro" panose="020B0503030403020204" pitchFamily="34" charset="0"/>
                  <a:ea typeface="Verdana" panose="020B0604030504040204" pitchFamily="34" charset="0"/>
                  <a:cs typeface="Verdana" panose="020B0604030504040204" pitchFamily="34" charset="0"/>
                </a:rPr>
                <a:t>INVIAS   </a:t>
              </a:r>
              <a:r>
                <a:rPr lang="es-CO" sz="1650" dirty="0">
                  <a:solidFill>
                    <a:srgbClr val="ED7D31"/>
                  </a:solidFill>
                  <a:latin typeface="Myriad Pro" panose="020B0503030403020204" pitchFamily="34" charset="0"/>
                  <a:ea typeface="Verdana" panose="020B0604030504040204" pitchFamily="34" charset="0"/>
                  <a:cs typeface="Verdana" panose="020B0604030504040204" pitchFamily="34" charset="0"/>
                </a:rPr>
                <a:t>10.937 km –  </a:t>
              </a:r>
              <a:r>
                <a:rPr lang="es-CO" sz="1650" b="1" dirty="0">
                  <a:solidFill>
                    <a:srgbClr val="ED7D31"/>
                  </a:solidFill>
                  <a:latin typeface="Myriad Pro" panose="020B0503030403020204" pitchFamily="34" charset="0"/>
                  <a:ea typeface="Verdana" panose="020B0604030504040204" pitchFamily="34" charset="0"/>
                  <a:cs typeface="Verdana" panose="020B0604030504040204" pitchFamily="34" charset="0"/>
                </a:rPr>
                <a:t>ANI</a:t>
              </a:r>
              <a:r>
                <a:rPr lang="es-CO" sz="1650" dirty="0">
                  <a:solidFill>
                    <a:srgbClr val="ED7D31"/>
                  </a:solidFill>
                  <a:latin typeface="Myriad Pro" panose="020B0503030403020204" pitchFamily="34" charset="0"/>
                  <a:ea typeface="Verdana" panose="020B0604030504040204" pitchFamily="34" charset="0"/>
                  <a:cs typeface="Verdana" panose="020B0604030504040204" pitchFamily="34" charset="0"/>
                </a:rPr>
                <a:t>   5.854 km</a:t>
              </a:r>
            </a:p>
            <a:p>
              <a:pPr algn="ctr"/>
              <a:r>
                <a:rPr lang="es-CO" sz="1650" b="1" dirty="0">
                  <a:solidFill>
                    <a:srgbClr val="ED7D31"/>
                  </a:solidFill>
                  <a:latin typeface="Myriad Pro" panose="020B0503030403020204" pitchFamily="34" charset="0"/>
                  <a:ea typeface="Verdana" panose="020B0604030504040204" pitchFamily="34" charset="0"/>
                  <a:cs typeface="Verdana" panose="020B0604030504040204" pitchFamily="34" charset="0"/>
                </a:rPr>
                <a:t>      Concesión </a:t>
              </a:r>
              <a:r>
                <a:rPr lang="es-CO" sz="1650" b="1" dirty="0" err="1">
                  <a:solidFill>
                    <a:srgbClr val="ED7D31"/>
                  </a:solidFill>
                  <a:latin typeface="Myriad Pro" panose="020B0503030403020204" pitchFamily="34" charset="0"/>
                  <a:ea typeface="Verdana" panose="020B0604030504040204" pitchFamily="34" charset="0"/>
                  <a:cs typeface="Verdana" panose="020B0604030504040204" pitchFamily="34" charset="0"/>
                </a:rPr>
                <a:t>Dptos</a:t>
              </a:r>
              <a:r>
                <a:rPr lang="es-CO" sz="1650" dirty="0">
                  <a:solidFill>
                    <a:srgbClr val="ED7D31"/>
                  </a:solidFill>
                  <a:latin typeface="Myriad Pro" panose="020B0503030403020204" pitchFamily="34" charset="0"/>
                  <a:ea typeface="Verdana" panose="020B0604030504040204" pitchFamily="34" charset="0"/>
                  <a:cs typeface="Verdana" panose="020B0604030504040204" pitchFamily="34" charset="0"/>
                </a:rPr>
                <a:t>: 403 </a:t>
              </a:r>
              <a:endParaRPr lang="es-CO" sz="1650" dirty="0">
                <a:solidFill>
                  <a:srgbClr val="ED7D31"/>
                </a:solidFill>
                <a:latin typeface="Myriad Pro" panose="020B0503030403020204" pitchFamily="34" charset="0"/>
              </a:endParaRPr>
            </a:p>
          </p:txBody>
        </p:sp>
        <p:cxnSp>
          <p:nvCxnSpPr>
            <p:cNvPr id="170" name="Conector recto 169">
              <a:extLst>
                <a:ext uri="{FF2B5EF4-FFF2-40B4-BE49-F238E27FC236}">
                  <a16:creationId xmlns:a16="http://schemas.microsoft.com/office/drawing/2014/main" id="{7C54F3BC-0B50-4729-948D-959219CC93DD}"/>
                </a:ext>
              </a:extLst>
            </p:cNvPr>
            <p:cNvCxnSpPr/>
            <p:nvPr/>
          </p:nvCxnSpPr>
          <p:spPr>
            <a:xfrm>
              <a:off x="360007" y="2868699"/>
              <a:ext cx="5634892" cy="0"/>
            </a:xfrm>
            <a:prstGeom prst="line">
              <a:avLst/>
            </a:prstGeom>
            <a:ln w="1905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174" name="Rectángulo 173">
            <a:extLst>
              <a:ext uri="{FF2B5EF4-FFF2-40B4-BE49-F238E27FC236}">
                <a16:creationId xmlns:a16="http://schemas.microsoft.com/office/drawing/2014/main" id="{5E80DA6E-DF20-4AB0-97D1-08C6861DAC6B}"/>
              </a:ext>
            </a:extLst>
          </p:cNvPr>
          <p:cNvSpPr/>
          <p:nvPr/>
        </p:nvSpPr>
        <p:spPr>
          <a:xfrm>
            <a:off x="719355" y="967562"/>
            <a:ext cx="4710514" cy="276999"/>
          </a:xfrm>
          <a:prstGeom prst="rect">
            <a:avLst/>
          </a:prstGeom>
        </p:spPr>
        <p:txBody>
          <a:bodyPr wrap="square">
            <a:spAutoFit/>
          </a:bodyPr>
          <a:lstStyle/>
          <a:p>
            <a:pPr algn="ctr"/>
            <a:r>
              <a:rPr lang="es-CO" sz="1200" b="1" dirty="0">
                <a:solidFill>
                  <a:srgbClr val="002060"/>
                </a:solidFill>
                <a:latin typeface="Myriad Pro" panose="020B0503030403020204" pitchFamily="34" charset="0"/>
                <a:ea typeface="Verdana" panose="020B0604030504040204" pitchFamily="34" charset="0"/>
                <a:cs typeface="Verdana" panose="020B0604030504040204" pitchFamily="34" charset="0"/>
              </a:rPr>
              <a:t>INFRAESTRUCTURA OBJETO DE INTERVENCIONES</a:t>
            </a:r>
            <a:endParaRPr lang="es-CO" sz="1350" b="1" dirty="0">
              <a:solidFill>
                <a:srgbClr val="002060"/>
              </a:solidFill>
              <a:latin typeface="Myriad Pro" panose="020B0503030403020204" pitchFamily="34" charset="0"/>
            </a:endParaRPr>
          </a:p>
        </p:txBody>
      </p:sp>
      <p:pic>
        <p:nvPicPr>
          <p:cNvPr id="176" name="Imagen 175">
            <a:extLst>
              <a:ext uri="{FF2B5EF4-FFF2-40B4-BE49-F238E27FC236}">
                <a16:creationId xmlns:a16="http://schemas.microsoft.com/office/drawing/2014/main" id="{037E9E9F-97BC-45BC-A66F-349B6C7466A6}"/>
              </a:ext>
            </a:extLst>
          </p:cNvPr>
          <p:cNvPicPr>
            <a:picLocks noChangeAspect="1"/>
          </p:cNvPicPr>
          <p:nvPr/>
        </p:nvPicPr>
        <p:blipFill rotWithShape="1">
          <a:blip r:embed="rId7"/>
          <a:srcRect l="54609" r="23827"/>
          <a:stretch/>
        </p:blipFill>
        <p:spPr>
          <a:xfrm>
            <a:off x="5750135" y="2593654"/>
            <a:ext cx="728314" cy="1322947"/>
          </a:xfrm>
          <a:prstGeom prst="rect">
            <a:avLst/>
          </a:prstGeom>
        </p:spPr>
      </p:pic>
      <p:pic>
        <p:nvPicPr>
          <p:cNvPr id="177" name="Imagen 176">
            <a:extLst>
              <a:ext uri="{FF2B5EF4-FFF2-40B4-BE49-F238E27FC236}">
                <a16:creationId xmlns:a16="http://schemas.microsoft.com/office/drawing/2014/main" id="{A56DD788-DCFE-4897-944D-7CBC9F2F7761}"/>
              </a:ext>
            </a:extLst>
          </p:cNvPr>
          <p:cNvPicPr>
            <a:picLocks noChangeAspect="1"/>
          </p:cNvPicPr>
          <p:nvPr/>
        </p:nvPicPr>
        <p:blipFill rotWithShape="1">
          <a:blip r:embed="rId7"/>
          <a:srcRect r="77938"/>
          <a:stretch/>
        </p:blipFill>
        <p:spPr>
          <a:xfrm>
            <a:off x="231541" y="2465433"/>
            <a:ext cx="745127" cy="1322947"/>
          </a:xfrm>
          <a:prstGeom prst="rect">
            <a:avLst/>
          </a:prstGeom>
        </p:spPr>
      </p:pic>
      <p:grpSp>
        <p:nvGrpSpPr>
          <p:cNvPr id="179" name="Grupo 178">
            <a:extLst>
              <a:ext uri="{FF2B5EF4-FFF2-40B4-BE49-F238E27FC236}">
                <a16:creationId xmlns:a16="http://schemas.microsoft.com/office/drawing/2014/main" id="{E91183EC-183E-4696-894A-62063A919057}"/>
              </a:ext>
            </a:extLst>
          </p:cNvPr>
          <p:cNvGrpSpPr/>
          <p:nvPr/>
        </p:nvGrpSpPr>
        <p:grpSpPr>
          <a:xfrm>
            <a:off x="8855344" y="2096532"/>
            <a:ext cx="2952332" cy="2633372"/>
            <a:chOff x="4770884" y="2902572"/>
            <a:chExt cx="2952332" cy="2633372"/>
          </a:xfrm>
        </p:grpSpPr>
        <p:sp>
          <p:nvSpPr>
            <p:cNvPr id="136" name="Rectángulo 135">
              <a:extLst>
                <a:ext uri="{FF2B5EF4-FFF2-40B4-BE49-F238E27FC236}">
                  <a16:creationId xmlns:a16="http://schemas.microsoft.com/office/drawing/2014/main" id="{C8503038-06CE-4133-8D92-352522B6FCC8}"/>
                </a:ext>
              </a:extLst>
            </p:cNvPr>
            <p:cNvSpPr/>
            <p:nvPr/>
          </p:nvSpPr>
          <p:spPr>
            <a:xfrm>
              <a:off x="5723658" y="3965374"/>
              <a:ext cx="1881062" cy="264240"/>
            </a:xfrm>
            <a:prstGeom prst="rect">
              <a:avLst/>
            </a:prstGeom>
          </p:spPr>
          <p:txBody>
            <a:bodyPr wrap="square">
              <a:spAutoFit/>
            </a:bodyPr>
            <a:lstStyle/>
            <a:p>
              <a:pPr algn="ctr">
                <a:lnSpc>
                  <a:spcPts val="1350"/>
                </a:lnSpc>
              </a:pPr>
              <a:endParaRPr lang="es-CO" sz="1100" b="1" dirty="0">
                <a:solidFill>
                  <a:srgbClr val="44546A"/>
                </a:solidFill>
                <a:latin typeface="Calibri" panose="020F0502020204030204"/>
              </a:endParaRPr>
            </a:p>
          </p:txBody>
        </p:sp>
        <p:sp>
          <p:nvSpPr>
            <p:cNvPr id="137" name="Rectángulo redondeado 200">
              <a:extLst>
                <a:ext uri="{FF2B5EF4-FFF2-40B4-BE49-F238E27FC236}">
                  <a16:creationId xmlns:a16="http://schemas.microsoft.com/office/drawing/2014/main" id="{AEFF140D-B60C-4E88-BCE8-33B5B076E7AA}"/>
                </a:ext>
              </a:extLst>
            </p:cNvPr>
            <p:cNvSpPr/>
            <p:nvPr/>
          </p:nvSpPr>
          <p:spPr>
            <a:xfrm>
              <a:off x="5697701" y="3540146"/>
              <a:ext cx="679330" cy="487453"/>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38" name="Rectángulo redondeado 203">
              <a:extLst>
                <a:ext uri="{FF2B5EF4-FFF2-40B4-BE49-F238E27FC236}">
                  <a16:creationId xmlns:a16="http://schemas.microsoft.com/office/drawing/2014/main" id="{B60F5AF1-6BD6-44D6-89EA-50B1D604DB24}"/>
                </a:ext>
              </a:extLst>
            </p:cNvPr>
            <p:cNvSpPr/>
            <p:nvPr/>
          </p:nvSpPr>
          <p:spPr>
            <a:xfrm>
              <a:off x="7029759" y="3543095"/>
              <a:ext cx="679330" cy="487453"/>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pic>
          <p:nvPicPr>
            <p:cNvPr id="139" name="Imagen 138">
              <a:extLst>
                <a:ext uri="{FF2B5EF4-FFF2-40B4-BE49-F238E27FC236}">
                  <a16:creationId xmlns:a16="http://schemas.microsoft.com/office/drawing/2014/main" id="{422C9A40-5874-4298-A968-838447654F95}"/>
                </a:ext>
              </a:extLst>
            </p:cNvPr>
            <p:cNvPicPr>
              <a:picLocks noChangeAspect="1"/>
            </p:cNvPicPr>
            <p:nvPr/>
          </p:nvPicPr>
          <p:blipFill>
            <a:blip r:embed="rId8"/>
            <a:stretch>
              <a:fillRect/>
            </a:stretch>
          </p:blipFill>
          <p:spPr>
            <a:xfrm>
              <a:off x="7181798" y="3555026"/>
              <a:ext cx="384005" cy="445645"/>
            </a:xfrm>
            <a:prstGeom prst="rect">
              <a:avLst/>
            </a:prstGeom>
          </p:spPr>
        </p:pic>
        <p:pic>
          <p:nvPicPr>
            <p:cNvPr id="148" name="Imagen 147">
              <a:extLst>
                <a:ext uri="{FF2B5EF4-FFF2-40B4-BE49-F238E27FC236}">
                  <a16:creationId xmlns:a16="http://schemas.microsoft.com/office/drawing/2014/main" id="{4DBCC08B-5E9B-4A82-9CED-37644A68F0AB}"/>
                </a:ext>
              </a:extLst>
            </p:cNvPr>
            <p:cNvPicPr>
              <a:picLocks noChangeAspect="1"/>
            </p:cNvPicPr>
            <p:nvPr/>
          </p:nvPicPr>
          <p:blipFill>
            <a:blip r:embed="rId9"/>
            <a:stretch>
              <a:fillRect/>
            </a:stretch>
          </p:blipFill>
          <p:spPr>
            <a:xfrm>
              <a:off x="5885017" y="3723736"/>
              <a:ext cx="290040" cy="276935"/>
            </a:xfrm>
            <a:prstGeom prst="rect">
              <a:avLst/>
            </a:prstGeom>
          </p:spPr>
        </p:pic>
        <p:sp>
          <p:nvSpPr>
            <p:cNvPr id="150" name="Rectángulo 149">
              <a:extLst>
                <a:ext uri="{FF2B5EF4-FFF2-40B4-BE49-F238E27FC236}">
                  <a16:creationId xmlns:a16="http://schemas.microsoft.com/office/drawing/2014/main" id="{21462745-6636-4191-ACFF-019C1E9004C8}"/>
                </a:ext>
              </a:extLst>
            </p:cNvPr>
            <p:cNvSpPr/>
            <p:nvPr/>
          </p:nvSpPr>
          <p:spPr>
            <a:xfrm>
              <a:off x="5703672" y="4067505"/>
              <a:ext cx="2019544" cy="369332"/>
            </a:xfrm>
            <a:prstGeom prst="rect">
              <a:avLst/>
            </a:prstGeom>
            <a:solidFill>
              <a:schemeClr val="tx2"/>
            </a:solidFill>
          </p:spPr>
          <p:txBody>
            <a:bodyPr wrap="square" lIns="0" tIns="0" rIns="0" bIns="0" anchor="ctr">
              <a:spAutoFit/>
            </a:bodyPr>
            <a:lstStyle/>
            <a:p>
              <a:pPr algn="ctr"/>
              <a:r>
                <a:rPr lang="es-CO" sz="1200" b="1" dirty="0">
                  <a:solidFill>
                    <a:prstClr val="white"/>
                  </a:solidFill>
                  <a:latin typeface="Myriad Pro" panose="020B0503030403020204" pitchFamily="34" charset="0"/>
                  <a:ea typeface="Verdana" panose="020B0604030504040204" pitchFamily="34" charset="0"/>
                  <a:cs typeface="Verdana" panose="020B0604030504040204" pitchFamily="34" charset="0"/>
                </a:rPr>
                <a:t>RED FLUVIAL  24.700</a:t>
              </a:r>
              <a:r>
                <a:rPr lang="es-CO" sz="1200" dirty="0">
                  <a:solidFill>
                    <a:prstClr val="white"/>
                  </a:solidFill>
                  <a:latin typeface="Myriad Pro" panose="020B0503030403020204" pitchFamily="34" charset="0"/>
                  <a:ea typeface="Verdana" panose="020B0604030504040204" pitchFamily="34" charset="0"/>
                  <a:cs typeface="Verdana" panose="020B0604030504040204" pitchFamily="34" charset="0"/>
                </a:rPr>
                <a:t> km</a:t>
              </a:r>
            </a:p>
            <a:p>
              <a:pPr algn="ctr"/>
              <a:r>
                <a:rPr lang="es-CO" sz="1200" dirty="0">
                  <a:solidFill>
                    <a:prstClr val="white"/>
                  </a:solidFill>
                  <a:latin typeface="Myriad Pro" panose="020B0503030403020204" pitchFamily="34" charset="0"/>
                  <a:ea typeface="Verdana" panose="020B0604030504040204" pitchFamily="34" charset="0"/>
                  <a:cs typeface="Verdana" panose="020B0604030504040204" pitchFamily="34" charset="0"/>
                </a:rPr>
                <a:t>113 MUELLES</a:t>
              </a:r>
              <a:endParaRPr lang="es-CO" sz="1350" dirty="0">
                <a:solidFill>
                  <a:prstClr val="white"/>
                </a:solidFill>
                <a:latin typeface="Myriad Pro" panose="020B0503030403020204" pitchFamily="34" charset="0"/>
              </a:endParaRPr>
            </a:p>
          </p:txBody>
        </p:sp>
        <p:sp>
          <p:nvSpPr>
            <p:cNvPr id="151" name="Rectángulo 150">
              <a:extLst>
                <a:ext uri="{FF2B5EF4-FFF2-40B4-BE49-F238E27FC236}">
                  <a16:creationId xmlns:a16="http://schemas.microsoft.com/office/drawing/2014/main" id="{B616C525-4465-400C-9C31-DA29A8C502E7}"/>
                </a:ext>
              </a:extLst>
            </p:cNvPr>
            <p:cNvSpPr/>
            <p:nvPr/>
          </p:nvSpPr>
          <p:spPr>
            <a:xfrm>
              <a:off x="5699343" y="4458688"/>
              <a:ext cx="2019345" cy="369332"/>
            </a:xfrm>
            <a:prstGeom prst="rect">
              <a:avLst/>
            </a:prstGeom>
            <a:solidFill>
              <a:schemeClr val="tx2"/>
            </a:solidFill>
          </p:spPr>
          <p:txBody>
            <a:bodyPr wrap="square" lIns="0" tIns="0" rIns="0" bIns="0" anchor="ctr">
              <a:spAutoFit/>
            </a:bodyPr>
            <a:lstStyle/>
            <a:p>
              <a:pPr algn="ctr"/>
              <a:r>
                <a:rPr lang="es-CO" sz="1200" b="1" dirty="0">
                  <a:solidFill>
                    <a:prstClr val="white"/>
                  </a:solidFill>
                  <a:latin typeface="Myriad Pro" panose="020B0503030403020204" pitchFamily="34" charset="0"/>
                  <a:ea typeface="Verdana" panose="020B0604030504040204" pitchFamily="34" charset="0"/>
                  <a:cs typeface="Verdana" panose="020B0604030504040204" pitchFamily="34" charset="0"/>
                </a:rPr>
                <a:t>ZONAS PORTUARIAS  MARÍTIMAS  </a:t>
              </a:r>
              <a:r>
                <a:rPr lang="es-CO" sz="1200" dirty="0">
                  <a:solidFill>
                    <a:prstClr val="white"/>
                  </a:solidFill>
                  <a:latin typeface="Myriad Pro" panose="020B0503030403020204" pitchFamily="34" charset="0"/>
                  <a:ea typeface="Verdana" panose="020B0604030504040204" pitchFamily="34" charset="0"/>
                  <a:cs typeface="Verdana" panose="020B0604030504040204" pitchFamily="34" charset="0"/>
                </a:rPr>
                <a:t>8</a:t>
              </a:r>
            </a:p>
          </p:txBody>
        </p:sp>
        <p:pic>
          <p:nvPicPr>
            <p:cNvPr id="175" name="Imagen 174">
              <a:extLst>
                <a:ext uri="{FF2B5EF4-FFF2-40B4-BE49-F238E27FC236}">
                  <a16:creationId xmlns:a16="http://schemas.microsoft.com/office/drawing/2014/main" id="{E544B39B-4E96-4F84-A88E-B2B140C91F96}"/>
                </a:ext>
              </a:extLst>
            </p:cNvPr>
            <p:cNvPicPr>
              <a:picLocks noChangeAspect="1"/>
            </p:cNvPicPr>
            <p:nvPr/>
          </p:nvPicPr>
          <p:blipFill rotWithShape="1">
            <a:blip r:embed="rId7"/>
            <a:srcRect l="24131" r="50448"/>
            <a:stretch/>
          </p:blipFill>
          <p:spPr>
            <a:xfrm>
              <a:off x="4770884" y="2902572"/>
              <a:ext cx="858586" cy="1322947"/>
            </a:xfrm>
            <a:prstGeom prst="rect">
              <a:avLst/>
            </a:prstGeom>
          </p:spPr>
        </p:pic>
        <p:pic>
          <p:nvPicPr>
            <p:cNvPr id="178" name="Imagen 177">
              <a:extLst>
                <a:ext uri="{FF2B5EF4-FFF2-40B4-BE49-F238E27FC236}">
                  <a16:creationId xmlns:a16="http://schemas.microsoft.com/office/drawing/2014/main" id="{8C3EEBA2-3D0D-43B2-A03B-B5E60C3519D8}"/>
                </a:ext>
              </a:extLst>
            </p:cNvPr>
            <p:cNvPicPr>
              <a:picLocks noChangeAspect="1"/>
            </p:cNvPicPr>
            <p:nvPr/>
          </p:nvPicPr>
          <p:blipFill rotWithShape="1">
            <a:blip r:embed="rId7"/>
            <a:srcRect l="77038"/>
            <a:stretch/>
          </p:blipFill>
          <p:spPr>
            <a:xfrm>
              <a:off x="4828964" y="4212997"/>
              <a:ext cx="775552" cy="1322947"/>
            </a:xfrm>
            <a:prstGeom prst="rect">
              <a:avLst/>
            </a:prstGeom>
          </p:spPr>
        </p:pic>
      </p:grpSp>
      <p:sp>
        <p:nvSpPr>
          <p:cNvPr id="180" name="Rectángulo 179">
            <a:extLst>
              <a:ext uri="{FF2B5EF4-FFF2-40B4-BE49-F238E27FC236}">
                <a16:creationId xmlns:a16="http://schemas.microsoft.com/office/drawing/2014/main" id="{FAFF9565-32B6-4A4A-919E-9A3DE0626A3D}"/>
              </a:ext>
            </a:extLst>
          </p:cNvPr>
          <p:cNvSpPr/>
          <p:nvPr/>
        </p:nvSpPr>
        <p:spPr>
          <a:xfrm>
            <a:off x="1160833" y="4437798"/>
            <a:ext cx="2003217" cy="261610"/>
          </a:xfrm>
          <a:prstGeom prst="rect">
            <a:avLst/>
          </a:prstGeom>
        </p:spPr>
        <p:txBody>
          <a:bodyPr wrap="square">
            <a:spAutoFit/>
          </a:bodyPr>
          <a:lstStyle/>
          <a:p>
            <a:pPr algn="ctr"/>
            <a:r>
              <a:rPr lang="es-CO" sz="1100" b="1" dirty="0">
                <a:solidFill>
                  <a:srgbClr val="44546A"/>
                </a:solidFill>
                <a:latin typeface="Myriad Pro" panose="020B0503030403020204" pitchFamily="34" charset="0"/>
                <a:ea typeface="Verdana" panose="020B0604030504040204" pitchFamily="34" charset="0"/>
                <a:cs typeface="Verdana" panose="020B0604030504040204" pitchFamily="34" charset="0"/>
              </a:rPr>
              <a:t>PUENTES CONSTRUIDOS</a:t>
            </a:r>
            <a:endParaRPr lang="es-CO" sz="1100" b="1" dirty="0">
              <a:solidFill>
                <a:srgbClr val="44546A"/>
              </a:solidFill>
              <a:latin typeface="Myriad Pro" panose="020B0503030403020204" pitchFamily="34" charset="0"/>
            </a:endParaRPr>
          </a:p>
        </p:txBody>
      </p:sp>
      <p:sp>
        <p:nvSpPr>
          <p:cNvPr id="184" name="CuadroTexto 183">
            <a:extLst>
              <a:ext uri="{FF2B5EF4-FFF2-40B4-BE49-F238E27FC236}">
                <a16:creationId xmlns:a16="http://schemas.microsoft.com/office/drawing/2014/main" id="{D2D319D0-9021-4D13-8201-149CF02A026B}"/>
              </a:ext>
            </a:extLst>
          </p:cNvPr>
          <p:cNvSpPr txBox="1"/>
          <p:nvPr/>
        </p:nvSpPr>
        <p:spPr>
          <a:xfrm flipH="1">
            <a:off x="1250288" y="4806347"/>
            <a:ext cx="1836108" cy="215444"/>
          </a:xfrm>
          <a:prstGeom prst="rect">
            <a:avLst/>
          </a:prstGeom>
          <a:noFill/>
        </p:spPr>
        <p:txBody>
          <a:bodyPr wrap="square" rtlCol="0">
            <a:spAutoFit/>
          </a:bodyPr>
          <a:lstStyle/>
          <a:p>
            <a:pPr algn="ctr"/>
            <a:r>
              <a:rPr lang="es-CO" sz="800" dirty="0">
                <a:solidFill>
                  <a:prstClr val="black"/>
                </a:solidFill>
                <a:latin typeface="Myriad Pro" panose="020B0503030403020204" pitchFamily="34" charset="0"/>
              </a:rPr>
              <a:t>928 puentes requieren rehabilitación </a:t>
            </a:r>
          </a:p>
        </p:txBody>
      </p:sp>
      <p:grpSp>
        <p:nvGrpSpPr>
          <p:cNvPr id="78" name="Group 77">
            <a:extLst>
              <a:ext uri="{FF2B5EF4-FFF2-40B4-BE49-F238E27FC236}">
                <a16:creationId xmlns:a16="http://schemas.microsoft.com/office/drawing/2014/main" id="{2A3AF110-5F5E-3C43-8B81-212E35A62426}"/>
              </a:ext>
            </a:extLst>
          </p:cNvPr>
          <p:cNvGrpSpPr/>
          <p:nvPr/>
        </p:nvGrpSpPr>
        <p:grpSpPr>
          <a:xfrm>
            <a:off x="0" y="-5709"/>
            <a:ext cx="9136956" cy="830181"/>
            <a:chOff x="0" y="421103"/>
            <a:chExt cx="9136956" cy="830181"/>
          </a:xfrm>
        </p:grpSpPr>
        <p:sp>
          <p:nvSpPr>
            <p:cNvPr id="79" name="Rectangle 78">
              <a:extLst>
                <a:ext uri="{FF2B5EF4-FFF2-40B4-BE49-F238E27FC236}">
                  <a16:creationId xmlns:a16="http://schemas.microsoft.com/office/drawing/2014/main" id="{E784FA1A-5521-6A4E-8C3F-F8E54CD7D4C2}"/>
                </a:ext>
              </a:extLst>
            </p:cNvPr>
            <p:cNvSpPr/>
            <p:nvPr/>
          </p:nvSpPr>
          <p:spPr>
            <a:xfrm>
              <a:off x="1465385" y="421105"/>
              <a:ext cx="767157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a:extLst>
                <a:ext uri="{FF2B5EF4-FFF2-40B4-BE49-F238E27FC236}">
                  <a16:creationId xmlns:a16="http://schemas.microsoft.com/office/drawing/2014/main" id="{3F5D131A-3457-8444-940A-D45B3E2741AF}"/>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9315CA90-E96E-D642-A261-3284E460E84F}"/>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2" name="Título 1">
            <a:extLst>
              <a:ext uri="{FF2B5EF4-FFF2-40B4-BE49-F238E27FC236}">
                <a16:creationId xmlns:a16="http://schemas.microsoft.com/office/drawing/2014/main" id="{B966775D-21A9-E241-A9BF-E8271E4979C6}"/>
              </a:ext>
            </a:extLst>
          </p:cNvPr>
          <p:cNvSpPr txBox="1">
            <a:spLocks/>
          </p:cNvSpPr>
          <p:nvPr/>
        </p:nvSpPr>
        <p:spPr>
          <a:xfrm>
            <a:off x="1465384" y="23446"/>
            <a:ext cx="77353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INVIAS Ejecutor de Obra Pública</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6354574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8.png"/>
          <p:cNvPicPr>
            <a:picLocks noChangeAspect="1"/>
          </p:cNvPicPr>
          <p:nvPr/>
        </p:nvPicPr>
        <p:blipFill rotWithShape="1">
          <a:blip r:embed="rId3" cstate="print"/>
          <a:srcRect t="18471" b="16121"/>
          <a:stretch/>
        </p:blipFill>
        <p:spPr>
          <a:xfrm>
            <a:off x="0" y="846242"/>
            <a:ext cx="12192000" cy="4927937"/>
          </a:xfrm>
          <a:prstGeom prst="rect">
            <a:avLst/>
          </a:prstGeom>
        </p:spPr>
      </p:pic>
      <p:grpSp>
        <p:nvGrpSpPr>
          <p:cNvPr id="3" name="Group 24">
            <a:extLst>
              <a:ext uri="{FF2B5EF4-FFF2-40B4-BE49-F238E27FC236}">
                <a16:creationId xmlns:a16="http://schemas.microsoft.com/office/drawing/2014/main" id="{FF20479E-CA79-4779-AFB3-0AAA6479CA80}"/>
              </a:ext>
            </a:extLst>
          </p:cNvPr>
          <p:cNvGrpSpPr/>
          <p:nvPr/>
        </p:nvGrpSpPr>
        <p:grpSpPr>
          <a:xfrm>
            <a:off x="0" y="-5711"/>
            <a:ext cx="6128657" cy="830181"/>
            <a:chOff x="0" y="421103"/>
            <a:chExt cx="6128657" cy="830181"/>
          </a:xfrm>
        </p:grpSpPr>
        <p:sp>
          <p:nvSpPr>
            <p:cNvPr id="4" name="Rectangle 27">
              <a:extLst>
                <a:ext uri="{FF2B5EF4-FFF2-40B4-BE49-F238E27FC236}">
                  <a16:creationId xmlns:a16="http://schemas.microsoft.com/office/drawing/2014/main" id="{8E92A9AC-2CB4-44AB-ADA1-FD16EFC5ADED}"/>
                </a:ext>
              </a:extLst>
            </p:cNvPr>
            <p:cNvSpPr/>
            <p:nvPr/>
          </p:nvSpPr>
          <p:spPr>
            <a:xfrm>
              <a:off x="1465385" y="421105"/>
              <a:ext cx="466327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7C1C6AFA-A637-47D5-8C30-04D3190F220A}"/>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B143A90A-496B-484C-A6E1-2BE111F4DCF0}"/>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5" y="206829"/>
            <a:ext cx="4489101" cy="5007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Gestión ambiental</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22294759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4.png"/>
          <p:cNvPicPr>
            <a:picLocks noChangeAspect="1"/>
          </p:cNvPicPr>
          <p:nvPr/>
        </p:nvPicPr>
        <p:blipFill rotWithShape="1">
          <a:blip r:embed="rId3" cstate="print"/>
          <a:srcRect t="19328" b="16606"/>
          <a:stretch/>
        </p:blipFill>
        <p:spPr>
          <a:xfrm>
            <a:off x="0" y="878900"/>
            <a:ext cx="12192000" cy="4894685"/>
          </a:xfrm>
          <a:prstGeom prst="rect">
            <a:avLst/>
          </a:prstGeom>
        </p:spPr>
      </p:pic>
      <p:grpSp>
        <p:nvGrpSpPr>
          <p:cNvPr id="3" name="Group 24">
            <a:extLst>
              <a:ext uri="{FF2B5EF4-FFF2-40B4-BE49-F238E27FC236}">
                <a16:creationId xmlns:a16="http://schemas.microsoft.com/office/drawing/2014/main" id="{379456ED-5407-4E82-BA9C-077D4D9A893A}"/>
              </a:ext>
            </a:extLst>
          </p:cNvPr>
          <p:cNvGrpSpPr/>
          <p:nvPr/>
        </p:nvGrpSpPr>
        <p:grpSpPr>
          <a:xfrm>
            <a:off x="0" y="-5709"/>
            <a:ext cx="6052457" cy="830181"/>
            <a:chOff x="0" y="421103"/>
            <a:chExt cx="6052457" cy="830181"/>
          </a:xfrm>
        </p:grpSpPr>
        <p:sp>
          <p:nvSpPr>
            <p:cNvPr id="4" name="Rectangle 27">
              <a:extLst>
                <a:ext uri="{FF2B5EF4-FFF2-40B4-BE49-F238E27FC236}">
                  <a16:creationId xmlns:a16="http://schemas.microsoft.com/office/drawing/2014/main" id="{D368B57D-9834-4EAA-8DCA-3E3475AFC907}"/>
                </a:ext>
              </a:extLst>
            </p:cNvPr>
            <p:cNvSpPr/>
            <p:nvPr/>
          </p:nvSpPr>
          <p:spPr>
            <a:xfrm>
              <a:off x="1465385" y="421105"/>
              <a:ext cx="4587072"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986F6FA0-0E7F-4F3F-9E1D-861199F9E002}"/>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42E38C18-41E5-4408-B329-A9C02C25D3E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5" y="203983"/>
            <a:ext cx="4484231" cy="5442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Gestión del riesgo</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5328560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7.png"/>
          <p:cNvPicPr>
            <a:picLocks noChangeAspect="1"/>
          </p:cNvPicPr>
          <p:nvPr/>
        </p:nvPicPr>
        <p:blipFill rotWithShape="1">
          <a:blip r:embed="rId3" cstate="print"/>
          <a:srcRect l="9107" t="18594" b="16848"/>
          <a:stretch/>
        </p:blipFill>
        <p:spPr>
          <a:xfrm>
            <a:off x="550147" y="930279"/>
            <a:ext cx="11081657" cy="4804909"/>
          </a:xfrm>
          <a:prstGeom prst="rect">
            <a:avLst/>
          </a:prstGeom>
        </p:spPr>
      </p:pic>
      <p:grpSp>
        <p:nvGrpSpPr>
          <p:cNvPr id="3" name="Group 24">
            <a:extLst>
              <a:ext uri="{FF2B5EF4-FFF2-40B4-BE49-F238E27FC236}">
                <a16:creationId xmlns:a16="http://schemas.microsoft.com/office/drawing/2014/main" id="{019E7654-343B-466E-8127-7778228F973D}"/>
              </a:ext>
            </a:extLst>
          </p:cNvPr>
          <p:cNvGrpSpPr/>
          <p:nvPr/>
        </p:nvGrpSpPr>
        <p:grpSpPr>
          <a:xfrm>
            <a:off x="0" y="0"/>
            <a:ext cx="5148943" cy="830181"/>
            <a:chOff x="0" y="421103"/>
            <a:chExt cx="5148943" cy="830181"/>
          </a:xfrm>
        </p:grpSpPr>
        <p:sp>
          <p:nvSpPr>
            <p:cNvPr id="4" name="Rectangle 27">
              <a:extLst>
                <a:ext uri="{FF2B5EF4-FFF2-40B4-BE49-F238E27FC236}">
                  <a16:creationId xmlns:a16="http://schemas.microsoft.com/office/drawing/2014/main" id="{22FE240E-6170-4403-BC5E-F3D569F5F75C}"/>
                </a:ext>
              </a:extLst>
            </p:cNvPr>
            <p:cNvSpPr/>
            <p:nvPr/>
          </p:nvSpPr>
          <p:spPr>
            <a:xfrm>
              <a:off x="1465385" y="421105"/>
              <a:ext cx="368355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78E83814-C6E8-4316-B569-6ED257F447D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06EDAA79-8B93-44BB-A920-4A466CEB5941}"/>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5" y="217715"/>
            <a:ext cx="3683558" cy="4572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Sostenibilidad</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8331665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0">
            <a:extLst>
              <a:ext uri="{FF2B5EF4-FFF2-40B4-BE49-F238E27FC236}">
                <a16:creationId xmlns:a16="http://schemas.microsoft.com/office/drawing/2014/main" id="{900C1C1F-1BF0-2140-A554-7171D94C56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a:extLst>
              <a:ext uri="{FF2B5EF4-FFF2-40B4-BE49-F238E27FC236}">
                <a16:creationId xmlns:a16="http://schemas.microsoft.com/office/drawing/2014/main" id="{F1A210B4-8878-D449-8CC9-B91A22FFA789}"/>
              </a:ext>
            </a:extLst>
          </p:cNvPr>
          <p:cNvSpPr/>
          <p:nvPr/>
        </p:nvSpPr>
        <p:spPr>
          <a:xfrm rot="10800000" flipH="1">
            <a:off x="6120481" y="4068652"/>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Subtítulo 2">
            <a:extLst>
              <a:ext uri="{FF2B5EF4-FFF2-40B4-BE49-F238E27FC236}">
                <a16:creationId xmlns:a16="http://schemas.microsoft.com/office/drawing/2014/main" id="{DA6CC684-51AE-A844-B418-9AE35BEF93A9}"/>
              </a:ext>
            </a:extLst>
          </p:cNvPr>
          <p:cNvSpPr txBox="1">
            <a:spLocks/>
          </p:cNvSpPr>
          <p:nvPr/>
        </p:nvSpPr>
        <p:spPr>
          <a:xfrm>
            <a:off x="6999514" y="5462983"/>
            <a:ext cx="4800600" cy="10793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Corredores Regionales</a:t>
            </a:r>
          </a:p>
          <a:p>
            <a:pPr marL="0" indent="0" algn="ctr">
              <a:lnSpc>
                <a:spcPts val="3500"/>
              </a:lnSpc>
              <a:buNone/>
            </a:pPr>
            <a:r>
              <a:rPr lang="es-CO" dirty="0">
                <a:solidFill>
                  <a:srgbClr val="003366"/>
                </a:solidFill>
                <a:latin typeface="Myriad Pro" panose="020B0503030403020204" pitchFamily="34" charset="0"/>
              </a:rPr>
              <a:t>Pactos territoriales</a:t>
            </a:r>
          </a:p>
        </p:txBody>
      </p:sp>
    </p:spTree>
    <p:extLst>
      <p:ext uri="{BB962C8B-B14F-4D97-AF65-F5344CB8AC3E}">
        <p14:creationId xmlns:p14="http://schemas.microsoft.com/office/powerpoint/2010/main" val="41248250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20.png"/>
          <p:cNvPicPr>
            <a:picLocks noChangeAspect="1"/>
          </p:cNvPicPr>
          <p:nvPr/>
        </p:nvPicPr>
        <p:blipFill rotWithShape="1">
          <a:blip r:embed="rId3" cstate="print"/>
          <a:srcRect t="19205" b="18304"/>
          <a:stretch/>
        </p:blipFill>
        <p:spPr>
          <a:xfrm>
            <a:off x="0" y="1091967"/>
            <a:ext cx="12192000" cy="4663211"/>
          </a:xfrm>
          <a:prstGeom prst="rect">
            <a:avLst/>
          </a:prstGeom>
        </p:spPr>
      </p:pic>
      <p:grpSp>
        <p:nvGrpSpPr>
          <p:cNvPr id="3" name="Group 24">
            <a:extLst>
              <a:ext uri="{FF2B5EF4-FFF2-40B4-BE49-F238E27FC236}">
                <a16:creationId xmlns:a16="http://schemas.microsoft.com/office/drawing/2014/main" id="{C8DE98F1-3314-4BCC-96CA-23CBE4BEC8D4}"/>
              </a:ext>
            </a:extLst>
          </p:cNvPr>
          <p:cNvGrpSpPr/>
          <p:nvPr/>
        </p:nvGrpSpPr>
        <p:grpSpPr>
          <a:xfrm>
            <a:off x="0" y="1674"/>
            <a:ext cx="9612086" cy="830181"/>
            <a:chOff x="0" y="421103"/>
            <a:chExt cx="9612086" cy="830181"/>
          </a:xfrm>
        </p:grpSpPr>
        <p:sp>
          <p:nvSpPr>
            <p:cNvPr id="4" name="Rectangle 27">
              <a:extLst>
                <a:ext uri="{FF2B5EF4-FFF2-40B4-BE49-F238E27FC236}">
                  <a16:creationId xmlns:a16="http://schemas.microsoft.com/office/drawing/2014/main" id="{D036FC68-6DD5-4F64-A4E9-71BD5E2E3696}"/>
                </a:ext>
              </a:extLst>
            </p:cNvPr>
            <p:cNvSpPr/>
            <p:nvPr/>
          </p:nvSpPr>
          <p:spPr>
            <a:xfrm>
              <a:off x="1465385" y="421105"/>
              <a:ext cx="814670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03B6A009-2A6D-47E3-91CA-2F11D005389C}"/>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4AF1361C-68ED-4381-ACD2-88803F74EF4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Subtítulo 2">
            <a:extLst>
              <a:ext uri="{FF2B5EF4-FFF2-40B4-BE49-F238E27FC236}">
                <a16:creationId xmlns:a16="http://schemas.microsoft.com/office/drawing/2014/main" id="{DA6CC684-51AE-A844-B418-9AE35BEF93A9}"/>
              </a:ext>
            </a:extLst>
          </p:cNvPr>
          <p:cNvSpPr txBox="1">
            <a:spLocks/>
          </p:cNvSpPr>
          <p:nvPr/>
        </p:nvSpPr>
        <p:spPr>
          <a:xfrm>
            <a:off x="1465385" y="177674"/>
            <a:ext cx="8146701" cy="5652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ES" sz="4000" b="1" dirty="0">
                <a:solidFill>
                  <a:srgbClr val="003366"/>
                </a:solidFill>
                <a:latin typeface="Myriad Pro" panose="020B0503030403020204" pitchFamily="34" charset="0"/>
                <a:ea typeface="+mj-ea"/>
                <a:cs typeface="+mj-cs"/>
              </a:rPr>
              <a:t>Estructuración Pacto Bicentenario</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39993968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0.png"/>
          <p:cNvPicPr>
            <a:picLocks noChangeAspect="1"/>
          </p:cNvPicPr>
          <p:nvPr/>
        </p:nvPicPr>
        <p:blipFill rotWithShape="1">
          <a:blip r:embed="rId3" cstate="print"/>
          <a:srcRect t="19320" r="4375" b="16122"/>
          <a:stretch/>
        </p:blipFill>
        <p:spPr>
          <a:xfrm>
            <a:off x="250371" y="889786"/>
            <a:ext cx="11658600" cy="4878061"/>
          </a:xfrm>
          <a:prstGeom prst="rect">
            <a:avLst/>
          </a:prstGeom>
        </p:spPr>
      </p:pic>
      <p:grpSp>
        <p:nvGrpSpPr>
          <p:cNvPr id="3" name="Group 24">
            <a:extLst>
              <a:ext uri="{FF2B5EF4-FFF2-40B4-BE49-F238E27FC236}">
                <a16:creationId xmlns:a16="http://schemas.microsoft.com/office/drawing/2014/main" id="{9AD3ADAF-328E-460B-A536-3FB60CB45B95}"/>
              </a:ext>
            </a:extLst>
          </p:cNvPr>
          <p:cNvGrpSpPr/>
          <p:nvPr/>
        </p:nvGrpSpPr>
        <p:grpSpPr>
          <a:xfrm>
            <a:off x="0" y="-5711"/>
            <a:ext cx="7532914" cy="830181"/>
            <a:chOff x="0" y="421103"/>
            <a:chExt cx="7532914" cy="830181"/>
          </a:xfrm>
        </p:grpSpPr>
        <p:sp>
          <p:nvSpPr>
            <p:cNvPr id="4" name="Rectangle 27">
              <a:extLst>
                <a:ext uri="{FF2B5EF4-FFF2-40B4-BE49-F238E27FC236}">
                  <a16:creationId xmlns:a16="http://schemas.microsoft.com/office/drawing/2014/main" id="{8A89D3B3-C01E-4415-A391-633282EBD33C}"/>
                </a:ext>
              </a:extLst>
            </p:cNvPr>
            <p:cNvSpPr/>
            <p:nvPr/>
          </p:nvSpPr>
          <p:spPr>
            <a:xfrm>
              <a:off x="1465385" y="421105"/>
              <a:ext cx="6067529"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780DCD96-85E2-4242-97DD-704E71A0DFA1}"/>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CA5D004A-693D-4D14-AEBA-6BA522AEE3F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Subtítulo 2">
            <a:extLst>
              <a:ext uri="{FF2B5EF4-FFF2-40B4-BE49-F238E27FC236}">
                <a16:creationId xmlns:a16="http://schemas.microsoft.com/office/drawing/2014/main" id="{DA6CC684-51AE-A844-B418-9AE35BEF93A9}"/>
              </a:ext>
            </a:extLst>
          </p:cNvPr>
          <p:cNvSpPr txBox="1">
            <a:spLocks/>
          </p:cNvSpPr>
          <p:nvPr/>
        </p:nvSpPr>
        <p:spPr>
          <a:xfrm>
            <a:off x="1465386" y="181178"/>
            <a:ext cx="5871586" cy="5652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buNone/>
            </a:pPr>
            <a:r>
              <a:rPr lang="es-CO" sz="4000" b="1" dirty="0">
                <a:solidFill>
                  <a:srgbClr val="003366"/>
                </a:solidFill>
                <a:latin typeface="Myriad Pro" panose="020B0503030403020204" pitchFamily="34" charset="0"/>
                <a:ea typeface="+mj-ea"/>
                <a:cs typeface="+mj-cs"/>
              </a:rPr>
              <a:t>Estudios de </a:t>
            </a:r>
            <a:r>
              <a:rPr lang="es-CO" sz="4000" b="1" dirty="0" err="1">
                <a:solidFill>
                  <a:srgbClr val="003366"/>
                </a:solidFill>
                <a:latin typeface="Myriad Pro" panose="020B0503030403020204" pitchFamily="34" charset="0"/>
                <a:ea typeface="+mj-ea"/>
                <a:cs typeface="+mj-cs"/>
              </a:rPr>
              <a:t>preinversión</a:t>
            </a:r>
            <a:endParaRPr lang="es-CO" sz="4000" b="1" dirty="0">
              <a:solidFill>
                <a:srgbClr val="003366"/>
              </a:solidFill>
              <a:latin typeface="Myriad Pro" panose="020B0503030403020204" pitchFamily="34" charset="0"/>
              <a:ea typeface="+mj-ea"/>
              <a:cs typeface="+mj-cs"/>
            </a:endParaRPr>
          </a:p>
        </p:txBody>
      </p:sp>
    </p:spTree>
    <p:extLst>
      <p:ext uri="{BB962C8B-B14F-4D97-AF65-F5344CB8AC3E}">
        <p14:creationId xmlns:p14="http://schemas.microsoft.com/office/powerpoint/2010/main" val="21185136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1" descr="/var/www/render_temp/3748339/1459130183/slide15.png"/>
          <p:cNvPicPr>
            <a:picLocks noChangeAspect="1"/>
          </p:cNvPicPr>
          <p:nvPr/>
        </p:nvPicPr>
        <p:blipFill rotWithShape="1">
          <a:blip r:embed="rId3" cstate="print"/>
          <a:srcRect t="19415" b="11588"/>
          <a:stretch/>
        </p:blipFill>
        <p:spPr>
          <a:xfrm>
            <a:off x="21772" y="1037579"/>
            <a:ext cx="12192000" cy="4731849"/>
          </a:xfrm>
          <a:prstGeom prst="rect">
            <a:avLst/>
          </a:prstGeom>
        </p:spPr>
      </p:pic>
      <p:grpSp>
        <p:nvGrpSpPr>
          <p:cNvPr id="3" name="Group 24">
            <a:extLst>
              <a:ext uri="{FF2B5EF4-FFF2-40B4-BE49-F238E27FC236}">
                <a16:creationId xmlns:a16="http://schemas.microsoft.com/office/drawing/2014/main" id="{2FD19C39-1BBF-4EB9-9F95-A60ED0BAD04F}"/>
              </a:ext>
            </a:extLst>
          </p:cNvPr>
          <p:cNvGrpSpPr/>
          <p:nvPr/>
        </p:nvGrpSpPr>
        <p:grpSpPr>
          <a:xfrm>
            <a:off x="0" y="-5709"/>
            <a:ext cx="11610359" cy="830181"/>
            <a:chOff x="0" y="421103"/>
            <a:chExt cx="11610359" cy="830181"/>
          </a:xfrm>
        </p:grpSpPr>
        <p:sp>
          <p:nvSpPr>
            <p:cNvPr id="4" name="Rectangle 27">
              <a:extLst>
                <a:ext uri="{FF2B5EF4-FFF2-40B4-BE49-F238E27FC236}">
                  <a16:creationId xmlns:a16="http://schemas.microsoft.com/office/drawing/2014/main" id="{931D91FD-0EB2-4A94-A038-EC8A3227DBE3}"/>
                </a:ext>
              </a:extLst>
            </p:cNvPr>
            <p:cNvSpPr/>
            <p:nvPr/>
          </p:nvSpPr>
          <p:spPr>
            <a:xfrm>
              <a:off x="1465385" y="421105"/>
              <a:ext cx="1014497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28">
              <a:extLst>
                <a:ext uri="{FF2B5EF4-FFF2-40B4-BE49-F238E27FC236}">
                  <a16:creationId xmlns:a16="http://schemas.microsoft.com/office/drawing/2014/main" id="{54507CAF-2918-4421-9F15-EDE570E5BD83}"/>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29">
              <a:extLst>
                <a:ext uri="{FF2B5EF4-FFF2-40B4-BE49-F238E27FC236}">
                  <a16:creationId xmlns:a16="http://schemas.microsoft.com/office/drawing/2014/main" id="{BCD7F839-A36B-42F0-8D3C-A9CF3F840FC0}"/>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ítulo 1">
            <a:extLst>
              <a:ext uri="{FF2B5EF4-FFF2-40B4-BE49-F238E27FC236}">
                <a16:creationId xmlns:a16="http://schemas.microsoft.com/office/drawing/2014/main" id="{47C882D1-7E64-4BB4-ABB4-19055FAAE4FF}"/>
              </a:ext>
            </a:extLst>
          </p:cNvPr>
          <p:cNvSpPr txBox="1">
            <a:spLocks/>
          </p:cNvSpPr>
          <p:nvPr/>
        </p:nvSpPr>
        <p:spPr>
          <a:xfrm>
            <a:off x="1465384" y="23446"/>
            <a:ext cx="1014497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s-CO" sz="4000" b="1" dirty="0">
                <a:solidFill>
                  <a:srgbClr val="003366"/>
                </a:solidFill>
                <a:latin typeface="Myriad Pro" panose="020B0503030403020204" pitchFamily="34" charset="0"/>
              </a:rPr>
              <a:t>Corredores regionales - Pactos territoriales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10">
            <a:extLst>
              <a:ext uri="{FF2B5EF4-FFF2-40B4-BE49-F238E27FC236}">
                <a16:creationId xmlns:a16="http://schemas.microsoft.com/office/drawing/2014/main" id="{BBD303E0-DA2E-1544-ACE4-989B9F12D27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4" name="Rectángulo 4">
            <a:extLst>
              <a:ext uri="{FF2B5EF4-FFF2-40B4-BE49-F238E27FC236}">
                <a16:creationId xmlns:a16="http://schemas.microsoft.com/office/drawing/2014/main" id="{D98BB90A-7E36-4E46-89AD-5E3F5414FE04}"/>
              </a:ext>
            </a:extLst>
          </p:cNvPr>
          <p:cNvSpPr/>
          <p:nvPr/>
        </p:nvSpPr>
        <p:spPr>
          <a:xfrm rot="10800000" flipH="1">
            <a:off x="6118609" y="4070173"/>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Subtítulo 2">
            <a:extLst>
              <a:ext uri="{FF2B5EF4-FFF2-40B4-BE49-F238E27FC236}">
                <a16:creationId xmlns:a16="http://schemas.microsoft.com/office/drawing/2014/main" id="{3452CCA8-EECB-2143-A033-CECC4A950C43}"/>
              </a:ext>
            </a:extLst>
          </p:cNvPr>
          <p:cNvSpPr txBox="1">
            <a:spLocks/>
          </p:cNvSpPr>
          <p:nvPr/>
        </p:nvSpPr>
        <p:spPr>
          <a:xfrm>
            <a:off x="7043058" y="5318165"/>
            <a:ext cx="4763756" cy="5601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Contratación transparente</a:t>
            </a:r>
          </a:p>
        </p:txBody>
      </p:sp>
    </p:spTree>
    <p:extLst>
      <p:ext uri="{BB962C8B-B14F-4D97-AF65-F5344CB8AC3E}">
        <p14:creationId xmlns:p14="http://schemas.microsoft.com/office/powerpoint/2010/main" val="264211234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dondear rectángulo de esquina diagonal 1">
            <a:extLst>
              <a:ext uri="{FF2B5EF4-FFF2-40B4-BE49-F238E27FC236}">
                <a16:creationId xmlns:a16="http://schemas.microsoft.com/office/drawing/2014/main" id="{627E2843-2EEE-4384-9E61-498212ECA308}"/>
              </a:ext>
            </a:extLst>
          </p:cNvPr>
          <p:cNvSpPr/>
          <p:nvPr/>
        </p:nvSpPr>
        <p:spPr bwMode="auto">
          <a:xfrm>
            <a:off x="765222" y="1512521"/>
            <a:ext cx="3046355" cy="3422761"/>
          </a:xfrm>
          <a:prstGeom prst="round2DiagRect">
            <a:avLst>
              <a:gd name="adj1" fmla="val 19895"/>
              <a:gd name="adj2" fmla="val 0"/>
            </a:avLst>
          </a:prstGeom>
          <a:solidFill>
            <a:schemeClr val="accent5">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14" name="Redondear rectángulo de esquina diagonal 5">
            <a:extLst>
              <a:ext uri="{FF2B5EF4-FFF2-40B4-BE49-F238E27FC236}">
                <a16:creationId xmlns:a16="http://schemas.microsoft.com/office/drawing/2014/main" id="{695F4512-CCE2-44D2-B314-7F9092A4A54D}"/>
              </a:ext>
            </a:extLst>
          </p:cNvPr>
          <p:cNvSpPr/>
          <p:nvPr/>
        </p:nvSpPr>
        <p:spPr bwMode="auto">
          <a:xfrm>
            <a:off x="765222" y="1512521"/>
            <a:ext cx="3046355" cy="1057898"/>
          </a:xfrm>
          <a:prstGeom prst="round2DiagRect">
            <a:avLst>
              <a:gd name="adj1" fmla="val 42065"/>
              <a:gd name="adj2"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defRPr/>
            </a:pPr>
            <a:endParaRPr lang="es-ES" sz="1867" kern="0" dirty="0">
              <a:solidFill>
                <a:srgbClr val="FFFFFF"/>
              </a:solidFill>
              <a:latin typeface="Roboto Thin"/>
              <a:sym typeface="Arial"/>
            </a:endParaRPr>
          </a:p>
        </p:txBody>
      </p:sp>
      <p:sp>
        <p:nvSpPr>
          <p:cNvPr id="12" name="Redondear rectángulo de esquina diagonal 20">
            <a:extLst>
              <a:ext uri="{FF2B5EF4-FFF2-40B4-BE49-F238E27FC236}">
                <a16:creationId xmlns:a16="http://schemas.microsoft.com/office/drawing/2014/main" id="{19DCCE58-276D-45D3-AEC8-017AEF41B449}"/>
              </a:ext>
            </a:extLst>
          </p:cNvPr>
          <p:cNvSpPr/>
          <p:nvPr/>
        </p:nvSpPr>
        <p:spPr bwMode="auto">
          <a:xfrm>
            <a:off x="765222" y="1508085"/>
            <a:ext cx="3046355" cy="570698"/>
          </a:xfrm>
          <a:prstGeom prst="round2DiagRect">
            <a:avLst>
              <a:gd name="adj1" fmla="val 50000"/>
              <a:gd name="adj2" fmla="val 0"/>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18" name="Redondear rectángulo de esquina diagonal 1">
            <a:extLst>
              <a:ext uri="{FF2B5EF4-FFF2-40B4-BE49-F238E27FC236}">
                <a16:creationId xmlns:a16="http://schemas.microsoft.com/office/drawing/2014/main" id="{627E2843-2EEE-4384-9E61-498212ECA308}"/>
              </a:ext>
            </a:extLst>
          </p:cNvPr>
          <p:cNvSpPr/>
          <p:nvPr/>
        </p:nvSpPr>
        <p:spPr bwMode="auto">
          <a:xfrm>
            <a:off x="4584747" y="1512521"/>
            <a:ext cx="3046355" cy="3422761"/>
          </a:xfrm>
          <a:prstGeom prst="round2DiagRect">
            <a:avLst>
              <a:gd name="adj1" fmla="val 19895"/>
              <a:gd name="adj2" fmla="val 0"/>
            </a:avLst>
          </a:prstGeom>
          <a:solidFill>
            <a:schemeClr val="accent5">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19" name="Redondear rectángulo de esquina diagonal 5">
            <a:extLst>
              <a:ext uri="{FF2B5EF4-FFF2-40B4-BE49-F238E27FC236}">
                <a16:creationId xmlns:a16="http://schemas.microsoft.com/office/drawing/2014/main" id="{695F4512-CCE2-44D2-B314-7F9092A4A54D}"/>
              </a:ext>
            </a:extLst>
          </p:cNvPr>
          <p:cNvSpPr/>
          <p:nvPr/>
        </p:nvSpPr>
        <p:spPr bwMode="auto">
          <a:xfrm>
            <a:off x="4584747" y="1512521"/>
            <a:ext cx="3046355" cy="1057898"/>
          </a:xfrm>
          <a:prstGeom prst="round2DiagRect">
            <a:avLst>
              <a:gd name="adj1" fmla="val 42065"/>
              <a:gd name="adj2"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17" name="Redondear rectángulo de esquina diagonal 20">
            <a:extLst>
              <a:ext uri="{FF2B5EF4-FFF2-40B4-BE49-F238E27FC236}">
                <a16:creationId xmlns:a16="http://schemas.microsoft.com/office/drawing/2014/main" id="{19DCCE58-276D-45D3-AEC8-017AEF41B449}"/>
              </a:ext>
            </a:extLst>
          </p:cNvPr>
          <p:cNvSpPr/>
          <p:nvPr/>
        </p:nvSpPr>
        <p:spPr bwMode="auto">
          <a:xfrm>
            <a:off x="4584747" y="1508085"/>
            <a:ext cx="3046355" cy="570698"/>
          </a:xfrm>
          <a:prstGeom prst="round2DiagRect">
            <a:avLst>
              <a:gd name="adj1" fmla="val 50000"/>
              <a:gd name="adj2" fmla="val 0"/>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23" name="Redondear rectángulo de esquina diagonal 1">
            <a:extLst>
              <a:ext uri="{FF2B5EF4-FFF2-40B4-BE49-F238E27FC236}">
                <a16:creationId xmlns:a16="http://schemas.microsoft.com/office/drawing/2014/main" id="{627E2843-2EEE-4384-9E61-498212ECA308}"/>
              </a:ext>
            </a:extLst>
          </p:cNvPr>
          <p:cNvSpPr/>
          <p:nvPr/>
        </p:nvSpPr>
        <p:spPr bwMode="auto">
          <a:xfrm>
            <a:off x="8404272" y="1514738"/>
            <a:ext cx="3046355" cy="3420544"/>
          </a:xfrm>
          <a:prstGeom prst="round2DiagRect">
            <a:avLst>
              <a:gd name="adj1" fmla="val 19895"/>
              <a:gd name="adj2" fmla="val 0"/>
            </a:avLst>
          </a:prstGeom>
          <a:solidFill>
            <a:schemeClr val="accent5">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24" name="Redondear rectángulo de esquina diagonal 5">
            <a:extLst>
              <a:ext uri="{FF2B5EF4-FFF2-40B4-BE49-F238E27FC236}">
                <a16:creationId xmlns:a16="http://schemas.microsoft.com/office/drawing/2014/main" id="{695F4512-CCE2-44D2-B314-7F9092A4A54D}"/>
              </a:ext>
            </a:extLst>
          </p:cNvPr>
          <p:cNvSpPr/>
          <p:nvPr/>
        </p:nvSpPr>
        <p:spPr bwMode="auto">
          <a:xfrm>
            <a:off x="8404272" y="1514738"/>
            <a:ext cx="3046355" cy="1057898"/>
          </a:xfrm>
          <a:prstGeom prst="round2DiagRect">
            <a:avLst>
              <a:gd name="adj1" fmla="val 42065"/>
              <a:gd name="adj2"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22" name="Redondear rectángulo de esquina diagonal 20">
            <a:extLst>
              <a:ext uri="{FF2B5EF4-FFF2-40B4-BE49-F238E27FC236}">
                <a16:creationId xmlns:a16="http://schemas.microsoft.com/office/drawing/2014/main" id="{19DCCE58-276D-45D3-AEC8-017AEF41B449}"/>
              </a:ext>
            </a:extLst>
          </p:cNvPr>
          <p:cNvSpPr/>
          <p:nvPr/>
        </p:nvSpPr>
        <p:spPr bwMode="auto">
          <a:xfrm>
            <a:off x="8404272" y="1510302"/>
            <a:ext cx="3046355" cy="570698"/>
          </a:xfrm>
          <a:prstGeom prst="round2DiagRect">
            <a:avLst>
              <a:gd name="adj1" fmla="val 50000"/>
              <a:gd name="adj2" fmla="val 0"/>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25" name="Oval 44">
            <a:extLst>
              <a:ext uri="{FF2B5EF4-FFF2-40B4-BE49-F238E27FC236}">
                <a16:creationId xmlns:a16="http://schemas.microsoft.com/office/drawing/2014/main" id="{A658B5E1-588D-4825-8C20-8E8850EFBB1E}"/>
              </a:ext>
            </a:extLst>
          </p:cNvPr>
          <p:cNvSpPr/>
          <p:nvPr/>
        </p:nvSpPr>
        <p:spPr>
          <a:xfrm>
            <a:off x="446630" y="1926307"/>
            <a:ext cx="637184" cy="638490"/>
          </a:xfrm>
          <a:prstGeom prst="ellipse">
            <a:avLst/>
          </a:prstGeom>
          <a:solidFill>
            <a:schemeClr val="accent1">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1</a:t>
            </a:r>
          </a:p>
        </p:txBody>
      </p:sp>
      <p:sp>
        <p:nvSpPr>
          <p:cNvPr id="26" name="Oval 44">
            <a:extLst>
              <a:ext uri="{FF2B5EF4-FFF2-40B4-BE49-F238E27FC236}">
                <a16:creationId xmlns:a16="http://schemas.microsoft.com/office/drawing/2014/main" id="{A658B5E1-588D-4825-8C20-8E8850EFBB1E}"/>
              </a:ext>
            </a:extLst>
          </p:cNvPr>
          <p:cNvSpPr/>
          <p:nvPr/>
        </p:nvSpPr>
        <p:spPr>
          <a:xfrm>
            <a:off x="8104724" y="1938636"/>
            <a:ext cx="637184" cy="638490"/>
          </a:xfrm>
          <a:prstGeom prst="ellipse">
            <a:avLst/>
          </a:prstGeom>
          <a:solidFill>
            <a:schemeClr val="accent1">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3</a:t>
            </a:r>
          </a:p>
        </p:txBody>
      </p:sp>
      <p:sp>
        <p:nvSpPr>
          <p:cNvPr id="27" name="Oval 44">
            <a:extLst>
              <a:ext uri="{FF2B5EF4-FFF2-40B4-BE49-F238E27FC236}">
                <a16:creationId xmlns:a16="http://schemas.microsoft.com/office/drawing/2014/main" id="{A658B5E1-588D-4825-8C20-8E8850EFBB1E}"/>
              </a:ext>
            </a:extLst>
          </p:cNvPr>
          <p:cNvSpPr/>
          <p:nvPr/>
        </p:nvSpPr>
        <p:spPr>
          <a:xfrm>
            <a:off x="4286915" y="1926307"/>
            <a:ext cx="637184" cy="638490"/>
          </a:xfrm>
          <a:prstGeom prst="ellipse">
            <a:avLst/>
          </a:prstGeom>
          <a:solidFill>
            <a:schemeClr val="accent1">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2</a:t>
            </a:r>
          </a:p>
        </p:txBody>
      </p:sp>
      <p:sp>
        <p:nvSpPr>
          <p:cNvPr id="30" name="CuadroTexto 29"/>
          <p:cNvSpPr txBox="1"/>
          <p:nvPr/>
        </p:nvSpPr>
        <p:spPr>
          <a:xfrm>
            <a:off x="900283" y="2573066"/>
            <a:ext cx="2776233" cy="2031325"/>
          </a:xfrm>
          <a:prstGeom prst="rect">
            <a:avLst/>
          </a:prstGeom>
          <a:noFill/>
        </p:spPr>
        <p:txBody>
          <a:bodyPr wrap="square" rtlCol="0">
            <a:spAutoFit/>
          </a:bodyPr>
          <a:lstStyle/>
          <a:p>
            <a:r>
              <a:rPr lang="es-MX" dirty="0">
                <a:solidFill>
                  <a:srgbClr val="003366"/>
                </a:solidFill>
                <a:latin typeface="Myriad Pro" panose="020B0503030403020204" pitchFamily="34" charset="0"/>
              </a:rPr>
              <a:t>Recuperar y fortalecer la credibilidad de los participantes, interesados, y público general en los procesos de contratación adelantados por la entidad.</a:t>
            </a:r>
            <a:endParaRPr lang="es-CO" dirty="0">
              <a:solidFill>
                <a:srgbClr val="003366"/>
              </a:solidFill>
              <a:latin typeface="Myriad Pro" panose="020B0503030403020204" pitchFamily="34" charset="0"/>
            </a:endParaRPr>
          </a:p>
        </p:txBody>
      </p:sp>
      <p:sp>
        <p:nvSpPr>
          <p:cNvPr id="31" name="CuadroTexto 30"/>
          <p:cNvSpPr txBox="1"/>
          <p:nvPr/>
        </p:nvSpPr>
        <p:spPr>
          <a:xfrm>
            <a:off x="4719807" y="2573066"/>
            <a:ext cx="2911295" cy="2308324"/>
          </a:xfrm>
          <a:prstGeom prst="rect">
            <a:avLst/>
          </a:prstGeom>
          <a:noFill/>
        </p:spPr>
        <p:txBody>
          <a:bodyPr wrap="square" rtlCol="0">
            <a:spAutoFit/>
          </a:bodyPr>
          <a:lstStyle/>
          <a:p>
            <a:pPr lvl="0"/>
            <a:r>
              <a:rPr lang="es-MX" dirty="0">
                <a:solidFill>
                  <a:srgbClr val="003366"/>
                </a:solidFill>
                <a:latin typeface="Myriad Pro" panose="020B0503030403020204" pitchFamily="34" charset="0"/>
              </a:rPr>
              <a:t>Encaminar todo el esfuerzo del INVIAS en la realización de una gestión precontractual, contractual y </a:t>
            </a:r>
            <a:r>
              <a:rPr lang="es-MX" dirty="0" err="1">
                <a:solidFill>
                  <a:srgbClr val="003366"/>
                </a:solidFill>
                <a:latin typeface="Myriad Pro" panose="020B0503030403020204" pitchFamily="34" charset="0"/>
              </a:rPr>
              <a:t>postcontractual</a:t>
            </a:r>
            <a:r>
              <a:rPr lang="es-MX" dirty="0">
                <a:solidFill>
                  <a:srgbClr val="003366"/>
                </a:solidFill>
                <a:latin typeface="Myriad Pro" panose="020B0503030403020204" pitchFamily="34" charset="0"/>
              </a:rPr>
              <a:t> seria, responsable  y comprometida con el desarrollo social.</a:t>
            </a:r>
            <a:endParaRPr lang="es-ES" dirty="0">
              <a:solidFill>
                <a:srgbClr val="003366"/>
              </a:solidFill>
              <a:latin typeface="Myriad Pro" panose="020B0503030403020204" pitchFamily="34" charset="0"/>
            </a:endParaRPr>
          </a:p>
        </p:txBody>
      </p:sp>
      <p:sp>
        <p:nvSpPr>
          <p:cNvPr id="32" name="CuadroTexto 31"/>
          <p:cNvSpPr txBox="1"/>
          <p:nvPr/>
        </p:nvSpPr>
        <p:spPr>
          <a:xfrm>
            <a:off x="8539332" y="2573066"/>
            <a:ext cx="2776233" cy="1477328"/>
          </a:xfrm>
          <a:prstGeom prst="rect">
            <a:avLst/>
          </a:prstGeom>
          <a:noFill/>
        </p:spPr>
        <p:txBody>
          <a:bodyPr wrap="square" rtlCol="0">
            <a:spAutoFit/>
          </a:bodyPr>
          <a:lstStyle/>
          <a:p>
            <a:pPr lvl="0"/>
            <a:r>
              <a:rPr lang="es-MX" dirty="0">
                <a:solidFill>
                  <a:srgbClr val="003366"/>
                </a:solidFill>
                <a:latin typeface="Myriad Pro" panose="020B0503030403020204" pitchFamily="34" charset="0"/>
              </a:rPr>
              <a:t>Optimizar y modernizar la contratación a través  los recursos tecnológicos implementados por el gobierno nacional.</a:t>
            </a:r>
            <a:endParaRPr lang="es-CO" dirty="0">
              <a:solidFill>
                <a:srgbClr val="003366"/>
              </a:solidFill>
              <a:latin typeface="Myriad Pro" panose="020B0503030403020204" pitchFamily="34" charset="0"/>
            </a:endParaRPr>
          </a:p>
        </p:txBody>
      </p:sp>
      <p:sp>
        <p:nvSpPr>
          <p:cNvPr id="33" name="Rectángulo 32"/>
          <p:cNvSpPr/>
          <p:nvPr/>
        </p:nvSpPr>
        <p:spPr>
          <a:xfrm>
            <a:off x="759106" y="1600600"/>
            <a:ext cx="3101362" cy="353943"/>
          </a:xfrm>
          <a:prstGeom prst="rect">
            <a:avLst/>
          </a:prstGeom>
        </p:spPr>
        <p:txBody>
          <a:bodyPr wrap="none">
            <a:spAutoFit/>
          </a:bodyPr>
          <a:lstStyle/>
          <a:p>
            <a:pPr algn="ctr"/>
            <a:r>
              <a:rPr lang="es-CO" sz="1700" b="1" dirty="0">
                <a:solidFill>
                  <a:schemeClr val="bg1"/>
                </a:solidFill>
                <a:latin typeface="Arial Narrow" panose="020B0606020202030204" pitchFamily="34" charset="0"/>
              </a:rPr>
              <a:t>CONTRATACIÓN TRANSPARENTE</a:t>
            </a:r>
          </a:p>
        </p:txBody>
      </p:sp>
      <p:sp>
        <p:nvSpPr>
          <p:cNvPr id="34" name="Rectángulo 33"/>
          <p:cNvSpPr/>
          <p:nvPr/>
        </p:nvSpPr>
        <p:spPr>
          <a:xfrm>
            <a:off x="4868801" y="1597187"/>
            <a:ext cx="2530693" cy="353943"/>
          </a:xfrm>
          <a:prstGeom prst="rect">
            <a:avLst/>
          </a:prstGeom>
        </p:spPr>
        <p:txBody>
          <a:bodyPr wrap="none">
            <a:spAutoFit/>
          </a:bodyPr>
          <a:lstStyle/>
          <a:p>
            <a:pPr algn="ctr"/>
            <a:r>
              <a:rPr lang="es-CO" sz="1700" b="1" dirty="0">
                <a:solidFill>
                  <a:schemeClr val="bg1"/>
                </a:solidFill>
                <a:latin typeface="Arial Narrow" panose="020B0606020202030204" pitchFamily="34" charset="0"/>
              </a:rPr>
              <a:t>CONTRATACIÓN OBJETIVA</a:t>
            </a:r>
          </a:p>
        </p:txBody>
      </p:sp>
      <p:sp>
        <p:nvSpPr>
          <p:cNvPr id="35" name="Rectángulo 34"/>
          <p:cNvSpPr/>
          <p:nvPr/>
        </p:nvSpPr>
        <p:spPr>
          <a:xfrm>
            <a:off x="8620276" y="1620286"/>
            <a:ext cx="2631938" cy="353943"/>
          </a:xfrm>
          <a:prstGeom prst="rect">
            <a:avLst/>
          </a:prstGeom>
        </p:spPr>
        <p:txBody>
          <a:bodyPr wrap="none">
            <a:spAutoFit/>
          </a:bodyPr>
          <a:lstStyle/>
          <a:p>
            <a:pPr algn="ctr"/>
            <a:r>
              <a:rPr lang="es-CO" sz="1700" b="1" dirty="0">
                <a:solidFill>
                  <a:schemeClr val="bg1"/>
                </a:solidFill>
                <a:latin typeface="Arial Narrow" panose="020B0606020202030204" pitchFamily="34" charset="0"/>
              </a:rPr>
              <a:t>CONTRATACIÓN EFICIENTE </a:t>
            </a:r>
          </a:p>
        </p:txBody>
      </p:sp>
      <p:grpSp>
        <p:nvGrpSpPr>
          <p:cNvPr id="21" name="Group 20">
            <a:extLst>
              <a:ext uri="{FF2B5EF4-FFF2-40B4-BE49-F238E27FC236}">
                <a16:creationId xmlns:a16="http://schemas.microsoft.com/office/drawing/2014/main" id="{7A75487E-18BD-944F-A3D4-1C17C9CCD03E}"/>
              </a:ext>
            </a:extLst>
          </p:cNvPr>
          <p:cNvGrpSpPr/>
          <p:nvPr/>
        </p:nvGrpSpPr>
        <p:grpSpPr>
          <a:xfrm>
            <a:off x="0" y="-5709"/>
            <a:ext cx="6096000" cy="831309"/>
            <a:chOff x="0" y="421103"/>
            <a:chExt cx="6096000" cy="831309"/>
          </a:xfrm>
        </p:grpSpPr>
        <p:sp>
          <p:nvSpPr>
            <p:cNvPr id="29" name="Rectangle 28">
              <a:extLst>
                <a:ext uri="{FF2B5EF4-FFF2-40B4-BE49-F238E27FC236}">
                  <a16:creationId xmlns:a16="http://schemas.microsoft.com/office/drawing/2014/main" id="{D15A1F6E-2990-A840-8316-6D7337AE2D0C}"/>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F9F239C6-D4AA-014D-A149-1145CA555697}"/>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6E8954B8-C554-B948-8F81-8C03256F265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3D000A1-6C54-AD44-B3BF-9C237A02FB10}"/>
                </a:ext>
              </a:extLst>
            </p:cNvPr>
            <p:cNvSpPr/>
            <p:nvPr/>
          </p:nvSpPr>
          <p:spPr>
            <a:xfrm>
              <a:off x="1465384" y="422233"/>
              <a:ext cx="463061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Título 1">
            <a:extLst>
              <a:ext uri="{FF2B5EF4-FFF2-40B4-BE49-F238E27FC236}">
                <a16:creationId xmlns:a16="http://schemas.microsoft.com/office/drawing/2014/main" id="{CE772F77-D92A-F342-9117-3F69DC74DB39}"/>
              </a:ext>
            </a:extLst>
          </p:cNvPr>
          <p:cNvSpPr txBox="1">
            <a:spLocks/>
          </p:cNvSpPr>
          <p:nvPr/>
        </p:nvSpPr>
        <p:spPr>
          <a:xfrm>
            <a:off x="1465385" y="23446"/>
            <a:ext cx="346555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Necesidades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8751114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dondear rectángulo de esquina diagonal 1">
            <a:extLst>
              <a:ext uri="{FF2B5EF4-FFF2-40B4-BE49-F238E27FC236}">
                <a16:creationId xmlns:a16="http://schemas.microsoft.com/office/drawing/2014/main" id="{627E2843-2EEE-4384-9E61-498212ECA308}"/>
              </a:ext>
            </a:extLst>
          </p:cNvPr>
          <p:cNvSpPr/>
          <p:nvPr/>
        </p:nvSpPr>
        <p:spPr bwMode="auto">
          <a:xfrm>
            <a:off x="466884" y="1540443"/>
            <a:ext cx="3619687" cy="2948843"/>
          </a:xfrm>
          <a:prstGeom prst="round2DiagRect">
            <a:avLst>
              <a:gd name="adj1" fmla="val 19895"/>
              <a:gd name="adj2" fmla="val 0"/>
            </a:avLst>
          </a:prstGeom>
          <a:solidFill>
            <a:schemeClr val="accent6">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5" name="Redondear rectángulo de esquina diagonal 5">
            <a:extLst>
              <a:ext uri="{FF2B5EF4-FFF2-40B4-BE49-F238E27FC236}">
                <a16:creationId xmlns:a16="http://schemas.microsoft.com/office/drawing/2014/main" id="{695F4512-CCE2-44D2-B314-7F9092A4A54D}"/>
              </a:ext>
            </a:extLst>
          </p:cNvPr>
          <p:cNvSpPr/>
          <p:nvPr/>
        </p:nvSpPr>
        <p:spPr bwMode="auto">
          <a:xfrm>
            <a:off x="466884" y="1540443"/>
            <a:ext cx="3619687" cy="1057898"/>
          </a:xfrm>
          <a:prstGeom prst="round2DiagRect">
            <a:avLst>
              <a:gd name="adj1" fmla="val 42065"/>
              <a:gd name="adj2" fmla="val 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defRPr/>
            </a:pPr>
            <a:endParaRPr lang="es-ES" sz="1867" kern="0" dirty="0">
              <a:solidFill>
                <a:srgbClr val="FFFFFF"/>
              </a:solidFill>
              <a:latin typeface="Roboto Thin"/>
              <a:sym typeface="Arial"/>
            </a:endParaRPr>
          </a:p>
        </p:txBody>
      </p:sp>
      <p:sp>
        <p:nvSpPr>
          <p:cNvPr id="6" name="Redondear rectángulo de esquina diagonal 20">
            <a:extLst>
              <a:ext uri="{FF2B5EF4-FFF2-40B4-BE49-F238E27FC236}">
                <a16:creationId xmlns:a16="http://schemas.microsoft.com/office/drawing/2014/main" id="{19DCCE58-276D-45D3-AEC8-017AEF41B449}"/>
              </a:ext>
            </a:extLst>
          </p:cNvPr>
          <p:cNvSpPr/>
          <p:nvPr/>
        </p:nvSpPr>
        <p:spPr bwMode="auto">
          <a:xfrm>
            <a:off x="466884" y="1536007"/>
            <a:ext cx="3619687" cy="570698"/>
          </a:xfrm>
          <a:prstGeom prst="round2DiagRect">
            <a:avLst>
              <a:gd name="adj1" fmla="val 50000"/>
              <a:gd name="adj2" fmla="val 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7" name="Redondear rectángulo de esquina diagonal 1">
            <a:extLst>
              <a:ext uri="{FF2B5EF4-FFF2-40B4-BE49-F238E27FC236}">
                <a16:creationId xmlns:a16="http://schemas.microsoft.com/office/drawing/2014/main" id="{627E2843-2EEE-4384-9E61-498212ECA308}"/>
              </a:ext>
            </a:extLst>
          </p:cNvPr>
          <p:cNvSpPr/>
          <p:nvPr/>
        </p:nvSpPr>
        <p:spPr bwMode="auto">
          <a:xfrm>
            <a:off x="4443989" y="1513752"/>
            <a:ext cx="3341183" cy="3500024"/>
          </a:xfrm>
          <a:prstGeom prst="round2DiagRect">
            <a:avLst>
              <a:gd name="adj1" fmla="val 19895"/>
              <a:gd name="adj2" fmla="val 0"/>
            </a:avLst>
          </a:prstGeom>
          <a:solidFill>
            <a:schemeClr val="accent6">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003366"/>
              </a:solidFill>
              <a:latin typeface="Roboto Thin"/>
              <a:sym typeface="Arial"/>
            </a:endParaRPr>
          </a:p>
        </p:txBody>
      </p:sp>
      <p:sp>
        <p:nvSpPr>
          <p:cNvPr id="8" name="Redondear rectángulo de esquina diagonal 5">
            <a:extLst>
              <a:ext uri="{FF2B5EF4-FFF2-40B4-BE49-F238E27FC236}">
                <a16:creationId xmlns:a16="http://schemas.microsoft.com/office/drawing/2014/main" id="{695F4512-CCE2-44D2-B314-7F9092A4A54D}"/>
              </a:ext>
            </a:extLst>
          </p:cNvPr>
          <p:cNvSpPr/>
          <p:nvPr/>
        </p:nvSpPr>
        <p:spPr bwMode="auto">
          <a:xfrm>
            <a:off x="4443989" y="1513752"/>
            <a:ext cx="3341183" cy="1057898"/>
          </a:xfrm>
          <a:prstGeom prst="round2DiagRect">
            <a:avLst>
              <a:gd name="adj1" fmla="val 42065"/>
              <a:gd name="adj2" fmla="val 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9" name="Redondear rectángulo de esquina diagonal 20">
            <a:extLst>
              <a:ext uri="{FF2B5EF4-FFF2-40B4-BE49-F238E27FC236}">
                <a16:creationId xmlns:a16="http://schemas.microsoft.com/office/drawing/2014/main" id="{19DCCE58-276D-45D3-AEC8-017AEF41B449}"/>
              </a:ext>
            </a:extLst>
          </p:cNvPr>
          <p:cNvSpPr/>
          <p:nvPr/>
        </p:nvSpPr>
        <p:spPr bwMode="auto">
          <a:xfrm>
            <a:off x="4443989" y="1509316"/>
            <a:ext cx="3341183" cy="570698"/>
          </a:xfrm>
          <a:prstGeom prst="round2DiagRect">
            <a:avLst>
              <a:gd name="adj1" fmla="val 50000"/>
              <a:gd name="adj2" fmla="val 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10" name="Redondear rectángulo de esquina diagonal 1">
            <a:extLst>
              <a:ext uri="{FF2B5EF4-FFF2-40B4-BE49-F238E27FC236}">
                <a16:creationId xmlns:a16="http://schemas.microsoft.com/office/drawing/2014/main" id="{627E2843-2EEE-4384-9E61-498212ECA308}"/>
              </a:ext>
            </a:extLst>
          </p:cNvPr>
          <p:cNvSpPr/>
          <p:nvPr/>
        </p:nvSpPr>
        <p:spPr bwMode="auto">
          <a:xfrm>
            <a:off x="8099263" y="1509317"/>
            <a:ext cx="3702886" cy="2979970"/>
          </a:xfrm>
          <a:prstGeom prst="round2DiagRect">
            <a:avLst>
              <a:gd name="adj1" fmla="val 19895"/>
              <a:gd name="adj2" fmla="val 0"/>
            </a:avLst>
          </a:prstGeom>
          <a:solidFill>
            <a:schemeClr val="accent6">
              <a:lumMod val="20000"/>
              <a:lumOff val="8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11" name="Redondear rectángulo de esquina diagonal 5">
            <a:extLst>
              <a:ext uri="{FF2B5EF4-FFF2-40B4-BE49-F238E27FC236}">
                <a16:creationId xmlns:a16="http://schemas.microsoft.com/office/drawing/2014/main" id="{695F4512-CCE2-44D2-B314-7F9092A4A54D}"/>
              </a:ext>
            </a:extLst>
          </p:cNvPr>
          <p:cNvSpPr/>
          <p:nvPr/>
        </p:nvSpPr>
        <p:spPr bwMode="auto">
          <a:xfrm>
            <a:off x="8099263" y="1509317"/>
            <a:ext cx="3702886" cy="1057898"/>
          </a:xfrm>
          <a:prstGeom prst="round2DiagRect">
            <a:avLst>
              <a:gd name="adj1" fmla="val 42065"/>
              <a:gd name="adj2" fmla="val 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rgbClr val="FFFFFF"/>
              </a:solidFill>
              <a:latin typeface="Roboto Thin"/>
              <a:sym typeface="Arial"/>
            </a:endParaRPr>
          </a:p>
        </p:txBody>
      </p:sp>
      <p:sp>
        <p:nvSpPr>
          <p:cNvPr id="12" name="Redondear rectángulo de esquina diagonal 20">
            <a:extLst>
              <a:ext uri="{FF2B5EF4-FFF2-40B4-BE49-F238E27FC236}">
                <a16:creationId xmlns:a16="http://schemas.microsoft.com/office/drawing/2014/main" id="{19DCCE58-276D-45D3-AEC8-017AEF41B449}"/>
              </a:ext>
            </a:extLst>
          </p:cNvPr>
          <p:cNvSpPr/>
          <p:nvPr/>
        </p:nvSpPr>
        <p:spPr bwMode="auto">
          <a:xfrm>
            <a:off x="8099263" y="1504881"/>
            <a:ext cx="3702886" cy="570698"/>
          </a:xfrm>
          <a:prstGeom prst="round2DiagRect">
            <a:avLst>
              <a:gd name="adj1" fmla="val 50000"/>
              <a:gd name="adj2" fmla="val 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buClr>
                <a:srgbClr val="000000"/>
              </a:buClr>
            </a:pPr>
            <a:endParaRPr lang="es-ES" sz="1867" kern="0" dirty="0">
              <a:solidFill>
                <a:schemeClr val="bg1"/>
              </a:solidFill>
              <a:latin typeface="Roboto Thin"/>
              <a:sym typeface="Arial"/>
            </a:endParaRPr>
          </a:p>
        </p:txBody>
      </p:sp>
      <p:sp>
        <p:nvSpPr>
          <p:cNvPr id="13" name="Oval 44">
            <a:extLst>
              <a:ext uri="{FF2B5EF4-FFF2-40B4-BE49-F238E27FC236}">
                <a16:creationId xmlns:a16="http://schemas.microsoft.com/office/drawing/2014/main" id="{A658B5E1-588D-4825-8C20-8E8850EFBB1E}"/>
              </a:ext>
            </a:extLst>
          </p:cNvPr>
          <p:cNvSpPr/>
          <p:nvPr/>
        </p:nvSpPr>
        <p:spPr>
          <a:xfrm>
            <a:off x="171450" y="1938801"/>
            <a:ext cx="637184" cy="638490"/>
          </a:xfrm>
          <a:prstGeom prst="ellipse">
            <a:avLst/>
          </a:prstGeom>
          <a:solidFill>
            <a:schemeClr val="accent6">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1</a:t>
            </a:r>
          </a:p>
        </p:txBody>
      </p:sp>
      <p:sp>
        <p:nvSpPr>
          <p:cNvPr id="14" name="Oval 44">
            <a:extLst>
              <a:ext uri="{FF2B5EF4-FFF2-40B4-BE49-F238E27FC236}">
                <a16:creationId xmlns:a16="http://schemas.microsoft.com/office/drawing/2014/main" id="{A658B5E1-588D-4825-8C20-8E8850EFBB1E}"/>
              </a:ext>
            </a:extLst>
          </p:cNvPr>
          <p:cNvSpPr/>
          <p:nvPr/>
        </p:nvSpPr>
        <p:spPr>
          <a:xfrm>
            <a:off x="7804477" y="1922325"/>
            <a:ext cx="637184" cy="638490"/>
          </a:xfrm>
          <a:prstGeom prst="ellipse">
            <a:avLst/>
          </a:prstGeom>
          <a:solidFill>
            <a:schemeClr val="accent6">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3</a:t>
            </a:r>
          </a:p>
        </p:txBody>
      </p:sp>
      <p:sp>
        <p:nvSpPr>
          <p:cNvPr id="15" name="Oval 44">
            <a:extLst>
              <a:ext uri="{FF2B5EF4-FFF2-40B4-BE49-F238E27FC236}">
                <a16:creationId xmlns:a16="http://schemas.microsoft.com/office/drawing/2014/main" id="{A658B5E1-588D-4825-8C20-8E8850EFBB1E}"/>
              </a:ext>
            </a:extLst>
          </p:cNvPr>
          <p:cNvSpPr/>
          <p:nvPr/>
        </p:nvSpPr>
        <p:spPr>
          <a:xfrm>
            <a:off x="4146374" y="1922325"/>
            <a:ext cx="637184" cy="638490"/>
          </a:xfrm>
          <a:prstGeom prst="ellipse">
            <a:avLst/>
          </a:prstGeom>
          <a:solidFill>
            <a:schemeClr val="accent6">
              <a:lumMod val="50000"/>
            </a:schemeClr>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bg1"/>
                </a:solidFill>
                <a:latin typeface="Arial Narrow" panose="020B0606020202030204" pitchFamily="34" charset="0"/>
              </a:rPr>
              <a:t>2</a:t>
            </a:r>
          </a:p>
        </p:txBody>
      </p:sp>
      <p:sp>
        <p:nvSpPr>
          <p:cNvPr id="16" name="CuadroTexto 15"/>
          <p:cNvSpPr txBox="1"/>
          <p:nvPr/>
        </p:nvSpPr>
        <p:spPr>
          <a:xfrm>
            <a:off x="552312" y="2577645"/>
            <a:ext cx="3448829" cy="1569660"/>
          </a:xfrm>
          <a:prstGeom prst="rect">
            <a:avLst/>
          </a:prstGeom>
          <a:noFill/>
        </p:spPr>
        <p:txBody>
          <a:bodyPr wrap="square" rtlCol="0">
            <a:spAutoFit/>
          </a:bodyPr>
          <a:lstStyle/>
          <a:p>
            <a:r>
              <a:rPr lang="es-MX" sz="1600" dirty="0">
                <a:solidFill>
                  <a:srgbClr val="003366"/>
                </a:solidFill>
                <a:latin typeface="Myriad Pro" panose="020B0503030403020204" pitchFamily="34" charset="0"/>
              </a:rPr>
              <a:t>Adoptar y fomentar las políticas públicas creadas por  </a:t>
            </a:r>
            <a:r>
              <a:rPr lang="es-MX" sz="1600" b="1" dirty="0">
                <a:solidFill>
                  <a:srgbClr val="003366"/>
                </a:solidFill>
                <a:latin typeface="Myriad Pro" panose="020B0503030403020204" pitchFamily="34" charset="0"/>
              </a:rPr>
              <a:t>COLOMBIA COMPRA EFICIENTE </a:t>
            </a:r>
            <a:r>
              <a:rPr lang="es-MX" sz="1600" dirty="0">
                <a:solidFill>
                  <a:srgbClr val="003366"/>
                </a:solidFill>
                <a:latin typeface="Myriad Pro" panose="020B0503030403020204" pitchFamily="34" charset="0"/>
              </a:rPr>
              <a:t>para el uso de la herramienta </a:t>
            </a:r>
            <a:r>
              <a:rPr lang="es-MX" sz="1400" dirty="0">
                <a:solidFill>
                  <a:srgbClr val="003366"/>
                </a:solidFill>
                <a:latin typeface="Myriad Pro" panose="020B0503030403020204" pitchFamily="34" charset="0"/>
              </a:rPr>
              <a:t>elaborada</a:t>
            </a:r>
            <a:r>
              <a:rPr lang="es-MX" sz="1600" dirty="0">
                <a:solidFill>
                  <a:srgbClr val="003366"/>
                </a:solidFill>
                <a:latin typeface="Myriad Pro" panose="020B0503030403020204" pitchFamily="34" charset="0"/>
              </a:rPr>
              <a:t> para el desarrollo de los procesos de contratación - </a:t>
            </a:r>
            <a:r>
              <a:rPr lang="es-MX" sz="1600" b="1" dirty="0">
                <a:solidFill>
                  <a:srgbClr val="003366"/>
                </a:solidFill>
                <a:latin typeface="Myriad Pro" panose="020B0503030403020204" pitchFamily="34" charset="0"/>
              </a:rPr>
              <a:t>SECOP II</a:t>
            </a:r>
            <a:r>
              <a:rPr lang="es-MX" sz="1600" dirty="0">
                <a:solidFill>
                  <a:srgbClr val="003366"/>
                </a:solidFill>
                <a:latin typeface="Myriad Pro" panose="020B0503030403020204" pitchFamily="34" charset="0"/>
              </a:rPr>
              <a:t>.</a:t>
            </a:r>
          </a:p>
        </p:txBody>
      </p:sp>
      <p:sp>
        <p:nvSpPr>
          <p:cNvPr id="17" name="CuadroTexto 16"/>
          <p:cNvSpPr txBox="1"/>
          <p:nvPr/>
        </p:nvSpPr>
        <p:spPr>
          <a:xfrm>
            <a:off x="4603436" y="2630605"/>
            <a:ext cx="2985127" cy="1923604"/>
          </a:xfrm>
          <a:prstGeom prst="rect">
            <a:avLst/>
          </a:prstGeom>
          <a:noFill/>
        </p:spPr>
        <p:txBody>
          <a:bodyPr wrap="square" rtlCol="0">
            <a:spAutoFit/>
          </a:bodyPr>
          <a:lstStyle/>
          <a:p>
            <a:pPr lvl="0"/>
            <a:r>
              <a:rPr lang="es-MX" sz="1700" dirty="0">
                <a:solidFill>
                  <a:srgbClr val="003366"/>
                </a:solidFill>
                <a:latin typeface="Myriad Pro" panose="020B0503030403020204" pitchFamily="34" charset="0"/>
              </a:rPr>
              <a:t>Revisar y mejorar los procedimientos y herramientas de la gestión contractual, para  desvirtuar y desarticular la colusión o direccionamiento ilegal en los procesos de contratación.</a:t>
            </a:r>
            <a:endParaRPr lang="es-ES" sz="1700" dirty="0">
              <a:solidFill>
                <a:srgbClr val="003366"/>
              </a:solidFill>
              <a:latin typeface="Myriad Pro" panose="020B0503030403020204" pitchFamily="34" charset="0"/>
            </a:endParaRPr>
          </a:p>
        </p:txBody>
      </p:sp>
      <p:sp>
        <p:nvSpPr>
          <p:cNvPr id="19" name="Rectángulo 18"/>
          <p:cNvSpPr/>
          <p:nvPr/>
        </p:nvSpPr>
        <p:spPr>
          <a:xfrm>
            <a:off x="565738" y="1583415"/>
            <a:ext cx="3261891" cy="323165"/>
          </a:xfrm>
          <a:prstGeom prst="rect">
            <a:avLst/>
          </a:prstGeom>
        </p:spPr>
        <p:txBody>
          <a:bodyPr wrap="square">
            <a:spAutoFit/>
          </a:bodyPr>
          <a:lstStyle/>
          <a:p>
            <a:pPr algn="ctr"/>
            <a:r>
              <a:rPr lang="es-CO" sz="1500" b="1" dirty="0">
                <a:solidFill>
                  <a:schemeClr val="bg1"/>
                </a:solidFill>
                <a:latin typeface="Arial Narrow" panose="020B0606020202030204" pitchFamily="34" charset="0"/>
              </a:rPr>
              <a:t>CONTRATACIÓN TRANSPARENTE</a:t>
            </a:r>
          </a:p>
        </p:txBody>
      </p:sp>
      <p:sp>
        <p:nvSpPr>
          <p:cNvPr id="20" name="Rectángulo 19"/>
          <p:cNvSpPr/>
          <p:nvPr/>
        </p:nvSpPr>
        <p:spPr>
          <a:xfrm>
            <a:off x="4635698" y="1568469"/>
            <a:ext cx="3101295" cy="323165"/>
          </a:xfrm>
          <a:prstGeom prst="rect">
            <a:avLst/>
          </a:prstGeom>
        </p:spPr>
        <p:txBody>
          <a:bodyPr wrap="square">
            <a:spAutoFit/>
          </a:bodyPr>
          <a:lstStyle/>
          <a:p>
            <a:pPr algn="ctr"/>
            <a:r>
              <a:rPr lang="es-CO" sz="1500" b="1" dirty="0">
                <a:solidFill>
                  <a:schemeClr val="bg1"/>
                </a:solidFill>
                <a:latin typeface="Arial Narrow" panose="020B0606020202030204" pitchFamily="34" charset="0"/>
              </a:rPr>
              <a:t>CONTRATACIÓN OBJETIVA</a:t>
            </a:r>
          </a:p>
        </p:txBody>
      </p:sp>
      <p:sp>
        <p:nvSpPr>
          <p:cNvPr id="21" name="Rectángulo 20"/>
          <p:cNvSpPr/>
          <p:nvPr/>
        </p:nvSpPr>
        <p:spPr>
          <a:xfrm>
            <a:off x="8775062" y="1611274"/>
            <a:ext cx="2351286" cy="323165"/>
          </a:xfrm>
          <a:prstGeom prst="rect">
            <a:avLst/>
          </a:prstGeom>
        </p:spPr>
        <p:txBody>
          <a:bodyPr wrap="none">
            <a:spAutoFit/>
          </a:bodyPr>
          <a:lstStyle/>
          <a:p>
            <a:pPr algn="ctr"/>
            <a:r>
              <a:rPr lang="es-CO" sz="1500" b="1" dirty="0">
                <a:solidFill>
                  <a:schemeClr val="bg1"/>
                </a:solidFill>
                <a:latin typeface="Arial Narrow" panose="020B0606020202030204" pitchFamily="34" charset="0"/>
              </a:rPr>
              <a:t>CONTRATACIÓN EFICIENTE </a:t>
            </a:r>
          </a:p>
        </p:txBody>
      </p:sp>
      <p:sp>
        <p:nvSpPr>
          <p:cNvPr id="29" name="Rectángulo 28"/>
          <p:cNvSpPr/>
          <p:nvPr/>
        </p:nvSpPr>
        <p:spPr>
          <a:xfrm>
            <a:off x="8234154" y="2630605"/>
            <a:ext cx="3433101" cy="923330"/>
          </a:xfrm>
          <a:prstGeom prst="rect">
            <a:avLst/>
          </a:prstGeom>
        </p:spPr>
        <p:txBody>
          <a:bodyPr wrap="square">
            <a:spAutoFit/>
          </a:bodyPr>
          <a:lstStyle/>
          <a:p>
            <a:r>
              <a:rPr lang="es-CO" dirty="0">
                <a:solidFill>
                  <a:srgbClr val="003366"/>
                </a:solidFill>
                <a:latin typeface="Myriad Pro" panose="020B0503030403020204" pitchFamily="34" charset="0"/>
              </a:rPr>
              <a:t>Implementar los pliegos tipo en los procesos de interventoría y consultoría.</a:t>
            </a:r>
          </a:p>
        </p:txBody>
      </p:sp>
      <p:grpSp>
        <p:nvGrpSpPr>
          <p:cNvPr id="23" name="Group 22">
            <a:extLst>
              <a:ext uri="{FF2B5EF4-FFF2-40B4-BE49-F238E27FC236}">
                <a16:creationId xmlns:a16="http://schemas.microsoft.com/office/drawing/2014/main" id="{21884C4A-93F1-6040-AF28-83E97709C566}"/>
              </a:ext>
            </a:extLst>
          </p:cNvPr>
          <p:cNvGrpSpPr/>
          <p:nvPr/>
        </p:nvGrpSpPr>
        <p:grpSpPr>
          <a:xfrm>
            <a:off x="0" y="-5709"/>
            <a:ext cx="6096000" cy="831309"/>
            <a:chOff x="0" y="421103"/>
            <a:chExt cx="6096000" cy="831309"/>
          </a:xfrm>
        </p:grpSpPr>
        <p:sp>
          <p:nvSpPr>
            <p:cNvPr id="24" name="Rectangle 23">
              <a:extLst>
                <a:ext uri="{FF2B5EF4-FFF2-40B4-BE49-F238E27FC236}">
                  <a16:creationId xmlns:a16="http://schemas.microsoft.com/office/drawing/2014/main" id="{ADA10EDA-4B0F-F84D-8F2D-5150D3178782}"/>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0C1C99AD-3DCE-5048-BDC8-81D2DCC3D3DD}"/>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1FD2F14-5007-2A45-BEEC-1B5BA6035C50}"/>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B728255-25A2-6B48-80FA-B1B345E4E53D}"/>
                </a:ext>
              </a:extLst>
            </p:cNvPr>
            <p:cNvSpPr/>
            <p:nvPr/>
          </p:nvSpPr>
          <p:spPr>
            <a:xfrm>
              <a:off x="1465384" y="422233"/>
              <a:ext cx="463061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Título 1">
            <a:extLst>
              <a:ext uri="{FF2B5EF4-FFF2-40B4-BE49-F238E27FC236}">
                <a16:creationId xmlns:a16="http://schemas.microsoft.com/office/drawing/2014/main" id="{C6963ADE-33C2-8741-9020-AF59896E5E53}"/>
              </a:ext>
            </a:extLst>
          </p:cNvPr>
          <p:cNvSpPr txBox="1">
            <a:spLocks/>
          </p:cNvSpPr>
          <p:nvPr/>
        </p:nvSpPr>
        <p:spPr>
          <a:xfrm>
            <a:off x="1465385" y="23446"/>
            <a:ext cx="346555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Estrategias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63584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918970-C6BB-3343-ABC9-99B1DD128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92" y="-41400"/>
            <a:ext cx="12274392" cy="7519886"/>
          </a:xfrm>
          <a:prstGeom prst="rect">
            <a:avLst/>
          </a:prstGeom>
        </p:spPr>
      </p:pic>
      <p:sp>
        <p:nvSpPr>
          <p:cNvPr id="7" name="Rectángulo 7">
            <a:extLst>
              <a:ext uri="{FF2B5EF4-FFF2-40B4-BE49-F238E27FC236}">
                <a16:creationId xmlns:a16="http://schemas.microsoft.com/office/drawing/2014/main" id="{A573AB97-7C8F-054B-9941-7E11143957C5}"/>
              </a:ext>
            </a:extLst>
          </p:cNvPr>
          <p:cNvSpPr/>
          <p:nvPr/>
        </p:nvSpPr>
        <p:spPr>
          <a:xfrm>
            <a:off x="-145074" y="50617"/>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Título 1">
            <a:extLst>
              <a:ext uri="{FF2B5EF4-FFF2-40B4-BE49-F238E27FC236}">
                <a16:creationId xmlns:a16="http://schemas.microsoft.com/office/drawing/2014/main" id="{98663933-CA53-FB4E-B651-8E37E91B2E05}"/>
              </a:ext>
            </a:extLst>
          </p:cNvPr>
          <p:cNvSpPr txBox="1">
            <a:spLocks/>
          </p:cNvSpPr>
          <p:nvPr/>
        </p:nvSpPr>
        <p:spPr>
          <a:xfrm>
            <a:off x="2737948" y="2857867"/>
            <a:ext cx="6575425" cy="1325562"/>
          </a:xfr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es-CO" sz="9600" b="1" dirty="0">
                <a:solidFill>
                  <a:srgbClr val="FFC000"/>
                </a:solidFill>
                <a:latin typeface="+mn-lt"/>
              </a:rPr>
              <a:t>II. GESTIÓN</a:t>
            </a:r>
          </a:p>
        </p:txBody>
      </p:sp>
      <p:sp>
        <p:nvSpPr>
          <p:cNvPr id="10" name="Rectángulo 5">
            <a:extLst>
              <a:ext uri="{FF2B5EF4-FFF2-40B4-BE49-F238E27FC236}">
                <a16:creationId xmlns:a16="http://schemas.microsoft.com/office/drawing/2014/main" id="{43C3A33F-7C7C-D345-8B3D-FE59C81C30E5}"/>
              </a:ext>
            </a:extLst>
          </p:cNvPr>
          <p:cNvSpPr/>
          <p:nvPr/>
        </p:nvSpPr>
        <p:spPr>
          <a:xfrm>
            <a:off x="1160585" y="1242646"/>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Tree>
    <p:extLst>
      <p:ext uri="{BB962C8B-B14F-4D97-AF65-F5344CB8AC3E}">
        <p14:creationId xmlns:p14="http://schemas.microsoft.com/office/powerpoint/2010/main" val="22459164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adroTexto 14"/>
          <p:cNvSpPr txBox="1"/>
          <p:nvPr/>
        </p:nvSpPr>
        <p:spPr>
          <a:xfrm>
            <a:off x="837311" y="2504284"/>
            <a:ext cx="2578658" cy="1077218"/>
          </a:xfrm>
          <a:prstGeom prst="rect">
            <a:avLst/>
          </a:prstGeom>
          <a:noFill/>
          <a:ln>
            <a:solidFill>
              <a:srgbClr val="FF0000"/>
            </a:solidFill>
            <a:prstDash val="lgDashDot"/>
          </a:ln>
        </p:spPr>
        <p:txBody>
          <a:bodyPr wrap="square" rtlCol="0">
            <a:spAutoFit/>
          </a:bodyPr>
          <a:lstStyle/>
          <a:p>
            <a:pPr marL="285750" indent="-285750">
              <a:buFont typeface="+mj-lt"/>
              <a:buAutoNum type="arabicPeriod"/>
            </a:pPr>
            <a:r>
              <a:rPr lang="es-MX" sz="800" b="1" dirty="0">
                <a:solidFill>
                  <a:srgbClr val="003366"/>
                </a:solidFill>
                <a:latin typeface="Myriad Pro" panose="020B0503030403020204" pitchFamily="34" charset="0"/>
              </a:rPr>
              <a:t>Ajustes a la Formula</a:t>
            </a:r>
          </a:p>
          <a:p>
            <a:pPr marL="285750" indent="-285750">
              <a:buFont typeface="+mj-lt"/>
              <a:buAutoNum type="arabicPeriod"/>
            </a:pPr>
            <a:r>
              <a:rPr lang="es-MX" sz="800" b="1" dirty="0">
                <a:solidFill>
                  <a:srgbClr val="003366"/>
                </a:solidFill>
                <a:latin typeface="Myriad Pro" panose="020B0503030403020204" pitchFamily="34" charset="0"/>
              </a:rPr>
              <a:t>Ajustes a la TRM</a:t>
            </a:r>
          </a:p>
          <a:p>
            <a:pPr marL="285750" indent="-285750">
              <a:buFont typeface="+mj-lt"/>
              <a:buAutoNum type="arabicPeriod"/>
            </a:pPr>
            <a:r>
              <a:rPr lang="es-MX" sz="800" b="1" dirty="0">
                <a:solidFill>
                  <a:srgbClr val="003366"/>
                </a:solidFill>
                <a:latin typeface="Myriad Pro" panose="020B0503030403020204" pitchFamily="34" charset="0"/>
              </a:rPr>
              <a:t>Ajustes a Cronograma</a:t>
            </a:r>
          </a:p>
          <a:p>
            <a:pPr marL="285750" indent="-285750">
              <a:buFont typeface="+mj-lt"/>
              <a:buAutoNum type="arabicPeriod"/>
            </a:pPr>
            <a:endParaRPr lang="es-MX" sz="800" b="1" dirty="0">
              <a:solidFill>
                <a:srgbClr val="003366"/>
              </a:solidFill>
              <a:latin typeface="Myriad Pro" panose="020B0503030403020204" pitchFamily="34" charset="0"/>
            </a:endParaRPr>
          </a:p>
          <a:p>
            <a:r>
              <a:rPr lang="es-CO" sz="800" dirty="0">
                <a:solidFill>
                  <a:srgbClr val="003366"/>
                </a:solidFill>
                <a:latin typeface="Myriad Pro" panose="020B0503030403020204" pitchFamily="34" charset="0"/>
              </a:rPr>
              <a:t>Revisar y acoger las observaciones de los participantes en los procesos de contratación que permitan la evolución continua de los PLIEGOS TIPO y el desarrollo armónico de la misión del INVIAS.</a:t>
            </a:r>
          </a:p>
        </p:txBody>
      </p:sp>
      <p:sp>
        <p:nvSpPr>
          <p:cNvPr id="13" name="Rectángulo 12"/>
          <p:cNvSpPr/>
          <p:nvPr/>
        </p:nvSpPr>
        <p:spPr>
          <a:xfrm>
            <a:off x="6797081" y="4455043"/>
            <a:ext cx="3112462" cy="584775"/>
          </a:xfrm>
          <a:prstGeom prst="rect">
            <a:avLst/>
          </a:prstGeom>
          <a:noFill/>
          <a:ln>
            <a:solidFill>
              <a:srgbClr val="FF0000"/>
            </a:solidFill>
            <a:prstDash val="lgDashDot"/>
          </a:ln>
        </p:spPr>
        <p:txBody>
          <a:bodyPr wrap="square" rtlCol="0">
            <a:spAutoFit/>
          </a:bodyPr>
          <a:lstStyle/>
          <a:p>
            <a:pPr algn="just"/>
            <a:r>
              <a:rPr lang="es-MX" sz="800" dirty="0">
                <a:solidFill>
                  <a:srgbClr val="003366"/>
                </a:solidFill>
                <a:latin typeface="Myriad Pro" panose="020B0503030403020204" pitchFamily="34" charset="0"/>
              </a:rPr>
              <a:t>SECOP II herramienta eficiente, incluyente y moderna que permite a la entidad cumplir a cabalidad con todos los retos asumidos por el Gobierno Nacional; y al ciudadano actuar como principal veedor y validador de los programas y proyectos. </a:t>
            </a:r>
            <a:endParaRPr lang="es-CO" sz="800" dirty="0">
              <a:solidFill>
                <a:srgbClr val="003366"/>
              </a:solidFill>
              <a:latin typeface="Myriad Pro" panose="020B0503030403020204" pitchFamily="34" charset="0"/>
            </a:endParaRPr>
          </a:p>
        </p:txBody>
      </p:sp>
      <p:sp>
        <p:nvSpPr>
          <p:cNvPr id="11" name="CuadroTexto 10"/>
          <p:cNvSpPr txBox="1"/>
          <p:nvPr/>
        </p:nvSpPr>
        <p:spPr>
          <a:xfrm>
            <a:off x="7482613" y="2356808"/>
            <a:ext cx="3855954" cy="1477328"/>
          </a:xfrm>
          <a:prstGeom prst="rect">
            <a:avLst/>
          </a:prstGeom>
          <a:noFill/>
          <a:ln>
            <a:solidFill>
              <a:srgbClr val="FF0000"/>
            </a:solidFill>
            <a:prstDash val="lgDashDot"/>
          </a:ln>
        </p:spPr>
        <p:txBody>
          <a:bodyPr wrap="square" rtlCol="0">
            <a:spAutoFit/>
          </a:bodyPr>
          <a:lstStyle/>
          <a:p>
            <a:pPr algn="r"/>
            <a:r>
              <a:rPr lang="es-CO" dirty="0">
                <a:solidFill>
                  <a:srgbClr val="003366"/>
                </a:solidFill>
                <a:latin typeface="Myriad Pro" panose="020B0503030403020204" pitchFamily="34" charset="0"/>
              </a:rPr>
              <a:t>LEY 1712 DE 2014</a:t>
            </a:r>
          </a:p>
          <a:p>
            <a:pPr marL="285750" indent="-285750">
              <a:buFont typeface="+mj-lt"/>
              <a:buAutoNum type="arabicPeriod"/>
            </a:pPr>
            <a:r>
              <a:rPr lang="es-MX" sz="800" dirty="0">
                <a:solidFill>
                  <a:srgbClr val="003366"/>
                </a:solidFill>
                <a:latin typeface="Myriad Pro" panose="020B0503030403020204" pitchFamily="34" charset="0"/>
              </a:rPr>
              <a:t>Principio de transparencia</a:t>
            </a:r>
          </a:p>
          <a:p>
            <a:pPr marL="285750" indent="-285750">
              <a:buFont typeface="+mj-lt"/>
              <a:buAutoNum type="arabicPeriod"/>
            </a:pPr>
            <a:r>
              <a:rPr lang="es-MX" sz="800" dirty="0">
                <a:solidFill>
                  <a:srgbClr val="003366"/>
                </a:solidFill>
                <a:latin typeface="Myriad Pro" panose="020B0503030403020204" pitchFamily="34" charset="0"/>
              </a:rPr>
              <a:t>Buena fe</a:t>
            </a:r>
          </a:p>
          <a:p>
            <a:pPr marL="285750" indent="-285750">
              <a:buFont typeface="+mj-lt"/>
              <a:buAutoNum type="arabicPeriod"/>
            </a:pPr>
            <a:r>
              <a:rPr lang="es-MX" sz="800" dirty="0">
                <a:solidFill>
                  <a:srgbClr val="003366"/>
                </a:solidFill>
                <a:latin typeface="Myriad Pro" panose="020B0503030403020204" pitchFamily="34" charset="0"/>
              </a:rPr>
              <a:t>Facilitación </a:t>
            </a:r>
          </a:p>
          <a:p>
            <a:pPr marL="285750" indent="-285750">
              <a:buFont typeface="+mj-lt"/>
              <a:buAutoNum type="arabicPeriod"/>
            </a:pPr>
            <a:r>
              <a:rPr lang="es-MX" sz="800" dirty="0">
                <a:solidFill>
                  <a:srgbClr val="003366"/>
                </a:solidFill>
                <a:latin typeface="Myriad Pro" panose="020B0503030403020204" pitchFamily="34" charset="0"/>
              </a:rPr>
              <a:t>No discriminación</a:t>
            </a:r>
          </a:p>
          <a:p>
            <a:pPr marL="285750" indent="-285750">
              <a:buFont typeface="+mj-lt"/>
              <a:buAutoNum type="arabicPeriod"/>
            </a:pPr>
            <a:r>
              <a:rPr lang="es-MX" sz="800" dirty="0">
                <a:solidFill>
                  <a:srgbClr val="003366"/>
                </a:solidFill>
                <a:latin typeface="Myriad Pro" panose="020B0503030403020204" pitchFamily="34" charset="0"/>
              </a:rPr>
              <a:t>Gratuidad</a:t>
            </a:r>
          </a:p>
          <a:p>
            <a:pPr marL="285750" indent="-285750">
              <a:buFont typeface="+mj-lt"/>
              <a:buAutoNum type="arabicPeriod"/>
            </a:pPr>
            <a:r>
              <a:rPr lang="es-MX" sz="800" dirty="0">
                <a:solidFill>
                  <a:srgbClr val="003366"/>
                </a:solidFill>
                <a:latin typeface="Myriad Pro" panose="020B0503030403020204" pitchFamily="34" charset="0"/>
              </a:rPr>
              <a:t>Celeridad </a:t>
            </a:r>
          </a:p>
          <a:p>
            <a:pPr marL="285750" indent="-285750">
              <a:buFont typeface="+mj-lt"/>
              <a:buAutoNum type="arabicPeriod"/>
            </a:pPr>
            <a:r>
              <a:rPr lang="es-MX" sz="800" dirty="0">
                <a:solidFill>
                  <a:srgbClr val="003366"/>
                </a:solidFill>
                <a:latin typeface="Myriad Pro" panose="020B0503030403020204" pitchFamily="34" charset="0"/>
              </a:rPr>
              <a:t>Eficacia </a:t>
            </a:r>
          </a:p>
          <a:p>
            <a:pPr marL="285750" indent="-285750">
              <a:buFont typeface="+mj-lt"/>
              <a:buAutoNum type="arabicPeriod"/>
            </a:pPr>
            <a:r>
              <a:rPr lang="es-MX" sz="800" dirty="0">
                <a:solidFill>
                  <a:srgbClr val="003366"/>
                </a:solidFill>
                <a:latin typeface="Myriad Pro" panose="020B0503030403020204" pitchFamily="34" charset="0"/>
              </a:rPr>
              <a:t>Calidad de la información, divulgación proactiva de la información y responsabilidad en el uso de la información</a:t>
            </a:r>
            <a:endParaRPr lang="es-CO" dirty="0">
              <a:solidFill>
                <a:srgbClr val="003366"/>
              </a:solidFill>
              <a:latin typeface="Myriad Pro" panose="020B0503030403020204" pitchFamily="34" charset="0"/>
            </a:endParaRPr>
          </a:p>
        </p:txBody>
      </p:sp>
      <p:sp>
        <p:nvSpPr>
          <p:cNvPr id="9" name="CuadroTexto 8"/>
          <p:cNvSpPr txBox="1"/>
          <p:nvPr/>
        </p:nvSpPr>
        <p:spPr>
          <a:xfrm>
            <a:off x="5881888" y="1409846"/>
            <a:ext cx="2867991" cy="784830"/>
          </a:xfrm>
          <a:prstGeom prst="rect">
            <a:avLst/>
          </a:prstGeom>
          <a:noFill/>
          <a:ln>
            <a:solidFill>
              <a:srgbClr val="FF0000"/>
            </a:solidFill>
            <a:prstDash val="lgDashDot"/>
          </a:ln>
        </p:spPr>
        <p:txBody>
          <a:bodyPr wrap="square" rtlCol="0">
            <a:spAutoFit/>
          </a:bodyPr>
          <a:lstStyle/>
          <a:p>
            <a:pPr algn="r"/>
            <a:r>
              <a:rPr lang="es-CO" dirty="0">
                <a:solidFill>
                  <a:srgbClr val="003366"/>
                </a:solidFill>
                <a:latin typeface="Myriad Pro" panose="020B0503030403020204" pitchFamily="34" charset="0"/>
              </a:rPr>
              <a:t>LEY 80 DE 1993</a:t>
            </a:r>
          </a:p>
          <a:p>
            <a:pPr marL="285750" indent="-285750">
              <a:buFont typeface="+mj-lt"/>
              <a:buAutoNum type="arabicPeriod"/>
            </a:pPr>
            <a:r>
              <a:rPr lang="es-CO" sz="900" dirty="0">
                <a:solidFill>
                  <a:srgbClr val="003366"/>
                </a:solidFill>
                <a:latin typeface="Myriad Pro" panose="020B0503030403020204" pitchFamily="34" charset="0"/>
              </a:rPr>
              <a:t>Transparencia</a:t>
            </a:r>
          </a:p>
          <a:p>
            <a:pPr marL="285750" indent="-285750">
              <a:buFont typeface="+mj-lt"/>
              <a:buAutoNum type="arabicPeriod"/>
            </a:pPr>
            <a:r>
              <a:rPr lang="es-CO" sz="900" dirty="0">
                <a:solidFill>
                  <a:srgbClr val="003366"/>
                </a:solidFill>
                <a:latin typeface="Myriad Pro" panose="020B0503030403020204" pitchFamily="34" charset="0"/>
              </a:rPr>
              <a:t>Economía</a:t>
            </a:r>
          </a:p>
          <a:p>
            <a:pPr marL="285750" indent="-285750">
              <a:buFont typeface="+mj-lt"/>
              <a:buAutoNum type="arabicPeriod"/>
            </a:pPr>
            <a:r>
              <a:rPr lang="es-CO" sz="900" dirty="0">
                <a:solidFill>
                  <a:srgbClr val="003366"/>
                </a:solidFill>
                <a:latin typeface="Myriad Pro" panose="020B0503030403020204" pitchFamily="34" charset="0"/>
              </a:rPr>
              <a:t>Responsabilidad</a:t>
            </a:r>
          </a:p>
        </p:txBody>
      </p:sp>
      <p:graphicFrame>
        <p:nvGraphicFramePr>
          <p:cNvPr id="7" name="Diagrama 6"/>
          <p:cNvGraphicFramePr/>
          <p:nvPr>
            <p:extLst>
              <p:ext uri="{D42A27DB-BD31-4B8C-83A1-F6EECF244321}">
                <p14:modId xmlns:p14="http://schemas.microsoft.com/office/powerpoint/2010/main" val="3560647594"/>
              </p:ext>
            </p:extLst>
          </p:nvPr>
        </p:nvGraphicFramePr>
        <p:xfrm>
          <a:off x="2460814" y="1432128"/>
          <a:ext cx="5918886" cy="3794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9"/>
          <p:cNvSpPr/>
          <p:nvPr/>
        </p:nvSpPr>
        <p:spPr>
          <a:xfrm>
            <a:off x="1461898" y="1082941"/>
            <a:ext cx="3342582" cy="338554"/>
          </a:xfrm>
          <a:prstGeom prst="rect">
            <a:avLst/>
          </a:prstGeom>
        </p:spPr>
        <p:txBody>
          <a:bodyPr wrap="none">
            <a:spAutoFit/>
          </a:bodyPr>
          <a:lstStyle/>
          <a:p>
            <a:pPr>
              <a:defRPr sz="1600" b="1" i="0" u="none" strike="noStrike" kern="1200" cap="all" baseline="0">
                <a:solidFill>
                  <a:prstClr val="black"/>
                </a:solidFill>
                <a:latin typeface="Arial Narrow" panose="020B0606020202030204" pitchFamily="34" charset="0"/>
                <a:ea typeface="+mn-ea"/>
                <a:cs typeface="+mn-cs"/>
              </a:defRPr>
            </a:pPr>
            <a:r>
              <a:rPr lang="es-CO" b="1" dirty="0">
                <a:solidFill>
                  <a:srgbClr val="003366"/>
                </a:solidFill>
                <a:latin typeface="Myriad Pro" panose="020B0503030403020204" pitchFamily="34" charset="0"/>
              </a:rPr>
              <a:t>HERRAMIENTAS PARA LA GESTION</a:t>
            </a:r>
          </a:p>
        </p:txBody>
      </p:sp>
      <p:sp>
        <p:nvSpPr>
          <p:cNvPr id="16" name="Elipse 15"/>
          <p:cNvSpPr/>
          <p:nvPr/>
        </p:nvSpPr>
        <p:spPr>
          <a:xfrm>
            <a:off x="4886240" y="2933608"/>
            <a:ext cx="1114768" cy="1145875"/>
          </a:xfrm>
          <a:prstGeom prst="ellipse">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400" dirty="0">
              <a:solidFill>
                <a:schemeClr val="bg1"/>
              </a:solidFill>
            </a:endParaRPr>
          </a:p>
        </p:txBody>
      </p:sp>
      <p:sp>
        <p:nvSpPr>
          <p:cNvPr id="17" name="Rectángulo 16"/>
          <p:cNvSpPr/>
          <p:nvPr/>
        </p:nvSpPr>
        <p:spPr>
          <a:xfrm>
            <a:off x="4823515" y="3298796"/>
            <a:ext cx="1240218" cy="415498"/>
          </a:xfrm>
          <a:prstGeom prst="rect">
            <a:avLst/>
          </a:prstGeom>
        </p:spPr>
        <p:txBody>
          <a:bodyPr wrap="square">
            <a:spAutoFit/>
          </a:bodyPr>
          <a:lstStyle/>
          <a:p>
            <a:pPr algn="ctr"/>
            <a:r>
              <a:rPr lang="es-CO" sz="1050" b="1" dirty="0">
                <a:solidFill>
                  <a:schemeClr val="bg1"/>
                </a:solidFill>
                <a:latin typeface="Myriad Pro" panose="020B0503030403020204" pitchFamily="34" charset="0"/>
              </a:rPr>
              <a:t>CONTRATACIÓN PÚBLICA</a:t>
            </a:r>
          </a:p>
        </p:txBody>
      </p:sp>
      <p:sp>
        <p:nvSpPr>
          <p:cNvPr id="18" name="CuadroTexto 17"/>
          <p:cNvSpPr txBox="1"/>
          <p:nvPr/>
        </p:nvSpPr>
        <p:spPr>
          <a:xfrm>
            <a:off x="6336818" y="5330794"/>
            <a:ext cx="5036230" cy="338554"/>
          </a:xfrm>
          <a:prstGeom prst="rect">
            <a:avLst/>
          </a:prstGeom>
          <a:noFill/>
        </p:spPr>
        <p:txBody>
          <a:bodyPr wrap="square" rtlCol="0">
            <a:spAutoFit/>
          </a:bodyPr>
          <a:lstStyle/>
          <a:p>
            <a:pPr algn="r"/>
            <a:r>
              <a:rPr lang="es-CO" sz="1600" dirty="0">
                <a:solidFill>
                  <a:srgbClr val="003366"/>
                </a:solidFill>
                <a:latin typeface="Myriad Pro" panose="020B0503030403020204" pitchFamily="34" charset="0"/>
              </a:rPr>
              <a:t>Una entidad comprometida, responsable y objetiva</a:t>
            </a:r>
          </a:p>
        </p:txBody>
      </p:sp>
      <p:grpSp>
        <p:nvGrpSpPr>
          <p:cNvPr id="19" name="Group 18">
            <a:extLst>
              <a:ext uri="{FF2B5EF4-FFF2-40B4-BE49-F238E27FC236}">
                <a16:creationId xmlns:a16="http://schemas.microsoft.com/office/drawing/2014/main" id="{E30E9C60-4FAE-5046-850F-10F9B688F1B8}"/>
              </a:ext>
            </a:extLst>
          </p:cNvPr>
          <p:cNvGrpSpPr/>
          <p:nvPr/>
        </p:nvGrpSpPr>
        <p:grpSpPr>
          <a:xfrm>
            <a:off x="0" y="-5709"/>
            <a:ext cx="9060212" cy="830181"/>
            <a:chOff x="0" y="421103"/>
            <a:chExt cx="9060212" cy="830181"/>
          </a:xfrm>
        </p:grpSpPr>
        <p:sp>
          <p:nvSpPr>
            <p:cNvPr id="20" name="Rectangle 19">
              <a:extLst>
                <a:ext uri="{FF2B5EF4-FFF2-40B4-BE49-F238E27FC236}">
                  <a16:creationId xmlns:a16="http://schemas.microsoft.com/office/drawing/2014/main" id="{03A11E0F-0FB3-5C49-A13A-C8E36B102520}"/>
                </a:ext>
              </a:extLst>
            </p:cNvPr>
            <p:cNvSpPr/>
            <p:nvPr/>
          </p:nvSpPr>
          <p:spPr>
            <a:xfrm>
              <a:off x="1465386" y="421105"/>
              <a:ext cx="759482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A79BB0D7-F900-3646-A422-AE4C66191FC6}"/>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12A64B87-3B9B-E740-98DE-2802EAE351F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ítulo 1">
            <a:extLst>
              <a:ext uri="{FF2B5EF4-FFF2-40B4-BE49-F238E27FC236}">
                <a16:creationId xmlns:a16="http://schemas.microsoft.com/office/drawing/2014/main" id="{E575105B-687B-B046-8F75-BAB53AAE6D9B}"/>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Transparencia como necesidad</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1974012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a 13"/>
          <p:cNvGraphicFramePr>
            <a:graphicFrameLocks noGrp="1"/>
          </p:cNvGraphicFramePr>
          <p:nvPr>
            <p:extLst>
              <p:ext uri="{D42A27DB-BD31-4B8C-83A1-F6EECF244321}">
                <p14:modId xmlns:p14="http://schemas.microsoft.com/office/powerpoint/2010/main" val="1289822545"/>
              </p:ext>
            </p:extLst>
          </p:nvPr>
        </p:nvGraphicFramePr>
        <p:xfrm>
          <a:off x="797011" y="1840803"/>
          <a:ext cx="10543457" cy="1235278"/>
        </p:xfrm>
        <a:graphic>
          <a:graphicData uri="http://schemas.openxmlformats.org/drawingml/2006/table">
            <a:tbl>
              <a:tblPr/>
              <a:tblGrid>
                <a:gridCol w="1731566">
                  <a:extLst>
                    <a:ext uri="{9D8B030D-6E8A-4147-A177-3AD203B41FA5}">
                      <a16:colId xmlns:a16="http://schemas.microsoft.com/office/drawing/2014/main" val="20000"/>
                    </a:ext>
                  </a:extLst>
                </a:gridCol>
                <a:gridCol w="585987">
                  <a:extLst>
                    <a:ext uri="{9D8B030D-6E8A-4147-A177-3AD203B41FA5}">
                      <a16:colId xmlns:a16="http://schemas.microsoft.com/office/drawing/2014/main" val="20001"/>
                    </a:ext>
                  </a:extLst>
                </a:gridCol>
                <a:gridCol w="926493">
                  <a:extLst>
                    <a:ext uri="{9D8B030D-6E8A-4147-A177-3AD203B41FA5}">
                      <a16:colId xmlns:a16="http://schemas.microsoft.com/office/drawing/2014/main" val="20002"/>
                    </a:ext>
                  </a:extLst>
                </a:gridCol>
                <a:gridCol w="585987">
                  <a:extLst>
                    <a:ext uri="{9D8B030D-6E8A-4147-A177-3AD203B41FA5}">
                      <a16:colId xmlns:a16="http://schemas.microsoft.com/office/drawing/2014/main" val="20003"/>
                    </a:ext>
                  </a:extLst>
                </a:gridCol>
                <a:gridCol w="926493">
                  <a:extLst>
                    <a:ext uri="{9D8B030D-6E8A-4147-A177-3AD203B41FA5}">
                      <a16:colId xmlns:a16="http://schemas.microsoft.com/office/drawing/2014/main" val="20004"/>
                    </a:ext>
                  </a:extLst>
                </a:gridCol>
                <a:gridCol w="585987">
                  <a:extLst>
                    <a:ext uri="{9D8B030D-6E8A-4147-A177-3AD203B41FA5}">
                      <a16:colId xmlns:a16="http://schemas.microsoft.com/office/drawing/2014/main" val="20005"/>
                    </a:ext>
                  </a:extLst>
                </a:gridCol>
                <a:gridCol w="863144">
                  <a:extLst>
                    <a:ext uri="{9D8B030D-6E8A-4147-A177-3AD203B41FA5}">
                      <a16:colId xmlns:a16="http://schemas.microsoft.com/office/drawing/2014/main" val="20006"/>
                    </a:ext>
                  </a:extLst>
                </a:gridCol>
                <a:gridCol w="585987">
                  <a:extLst>
                    <a:ext uri="{9D8B030D-6E8A-4147-A177-3AD203B41FA5}">
                      <a16:colId xmlns:a16="http://schemas.microsoft.com/office/drawing/2014/main" val="20007"/>
                    </a:ext>
                  </a:extLst>
                </a:gridCol>
                <a:gridCol w="1069030">
                  <a:extLst>
                    <a:ext uri="{9D8B030D-6E8A-4147-A177-3AD203B41FA5}">
                      <a16:colId xmlns:a16="http://schemas.microsoft.com/office/drawing/2014/main" val="20008"/>
                    </a:ext>
                  </a:extLst>
                </a:gridCol>
                <a:gridCol w="815631">
                  <a:extLst>
                    <a:ext uri="{9D8B030D-6E8A-4147-A177-3AD203B41FA5}">
                      <a16:colId xmlns:a16="http://schemas.microsoft.com/office/drawing/2014/main" val="20009"/>
                    </a:ext>
                  </a:extLst>
                </a:gridCol>
                <a:gridCol w="971365">
                  <a:extLst>
                    <a:ext uri="{9D8B030D-6E8A-4147-A177-3AD203B41FA5}">
                      <a16:colId xmlns:a16="http://schemas.microsoft.com/office/drawing/2014/main" val="20010"/>
                    </a:ext>
                  </a:extLst>
                </a:gridCol>
                <a:gridCol w="895787">
                  <a:extLst>
                    <a:ext uri="{9D8B030D-6E8A-4147-A177-3AD203B41FA5}">
                      <a16:colId xmlns:a16="http://schemas.microsoft.com/office/drawing/2014/main" val="20011"/>
                    </a:ext>
                  </a:extLst>
                </a:gridCol>
              </a:tblGrid>
              <a:tr h="163819">
                <a:tc>
                  <a:txBody>
                    <a:bodyPr/>
                    <a:lstStyle/>
                    <a:p>
                      <a:pPr algn="ctr" fontAlgn="ctr"/>
                      <a:endParaRPr lang="es-CO" sz="900" b="0" i="0" u="none" strike="noStrike" dirty="0">
                        <a:solidFill>
                          <a:srgbClr val="003366"/>
                        </a:solidFill>
                        <a:effectLst/>
                        <a:latin typeface="Myriad Pro" panose="020B0503030403020204" pitchFamily="34" charset="0"/>
                      </a:endParaRPr>
                    </a:p>
                  </a:txBody>
                  <a:tcPr marL="7801" marR="7801" marT="7801"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ctr"/>
                      <a:r>
                        <a:rPr lang="es-CO" sz="700" b="1" i="0" u="none" strike="noStrike">
                          <a:solidFill>
                            <a:srgbClr val="003366"/>
                          </a:solidFill>
                          <a:effectLst/>
                          <a:latin typeface="Myriad Pro" panose="020B0503030403020204" pitchFamily="34" charset="0"/>
                        </a:rPr>
                        <a:t>PROCESOS EN PREPLIEGO</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s-CO"/>
                    </a:p>
                  </a:txBody>
                  <a:tcPr/>
                </a:tc>
                <a:tc gridSpan="2">
                  <a:txBody>
                    <a:bodyPr/>
                    <a:lstStyle/>
                    <a:p>
                      <a:pPr algn="ctr" fontAlgn="ctr"/>
                      <a:r>
                        <a:rPr lang="es-CO" sz="700" b="1" i="0" u="none" strike="noStrike">
                          <a:solidFill>
                            <a:srgbClr val="003366"/>
                          </a:solidFill>
                          <a:effectLst/>
                          <a:latin typeface="Myriad Pro" panose="020B0503030403020204" pitchFamily="34" charset="0"/>
                        </a:rPr>
                        <a:t>PROCESOS EVUALUACION</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s-CO"/>
                    </a:p>
                  </a:txBody>
                  <a:tcPr/>
                </a:tc>
                <a:tc gridSpan="2">
                  <a:txBody>
                    <a:bodyPr/>
                    <a:lstStyle/>
                    <a:p>
                      <a:pPr algn="ctr" fontAlgn="ctr"/>
                      <a:r>
                        <a:rPr lang="es-CO" sz="700" b="1" i="0" u="none" strike="noStrike">
                          <a:solidFill>
                            <a:srgbClr val="003366"/>
                          </a:solidFill>
                          <a:effectLst/>
                          <a:latin typeface="Myriad Pro" panose="020B0503030403020204" pitchFamily="34" charset="0"/>
                        </a:rPr>
                        <a:t>PROCESOS DECLARADOS DESIERTOS</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s-CO"/>
                    </a:p>
                  </a:txBody>
                  <a:tcPr/>
                </a:tc>
                <a:tc gridSpan="2">
                  <a:txBody>
                    <a:bodyPr/>
                    <a:lstStyle/>
                    <a:p>
                      <a:pPr algn="ctr" fontAlgn="ctr"/>
                      <a:r>
                        <a:rPr lang="es-CO" sz="700" b="1" i="0" u="none" strike="noStrike">
                          <a:solidFill>
                            <a:srgbClr val="003366"/>
                          </a:solidFill>
                          <a:effectLst/>
                          <a:latin typeface="Myriad Pro" panose="020B0503030403020204" pitchFamily="34" charset="0"/>
                        </a:rPr>
                        <a:t>PROCESOS ADJUDICADO</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s-CO"/>
                    </a:p>
                  </a:txBody>
                  <a:tcPr/>
                </a:tc>
                <a:tc>
                  <a:txBody>
                    <a:bodyPr/>
                    <a:lstStyle/>
                    <a:p>
                      <a:pPr algn="ctr" fontAlgn="ctr"/>
                      <a:r>
                        <a:rPr lang="es-CO" sz="700" b="1" i="0" u="none" strike="noStrike">
                          <a:solidFill>
                            <a:srgbClr val="003366"/>
                          </a:solidFill>
                          <a:effectLst/>
                          <a:latin typeface="Myriad Pro" panose="020B0503030403020204" pitchFamily="34" charset="0"/>
                        </a:rPr>
                        <a:t>TOTAL PROCESOS</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CO" sz="700" b="1" i="0" u="none" strike="noStrike">
                          <a:solidFill>
                            <a:srgbClr val="003366"/>
                          </a:solidFill>
                          <a:effectLst/>
                          <a:latin typeface="Myriad Pro" panose="020B0503030403020204" pitchFamily="34" charset="0"/>
                        </a:rPr>
                        <a:t>AFECTACION</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CO" sz="700" b="1" i="0" u="none" strike="noStrike">
                          <a:solidFill>
                            <a:srgbClr val="003366"/>
                          </a:solidFill>
                          <a:effectLst/>
                          <a:latin typeface="Myriad Pro" panose="020B0503030403020204" pitchFamily="34" charset="0"/>
                        </a:rPr>
                        <a:t>N° PROPUESTAS</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63819">
                <a:tc>
                  <a:txBody>
                    <a:bodyPr/>
                    <a:lstStyle/>
                    <a:p>
                      <a:pPr algn="ctr" fontAlgn="ctr"/>
                      <a:r>
                        <a:rPr lang="es-CO" sz="700" b="0" i="0" u="none" strike="noStrike" dirty="0">
                          <a:solidFill>
                            <a:srgbClr val="003366"/>
                          </a:solidFill>
                          <a:effectLst/>
                          <a:latin typeface="Myriad Pro" panose="020B0503030403020204" pitchFamily="34" charset="0"/>
                        </a:rPr>
                        <a:t>LICITACIÓN PÚBLICA</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4</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20.340.377.003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14</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53.441.268.319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0</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dirty="0">
                          <a:solidFill>
                            <a:srgbClr val="003366"/>
                          </a:solidFill>
                          <a:effectLst/>
                          <a:latin typeface="Myriad Pro" panose="020B0503030403020204" pitchFamily="34" charset="0"/>
                        </a:rPr>
                        <a:t>-</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38</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1.111.626.149.206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56</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1.185.407.794.528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s-CO" sz="800" b="1" i="0" u="none" strike="noStrike">
                          <a:solidFill>
                            <a:srgbClr val="003366"/>
                          </a:solidFill>
                          <a:effectLst/>
                          <a:latin typeface="Myriad Pro" panose="020B0503030403020204" pitchFamily="34" charset="0"/>
                        </a:rPr>
                        <a:t>1551</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1"/>
                  </a:ext>
                </a:extLst>
              </a:tr>
              <a:tr h="163819">
                <a:tc>
                  <a:txBody>
                    <a:bodyPr/>
                    <a:lstStyle/>
                    <a:p>
                      <a:pPr algn="ctr" fontAlgn="ctr"/>
                      <a:r>
                        <a:rPr lang="es-CO" sz="700" b="0" i="0" u="none" strike="noStrike">
                          <a:solidFill>
                            <a:srgbClr val="003366"/>
                          </a:solidFill>
                          <a:effectLst/>
                          <a:latin typeface="Myriad Pro" panose="020B0503030403020204" pitchFamily="34" charset="0"/>
                        </a:rPr>
                        <a:t>CONCURSO DE MERITOS ABIERTO</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16</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 $            12.381.110.127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29</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 $            28.846.510.395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1</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a:solidFill>
                            <a:srgbClr val="003366"/>
                          </a:solidFill>
                          <a:effectLst/>
                          <a:latin typeface="Myriad Pro" panose="020B0503030403020204" pitchFamily="34" charset="0"/>
                        </a:rPr>
                        <a:t>-</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131</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 $                148.987.616.310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3366"/>
                          </a:solidFill>
                          <a:effectLst/>
                          <a:latin typeface="Myriad Pro" panose="020B0503030403020204" pitchFamily="34" charset="0"/>
                        </a:rPr>
                        <a:t>177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 $            190.215.236.831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1" i="0" u="none" strike="noStrike">
                          <a:solidFill>
                            <a:srgbClr val="003366"/>
                          </a:solidFill>
                          <a:effectLst/>
                          <a:latin typeface="Myriad Pro" panose="020B0503030403020204" pitchFamily="34" charset="0"/>
                        </a:rPr>
                        <a:t>6642</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6018">
                <a:tc>
                  <a:txBody>
                    <a:bodyPr/>
                    <a:lstStyle/>
                    <a:p>
                      <a:pPr algn="ctr" fontAlgn="b"/>
                      <a:r>
                        <a:rPr lang="es-CO" sz="700" b="0" i="0" u="none" strike="noStrike">
                          <a:solidFill>
                            <a:srgbClr val="003366"/>
                          </a:solidFill>
                          <a:effectLst/>
                          <a:latin typeface="Myriad Pro" panose="020B0503030403020204" pitchFamily="34" charset="0"/>
                        </a:rPr>
                        <a:t>SELECCIÓN ABREVIADA MENOR CUANTIA</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3.783.251.720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8</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2.013.642.529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1</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1.001.277.246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24</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12.967.356.921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40</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19.765.528.416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s-CO" sz="800" b="1" i="0" u="none" strike="noStrike">
                          <a:solidFill>
                            <a:srgbClr val="003366"/>
                          </a:solidFill>
                          <a:effectLst/>
                          <a:latin typeface="Myriad Pro" panose="020B0503030403020204" pitchFamily="34" charset="0"/>
                        </a:rPr>
                        <a:t>416</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3"/>
                  </a:ext>
                </a:extLst>
              </a:tr>
              <a:tr h="163819">
                <a:tc>
                  <a:txBody>
                    <a:bodyPr/>
                    <a:lstStyle/>
                    <a:p>
                      <a:pPr algn="ctr" fontAlgn="b"/>
                      <a:r>
                        <a:rPr lang="es-CO" sz="700" b="0" i="0" u="none" strike="noStrike" dirty="0">
                          <a:solidFill>
                            <a:srgbClr val="003366"/>
                          </a:solidFill>
                          <a:effectLst/>
                          <a:latin typeface="Myriad Pro" panose="020B0503030403020204" pitchFamily="34" charset="0"/>
                        </a:rPr>
                        <a:t>SELECCIÓN ABREVIADA SUBASTA INVERSA</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0</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dirty="0">
                          <a:solidFill>
                            <a:srgbClr val="003366"/>
                          </a:solidFill>
                          <a:effectLst/>
                          <a:latin typeface="Myriad Pro" panose="020B0503030403020204" pitchFamily="34" charset="0"/>
                        </a:rPr>
                        <a:t>-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1</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 $                537.000.000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0</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dirty="0">
                          <a:solidFill>
                            <a:srgbClr val="003366"/>
                          </a:solidFill>
                          <a:effectLst/>
                          <a:latin typeface="Myriad Pro" panose="020B0503030403020204" pitchFamily="34" charset="0"/>
                        </a:rPr>
                        <a:t>-</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4</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 $                    3.254.252.240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5</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a:solidFill>
                            <a:srgbClr val="003366"/>
                          </a:solidFill>
                          <a:effectLst/>
                          <a:latin typeface="Myriad Pro" panose="020B0503030403020204" pitchFamily="34" charset="0"/>
                        </a:rPr>
                        <a:t> $               3.791.252.240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CO" sz="800" b="1" i="0" u="none" strike="noStrike">
                          <a:solidFill>
                            <a:srgbClr val="003366"/>
                          </a:solidFill>
                          <a:effectLst/>
                          <a:latin typeface="Myriad Pro" panose="020B0503030403020204" pitchFamily="34" charset="0"/>
                        </a:rPr>
                        <a:t>15</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63819">
                <a:tc>
                  <a:txBody>
                    <a:bodyPr/>
                    <a:lstStyle/>
                    <a:p>
                      <a:pPr algn="ctr" fontAlgn="ctr"/>
                      <a:r>
                        <a:rPr lang="es-CO" sz="700" b="0" i="0" u="none" strike="noStrike" dirty="0">
                          <a:solidFill>
                            <a:srgbClr val="003366"/>
                          </a:solidFill>
                          <a:effectLst/>
                          <a:latin typeface="Myriad Pro" panose="020B0503030403020204" pitchFamily="34" charset="0"/>
                        </a:rPr>
                        <a:t>INVITACION PUBLICA</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0</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dirty="0">
                          <a:solidFill>
                            <a:srgbClr val="003366"/>
                          </a:solidFill>
                          <a:effectLst/>
                          <a:latin typeface="Myriad Pro" panose="020B0503030403020204" pitchFamily="34" charset="0"/>
                        </a:rPr>
                        <a:t>-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5</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289.424.685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3</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187.672.500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19</a:t>
                      </a:r>
                    </a:p>
                  </a:txBody>
                  <a:tcPr marL="7801" marR="7801" marT="78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972.309.956 </a:t>
                      </a:r>
                    </a:p>
                  </a:txBody>
                  <a:tcPr marL="7801" marR="7801" marT="78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27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b"/>
                      <a:r>
                        <a:rPr lang="es-CO" sz="700" b="0" i="0" u="none" strike="noStrike">
                          <a:solidFill>
                            <a:srgbClr val="003366"/>
                          </a:solidFill>
                          <a:effectLst/>
                          <a:latin typeface="Myriad Pro" panose="020B0503030403020204" pitchFamily="34" charset="0"/>
                        </a:rPr>
                        <a:t> $               1.449.407.141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s-CO" sz="800" b="1" i="0" u="none" strike="noStrike">
                          <a:solidFill>
                            <a:srgbClr val="003366"/>
                          </a:solidFill>
                          <a:effectLst/>
                          <a:latin typeface="Myriad Pro" panose="020B0503030403020204" pitchFamily="34" charset="0"/>
                        </a:rPr>
                        <a:t>227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05"/>
                  </a:ext>
                </a:extLst>
              </a:tr>
              <a:tr h="202823">
                <a:tc>
                  <a:txBody>
                    <a:bodyPr/>
                    <a:lstStyle/>
                    <a:p>
                      <a:pPr algn="ctr" fontAlgn="ctr"/>
                      <a:r>
                        <a:rPr lang="es-CO" sz="800" b="0" i="0" u="none" strike="noStrike" dirty="0">
                          <a:solidFill>
                            <a:srgbClr val="003366"/>
                          </a:solidFill>
                          <a:effectLst/>
                          <a:latin typeface="Myriad Pro" panose="020B0503030403020204" pitchFamily="34" charset="0"/>
                        </a:rPr>
                        <a:t>TOTAL</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a:solidFill>
                            <a:srgbClr val="003366"/>
                          </a:solidFill>
                          <a:effectLst/>
                          <a:latin typeface="Myriad Pro" panose="020B0503030403020204" pitchFamily="34" charset="0"/>
                        </a:rPr>
                        <a:t>27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 $        36.504.738.850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a:solidFill>
                            <a:srgbClr val="003366"/>
                          </a:solidFill>
                          <a:effectLst/>
                          <a:latin typeface="Myriad Pro" panose="020B0503030403020204" pitchFamily="34" charset="0"/>
                        </a:rPr>
                        <a:t>57</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 $        85.127.845.928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a:solidFill>
                            <a:srgbClr val="003366"/>
                          </a:solidFill>
                          <a:effectLst/>
                          <a:latin typeface="Myriad Pro" panose="020B0503030403020204" pitchFamily="34" charset="0"/>
                        </a:rPr>
                        <a:t>5</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 $       1.188.949.746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216</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 $         1.277.807.684.632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305</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 $     1.400.629.219.156 </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s-CO" sz="800" b="0" i="0" u="none" strike="noStrike" dirty="0">
                          <a:solidFill>
                            <a:srgbClr val="003366"/>
                          </a:solidFill>
                          <a:effectLst/>
                          <a:latin typeface="Myriad Pro" panose="020B0503030403020204" pitchFamily="34" charset="0"/>
                        </a:rPr>
                        <a:t>8851</a:t>
                      </a:r>
                    </a:p>
                  </a:txBody>
                  <a:tcPr marL="7801" marR="7801" marT="780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0006"/>
                  </a:ext>
                </a:extLst>
              </a:tr>
            </a:tbl>
          </a:graphicData>
        </a:graphic>
      </p:graphicFrame>
      <p:sp>
        <p:nvSpPr>
          <p:cNvPr id="15" name="CuadroTexto 14"/>
          <p:cNvSpPr txBox="1"/>
          <p:nvPr/>
        </p:nvSpPr>
        <p:spPr>
          <a:xfrm>
            <a:off x="797011" y="3266145"/>
            <a:ext cx="10409705" cy="338554"/>
          </a:xfrm>
          <a:prstGeom prst="rect">
            <a:avLst/>
          </a:prstGeom>
          <a:noFill/>
        </p:spPr>
        <p:txBody>
          <a:bodyPr wrap="square" rtlCol="0">
            <a:spAutoFit/>
          </a:bodyPr>
          <a:lstStyle/>
          <a:p>
            <a:pPr algn="r"/>
            <a:r>
              <a:rPr lang="es-CO" sz="1600" dirty="0">
                <a:solidFill>
                  <a:srgbClr val="003366"/>
                </a:solidFill>
                <a:latin typeface="Myriad Pro" panose="020B0503030403020204" pitchFamily="34" charset="0"/>
              </a:rPr>
              <a:t>Cifras de la gestión contractual durante el periodo agosto de 2018 – agosto de 2019.</a:t>
            </a:r>
          </a:p>
        </p:txBody>
      </p:sp>
      <p:sp>
        <p:nvSpPr>
          <p:cNvPr id="16" name="CuadroTexto 15"/>
          <p:cNvSpPr txBox="1"/>
          <p:nvPr/>
        </p:nvSpPr>
        <p:spPr>
          <a:xfrm>
            <a:off x="4313591" y="5222050"/>
            <a:ext cx="7026876" cy="369332"/>
          </a:xfrm>
          <a:prstGeom prst="rect">
            <a:avLst/>
          </a:prstGeom>
          <a:noFill/>
        </p:spPr>
        <p:txBody>
          <a:bodyPr wrap="square" rtlCol="0">
            <a:spAutoFit/>
          </a:bodyPr>
          <a:lstStyle>
            <a:defPPr>
              <a:defRPr lang="es-CO"/>
            </a:defPPr>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s-CO" b="1" dirty="0">
                <a:solidFill>
                  <a:srgbClr val="003366"/>
                </a:solidFill>
                <a:latin typeface="Myriad Pro" panose="020B0503030403020204" pitchFamily="34" charset="0"/>
              </a:rPr>
              <a:t>INVIAS </a:t>
            </a:r>
            <a:r>
              <a:rPr lang="es-CO" dirty="0">
                <a:solidFill>
                  <a:srgbClr val="003366"/>
                </a:solidFill>
                <a:latin typeface="Myriad Pro" panose="020B0503030403020204" pitchFamily="34" charset="0"/>
              </a:rPr>
              <a:t>entidad responsable con la Nación.</a:t>
            </a:r>
          </a:p>
        </p:txBody>
      </p:sp>
      <p:sp>
        <p:nvSpPr>
          <p:cNvPr id="19" name="Rectángulo 18"/>
          <p:cNvSpPr/>
          <p:nvPr/>
        </p:nvSpPr>
        <p:spPr>
          <a:xfrm>
            <a:off x="1465383" y="1085566"/>
            <a:ext cx="2521844" cy="338554"/>
          </a:xfrm>
          <a:prstGeom prst="rect">
            <a:avLst/>
          </a:prstGeom>
        </p:spPr>
        <p:txBody>
          <a:bodyPr wrap="none">
            <a:spAutoFit/>
          </a:bodyPr>
          <a:lstStyle/>
          <a:p>
            <a:pPr>
              <a:defRPr sz="1600" b="1" i="0" u="none" strike="noStrike" kern="1200" cap="all" baseline="0">
                <a:solidFill>
                  <a:prstClr val="black"/>
                </a:solidFill>
                <a:latin typeface="Arial Narrow" panose="020B0606020202030204" pitchFamily="34" charset="0"/>
                <a:ea typeface="+mn-ea"/>
                <a:cs typeface="+mn-cs"/>
              </a:defRPr>
            </a:pPr>
            <a:r>
              <a:rPr lang="es-CO" b="1" dirty="0">
                <a:solidFill>
                  <a:srgbClr val="003366"/>
                </a:solidFill>
                <a:latin typeface="Myriad Pro" panose="020B0503030403020204" pitchFamily="34" charset="0"/>
              </a:rPr>
              <a:t>Resumen de la gestión</a:t>
            </a:r>
          </a:p>
        </p:txBody>
      </p:sp>
      <p:grpSp>
        <p:nvGrpSpPr>
          <p:cNvPr id="7" name="Group 6">
            <a:extLst>
              <a:ext uri="{FF2B5EF4-FFF2-40B4-BE49-F238E27FC236}">
                <a16:creationId xmlns:a16="http://schemas.microsoft.com/office/drawing/2014/main" id="{E2911F9A-A9AA-624D-BC79-8C37C4273CCA}"/>
              </a:ext>
            </a:extLst>
          </p:cNvPr>
          <p:cNvGrpSpPr/>
          <p:nvPr/>
        </p:nvGrpSpPr>
        <p:grpSpPr>
          <a:xfrm>
            <a:off x="0" y="-5709"/>
            <a:ext cx="6542314" cy="830181"/>
            <a:chOff x="0" y="421103"/>
            <a:chExt cx="6542314" cy="830181"/>
          </a:xfrm>
        </p:grpSpPr>
        <p:sp>
          <p:nvSpPr>
            <p:cNvPr id="8" name="Rectangle 7">
              <a:extLst>
                <a:ext uri="{FF2B5EF4-FFF2-40B4-BE49-F238E27FC236}">
                  <a16:creationId xmlns:a16="http://schemas.microsoft.com/office/drawing/2014/main" id="{05C966D8-9002-DE4C-88D0-788527D5E33E}"/>
                </a:ext>
              </a:extLst>
            </p:cNvPr>
            <p:cNvSpPr/>
            <p:nvPr/>
          </p:nvSpPr>
          <p:spPr>
            <a:xfrm>
              <a:off x="1465386" y="421105"/>
              <a:ext cx="50769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B0EB2E7-DEE2-C548-BF1C-20A9BFCBDAA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367B0F52-D793-E24C-8106-E2383E5FE766}"/>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ítulo 1">
            <a:extLst>
              <a:ext uri="{FF2B5EF4-FFF2-40B4-BE49-F238E27FC236}">
                <a16:creationId xmlns:a16="http://schemas.microsoft.com/office/drawing/2014/main" id="{58FAB72F-E2EF-DA4B-A7B3-F1E902299D29}"/>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Gestión 2018 - 2019</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4544754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p:cNvGraphicFramePr>
            <a:graphicFrameLocks/>
          </p:cNvGraphicFramePr>
          <p:nvPr>
            <p:extLst>
              <p:ext uri="{D42A27DB-BD31-4B8C-83A1-F6EECF244321}">
                <p14:modId xmlns:p14="http://schemas.microsoft.com/office/powerpoint/2010/main" val="3859930310"/>
              </p:ext>
            </p:extLst>
          </p:nvPr>
        </p:nvGraphicFramePr>
        <p:xfrm>
          <a:off x="1097354" y="978078"/>
          <a:ext cx="9111049" cy="455728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p:cNvSpPr/>
          <p:nvPr/>
        </p:nvSpPr>
        <p:spPr>
          <a:xfrm>
            <a:off x="7547583" y="2714446"/>
            <a:ext cx="2660820" cy="400110"/>
          </a:xfrm>
          <a:prstGeom prst="rect">
            <a:avLst/>
          </a:prstGeom>
        </p:spPr>
        <p:txBody>
          <a:bodyPr wrap="square">
            <a:spAutoFit/>
          </a:bodyPr>
          <a:lstStyle/>
          <a:p>
            <a:pPr algn="ctr"/>
            <a:r>
              <a:rPr lang="es-CO" sz="2000" b="1" dirty="0">
                <a:solidFill>
                  <a:srgbClr val="003366"/>
                </a:solidFill>
                <a:latin typeface="Myriad Pro" panose="020B0503030403020204" pitchFamily="34" charset="0"/>
              </a:rPr>
              <a:t> $ 1.277.807.684.632 </a:t>
            </a:r>
            <a:endParaRPr lang="es-CO" sz="2000" dirty="0">
              <a:solidFill>
                <a:srgbClr val="003366"/>
              </a:solidFill>
              <a:latin typeface="Myriad Pro" panose="020B0503030403020204" pitchFamily="34" charset="0"/>
            </a:endParaRPr>
          </a:p>
        </p:txBody>
      </p:sp>
      <p:sp>
        <p:nvSpPr>
          <p:cNvPr id="2" name="CuadroTexto 1"/>
          <p:cNvSpPr txBox="1"/>
          <p:nvPr/>
        </p:nvSpPr>
        <p:spPr>
          <a:xfrm>
            <a:off x="2876470" y="5166031"/>
            <a:ext cx="7811103" cy="369332"/>
          </a:xfrm>
          <a:prstGeom prst="rect">
            <a:avLst/>
          </a:prstGeom>
          <a:noFill/>
        </p:spPr>
        <p:txBody>
          <a:bodyPr wrap="square" rtlCol="0">
            <a:spAutoFit/>
          </a:bodyPr>
          <a:lstStyle>
            <a:defPPr>
              <a:defRPr lang="es-CO"/>
            </a:defPPr>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s-CO" b="1" dirty="0">
                <a:solidFill>
                  <a:srgbClr val="003366"/>
                </a:solidFill>
                <a:latin typeface="Myriad Pro" panose="020B0503030403020204" pitchFamily="34" charset="0"/>
              </a:rPr>
              <a:t>INVIAS</a:t>
            </a:r>
            <a:r>
              <a:rPr lang="es-CO" dirty="0">
                <a:solidFill>
                  <a:srgbClr val="003366"/>
                </a:solidFill>
                <a:latin typeface="Myriad Pro" panose="020B0503030403020204" pitchFamily="34" charset="0"/>
              </a:rPr>
              <a:t> comprometido con la protección de los </a:t>
            </a:r>
            <a:r>
              <a:rPr lang="es-CO" dirty="0">
                <a:solidFill>
                  <a:srgbClr val="FF0000"/>
                </a:solidFill>
                <a:latin typeface="Myriad Pro" panose="020B0503030403020204" pitchFamily="34" charset="0"/>
              </a:rPr>
              <a:t>RECURSOS PÚBLICOS</a:t>
            </a:r>
          </a:p>
        </p:txBody>
      </p:sp>
      <p:sp>
        <p:nvSpPr>
          <p:cNvPr id="7" name="Rectángulo 6"/>
          <p:cNvSpPr/>
          <p:nvPr/>
        </p:nvSpPr>
        <p:spPr>
          <a:xfrm>
            <a:off x="1362179" y="1322637"/>
            <a:ext cx="4060727" cy="307777"/>
          </a:xfrm>
          <a:prstGeom prst="rect">
            <a:avLst/>
          </a:prstGeom>
        </p:spPr>
        <p:txBody>
          <a:bodyPr wrap="none">
            <a:spAutoFit/>
          </a:bodyPr>
          <a:lstStyle/>
          <a:p>
            <a:r>
              <a:rPr lang="es-CO" sz="1400" b="1" dirty="0">
                <a:solidFill>
                  <a:schemeClr val="accent4">
                    <a:lumMod val="75000"/>
                  </a:schemeClr>
                </a:solidFill>
                <a:latin typeface="Myriad Pro" panose="020B0503030403020204" pitchFamily="34" charset="0"/>
              </a:rPr>
              <a:t>Indicadores de transparencia – Responsabilidad.</a:t>
            </a:r>
          </a:p>
        </p:txBody>
      </p:sp>
      <p:grpSp>
        <p:nvGrpSpPr>
          <p:cNvPr id="8" name="Group 7">
            <a:extLst>
              <a:ext uri="{FF2B5EF4-FFF2-40B4-BE49-F238E27FC236}">
                <a16:creationId xmlns:a16="http://schemas.microsoft.com/office/drawing/2014/main" id="{152E0E69-C7BB-7A47-84A5-2D11E82E01DE}"/>
              </a:ext>
            </a:extLst>
          </p:cNvPr>
          <p:cNvGrpSpPr/>
          <p:nvPr/>
        </p:nvGrpSpPr>
        <p:grpSpPr>
          <a:xfrm>
            <a:off x="0" y="-5709"/>
            <a:ext cx="8011886" cy="830181"/>
            <a:chOff x="0" y="421103"/>
            <a:chExt cx="8011886" cy="830181"/>
          </a:xfrm>
        </p:grpSpPr>
        <p:sp>
          <p:nvSpPr>
            <p:cNvPr id="9" name="Rectangle 8">
              <a:extLst>
                <a:ext uri="{FF2B5EF4-FFF2-40B4-BE49-F238E27FC236}">
                  <a16:creationId xmlns:a16="http://schemas.microsoft.com/office/drawing/2014/main" id="{3B7F1F66-83D7-0544-9EAD-B12870C564BE}"/>
                </a:ext>
              </a:extLst>
            </p:cNvPr>
            <p:cNvSpPr/>
            <p:nvPr/>
          </p:nvSpPr>
          <p:spPr>
            <a:xfrm>
              <a:off x="1465386" y="421105"/>
              <a:ext cx="654650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19C44C2-FEF9-BE4F-83AE-EC58606FCCC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5C7EAC6C-D4D2-4B45-AFBA-E73B29B2316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ítulo 1">
            <a:extLst>
              <a:ext uri="{FF2B5EF4-FFF2-40B4-BE49-F238E27FC236}">
                <a16:creationId xmlns:a16="http://schemas.microsoft.com/office/drawing/2014/main" id="{7908B9E0-0851-9348-A66F-5EBB45FB28F6}"/>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Contratación Transparente </a:t>
            </a:r>
            <a:endParaRPr lang="es-CO" sz="4000" b="1" dirty="0">
              <a:solidFill>
                <a:srgbClr val="003366"/>
              </a:solidFill>
              <a:latin typeface="Myriad Pro" panose="020B0503030403020204" pitchFamily="34" charset="0"/>
            </a:endParaRPr>
          </a:p>
        </p:txBody>
      </p:sp>
      <p:sp>
        <p:nvSpPr>
          <p:cNvPr id="13" name="Rectángulo 6">
            <a:extLst>
              <a:ext uri="{FF2B5EF4-FFF2-40B4-BE49-F238E27FC236}">
                <a16:creationId xmlns:a16="http://schemas.microsoft.com/office/drawing/2014/main" id="{930C1041-5B4F-4A41-8872-EF291184E6CC}"/>
              </a:ext>
            </a:extLst>
          </p:cNvPr>
          <p:cNvSpPr/>
          <p:nvPr/>
        </p:nvSpPr>
        <p:spPr>
          <a:xfrm>
            <a:off x="7822586" y="2406669"/>
            <a:ext cx="2177199" cy="307777"/>
          </a:xfrm>
          <a:prstGeom prst="rect">
            <a:avLst/>
          </a:prstGeom>
        </p:spPr>
        <p:txBody>
          <a:bodyPr wrap="none">
            <a:spAutoFit/>
          </a:bodyPr>
          <a:lstStyle/>
          <a:p>
            <a:pPr algn="ctr"/>
            <a:r>
              <a:rPr lang="es-CO" sz="1400" b="1" dirty="0">
                <a:solidFill>
                  <a:schemeClr val="bg1"/>
                </a:solidFill>
                <a:latin typeface="Myriad Pro" panose="020B0503030403020204" pitchFamily="34" charset="0"/>
              </a:rPr>
              <a:t>Presupuesto adjudicado.</a:t>
            </a:r>
          </a:p>
        </p:txBody>
      </p:sp>
    </p:spTree>
    <p:extLst>
      <p:ext uri="{BB962C8B-B14F-4D97-AF65-F5344CB8AC3E}">
        <p14:creationId xmlns:p14="http://schemas.microsoft.com/office/powerpoint/2010/main" val="11750970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a:off x="9577739" y="1889420"/>
            <a:ext cx="1439933" cy="1439934"/>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6" name="Gráfico 5"/>
          <p:cNvGraphicFramePr>
            <a:graphicFrameLocks/>
          </p:cNvGraphicFramePr>
          <p:nvPr/>
        </p:nvGraphicFramePr>
        <p:xfrm>
          <a:off x="579219" y="2548639"/>
          <a:ext cx="3713336" cy="21246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áfico 6"/>
          <p:cNvGraphicFramePr>
            <a:graphicFrameLocks/>
          </p:cNvGraphicFramePr>
          <p:nvPr>
            <p:extLst>
              <p:ext uri="{D42A27DB-BD31-4B8C-83A1-F6EECF244321}">
                <p14:modId xmlns:p14="http://schemas.microsoft.com/office/powerpoint/2010/main" val="4229286385"/>
              </p:ext>
            </p:extLst>
          </p:nvPr>
        </p:nvGraphicFramePr>
        <p:xfrm>
          <a:off x="4387169" y="1666489"/>
          <a:ext cx="7432158" cy="3625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Elipse 10"/>
          <p:cNvSpPr/>
          <p:nvPr/>
        </p:nvSpPr>
        <p:spPr>
          <a:xfrm>
            <a:off x="650787" y="2145323"/>
            <a:ext cx="1008227" cy="981361"/>
          </a:xfrm>
          <a:prstGeom prst="ellipse">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1"/>
          <p:cNvSpPr/>
          <p:nvPr/>
        </p:nvSpPr>
        <p:spPr>
          <a:xfrm>
            <a:off x="650788" y="2435948"/>
            <a:ext cx="979344" cy="400110"/>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CO" sz="1000" b="1" dirty="0">
                <a:solidFill>
                  <a:srgbClr val="000000"/>
                </a:solidFill>
                <a:latin typeface="Myriad Pro" panose="020B0503030403020204" pitchFamily="34" charset="0"/>
              </a:rPr>
              <a:t>2224 </a:t>
            </a:r>
          </a:p>
          <a:p>
            <a:pPr algn="ctr"/>
            <a:r>
              <a:rPr lang="es-CO" sz="1000" b="1" dirty="0">
                <a:solidFill>
                  <a:srgbClr val="000000"/>
                </a:solidFill>
                <a:latin typeface="Myriad Pro" panose="020B0503030403020204" pitchFamily="34" charset="0"/>
              </a:rPr>
              <a:t>PROPUESTAS</a:t>
            </a:r>
            <a:endParaRPr lang="es-CO" sz="1000" dirty="0">
              <a:latin typeface="Myriad Pro" panose="020B0503030403020204" pitchFamily="34" charset="0"/>
            </a:endParaRPr>
          </a:p>
        </p:txBody>
      </p:sp>
      <p:sp>
        <p:nvSpPr>
          <p:cNvPr id="14" name="CuadroTexto 13"/>
          <p:cNvSpPr txBox="1"/>
          <p:nvPr/>
        </p:nvSpPr>
        <p:spPr>
          <a:xfrm>
            <a:off x="599519" y="4962436"/>
            <a:ext cx="11123248" cy="861774"/>
          </a:xfrm>
          <a:prstGeom prst="rect">
            <a:avLst/>
          </a:prstGeom>
          <a:noFill/>
        </p:spPr>
        <p:txBody>
          <a:bodyPr wrap="square" rtlCol="0">
            <a:spAutoFit/>
          </a:bodyPr>
          <a:lstStyle/>
          <a:p>
            <a:pPr algn="just"/>
            <a:r>
              <a:rPr lang="es-CO" sz="1600" dirty="0">
                <a:solidFill>
                  <a:srgbClr val="003366"/>
                </a:solidFill>
                <a:latin typeface="Myriad Pro" panose="020B0503030403020204" pitchFamily="34" charset="0"/>
              </a:rPr>
              <a:t>La implementación de pliegos tipo </a:t>
            </a:r>
            <a:r>
              <a:rPr lang="es-CO" sz="1600" b="1" dirty="0">
                <a:solidFill>
                  <a:srgbClr val="003366"/>
                </a:solidFill>
                <a:latin typeface="Myriad Pro" panose="020B0503030403020204" pitchFamily="34" charset="0"/>
              </a:rPr>
              <a:t>estandarizados </a:t>
            </a:r>
            <a:r>
              <a:rPr lang="es-CO" sz="1600" dirty="0">
                <a:solidFill>
                  <a:srgbClr val="003366"/>
                </a:solidFill>
                <a:latin typeface="Myriad Pro" panose="020B0503030403020204" pitchFamily="34" charset="0"/>
              </a:rPr>
              <a:t>tuvo un impacto positivo en la participación de oferentes durante este periodo, logrando un aumentó del </a:t>
            </a:r>
            <a:r>
              <a:rPr lang="es-CO" sz="1600" dirty="0">
                <a:solidFill>
                  <a:srgbClr val="C00000"/>
                </a:solidFill>
                <a:latin typeface="Myriad Pro" panose="020B0503030403020204" pitchFamily="34" charset="0"/>
              </a:rPr>
              <a:t>298% </a:t>
            </a:r>
            <a:r>
              <a:rPr lang="es-CO" sz="1600" dirty="0">
                <a:solidFill>
                  <a:srgbClr val="003366"/>
                </a:solidFill>
                <a:latin typeface="Myriad Pro" panose="020B0503030403020204" pitchFamily="34" charset="0"/>
              </a:rPr>
              <a:t>con respecto a estadísticas previas presentadas en el ejercicio precontractual.</a:t>
            </a:r>
          </a:p>
          <a:p>
            <a:endParaRPr lang="es-CO" sz="1600" dirty="0">
              <a:solidFill>
                <a:srgbClr val="003366"/>
              </a:solidFill>
              <a:latin typeface="Myriad Pro" panose="020B0503030403020204" pitchFamily="34" charset="0"/>
            </a:endParaRPr>
          </a:p>
        </p:txBody>
      </p:sp>
      <p:sp>
        <p:nvSpPr>
          <p:cNvPr id="2" name="Rectángulo 1"/>
          <p:cNvSpPr/>
          <p:nvPr/>
        </p:nvSpPr>
        <p:spPr>
          <a:xfrm>
            <a:off x="1458040" y="1142742"/>
            <a:ext cx="4126451" cy="338554"/>
          </a:xfrm>
          <a:prstGeom prst="rect">
            <a:avLst/>
          </a:prstGeom>
        </p:spPr>
        <p:txBody>
          <a:bodyPr wrap="none">
            <a:spAutoFit/>
          </a:bodyPr>
          <a:lstStyle/>
          <a:p>
            <a:pPr>
              <a:defRPr sz="1600" b="1" i="0" u="none" strike="noStrike" kern="1200" cap="all" baseline="0">
                <a:solidFill>
                  <a:prstClr val="black"/>
                </a:solidFill>
                <a:latin typeface="Arial Narrow" panose="020B0606020202030204" pitchFamily="34" charset="0"/>
                <a:ea typeface="+mn-ea"/>
                <a:cs typeface="+mn-cs"/>
              </a:defRPr>
            </a:pPr>
            <a:r>
              <a:rPr lang="es-CO" b="1" dirty="0">
                <a:solidFill>
                  <a:srgbClr val="003366"/>
                </a:solidFill>
                <a:latin typeface="Myriad Pro" panose="020B0503030403020204" pitchFamily="34" charset="0"/>
              </a:rPr>
              <a:t>BUENAS PRÁCTICAS EN LA CONTRATACIÓN</a:t>
            </a:r>
          </a:p>
        </p:txBody>
      </p:sp>
      <p:sp>
        <p:nvSpPr>
          <p:cNvPr id="3" name="Rectángulo 2"/>
          <p:cNvSpPr/>
          <p:nvPr/>
        </p:nvSpPr>
        <p:spPr>
          <a:xfrm>
            <a:off x="1458038" y="1395868"/>
            <a:ext cx="4623382" cy="307777"/>
          </a:xfrm>
          <a:prstGeom prst="rect">
            <a:avLst/>
          </a:prstGeom>
        </p:spPr>
        <p:txBody>
          <a:bodyPr wrap="none">
            <a:spAutoFit/>
          </a:bodyPr>
          <a:lstStyle/>
          <a:p>
            <a:r>
              <a:rPr lang="es-CO" sz="1400" b="1" dirty="0">
                <a:solidFill>
                  <a:schemeClr val="accent4">
                    <a:lumMod val="75000"/>
                  </a:schemeClr>
                </a:solidFill>
                <a:latin typeface="Myriad Pro" panose="020B0503030403020204" pitchFamily="34" charset="0"/>
              </a:rPr>
              <a:t>Indicadores de transparencia – Pluralidad de Oferentes.</a:t>
            </a:r>
          </a:p>
        </p:txBody>
      </p:sp>
      <p:grpSp>
        <p:nvGrpSpPr>
          <p:cNvPr id="13" name="Group 12">
            <a:extLst>
              <a:ext uri="{FF2B5EF4-FFF2-40B4-BE49-F238E27FC236}">
                <a16:creationId xmlns:a16="http://schemas.microsoft.com/office/drawing/2014/main" id="{3D8B20DA-CB9A-FB45-B581-BB73070977BA}"/>
              </a:ext>
            </a:extLst>
          </p:cNvPr>
          <p:cNvGrpSpPr/>
          <p:nvPr/>
        </p:nvGrpSpPr>
        <p:grpSpPr>
          <a:xfrm>
            <a:off x="0" y="-5709"/>
            <a:ext cx="8033657" cy="830181"/>
            <a:chOff x="0" y="421103"/>
            <a:chExt cx="8033657" cy="830181"/>
          </a:xfrm>
        </p:grpSpPr>
        <p:sp>
          <p:nvSpPr>
            <p:cNvPr id="15" name="Rectangle 14">
              <a:extLst>
                <a:ext uri="{FF2B5EF4-FFF2-40B4-BE49-F238E27FC236}">
                  <a16:creationId xmlns:a16="http://schemas.microsoft.com/office/drawing/2014/main" id="{48506795-6FCC-E34E-9F64-D7CA3D399DCF}"/>
                </a:ext>
              </a:extLst>
            </p:cNvPr>
            <p:cNvSpPr/>
            <p:nvPr/>
          </p:nvSpPr>
          <p:spPr>
            <a:xfrm>
              <a:off x="1465386" y="421105"/>
              <a:ext cx="656827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6F77D0A-4387-6741-96DE-7ECB1372CADF}"/>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3A5166C8-DEE9-1C4D-8313-4BB80AD8A73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ítulo 1">
            <a:extLst>
              <a:ext uri="{FF2B5EF4-FFF2-40B4-BE49-F238E27FC236}">
                <a16:creationId xmlns:a16="http://schemas.microsoft.com/office/drawing/2014/main" id="{B92928CF-7C79-7D42-A3F7-F6411DAA908F}"/>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Contratación Transparente </a:t>
            </a:r>
            <a:endParaRPr lang="es-CO" sz="4000" b="1" dirty="0">
              <a:solidFill>
                <a:srgbClr val="003366"/>
              </a:solidFill>
              <a:latin typeface="Myriad Pro" panose="020B0503030403020204" pitchFamily="34" charset="0"/>
            </a:endParaRPr>
          </a:p>
        </p:txBody>
      </p:sp>
      <p:sp>
        <p:nvSpPr>
          <p:cNvPr id="19" name="Elipse 18"/>
          <p:cNvSpPr/>
          <p:nvPr/>
        </p:nvSpPr>
        <p:spPr>
          <a:xfrm>
            <a:off x="1055225" y="2777946"/>
            <a:ext cx="170470" cy="202670"/>
          </a:xfrm>
          <a:prstGeom prst="ellipse">
            <a:avLst/>
          </a:prstGeom>
          <a:solidFill>
            <a:schemeClr val="bg1">
              <a:alpha val="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8075603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áfico 4"/>
          <p:cNvGraphicFramePr>
            <a:graphicFrameLocks/>
          </p:cNvGraphicFramePr>
          <p:nvPr>
            <p:extLst>
              <p:ext uri="{D42A27DB-BD31-4B8C-83A1-F6EECF244321}">
                <p14:modId xmlns:p14="http://schemas.microsoft.com/office/powerpoint/2010/main" val="3697627559"/>
              </p:ext>
            </p:extLst>
          </p:nvPr>
        </p:nvGraphicFramePr>
        <p:xfrm>
          <a:off x="1254277" y="1613326"/>
          <a:ext cx="4077002" cy="24781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áfico 6"/>
          <p:cNvGraphicFramePr>
            <a:graphicFrameLocks/>
          </p:cNvGraphicFramePr>
          <p:nvPr>
            <p:extLst>
              <p:ext uri="{D42A27DB-BD31-4B8C-83A1-F6EECF244321}">
                <p14:modId xmlns:p14="http://schemas.microsoft.com/office/powerpoint/2010/main" val="1007727756"/>
              </p:ext>
            </p:extLst>
          </p:nvPr>
        </p:nvGraphicFramePr>
        <p:xfrm>
          <a:off x="6673470" y="1615169"/>
          <a:ext cx="4264253" cy="2554353"/>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ángulo 8"/>
          <p:cNvSpPr/>
          <p:nvPr/>
        </p:nvSpPr>
        <p:spPr>
          <a:xfrm>
            <a:off x="986340" y="4249300"/>
            <a:ext cx="4612876" cy="1200329"/>
          </a:xfrm>
          <a:prstGeom prst="rect">
            <a:avLst/>
          </a:prstGeom>
        </p:spPr>
        <p:txBody>
          <a:bodyPr wrap="square">
            <a:spAutoFit/>
          </a:bodyPr>
          <a:lstStyle/>
          <a:p>
            <a:r>
              <a:rPr lang="es-CO" sz="2000" b="1" dirty="0">
                <a:solidFill>
                  <a:srgbClr val="C00000"/>
                </a:solidFill>
                <a:latin typeface="Myriad Pro" panose="020B0503030403020204" pitchFamily="34" charset="0"/>
              </a:rPr>
              <a:t>135 </a:t>
            </a:r>
            <a:r>
              <a:rPr lang="es-CO" sz="1600" dirty="0">
                <a:solidFill>
                  <a:srgbClr val="003366"/>
                </a:solidFill>
                <a:latin typeface="Myriad Pro" panose="020B0503030403020204" pitchFamily="34" charset="0"/>
              </a:rPr>
              <a:t>garantías validadas dentro de los procesos de contratación en 2018 y  </a:t>
            </a:r>
            <a:r>
              <a:rPr lang="es-CO" sz="2000" b="1" dirty="0">
                <a:solidFill>
                  <a:srgbClr val="C00000"/>
                </a:solidFill>
                <a:latin typeface="Myriad Pro" panose="020B0503030403020204" pitchFamily="34" charset="0"/>
              </a:rPr>
              <a:t>176 </a:t>
            </a:r>
            <a:r>
              <a:rPr lang="es-CO" sz="1600" dirty="0">
                <a:solidFill>
                  <a:srgbClr val="003366"/>
                </a:solidFill>
                <a:latin typeface="Myriad Pro" panose="020B0503030403020204" pitchFamily="34" charset="0"/>
              </a:rPr>
              <a:t>nuevas para el período 2019, demuestran la seriedad con que se encara la gestión contractual.</a:t>
            </a:r>
          </a:p>
        </p:txBody>
      </p:sp>
      <p:sp>
        <p:nvSpPr>
          <p:cNvPr id="10" name="Rectángulo 9"/>
          <p:cNvSpPr/>
          <p:nvPr/>
        </p:nvSpPr>
        <p:spPr>
          <a:xfrm>
            <a:off x="6151060" y="4249300"/>
            <a:ext cx="5054600" cy="1200329"/>
          </a:xfrm>
          <a:prstGeom prst="rect">
            <a:avLst/>
          </a:prstGeom>
        </p:spPr>
        <p:txBody>
          <a:bodyPr wrap="square">
            <a:spAutoFit/>
          </a:bodyPr>
          <a:lstStyle/>
          <a:p>
            <a:r>
              <a:rPr lang="es-CO" sz="2000" b="1" dirty="0">
                <a:solidFill>
                  <a:srgbClr val="C00000"/>
                </a:solidFill>
                <a:latin typeface="Myriad Pro" panose="020B0503030403020204" pitchFamily="34" charset="0"/>
              </a:rPr>
              <a:t>784 </a:t>
            </a:r>
            <a:r>
              <a:rPr lang="es-CO" sz="1600" dirty="0">
                <a:solidFill>
                  <a:srgbClr val="003366"/>
                </a:solidFill>
                <a:latin typeface="Myriad Pro" panose="020B0503030403020204" pitchFamily="34" charset="0"/>
              </a:rPr>
              <a:t>garantías respaldan los proyectos viabilizados por el INVIAS durante 2018 y  </a:t>
            </a:r>
            <a:r>
              <a:rPr lang="es-CO" sz="2000" b="1" dirty="0">
                <a:solidFill>
                  <a:srgbClr val="C00000"/>
                </a:solidFill>
                <a:latin typeface="Myriad Pro" panose="020B0503030403020204" pitchFamily="34" charset="0"/>
              </a:rPr>
              <a:t>1023 </a:t>
            </a:r>
            <a:r>
              <a:rPr lang="es-CO" sz="1600" dirty="0">
                <a:latin typeface="Myriad Pro" panose="020B0503030403020204" pitchFamily="34" charset="0"/>
              </a:rPr>
              <a:t> </a:t>
            </a:r>
            <a:r>
              <a:rPr lang="es-CO" sz="1600" dirty="0">
                <a:solidFill>
                  <a:srgbClr val="003366"/>
                </a:solidFill>
                <a:latin typeface="Myriad Pro" panose="020B0503030403020204" pitchFamily="34" charset="0"/>
              </a:rPr>
              <a:t>para el periodo 2019, las mismas, protegen las obras, bienes y servicios ya contratados por el INVIAS.</a:t>
            </a:r>
          </a:p>
        </p:txBody>
      </p:sp>
      <p:sp>
        <p:nvSpPr>
          <p:cNvPr id="13" name="Rectángulo 12"/>
          <p:cNvSpPr/>
          <p:nvPr/>
        </p:nvSpPr>
        <p:spPr>
          <a:xfrm>
            <a:off x="1465383" y="1116951"/>
            <a:ext cx="2435282" cy="338554"/>
          </a:xfrm>
          <a:prstGeom prst="rect">
            <a:avLst/>
          </a:prstGeom>
        </p:spPr>
        <p:txBody>
          <a:bodyPr wrap="none">
            <a:spAutoFit/>
          </a:bodyPr>
          <a:lstStyle/>
          <a:p>
            <a:pPr>
              <a:defRPr sz="1600" b="1" i="0" u="none" strike="noStrike" kern="1200" cap="all" baseline="0">
                <a:solidFill>
                  <a:prstClr val="black"/>
                </a:solidFill>
                <a:latin typeface="Arial Narrow" panose="020B0606020202030204" pitchFamily="34" charset="0"/>
                <a:ea typeface="+mn-ea"/>
                <a:cs typeface="+mn-cs"/>
              </a:defRPr>
            </a:pPr>
            <a:r>
              <a:rPr lang="es-CO" b="1" dirty="0">
                <a:solidFill>
                  <a:srgbClr val="003366"/>
                </a:solidFill>
                <a:latin typeface="Myriad Pro" panose="020B0503030403020204" pitchFamily="34" charset="0"/>
              </a:rPr>
              <a:t>GESTION CONTRACTUAL</a:t>
            </a:r>
          </a:p>
        </p:txBody>
      </p:sp>
      <p:grpSp>
        <p:nvGrpSpPr>
          <p:cNvPr id="8" name="Group 7">
            <a:extLst>
              <a:ext uri="{FF2B5EF4-FFF2-40B4-BE49-F238E27FC236}">
                <a16:creationId xmlns:a16="http://schemas.microsoft.com/office/drawing/2014/main" id="{90C2A73D-D2DF-9A47-AAAB-4B8A6F4EE2F3}"/>
              </a:ext>
            </a:extLst>
          </p:cNvPr>
          <p:cNvGrpSpPr/>
          <p:nvPr/>
        </p:nvGrpSpPr>
        <p:grpSpPr>
          <a:xfrm>
            <a:off x="0" y="-5709"/>
            <a:ext cx="8055429" cy="830181"/>
            <a:chOff x="0" y="421103"/>
            <a:chExt cx="8055429" cy="830181"/>
          </a:xfrm>
        </p:grpSpPr>
        <p:sp>
          <p:nvSpPr>
            <p:cNvPr id="11" name="Rectangle 10">
              <a:extLst>
                <a:ext uri="{FF2B5EF4-FFF2-40B4-BE49-F238E27FC236}">
                  <a16:creationId xmlns:a16="http://schemas.microsoft.com/office/drawing/2014/main" id="{D9CBC0E9-F327-F24A-B2F7-442BE8EC9878}"/>
                </a:ext>
              </a:extLst>
            </p:cNvPr>
            <p:cNvSpPr/>
            <p:nvPr/>
          </p:nvSpPr>
          <p:spPr>
            <a:xfrm>
              <a:off x="1465386" y="421105"/>
              <a:ext cx="659004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BDF1650-3F93-D24A-B326-5D2180A210ED}"/>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CC2134F-4B89-5B44-B744-F1AE655BA8B0}"/>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ítulo 1">
            <a:extLst>
              <a:ext uri="{FF2B5EF4-FFF2-40B4-BE49-F238E27FC236}">
                <a16:creationId xmlns:a16="http://schemas.microsoft.com/office/drawing/2014/main" id="{2C176894-4693-084C-89B4-E6DCB18A136E}"/>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Contratación Transparente </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7264567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áfico 4"/>
          <p:cNvGraphicFramePr>
            <a:graphicFrameLocks/>
          </p:cNvGraphicFramePr>
          <p:nvPr>
            <p:extLst>
              <p:ext uri="{D42A27DB-BD31-4B8C-83A1-F6EECF244321}">
                <p14:modId xmlns:p14="http://schemas.microsoft.com/office/powerpoint/2010/main" val="3957579872"/>
              </p:ext>
            </p:extLst>
          </p:nvPr>
        </p:nvGraphicFramePr>
        <p:xfrm>
          <a:off x="881756" y="1391758"/>
          <a:ext cx="5627890" cy="2916145"/>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ángulo 8"/>
          <p:cNvSpPr/>
          <p:nvPr/>
        </p:nvSpPr>
        <p:spPr>
          <a:xfrm>
            <a:off x="6674619" y="2873417"/>
            <a:ext cx="4518667" cy="1354217"/>
          </a:xfrm>
          <a:prstGeom prst="rect">
            <a:avLst/>
          </a:prstGeom>
        </p:spPr>
        <p:txBody>
          <a:bodyPr wrap="square">
            <a:spAutoFit/>
          </a:bodyPr>
          <a:lstStyle/>
          <a:p>
            <a:pPr algn="r"/>
            <a:r>
              <a:rPr lang="es-CO" dirty="0">
                <a:solidFill>
                  <a:srgbClr val="003366"/>
                </a:solidFill>
                <a:latin typeface="Myriad Pro" panose="020B0503030403020204" pitchFamily="34" charset="0"/>
              </a:rPr>
              <a:t>Se ha logrado un avance del </a:t>
            </a:r>
            <a:r>
              <a:rPr lang="es-CO" sz="2800" b="1" dirty="0">
                <a:solidFill>
                  <a:srgbClr val="FF0000"/>
                </a:solidFill>
                <a:latin typeface="Myriad Pro" panose="020B0503030403020204" pitchFamily="34" charset="0"/>
              </a:rPr>
              <a:t>52%</a:t>
            </a:r>
            <a:r>
              <a:rPr lang="es-CO" sz="2800" b="1" dirty="0">
                <a:latin typeface="Myriad Pro" panose="020B0503030403020204" pitchFamily="34" charset="0"/>
              </a:rPr>
              <a:t> </a:t>
            </a:r>
            <a:r>
              <a:rPr lang="es-CO" dirty="0">
                <a:solidFill>
                  <a:srgbClr val="003366"/>
                </a:solidFill>
                <a:latin typeface="Myriad Pro" panose="020B0503030403020204" pitchFamily="34" charset="0"/>
              </a:rPr>
              <a:t>de la gestión </a:t>
            </a:r>
            <a:r>
              <a:rPr lang="es-CO" dirty="0" err="1">
                <a:solidFill>
                  <a:srgbClr val="003366"/>
                </a:solidFill>
                <a:latin typeface="Myriad Pro" panose="020B0503030403020204" pitchFamily="34" charset="0"/>
              </a:rPr>
              <a:t>postcontractual</a:t>
            </a:r>
            <a:r>
              <a:rPr lang="es-CO" dirty="0">
                <a:solidFill>
                  <a:srgbClr val="003366"/>
                </a:solidFill>
                <a:latin typeface="Myriad Pro" panose="020B0503030403020204" pitchFamily="34" charset="0"/>
              </a:rPr>
              <a:t> propuesto para la vigencia 2019, el cual corresponde a 1302 de 2526 liquidaciones.</a:t>
            </a:r>
          </a:p>
        </p:txBody>
      </p:sp>
      <p:sp>
        <p:nvSpPr>
          <p:cNvPr id="10" name="CuadroTexto 9"/>
          <p:cNvSpPr txBox="1"/>
          <p:nvPr/>
        </p:nvSpPr>
        <p:spPr>
          <a:xfrm>
            <a:off x="6674618" y="5171755"/>
            <a:ext cx="4518668" cy="369332"/>
          </a:xfrm>
          <a:prstGeom prst="rect">
            <a:avLst/>
          </a:prstGeom>
          <a:noFill/>
        </p:spPr>
        <p:txBody>
          <a:bodyPr wrap="square" rtlCol="0">
            <a:spAutoFit/>
          </a:bodyPr>
          <a:lstStyle>
            <a:defPPr>
              <a:defRPr lang="es-CO"/>
            </a:defPPr>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s-CO" b="1" dirty="0">
                <a:solidFill>
                  <a:srgbClr val="003366"/>
                </a:solidFill>
                <a:latin typeface="Myriad Pro" panose="020B0503030403020204" pitchFamily="34" charset="0"/>
              </a:rPr>
              <a:t>INVIAS</a:t>
            </a:r>
            <a:r>
              <a:rPr lang="es-CO" dirty="0">
                <a:solidFill>
                  <a:srgbClr val="003366"/>
                </a:solidFill>
                <a:latin typeface="Myriad Pro" panose="020B0503030403020204" pitchFamily="34" charset="0"/>
              </a:rPr>
              <a:t> al día con el control y gestión fiscal</a:t>
            </a:r>
          </a:p>
        </p:txBody>
      </p:sp>
      <p:sp>
        <p:nvSpPr>
          <p:cNvPr id="11" name="Elipse 10"/>
          <p:cNvSpPr/>
          <p:nvPr/>
        </p:nvSpPr>
        <p:spPr>
          <a:xfrm>
            <a:off x="7093028" y="1592722"/>
            <a:ext cx="1340053" cy="1304141"/>
          </a:xfrm>
          <a:prstGeom prst="ellipse">
            <a:avLst/>
          </a:prstGeom>
          <a:solidFill>
            <a:srgbClr val="00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bg1"/>
              </a:solidFill>
            </a:endParaRPr>
          </a:p>
        </p:txBody>
      </p:sp>
      <p:sp>
        <p:nvSpPr>
          <p:cNvPr id="12" name="Rectángulo 11"/>
          <p:cNvSpPr/>
          <p:nvPr/>
        </p:nvSpPr>
        <p:spPr>
          <a:xfrm>
            <a:off x="7141463" y="1855827"/>
            <a:ext cx="1233003" cy="692497"/>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CO" sz="2800" b="1" dirty="0">
                <a:solidFill>
                  <a:schemeClr val="bg1"/>
                </a:solidFill>
                <a:latin typeface="Myriad Pro" panose="020B0503030403020204" pitchFamily="34" charset="0"/>
              </a:rPr>
              <a:t>765</a:t>
            </a:r>
          </a:p>
          <a:p>
            <a:pPr algn="ctr"/>
            <a:r>
              <a:rPr lang="es-CO" b="1" dirty="0">
                <a:solidFill>
                  <a:schemeClr val="bg1"/>
                </a:solidFill>
                <a:latin typeface="Myriad Pro" panose="020B0503030403020204" pitchFamily="34" charset="0"/>
              </a:rPr>
              <a:t>LIQUIDACIONES</a:t>
            </a:r>
            <a:endParaRPr lang="es-CO" dirty="0">
              <a:solidFill>
                <a:schemeClr val="bg1"/>
              </a:solidFill>
              <a:latin typeface="Myriad Pro" panose="020B0503030403020204" pitchFamily="34" charset="0"/>
            </a:endParaRPr>
          </a:p>
        </p:txBody>
      </p:sp>
      <p:sp>
        <p:nvSpPr>
          <p:cNvPr id="13" name="Rectángulo 12"/>
          <p:cNvSpPr/>
          <p:nvPr/>
        </p:nvSpPr>
        <p:spPr>
          <a:xfrm>
            <a:off x="8374467" y="1750732"/>
            <a:ext cx="2818820" cy="923330"/>
          </a:xfrm>
          <a:prstGeom prst="rect">
            <a:avLst/>
          </a:prstGeom>
        </p:spPr>
        <p:txBody>
          <a:bodyPr wrap="square">
            <a:spAutoFit/>
          </a:bodyPr>
          <a:lstStyle/>
          <a:p>
            <a:pPr algn="r"/>
            <a:r>
              <a:rPr lang="es-CO" dirty="0">
                <a:solidFill>
                  <a:srgbClr val="003366"/>
                </a:solidFill>
                <a:latin typeface="Myriad Pro" panose="020B0503030403020204" pitchFamily="34" charset="0"/>
              </a:rPr>
              <a:t>Tramitadas en el período 1 agosto de 2018 – 31 de diciembre de 2018</a:t>
            </a:r>
          </a:p>
        </p:txBody>
      </p:sp>
      <p:graphicFrame>
        <p:nvGraphicFramePr>
          <p:cNvPr id="22" name="Tabla 21"/>
          <p:cNvGraphicFramePr>
            <a:graphicFrameLocks noGrp="1"/>
          </p:cNvGraphicFramePr>
          <p:nvPr>
            <p:extLst>
              <p:ext uri="{D42A27DB-BD31-4B8C-83A1-F6EECF244321}">
                <p14:modId xmlns:p14="http://schemas.microsoft.com/office/powerpoint/2010/main" val="1304676730"/>
              </p:ext>
            </p:extLst>
          </p:nvPr>
        </p:nvGraphicFramePr>
        <p:xfrm>
          <a:off x="1763488" y="4523811"/>
          <a:ext cx="3864427" cy="944198"/>
        </p:xfrm>
        <a:graphic>
          <a:graphicData uri="http://schemas.openxmlformats.org/drawingml/2006/table">
            <a:tbl>
              <a:tblPr/>
              <a:tblGrid>
                <a:gridCol w="868101">
                  <a:extLst>
                    <a:ext uri="{9D8B030D-6E8A-4147-A177-3AD203B41FA5}">
                      <a16:colId xmlns:a16="http://schemas.microsoft.com/office/drawing/2014/main" val="20000"/>
                    </a:ext>
                  </a:extLst>
                </a:gridCol>
                <a:gridCol w="1150590">
                  <a:extLst>
                    <a:ext uri="{9D8B030D-6E8A-4147-A177-3AD203B41FA5}">
                      <a16:colId xmlns:a16="http://schemas.microsoft.com/office/drawing/2014/main" val="20001"/>
                    </a:ext>
                  </a:extLst>
                </a:gridCol>
                <a:gridCol w="934853">
                  <a:extLst>
                    <a:ext uri="{9D8B030D-6E8A-4147-A177-3AD203B41FA5}">
                      <a16:colId xmlns:a16="http://schemas.microsoft.com/office/drawing/2014/main" val="20002"/>
                    </a:ext>
                  </a:extLst>
                </a:gridCol>
                <a:gridCol w="910883">
                  <a:extLst>
                    <a:ext uri="{9D8B030D-6E8A-4147-A177-3AD203B41FA5}">
                      <a16:colId xmlns:a16="http://schemas.microsoft.com/office/drawing/2014/main" val="20003"/>
                    </a:ext>
                  </a:extLst>
                </a:gridCol>
              </a:tblGrid>
              <a:tr h="192182">
                <a:tc>
                  <a:txBody>
                    <a:bodyPr/>
                    <a:lstStyle/>
                    <a:p>
                      <a:pPr algn="l" fontAlgn="b"/>
                      <a:endParaRPr lang="es-CO" sz="1100" b="0" i="0" u="none" strike="noStrike" dirty="0">
                        <a:solidFill>
                          <a:srgbClr val="003366"/>
                        </a:solidFill>
                        <a:effectLst/>
                        <a:latin typeface="Myriad Pro" panose="020B050303040302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CO" sz="1100" b="0" i="0" u="none" strike="noStrike">
                        <a:solidFill>
                          <a:srgbClr val="003366"/>
                        </a:solidFill>
                        <a:effectLst/>
                        <a:latin typeface="Myriad Pro" panose="020B0503030403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s-CO" sz="1100" b="1" i="0" u="none" strike="noStrike" dirty="0">
                          <a:solidFill>
                            <a:srgbClr val="003366"/>
                          </a:solidFill>
                          <a:effectLst/>
                          <a:latin typeface="Myriad Pro" panose="020B0503030403020204" pitchFamily="34" charset="0"/>
                        </a:rPr>
                        <a:t>PROPUESTO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s-CO" sz="1100" b="1" i="0" u="none" strike="noStrike" dirty="0">
                          <a:solidFill>
                            <a:srgbClr val="003366"/>
                          </a:solidFill>
                          <a:effectLst/>
                          <a:latin typeface="Myriad Pro" panose="020B0503030403020204" pitchFamily="34" charset="0"/>
                        </a:rPr>
                        <a:t>AVANCE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3826">
                <a:tc rowSpan="3">
                  <a:txBody>
                    <a:bodyPr/>
                    <a:lstStyle/>
                    <a:p>
                      <a:pPr algn="ctr" fontAlgn="ctr"/>
                      <a:r>
                        <a:rPr lang="es-CO" sz="1100" b="1" i="0" u="none" strike="noStrike" dirty="0">
                          <a:solidFill>
                            <a:srgbClr val="003366"/>
                          </a:solidFill>
                          <a:effectLst/>
                          <a:latin typeface="Myriad Pro" panose="020B0503030403020204" pitchFamily="34" charset="0"/>
                        </a:rPr>
                        <a:t>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s-CO" sz="1100" b="0" i="0" u="none" strike="noStrike" dirty="0">
                          <a:solidFill>
                            <a:srgbClr val="003366"/>
                          </a:solidFill>
                          <a:effectLst/>
                          <a:latin typeface="Myriad Pro" panose="020B0503030403020204" pitchFamily="34" charset="0"/>
                        </a:rPr>
                        <a:t>Liquidado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3366"/>
                          </a:solidFill>
                          <a:effectLst/>
                          <a:latin typeface="Myriad Pro" panose="020B0503030403020204" pitchFamily="34" charset="0"/>
                        </a:rPr>
                        <a:t>1528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3366"/>
                          </a:solidFill>
                          <a:effectLst/>
                          <a:latin typeface="Myriad Pro" panose="020B0503030403020204" pitchFamily="34" charset="0"/>
                        </a:rPr>
                        <a:t>1007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3826">
                <a:tc vMerge="1">
                  <a:txBody>
                    <a:bodyPr/>
                    <a:lstStyle/>
                    <a:p>
                      <a:endParaRPr lang="es-CO"/>
                    </a:p>
                  </a:txBody>
                  <a:tcPr/>
                </a:tc>
                <a:tc>
                  <a:txBody>
                    <a:bodyPr/>
                    <a:lstStyle/>
                    <a:p>
                      <a:pPr algn="l" fontAlgn="b"/>
                      <a:r>
                        <a:rPr lang="es-CO" sz="1100" b="0" i="0" u="none" strike="noStrike" dirty="0">
                          <a:solidFill>
                            <a:srgbClr val="003366"/>
                          </a:solidFill>
                          <a:effectLst/>
                          <a:latin typeface="Myriad Pro" panose="020B0503030403020204" pitchFamily="34" charset="0"/>
                        </a:rPr>
                        <a:t>Depurado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100" b="0" i="0" u="none" strike="noStrike">
                          <a:solidFill>
                            <a:srgbClr val="003366"/>
                          </a:solidFill>
                          <a:effectLst/>
                          <a:latin typeface="Myriad Pro" panose="020B0503030403020204" pitchFamily="34" charset="0"/>
                        </a:rPr>
                        <a:t>615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CO" sz="1100" b="0" i="0" u="none" strike="noStrike" dirty="0">
                          <a:solidFill>
                            <a:srgbClr val="003366"/>
                          </a:solidFill>
                          <a:effectLst/>
                          <a:latin typeface="Myriad Pro" panose="020B0503030403020204" pitchFamily="34" charset="0"/>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192182">
                <a:tc vMerge="1">
                  <a:txBody>
                    <a:bodyPr/>
                    <a:lstStyle/>
                    <a:p>
                      <a:endParaRPr lang="es-CO"/>
                    </a:p>
                  </a:txBody>
                  <a:tcPr/>
                </a:tc>
                <a:tc>
                  <a:txBody>
                    <a:bodyPr/>
                    <a:lstStyle/>
                    <a:p>
                      <a:pPr algn="l" fontAlgn="b"/>
                      <a:r>
                        <a:rPr lang="es-CO" sz="1100" b="0" i="0" u="none" strike="noStrike">
                          <a:solidFill>
                            <a:srgbClr val="003366"/>
                          </a:solidFill>
                          <a:effectLst/>
                          <a:latin typeface="Myriad Pro" panose="020B0503030403020204" pitchFamily="34" charset="0"/>
                        </a:rPr>
                        <a:t>Actualizado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3366"/>
                          </a:solidFill>
                          <a:effectLst/>
                          <a:latin typeface="Myriad Pro" panose="020B0503030403020204" pitchFamily="34" charset="0"/>
                        </a:rPr>
                        <a:t>383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3366"/>
                          </a:solidFill>
                          <a:effectLst/>
                          <a:latin typeface="Myriad Pro" panose="020B0503030403020204" pitchFamily="34" charset="0"/>
                        </a:rPr>
                        <a:t>188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2182">
                <a:tc gridSpan="2">
                  <a:txBody>
                    <a:bodyPr/>
                    <a:lstStyle/>
                    <a:p>
                      <a:pPr algn="ctr" fontAlgn="b"/>
                      <a:r>
                        <a:rPr lang="es-CO" sz="1100" b="1" i="0" u="none" strike="noStrike">
                          <a:solidFill>
                            <a:srgbClr val="003366"/>
                          </a:solidFill>
                          <a:effectLst/>
                          <a:latin typeface="Myriad Pro" panose="020B0503030403020204" pitchFamily="34" charset="0"/>
                        </a:rPr>
                        <a:t>TOTAL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s-CO"/>
                    </a:p>
                  </a:txBody>
                  <a:tcPr/>
                </a:tc>
                <a:tc>
                  <a:txBody>
                    <a:bodyPr/>
                    <a:lstStyle/>
                    <a:p>
                      <a:pPr algn="ctr" fontAlgn="b"/>
                      <a:r>
                        <a:rPr lang="es-CO" sz="1100" b="1" i="0" u="none" strike="noStrike" dirty="0">
                          <a:solidFill>
                            <a:srgbClr val="003366"/>
                          </a:solidFill>
                          <a:effectLst/>
                          <a:latin typeface="Myriad Pro" panose="020B0503030403020204" pitchFamily="34" charset="0"/>
                        </a:rPr>
                        <a:t>2526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s-CO" sz="1100" b="1" i="0" u="none" strike="noStrike" dirty="0">
                          <a:solidFill>
                            <a:srgbClr val="003366"/>
                          </a:solidFill>
                          <a:effectLst/>
                          <a:latin typeface="Myriad Pro" panose="020B0503030403020204" pitchFamily="34" charset="0"/>
                        </a:rPr>
                        <a:t>1302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23" name="Rectángulo 22"/>
          <p:cNvSpPr/>
          <p:nvPr/>
        </p:nvSpPr>
        <p:spPr>
          <a:xfrm>
            <a:off x="1585128" y="1115111"/>
            <a:ext cx="2924198" cy="338554"/>
          </a:xfrm>
          <a:prstGeom prst="rect">
            <a:avLst/>
          </a:prstGeom>
        </p:spPr>
        <p:txBody>
          <a:bodyPr wrap="none">
            <a:spAutoFit/>
          </a:bodyPr>
          <a:lstStyle/>
          <a:p>
            <a:pPr>
              <a:defRPr sz="1600" b="1" i="0" u="none" strike="noStrike" kern="1200" cap="all" baseline="0">
                <a:solidFill>
                  <a:prstClr val="black"/>
                </a:solidFill>
                <a:latin typeface="Arial Narrow" panose="020B0606020202030204" pitchFamily="34" charset="0"/>
                <a:ea typeface="+mn-ea"/>
                <a:cs typeface="+mn-cs"/>
              </a:defRPr>
            </a:pPr>
            <a:r>
              <a:rPr lang="es-CO" b="1" dirty="0">
                <a:solidFill>
                  <a:srgbClr val="003366"/>
                </a:solidFill>
                <a:latin typeface="Myriad Pro" panose="020B0503030403020204" pitchFamily="34" charset="0"/>
              </a:rPr>
              <a:t>GESTION postCONTRACTUAL</a:t>
            </a:r>
          </a:p>
        </p:txBody>
      </p:sp>
      <p:grpSp>
        <p:nvGrpSpPr>
          <p:cNvPr id="15" name="Group 14">
            <a:extLst>
              <a:ext uri="{FF2B5EF4-FFF2-40B4-BE49-F238E27FC236}">
                <a16:creationId xmlns:a16="http://schemas.microsoft.com/office/drawing/2014/main" id="{4DF1455A-EFA5-DA48-808D-2707C4AA619D}"/>
              </a:ext>
            </a:extLst>
          </p:cNvPr>
          <p:cNvGrpSpPr/>
          <p:nvPr/>
        </p:nvGrpSpPr>
        <p:grpSpPr>
          <a:xfrm>
            <a:off x="0" y="-5709"/>
            <a:ext cx="9013371" cy="830181"/>
            <a:chOff x="0" y="421103"/>
            <a:chExt cx="9013371" cy="830181"/>
          </a:xfrm>
        </p:grpSpPr>
        <p:sp>
          <p:nvSpPr>
            <p:cNvPr id="16" name="Rectangle 15">
              <a:extLst>
                <a:ext uri="{FF2B5EF4-FFF2-40B4-BE49-F238E27FC236}">
                  <a16:creationId xmlns:a16="http://schemas.microsoft.com/office/drawing/2014/main" id="{E3ECEF2C-86C4-0347-8910-FEE79F6E4B1F}"/>
                </a:ext>
              </a:extLst>
            </p:cNvPr>
            <p:cNvSpPr/>
            <p:nvPr/>
          </p:nvSpPr>
          <p:spPr>
            <a:xfrm>
              <a:off x="1465386" y="421105"/>
              <a:ext cx="7547985"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7C14D01-9416-E34B-8502-7C428E51F730}"/>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50AF3816-B7D2-B24B-9998-B329EA62022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ítulo 1">
            <a:extLst>
              <a:ext uri="{FF2B5EF4-FFF2-40B4-BE49-F238E27FC236}">
                <a16:creationId xmlns:a16="http://schemas.microsoft.com/office/drawing/2014/main" id="{423D91A3-A8E6-DF47-B306-EA804F6FDDF6}"/>
              </a:ext>
            </a:extLst>
          </p:cNvPr>
          <p:cNvSpPr txBox="1">
            <a:spLocks/>
          </p:cNvSpPr>
          <p:nvPr/>
        </p:nvSpPr>
        <p:spPr>
          <a:xfrm>
            <a:off x="1465383" y="23446"/>
            <a:ext cx="8897817"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Logros primer año de gobierno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82613300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646620">
            <a:off x="9565276" y="2030629"/>
            <a:ext cx="2895327" cy="20692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ángulo 1">
            <a:extLst>
              <a:ext uri="{FF2B5EF4-FFF2-40B4-BE49-F238E27FC236}">
                <a16:creationId xmlns:a16="http://schemas.microsoft.com/office/drawing/2014/main" id="{65F58D9C-D1EC-4BF2-8F07-FAEC7740D6C8}"/>
              </a:ext>
            </a:extLst>
          </p:cNvPr>
          <p:cNvSpPr>
            <a:spLocks noChangeArrowheads="1"/>
          </p:cNvSpPr>
          <p:nvPr/>
        </p:nvSpPr>
        <p:spPr bwMode="auto">
          <a:xfrm>
            <a:off x="1465383" y="882778"/>
            <a:ext cx="8769246" cy="48013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00000"/>
              </a:lnSpc>
              <a:spcBef>
                <a:spcPct val="0"/>
              </a:spcBef>
              <a:buFontTx/>
              <a:buNone/>
              <a:defRPr/>
            </a:pPr>
            <a:r>
              <a:rPr lang="es-ES" altLang="es-CO" sz="1800" dirty="0">
                <a:solidFill>
                  <a:srgbClr val="003366"/>
                </a:solidFill>
                <a:latin typeface="Myriad Pro" panose="020B0503030403020204" pitchFamily="34" charset="0"/>
              </a:rPr>
              <a:t>Son los insumos con los cuales cuenta el INVÍAS para estructurar los procesos de contratación que adelanta, atendiendo a las modalidades de selección, la naturaleza y cuantía del proceso.</a:t>
            </a:r>
          </a:p>
          <a:p>
            <a:pPr algn="just">
              <a:lnSpc>
                <a:spcPct val="100000"/>
              </a:lnSpc>
              <a:spcBef>
                <a:spcPct val="0"/>
              </a:spcBef>
              <a:buFontTx/>
              <a:buNone/>
              <a:defRPr/>
            </a:pPr>
            <a:endParaRPr lang="es-ES" altLang="es-CO" sz="1800" dirty="0">
              <a:solidFill>
                <a:srgbClr val="003366"/>
              </a:solidFill>
              <a:latin typeface="Myriad Pro" panose="020B0503030403020204" pitchFamily="34" charset="0"/>
            </a:endParaRPr>
          </a:p>
          <a:p>
            <a:pPr algn="just">
              <a:lnSpc>
                <a:spcPct val="100000"/>
              </a:lnSpc>
              <a:spcBef>
                <a:spcPct val="0"/>
              </a:spcBef>
              <a:buFontTx/>
              <a:buNone/>
              <a:defRPr/>
            </a:pPr>
            <a:r>
              <a:rPr lang="es-ES" altLang="es-CO" sz="1800" dirty="0">
                <a:solidFill>
                  <a:srgbClr val="003366"/>
                </a:solidFill>
                <a:latin typeface="Myriad Pro" panose="020B0503030403020204" pitchFamily="34" charset="0"/>
              </a:rPr>
              <a:t>Este tipo de documentos cuenta con requisitos estandarizados para la escogencia del futuro contratista, respecto:</a:t>
            </a:r>
          </a:p>
          <a:p>
            <a:pPr marL="285750" indent="-285750" algn="just">
              <a:lnSpc>
                <a:spcPct val="100000"/>
              </a:lnSpc>
              <a:spcBef>
                <a:spcPct val="0"/>
              </a:spcBef>
              <a:buFontTx/>
              <a:buChar char="-"/>
              <a:defRPr/>
            </a:pPr>
            <a:r>
              <a:rPr lang="es-ES" altLang="es-CO" sz="1800" dirty="0">
                <a:solidFill>
                  <a:srgbClr val="003366"/>
                </a:solidFill>
                <a:latin typeface="Myriad Pro" panose="020B0503030403020204" pitchFamily="34" charset="0"/>
              </a:rPr>
              <a:t>Criterios Habilitantes </a:t>
            </a:r>
          </a:p>
          <a:p>
            <a:pPr marL="285750" indent="-285750" algn="just">
              <a:lnSpc>
                <a:spcPct val="100000"/>
              </a:lnSpc>
              <a:spcBef>
                <a:spcPct val="0"/>
              </a:spcBef>
              <a:buFontTx/>
              <a:buChar char="-"/>
              <a:defRPr/>
            </a:pPr>
            <a:r>
              <a:rPr lang="es-ES" altLang="es-CO" sz="1800" dirty="0">
                <a:solidFill>
                  <a:srgbClr val="003366"/>
                </a:solidFill>
                <a:latin typeface="Myriad Pro" panose="020B0503030403020204" pitchFamily="34" charset="0"/>
              </a:rPr>
              <a:t>Factores Técnicos</a:t>
            </a:r>
          </a:p>
          <a:p>
            <a:pPr marL="285750" indent="-285750" algn="just">
              <a:lnSpc>
                <a:spcPct val="100000"/>
              </a:lnSpc>
              <a:spcBef>
                <a:spcPct val="0"/>
              </a:spcBef>
              <a:buFontTx/>
              <a:buChar char="-"/>
              <a:defRPr/>
            </a:pPr>
            <a:r>
              <a:rPr lang="es-ES" altLang="es-CO" sz="1800" dirty="0">
                <a:solidFill>
                  <a:srgbClr val="003366"/>
                </a:solidFill>
                <a:latin typeface="Myriad Pro" panose="020B0503030403020204" pitchFamily="34" charset="0"/>
              </a:rPr>
              <a:t>Factores Económicos.</a:t>
            </a:r>
          </a:p>
          <a:p>
            <a:pPr marL="285750" indent="-285750" algn="just">
              <a:lnSpc>
                <a:spcPct val="100000"/>
              </a:lnSpc>
              <a:spcBef>
                <a:spcPct val="0"/>
              </a:spcBef>
              <a:buFontTx/>
              <a:buChar char="-"/>
              <a:defRPr/>
            </a:pPr>
            <a:endParaRPr lang="es-ES" altLang="es-CO" sz="1800" dirty="0">
              <a:solidFill>
                <a:srgbClr val="003366"/>
              </a:solidFill>
              <a:latin typeface="Myriad Pro" panose="020B0503030403020204" pitchFamily="34" charset="0"/>
            </a:endParaRPr>
          </a:p>
          <a:p>
            <a:pPr algn="just">
              <a:lnSpc>
                <a:spcPct val="100000"/>
              </a:lnSpc>
              <a:spcBef>
                <a:spcPct val="0"/>
              </a:spcBef>
              <a:buFont typeface="Arial" panose="020B0604020202020204" pitchFamily="34" charset="0"/>
              <a:buNone/>
              <a:defRPr/>
            </a:pPr>
            <a:r>
              <a:rPr lang="es-ES" altLang="es-CO" sz="1800" dirty="0">
                <a:solidFill>
                  <a:srgbClr val="003366"/>
                </a:solidFill>
                <a:latin typeface="Myriad Pro" panose="020B0503030403020204" pitchFamily="34" charset="0"/>
              </a:rPr>
              <a:t>El INVIAS, antes de la entrada en vigor de la norma, adoptó los Documentos </a:t>
            </a:r>
            <a:r>
              <a:rPr lang="es-MX" altLang="es-CO" sz="1800" dirty="0">
                <a:solidFill>
                  <a:srgbClr val="003366"/>
                </a:solidFill>
                <a:latin typeface="Myriad Pro" panose="020B0503030403020204" pitchFamily="34" charset="0"/>
              </a:rPr>
              <a:t>Tipo en los procesos de selección de obras públicas de infraestructura de transporte, actualmente ha iniciado su implementación en los procesos de interventoría para las obras públicas y en los procesos de interventoría para consultoría de estudios y diseños para obras públicas.</a:t>
            </a:r>
          </a:p>
          <a:p>
            <a:pPr algn="just">
              <a:lnSpc>
                <a:spcPct val="100000"/>
              </a:lnSpc>
              <a:spcBef>
                <a:spcPct val="0"/>
              </a:spcBef>
              <a:buFont typeface="Arial" panose="020B0604020202020204" pitchFamily="34" charset="0"/>
              <a:buNone/>
              <a:defRPr/>
            </a:pPr>
            <a:endParaRPr lang="es-ES" altLang="es-CO" sz="1800" dirty="0">
              <a:solidFill>
                <a:srgbClr val="003366"/>
              </a:solidFill>
              <a:latin typeface="Myriad Pro" panose="020B0503030403020204" pitchFamily="34" charset="0"/>
            </a:endParaRPr>
          </a:p>
          <a:p>
            <a:pPr algn="just">
              <a:lnSpc>
                <a:spcPct val="100000"/>
              </a:lnSpc>
              <a:spcBef>
                <a:spcPct val="0"/>
              </a:spcBef>
              <a:buFont typeface="Arial" panose="020B0604020202020204" pitchFamily="34" charset="0"/>
              <a:buNone/>
              <a:defRPr/>
            </a:pPr>
            <a:r>
              <a:rPr lang="es-ES" altLang="es-CO" sz="1800" dirty="0">
                <a:solidFill>
                  <a:srgbClr val="003366"/>
                </a:solidFill>
                <a:latin typeface="Myriad Pro" panose="020B0503030403020204" pitchFamily="34" charset="0"/>
              </a:rPr>
              <a:t>Desde la entra en vigencia del Decreto 342 de 2019, es un documento que resulta de aplicación </a:t>
            </a:r>
            <a:r>
              <a:rPr lang="es-ES" altLang="es-CO" sz="1800" b="1" dirty="0">
                <a:solidFill>
                  <a:srgbClr val="003366"/>
                </a:solidFill>
                <a:latin typeface="Myriad Pro" panose="020B0503030403020204" pitchFamily="34" charset="0"/>
              </a:rPr>
              <a:t>OBLIGATORIA</a:t>
            </a:r>
            <a:r>
              <a:rPr lang="es-ES" altLang="es-CO" sz="1800" dirty="0">
                <a:solidFill>
                  <a:srgbClr val="003366"/>
                </a:solidFill>
                <a:latin typeface="Myriad Pro" panose="020B0503030403020204" pitchFamily="34" charset="0"/>
              </a:rPr>
              <a:t> para las Entidades del Estado.</a:t>
            </a:r>
          </a:p>
        </p:txBody>
      </p:sp>
      <p:grpSp>
        <p:nvGrpSpPr>
          <p:cNvPr id="7" name="Group 6">
            <a:extLst>
              <a:ext uri="{FF2B5EF4-FFF2-40B4-BE49-F238E27FC236}">
                <a16:creationId xmlns:a16="http://schemas.microsoft.com/office/drawing/2014/main" id="{DE44A368-1846-6E45-A63B-ED86A4780FBC}"/>
              </a:ext>
            </a:extLst>
          </p:cNvPr>
          <p:cNvGrpSpPr/>
          <p:nvPr/>
        </p:nvGrpSpPr>
        <p:grpSpPr>
          <a:xfrm>
            <a:off x="0" y="-5709"/>
            <a:ext cx="7837714" cy="830181"/>
            <a:chOff x="0" y="421103"/>
            <a:chExt cx="7837714" cy="830181"/>
          </a:xfrm>
        </p:grpSpPr>
        <p:sp>
          <p:nvSpPr>
            <p:cNvPr id="8" name="Rectangle 7">
              <a:extLst>
                <a:ext uri="{FF2B5EF4-FFF2-40B4-BE49-F238E27FC236}">
                  <a16:creationId xmlns:a16="http://schemas.microsoft.com/office/drawing/2014/main" id="{EB59421A-4FA9-8044-A210-E48E8795302D}"/>
                </a:ext>
              </a:extLst>
            </p:cNvPr>
            <p:cNvSpPr/>
            <p:nvPr/>
          </p:nvSpPr>
          <p:spPr>
            <a:xfrm>
              <a:off x="1465386" y="421105"/>
              <a:ext cx="63723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D456F20-46C9-6942-BEC2-024CDCFDD213}"/>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9FA98A8-C128-9A4C-89B2-B522730A2EF8}"/>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ítulo 1">
            <a:extLst>
              <a:ext uri="{FF2B5EF4-FFF2-40B4-BE49-F238E27FC236}">
                <a16:creationId xmlns:a16="http://schemas.microsoft.com/office/drawing/2014/main" id="{4D020FE4-6540-6246-984D-BDABDB248A3B}"/>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¿Qué son los Pliegos Tipo?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5280495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261" y="1139771"/>
            <a:ext cx="5471050" cy="36415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
        <p:nvSpPr>
          <p:cNvPr id="4" name="Rectángulo 4"/>
          <p:cNvSpPr>
            <a:spLocks noChangeArrowheads="1"/>
          </p:cNvSpPr>
          <p:nvPr/>
        </p:nvSpPr>
        <p:spPr bwMode="auto">
          <a:xfrm>
            <a:off x="6117771" y="1139771"/>
            <a:ext cx="5464629" cy="4247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342900" indent="-342900" algn="just">
              <a:buFont typeface="+mj-lt"/>
              <a:buAutoNum type="arabicPeriod"/>
            </a:pPr>
            <a:r>
              <a:rPr lang="es-ES" altLang="es-CO" dirty="0">
                <a:solidFill>
                  <a:srgbClr val="003366"/>
                </a:solidFill>
                <a:latin typeface="Myriad Pro" panose="020B0503030403020204" pitchFamily="34" charset="0"/>
              </a:rPr>
              <a:t>Incorporan al ordenamiento jurídico buenas prácticas, que promuevan la </a:t>
            </a:r>
            <a:r>
              <a:rPr lang="es-ES" altLang="es-CO" b="1" dirty="0">
                <a:solidFill>
                  <a:srgbClr val="003366"/>
                </a:solidFill>
                <a:latin typeface="Myriad Pro" panose="020B0503030403020204" pitchFamily="34" charset="0"/>
              </a:rPr>
              <a:t>TRANSPARENCIA.</a:t>
            </a:r>
          </a:p>
          <a:p>
            <a:pPr marL="342900" indent="-342900" algn="just">
              <a:buFont typeface="+mj-lt"/>
              <a:buAutoNum type="arabicPeriod"/>
            </a:pPr>
            <a:endParaRPr lang="es-ES" altLang="es-CO" b="1" dirty="0">
              <a:solidFill>
                <a:srgbClr val="003366"/>
              </a:solidFill>
              <a:latin typeface="Myriad Pro" panose="020B0503030403020204" pitchFamily="34" charset="0"/>
            </a:endParaRPr>
          </a:p>
          <a:p>
            <a:pPr marL="342900" indent="-342900" algn="just">
              <a:buFont typeface="+mj-lt"/>
              <a:buAutoNum type="arabicPeriod"/>
            </a:pPr>
            <a:r>
              <a:rPr lang="es-ES" altLang="es-CO" dirty="0">
                <a:solidFill>
                  <a:srgbClr val="003366"/>
                </a:solidFill>
                <a:latin typeface="Myriad Pro" panose="020B0503030403020204" pitchFamily="34" charset="0"/>
              </a:rPr>
              <a:t>Es un mecanismo que evita el direccionamiento de los procesos de selección y combate la corrupción.</a:t>
            </a:r>
          </a:p>
          <a:p>
            <a:pPr marL="342900" indent="-342900" algn="just">
              <a:buFont typeface="+mj-lt"/>
              <a:buAutoNum type="arabicPeriod"/>
            </a:pPr>
            <a:endParaRPr lang="es-ES" altLang="es-CO" dirty="0">
              <a:solidFill>
                <a:srgbClr val="003366"/>
              </a:solidFill>
              <a:latin typeface="Myriad Pro" panose="020B0503030403020204" pitchFamily="34" charset="0"/>
            </a:endParaRPr>
          </a:p>
          <a:p>
            <a:pPr marL="342900" indent="-342900" algn="just">
              <a:buFont typeface="+mj-lt"/>
              <a:buAutoNum type="arabicPeriod"/>
            </a:pPr>
            <a:r>
              <a:rPr lang="es-ES" altLang="es-CO" dirty="0">
                <a:solidFill>
                  <a:srgbClr val="003366"/>
                </a:solidFill>
                <a:latin typeface="Myriad Pro" panose="020B0503030403020204" pitchFamily="34" charset="0"/>
              </a:rPr>
              <a:t>Democratiza la contratación ya que promueven la pluralidad de oferentes.</a:t>
            </a:r>
          </a:p>
          <a:p>
            <a:pPr marL="342900" indent="-342900" algn="just">
              <a:buFont typeface="+mj-lt"/>
              <a:buAutoNum type="arabicPeriod"/>
            </a:pPr>
            <a:endParaRPr lang="es-ES" altLang="es-CO" dirty="0">
              <a:solidFill>
                <a:srgbClr val="003366"/>
              </a:solidFill>
              <a:latin typeface="Myriad Pro" panose="020B0503030403020204" pitchFamily="34" charset="0"/>
            </a:endParaRPr>
          </a:p>
          <a:p>
            <a:pPr marL="342900" indent="-342900" algn="just">
              <a:buFont typeface="+mj-lt"/>
              <a:buAutoNum type="arabicPeriod"/>
            </a:pPr>
            <a:r>
              <a:rPr lang="es-ES" altLang="es-CO" dirty="0">
                <a:solidFill>
                  <a:srgbClr val="003366"/>
                </a:solidFill>
                <a:latin typeface="Myriad Pro" panose="020B0503030403020204" pitchFamily="34" charset="0"/>
              </a:rPr>
              <a:t>Elimina la subjetividad en la elaboración de pliegos de condiciones, ya que promueven la eficacia y economía en los procesos de selección.</a:t>
            </a:r>
          </a:p>
          <a:p>
            <a:pPr marL="342900" indent="-342900" algn="just">
              <a:buFont typeface="+mj-lt"/>
              <a:buAutoNum type="arabicPeriod"/>
            </a:pPr>
            <a:endParaRPr lang="es-ES" altLang="es-CO" dirty="0">
              <a:solidFill>
                <a:srgbClr val="003366"/>
              </a:solidFill>
              <a:latin typeface="Myriad Pro" panose="020B0503030403020204" pitchFamily="34" charset="0"/>
            </a:endParaRPr>
          </a:p>
          <a:p>
            <a:pPr marL="342900" indent="-342900" algn="just">
              <a:buFont typeface="+mj-lt"/>
              <a:buAutoNum type="arabicPeriod"/>
            </a:pPr>
            <a:r>
              <a:rPr lang="es-ES" altLang="es-CO" dirty="0">
                <a:solidFill>
                  <a:srgbClr val="003366"/>
                </a:solidFill>
                <a:latin typeface="Myriad Pro" panose="020B0503030403020204" pitchFamily="34" charset="0"/>
              </a:rPr>
              <a:t>Fortalecen los criterios técnicos y económicos en la selección de contratistas.</a:t>
            </a:r>
            <a:endParaRPr lang="es-CO" altLang="es-CO" dirty="0">
              <a:solidFill>
                <a:srgbClr val="003366"/>
              </a:solidFill>
              <a:latin typeface="Myriad Pro" panose="020B0503030403020204" pitchFamily="34" charset="0"/>
            </a:endParaRPr>
          </a:p>
        </p:txBody>
      </p:sp>
      <p:grpSp>
        <p:nvGrpSpPr>
          <p:cNvPr id="5" name="Group 4">
            <a:extLst>
              <a:ext uri="{FF2B5EF4-FFF2-40B4-BE49-F238E27FC236}">
                <a16:creationId xmlns:a16="http://schemas.microsoft.com/office/drawing/2014/main" id="{B235E492-420A-3246-9E0F-7838D2826C22}"/>
              </a:ext>
            </a:extLst>
          </p:cNvPr>
          <p:cNvGrpSpPr/>
          <p:nvPr/>
        </p:nvGrpSpPr>
        <p:grpSpPr>
          <a:xfrm>
            <a:off x="0" y="-5709"/>
            <a:ext cx="8382000" cy="830181"/>
            <a:chOff x="0" y="421103"/>
            <a:chExt cx="8382000" cy="830181"/>
          </a:xfrm>
        </p:grpSpPr>
        <p:sp>
          <p:nvSpPr>
            <p:cNvPr id="6" name="Rectangle 5">
              <a:extLst>
                <a:ext uri="{FF2B5EF4-FFF2-40B4-BE49-F238E27FC236}">
                  <a16:creationId xmlns:a16="http://schemas.microsoft.com/office/drawing/2014/main" id="{9C7DD12C-AAFC-8340-A0EB-F2762A378383}"/>
                </a:ext>
              </a:extLst>
            </p:cNvPr>
            <p:cNvSpPr/>
            <p:nvPr/>
          </p:nvSpPr>
          <p:spPr>
            <a:xfrm>
              <a:off x="1465386" y="421105"/>
              <a:ext cx="691661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B4CAFB5-FF12-C647-BB21-E9B2ACC3E05C}"/>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F5293DD-3C0F-5347-9E67-F623B0CD538A}"/>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ítulo 1">
            <a:extLst>
              <a:ext uri="{FF2B5EF4-FFF2-40B4-BE49-F238E27FC236}">
                <a16:creationId xmlns:a16="http://schemas.microsoft.com/office/drawing/2014/main" id="{E1D539A5-17C1-674E-9818-98BC4B82AFFE}"/>
              </a:ext>
            </a:extLst>
          </p:cNvPr>
          <p:cNvSpPr txBox="1">
            <a:spLocks/>
          </p:cNvSpPr>
          <p:nvPr/>
        </p:nvSpPr>
        <p:spPr>
          <a:xfrm>
            <a:off x="1465383" y="23446"/>
            <a:ext cx="7207969"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Beneficio de los Pliegos Tipo</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55327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909" y="2774973"/>
            <a:ext cx="2255781" cy="2155908"/>
          </a:xfrm>
          <a:prstGeom prst="ellipse">
            <a:avLst/>
          </a:prstGeom>
          <a:ln w="9525">
            <a:solidFill>
              <a:srgbClr val="1B5582"/>
            </a:solidFill>
            <a:prstDash val="lgDashDotDot"/>
            <a:miter lim="800000"/>
            <a:headEnd/>
            <a:tailEnd/>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xmlns="">
                <a:solidFill>
                  <a:srgbClr val="FFFFFF"/>
                </a:solidFill>
              </a14:hiddenFill>
            </a:ext>
          </a:extLst>
        </p:spPr>
      </p:pic>
      <p:sp>
        <p:nvSpPr>
          <p:cNvPr id="4" name="Freeform 5">
            <a:extLst>
              <a:ext uri="{FF2B5EF4-FFF2-40B4-BE49-F238E27FC236}">
                <a16:creationId xmlns:a16="http://schemas.microsoft.com/office/drawing/2014/main" id="{A2B7011C-6FA4-42A2-B4A8-D94CB34A716E}"/>
              </a:ext>
            </a:extLst>
          </p:cNvPr>
          <p:cNvSpPr>
            <a:spLocks/>
          </p:cNvSpPr>
          <p:nvPr/>
        </p:nvSpPr>
        <p:spPr bwMode="auto">
          <a:xfrm>
            <a:off x="4138754" y="2068209"/>
            <a:ext cx="3584735" cy="3240616"/>
          </a:xfrm>
          <a:custGeom>
            <a:avLst/>
            <a:gdLst/>
            <a:ahLst/>
            <a:cxnLst>
              <a:cxn ang="0">
                <a:pos x="1670" y="1786"/>
              </a:cxn>
              <a:cxn ang="0">
                <a:pos x="2027" y="1014"/>
              </a:cxn>
              <a:cxn ang="0">
                <a:pos x="1014" y="0"/>
              </a:cxn>
              <a:cxn ang="0">
                <a:pos x="0" y="1014"/>
              </a:cxn>
              <a:cxn ang="0">
                <a:pos x="331" y="1763"/>
              </a:cxn>
            </a:cxnLst>
            <a:rect l="0" t="0" r="r" b="b"/>
            <a:pathLst>
              <a:path w="2027" h="1786">
                <a:moveTo>
                  <a:pt x="1670" y="1786"/>
                </a:moveTo>
                <a:cubicBezTo>
                  <a:pt x="1888" y="1600"/>
                  <a:pt x="2027" y="1323"/>
                  <a:pt x="2027" y="1014"/>
                </a:cubicBezTo>
                <a:cubicBezTo>
                  <a:pt x="2027" y="454"/>
                  <a:pt x="1573" y="0"/>
                  <a:pt x="1014" y="0"/>
                </a:cubicBezTo>
                <a:cubicBezTo>
                  <a:pt x="454" y="0"/>
                  <a:pt x="0" y="454"/>
                  <a:pt x="0" y="1014"/>
                </a:cubicBezTo>
                <a:cubicBezTo>
                  <a:pt x="0" y="1311"/>
                  <a:pt x="128" y="1578"/>
                  <a:pt x="331" y="1763"/>
                </a:cubicBezTo>
              </a:path>
            </a:pathLst>
          </a:custGeom>
          <a:noFill/>
          <a:ln w="57150" cap="flat">
            <a:solidFill>
              <a:schemeClr val="accent5">
                <a:lumMod val="75000"/>
              </a:schemeClr>
            </a:solidFill>
            <a:prstDash val="lgDash"/>
            <a:miter lim="800000"/>
            <a:headEnd/>
            <a:tailEnd/>
          </a:ln>
        </p:spPr>
        <p:txBody>
          <a:bodyPr vert="horz" wrap="square" lIns="121920" tIns="60960" rIns="121920" bIns="60960" numCol="1" anchor="t" anchorCtr="0" compatLnSpc="1">
            <a:prstTxWarp prst="textNoShape">
              <a:avLst/>
            </a:prstTxWarp>
          </a:bodyPr>
          <a:lstStyle/>
          <a:p>
            <a:endParaRPr lang="es-CO" sz="2400">
              <a:latin typeface="Work Sans" panose="00000500000000000000" pitchFamily="2" charset="0"/>
            </a:endParaRPr>
          </a:p>
        </p:txBody>
      </p:sp>
      <p:sp>
        <p:nvSpPr>
          <p:cNvPr id="5" name="Oval 44">
            <a:extLst>
              <a:ext uri="{FF2B5EF4-FFF2-40B4-BE49-F238E27FC236}">
                <a16:creationId xmlns:a16="http://schemas.microsoft.com/office/drawing/2014/main" id="{A658B5E1-588D-4825-8C20-8E8850EFBB1E}"/>
              </a:ext>
            </a:extLst>
          </p:cNvPr>
          <p:cNvSpPr/>
          <p:nvPr/>
        </p:nvSpPr>
        <p:spPr>
          <a:xfrm>
            <a:off x="3831243" y="3999225"/>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b="1" dirty="0">
              <a:solidFill>
                <a:srgbClr val="002060"/>
              </a:solidFill>
              <a:latin typeface="Arial Narrow" panose="020B0606020202030204" pitchFamily="34" charset="0"/>
            </a:endParaRPr>
          </a:p>
        </p:txBody>
      </p:sp>
      <p:sp>
        <p:nvSpPr>
          <p:cNvPr id="6" name="Oval 44">
            <a:extLst>
              <a:ext uri="{FF2B5EF4-FFF2-40B4-BE49-F238E27FC236}">
                <a16:creationId xmlns:a16="http://schemas.microsoft.com/office/drawing/2014/main" id="{A658B5E1-588D-4825-8C20-8E8850EFBB1E}"/>
              </a:ext>
            </a:extLst>
          </p:cNvPr>
          <p:cNvSpPr/>
          <p:nvPr/>
        </p:nvSpPr>
        <p:spPr>
          <a:xfrm>
            <a:off x="5575521" y="1858497"/>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b="1" dirty="0">
              <a:solidFill>
                <a:srgbClr val="002060"/>
              </a:solidFill>
              <a:latin typeface="Arial Narrow" panose="020B0606020202030204" pitchFamily="34" charset="0"/>
            </a:endParaRPr>
          </a:p>
        </p:txBody>
      </p:sp>
      <p:sp>
        <p:nvSpPr>
          <p:cNvPr id="7" name="Oval 44">
            <a:extLst>
              <a:ext uri="{FF2B5EF4-FFF2-40B4-BE49-F238E27FC236}">
                <a16:creationId xmlns:a16="http://schemas.microsoft.com/office/drawing/2014/main" id="{A658B5E1-588D-4825-8C20-8E8850EFBB1E}"/>
              </a:ext>
            </a:extLst>
          </p:cNvPr>
          <p:cNvSpPr/>
          <p:nvPr/>
        </p:nvSpPr>
        <p:spPr>
          <a:xfrm>
            <a:off x="7319800" y="3999225"/>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b="1" dirty="0">
              <a:solidFill>
                <a:srgbClr val="002060"/>
              </a:solidFill>
              <a:latin typeface="Arial Narrow" panose="020B0606020202030204" pitchFamily="34" charset="0"/>
            </a:endParaRPr>
          </a:p>
        </p:txBody>
      </p:sp>
      <p:sp>
        <p:nvSpPr>
          <p:cNvPr id="8" name="Oval 44">
            <a:extLst>
              <a:ext uri="{FF2B5EF4-FFF2-40B4-BE49-F238E27FC236}">
                <a16:creationId xmlns:a16="http://schemas.microsoft.com/office/drawing/2014/main" id="{A658B5E1-588D-4825-8C20-8E8850EFBB1E}"/>
              </a:ext>
            </a:extLst>
          </p:cNvPr>
          <p:cNvSpPr/>
          <p:nvPr/>
        </p:nvSpPr>
        <p:spPr>
          <a:xfrm>
            <a:off x="4133017" y="2536802"/>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b="1" dirty="0">
              <a:solidFill>
                <a:srgbClr val="002060"/>
              </a:solidFill>
              <a:latin typeface="Arial Narrow" panose="020B0606020202030204" pitchFamily="34" charset="0"/>
            </a:endParaRPr>
          </a:p>
        </p:txBody>
      </p:sp>
      <p:sp>
        <p:nvSpPr>
          <p:cNvPr id="9" name="Oval 44">
            <a:extLst>
              <a:ext uri="{FF2B5EF4-FFF2-40B4-BE49-F238E27FC236}">
                <a16:creationId xmlns:a16="http://schemas.microsoft.com/office/drawing/2014/main" id="{A658B5E1-588D-4825-8C20-8E8850EFBB1E}"/>
              </a:ext>
            </a:extLst>
          </p:cNvPr>
          <p:cNvSpPr/>
          <p:nvPr/>
        </p:nvSpPr>
        <p:spPr>
          <a:xfrm>
            <a:off x="6964200" y="2536801"/>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b="1" dirty="0">
              <a:solidFill>
                <a:srgbClr val="002060"/>
              </a:solidFill>
              <a:latin typeface="Arial Narrow" panose="020B0606020202030204" pitchFamily="34" charset="0"/>
            </a:endParaRPr>
          </a:p>
        </p:txBody>
      </p:sp>
      <p:sp>
        <p:nvSpPr>
          <p:cNvPr id="10" name="TextBox 65">
            <a:extLst>
              <a:ext uri="{FF2B5EF4-FFF2-40B4-BE49-F238E27FC236}">
                <a16:creationId xmlns:a16="http://schemas.microsoft.com/office/drawing/2014/main" id="{FF2EA0B6-9A27-4335-87CE-1113D7BF0907}"/>
              </a:ext>
            </a:extLst>
          </p:cNvPr>
          <p:cNvSpPr txBox="1"/>
          <p:nvPr/>
        </p:nvSpPr>
        <p:spPr>
          <a:xfrm>
            <a:off x="2009122" y="4074216"/>
            <a:ext cx="1331675" cy="646331"/>
          </a:xfrm>
          <a:prstGeom prst="rect">
            <a:avLst/>
          </a:prstGeom>
          <a:noFill/>
        </p:spPr>
        <p:txBody>
          <a:bodyPr wrap="square" lIns="0" tIns="0" rIns="0" bIns="0" rtlCol="0" anchor="t">
            <a:spAutoFit/>
          </a:bodyPr>
          <a:lstStyle/>
          <a:p>
            <a:pPr defTabSz="1219170">
              <a:spcBef>
                <a:spcPct val="20000"/>
              </a:spcBef>
              <a:defRPr/>
            </a:pPr>
            <a:r>
              <a:rPr lang="es-MX" altLang="es-CO" sz="1400" dirty="0">
                <a:solidFill>
                  <a:srgbClr val="003366"/>
                </a:solidFill>
                <a:latin typeface="Myriad Pro" panose="020B0503030403020204" pitchFamily="34" charset="0"/>
              </a:rPr>
              <a:t>Proteger el patrimonio público</a:t>
            </a:r>
            <a:endParaRPr lang="es-CO" sz="1400" b="1" dirty="0">
              <a:solidFill>
                <a:srgbClr val="003366"/>
              </a:solidFill>
              <a:latin typeface="Myriad Pro" panose="020B0503030403020204" pitchFamily="34" charset="0"/>
            </a:endParaRPr>
          </a:p>
        </p:txBody>
      </p:sp>
      <p:sp>
        <p:nvSpPr>
          <p:cNvPr id="11" name="Rectángulo 10"/>
          <p:cNvSpPr/>
          <p:nvPr/>
        </p:nvSpPr>
        <p:spPr>
          <a:xfrm>
            <a:off x="1918705" y="2541840"/>
            <a:ext cx="2012518" cy="738664"/>
          </a:xfrm>
          <a:prstGeom prst="rect">
            <a:avLst/>
          </a:prstGeom>
        </p:spPr>
        <p:txBody>
          <a:bodyPr wrap="square">
            <a:spAutoFit/>
          </a:bodyPr>
          <a:lstStyle/>
          <a:p>
            <a:r>
              <a:rPr lang="es-MX" altLang="es-CO" sz="1400" dirty="0">
                <a:solidFill>
                  <a:srgbClr val="003366"/>
                </a:solidFill>
                <a:latin typeface="Myriad Pro" panose="020B0503030403020204" pitchFamily="34" charset="0"/>
              </a:rPr>
              <a:t>Busca que la contratación se realice con oferentes idóneos</a:t>
            </a:r>
            <a:endParaRPr lang="es-CO" sz="1400" dirty="0">
              <a:solidFill>
                <a:srgbClr val="003366"/>
              </a:solidFill>
              <a:latin typeface="Myriad Pro" panose="020B0503030403020204" pitchFamily="34" charset="0"/>
            </a:endParaRPr>
          </a:p>
        </p:txBody>
      </p:sp>
      <p:sp>
        <p:nvSpPr>
          <p:cNvPr id="12" name="Rectángulo 11"/>
          <p:cNvSpPr/>
          <p:nvPr/>
        </p:nvSpPr>
        <p:spPr>
          <a:xfrm>
            <a:off x="1918705" y="1236480"/>
            <a:ext cx="7264583" cy="523220"/>
          </a:xfrm>
          <a:prstGeom prst="rect">
            <a:avLst/>
          </a:prstGeom>
        </p:spPr>
        <p:txBody>
          <a:bodyPr wrap="square">
            <a:spAutoFit/>
          </a:bodyPr>
          <a:lstStyle/>
          <a:p>
            <a:r>
              <a:rPr lang="es-MX" altLang="es-CO" sz="1400" dirty="0">
                <a:solidFill>
                  <a:srgbClr val="003366"/>
                </a:solidFill>
                <a:latin typeface="Myriad Pro" panose="020B0503030403020204" pitchFamily="34" charset="0"/>
              </a:rPr>
              <a:t>Optimiza los procesos de selección ya que crea plantillas que delimitan los requisitos habilitantes volviéndolos genéricos y garantizando así la pluralidad de oferentes</a:t>
            </a:r>
            <a:endParaRPr lang="es-CO" sz="1400" dirty="0">
              <a:solidFill>
                <a:srgbClr val="003366"/>
              </a:solidFill>
              <a:latin typeface="Myriad Pro" panose="020B0503030403020204" pitchFamily="34" charset="0"/>
            </a:endParaRPr>
          </a:p>
        </p:txBody>
      </p:sp>
      <p:sp>
        <p:nvSpPr>
          <p:cNvPr id="13" name="Rectángulo 12"/>
          <p:cNvSpPr/>
          <p:nvPr/>
        </p:nvSpPr>
        <p:spPr>
          <a:xfrm>
            <a:off x="8166532" y="2310607"/>
            <a:ext cx="1978042" cy="738664"/>
          </a:xfrm>
          <a:prstGeom prst="rect">
            <a:avLst/>
          </a:prstGeom>
        </p:spPr>
        <p:txBody>
          <a:bodyPr wrap="square">
            <a:spAutoFit/>
          </a:bodyPr>
          <a:lstStyle/>
          <a:p>
            <a:pPr algn="r"/>
            <a:r>
              <a:rPr lang="es-MX" altLang="es-CO" sz="1400" dirty="0">
                <a:solidFill>
                  <a:srgbClr val="003366"/>
                </a:solidFill>
                <a:latin typeface="Myriad Pro" panose="020B0503030403020204" pitchFamily="34" charset="0"/>
              </a:rPr>
              <a:t>Blinda de transparencia la contratación y a las entidades públicas</a:t>
            </a:r>
            <a:endParaRPr lang="es-CO" sz="1400" dirty="0">
              <a:solidFill>
                <a:srgbClr val="003366"/>
              </a:solidFill>
              <a:latin typeface="Myriad Pro" panose="020B0503030403020204" pitchFamily="34" charset="0"/>
            </a:endParaRPr>
          </a:p>
        </p:txBody>
      </p:sp>
      <p:sp>
        <p:nvSpPr>
          <p:cNvPr id="14" name="Rectángulo 13"/>
          <p:cNvSpPr/>
          <p:nvPr/>
        </p:nvSpPr>
        <p:spPr>
          <a:xfrm>
            <a:off x="8274885" y="3740854"/>
            <a:ext cx="1900540" cy="1384995"/>
          </a:xfrm>
          <a:prstGeom prst="rect">
            <a:avLst/>
          </a:prstGeom>
        </p:spPr>
        <p:txBody>
          <a:bodyPr wrap="square">
            <a:spAutoFit/>
          </a:bodyPr>
          <a:lstStyle/>
          <a:p>
            <a:pPr algn="r"/>
            <a:r>
              <a:rPr lang="es-MX" altLang="es-CO" sz="1400" dirty="0">
                <a:solidFill>
                  <a:srgbClr val="003366"/>
                </a:solidFill>
                <a:latin typeface="Myriad Pro" panose="020B0503030403020204" pitchFamily="34" charset="0"/>
              </a:rPr>
              <a:t>Garantiza los principios de Selección Objetiva, Publicidad y Legalidad que rigen el proceso de contratación</a:t>
            </a:r>
            <a:endParaRPr lang="es-CO" sz="1400" dirty="0">
              <a:solidFill>
                <a:srgbClr val="003366"/>
              </a:solidFill>
              <a:latin typeface="Myriad Pro" panose="020B0503030403020204" pitchFamily="34" charset="0"/>
            </a:endParaRPr>
          </a:p>
        </p:txBody>
      </p:sp>
      <p:sp>
        <p:nvSpPr>
          <p:cNvPr id="18" name="Oval 44">
            <a:extLst>
              <a:ext uri="{FF2B5EF4-FFF2-40B4-BE49-F238E27FC236}">
                <a16:creationId xmlns:a16="http://schemas.microsoft.com/office/drawing/2014/main" id="{A658B5E1-588D-4825-8C20-8E8850EFBB1E}"/>
              </a:ext>
            </a:extLst>
          </p:cNvPr>
          <p:cNvSpPr/>
          <p:nvPr/>
        </p:nvSpPr>
        <p:spPr>
          <a:xfrm>
            <a:off x="1179852" y="3999225"/>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rgbClr val="002060"/>
                </a:solidFill>
                <a:latin typeface="Arial Narrow" panose="020B0606020202030204" pitchFamily="34" charset="0"/>
              </a:rPr>
              <a:t>1</a:t>
            </a:r>
          </a:p>
        </p:txBody>
      </p:sp>
      <p:sp>
        <p:nvSpPr>
          <p:cNvPr id="19" name="Oval 44">
            <a:extLst>
              <a:ext uri="{FF2B5EF4-FFF2-40B4-BE49-F238E27FC236}">
                <a16:creationId xmlns:a16="http://schemas.microsoft.com/office/drawing/2014/main" id="{A658B5E1-588D-4825-8C20-8E8850EFBB1E}"/>
              </a:ext>
            </a:extLst>
          </p:cNvPr>
          <p:cNvSpPr/>
          <p:nvPr/>
        </p:nvSpPr>
        <p:spPr>
          <a:xfrm>
            <a:off x="1172505" y="2536800"/>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rgbClr val="002060"/>
                </a:solidFill>
                <a:latin typeface="Arial Narrow" panose="020B0606020202030204" pitchFamily="34" charset="0"/>
              </a:rPr>
              <a:t>2</a:t>
            </a:r>
          </a:p>
        </p:txBody>
      </p:sp>
      <p:sp>
        <p:nvSpPr>
          <p:cNvPr id="20" name="Oval 44">
            <a:extLst>
              <a:ext uri="{FF2B5EF4-FFF2-40B4-BE49-F238E27FC236}">
                <a16:creationId xmlns:a16="http://schemas.microsoft.com/office/drawing/2014/main" id="{A658B5E1-588D-4825-8C20-8E8850EFBB1E}"/>
              </a:ext>
            </a:extLst>
          </p:cNvPr>
          <p:cNvSpPr/>
          <p:nvPr/>
        </p:nvSpPr>
        <p:spPr>
          <a:xfrm>
            <a:off x="1172505" y="1236480"/>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rgbClr val="002060"/>
                </a:solidFill>
                <a:latin typeface="Arial Narrow" panose="020B0606020202030204" pitchFamily="34" charset="0"/>
              </a:rPr>
              <a:t>3</a:t>
            </a:r>
          </a:p>
        </p:txBody>
      </p:sp>
      <p:sp>
        <p:nvSpPr>
          <p:cNvPr id="21" name="Oval 44">
            <a:extLst>
              <a:ext uri="{FF2B5EF4-FFF2-40B4-BE49-F238E27FC236}">
                <a16:creationId xmlns:a16="http://schemas.microsoft.com/office/drawing/2014/main" id="{A658B5E1-588D-4825-8C20-8E8850EFBB1E}"/>
              </a:ext>
            </a:extLst>
          </p:cNvPr>
          <p:cNvSpPr/>
          <p:nvPr/>
        </p:nvSpPr>
        <p:spPr>
          <a:xfrm>
            <a:off x="10202549" y="2370966"/>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rgbClr val="002060"/>
                </a:solidFill>
                <a:latin typeface="Arial Narrow" panose="020B0606020202030204" pitchFamily="34" charset="0"/>
              </a:rPr>
              <a:t>4</a:t>
            </a:r>
          </a:p>
        </p:txBody>
      </p:sp>
      <p:sp>
        <p:nvSpPr>
          <p:cNvPr id="22" name="Oval 44">
            <a:extLst>
              <a:ext uri="{FF2B5EF4-FFF2-40B4-BE49-F238E27FC236}">
                <a16:creationId xmlns:a16="http://schemas.microsoft.com/office/drawing/2014/main" id="{A658B5E1-588D-4825-8C20-8E8850EFBB1E}"/>
              </a:ext>
            </a:extLst>
          </p:cNvPr>
          <p:cNvSpPr/>
          <p:nvPr/>
        </p:nvSpPr>
        <p:spPr>
          <a:xfrm>
            <a:off x="10202549" y="3942989"/>
            <a:ext cx="711200" cy="678305"/>
          </a:xfrm>
          <a:prstGeom prst="ellipse">
            <a:avLst/>
          </a:prstGeom>
          <a:solidFill>
            <a:srgbClr val="FFC000"/>
          </a:solidFill>
          <a:ln>
            <a:solidFill>
              <a:schemeClr val="accent3">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rgbClr val="002060"/>
                </a:solidFill>
                <a:latin typeface="Arial Narrow" panose="020B0606020202030204" pitchFamily="34" charset="0"/>
              </a:rPr>
              <a:t>5</a:t>
            </a:r>
          </a:p>
        </p:txBody>
      </p:sp>
      <p:pic>
        <p:nvPicPr>
          <p:cNvPr id="23" name="Imagen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783" y="2677521"/>
            <a:ext cx="445914" cy="445914"/>
          </a:xfrm>
          <a:prstGeom prst="rect">
            <a:avLst/>
          </a:prstGeom>
        </p:spPr>
      </p:pic>
      <p:pic>
        <p:nvPicPr>
          <p:cNvPr id="28" name="Imagen 27"/>
          <p:cNvPicPr>
            <a:picLocks noChangeAspect="1"/>
          </p:cNvPicPr>
          <p:nvPr/>
        </p:nvPicPr>
        <p:blipFill>
          <a:blip r:embed="rId4" cstate="print">
            <a:biLevel thresh="75000"/>
            <a:extLst>
              <a:ext uri="{28A0092B-C50C-407E-A947-70E740481C1C}">
                <a14:useLocalDpi xmlns:a14="http://schemas.microsoft.com/office/drawing/2010/main" val="0"/>
              </a:ext>
            </a:extLst>
          </a:blip>
          <a:stretch>
            <a:fillRect/>
          </a:stretch>
        </p:blipFill>
        <p:spPr>
          <a:xfrm>
            <a:off x="4215693" y="2528987"/>
            <a:ext cx="534987" cy="693452"/>
          </a:xfrm>
          <a:prstGeom prst="rect">
            <a:avLst/>
          </a:prstGeom>
        </p:spPr>
      </p:pic>
      <p:pic>
        <p:nvPicPr>
          <p:cNvPr id="29" name="Imagen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92748" y="1973489"/>
            <a:ext cx="448102" cy="448102"/>
          </a:xfrm>
          <a:prstGeom prst="rect">
            <a:avLst/>
          </a:prstGeom>
        </p:spPr>
      </p:pic>
      <p:pic>
        <p:nvPicPr>
          <p:cNvPr id="30" name="Imagen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8198" y="4074216"/>
            <a:ext cx="528319" cy="528319"/>
          </a:xfrm>
          <a:prstGeom prst="rect">
            <a:avLst/>
          </a:prstGeom>
        </p:spPr>
      </p:pic>
      <p:pic>
        <p:nvPicPr>
          <p:cNvPr id="31" name="Imagen 30"/>
          <p:cNvPicPr>
            <a:picLocks noChangeAspect="1"/>
          </p:cNvPicPr>
          <p:nvPr/>
        </p:nvPicPr>
        <p:blipFill>
          <a:blip r:embed="rId7" cstate="print">
            <a:biLevel thresh="75000"/>
            <a:extLst>
              <a:ext uri="{28A0092B-C50C-407E-A947-70E740481C1C}">
                <a14:useLocalDpi xmlns:a14="http://schemas.microsoft.com/office/drawing/2010/main" val="0"/>
              </a:ext>
            </a:extLst>
          </a:blip>
          <a:stretch>
            <a:fillRect/>
          </a:stretch>
        </p:blipFill>
        <p:spPr>
          <a:xfrm>
            <a:off x="7446331" y="4119220"/>
            <a:ext cx="457359" cy="457359"/>
          </a:xfrm>
          <a:prstGeom prst="rect">
            <a:avLst/>
          </a:prstGeom>
        </p:spPr>
      </p:pic>
      <p:grpSp>
        <p:nvGrpSpPr>
          <p:cNvPr id="25" name="Group 24">
            <a:extLst>
              <a:ext uri="{FF2B5EF4-FFF2-40B4-BE49-F238E27FC236}">
                <a16:creationId xmlns:a16="http://schemas.microsoft.com/office/drawing/2014/main" id="{E533F245-C879-E14A-A85F-B51F6117A72E}"/>
              </a:ext>
            </a:extLst>
          </p:cNvPr>
          <p:cNvGrpSpPr/>
          <p:nvPr/>
        </p:nvGrpSpPr>
        <p:grpSpPr>
          <a:xfrm>
            <a:off x="0" y="-5709"/>
            <a:ext cx="12250614" cy="830181"/>
            <a:chOff x="0" y="421103"/>
            <a:chExt cx="12250614" cy="830181"/>
          </a:xfrm>
        </p:grpSpPr>
        <p:sp>
          <p:nvSpPr>
            <p:cNvPr id="26" name="Rectangle 25">
              <a:extLst>
                <a:ext uri="{FF2B5EF4-FFF2-40B4-BE49-F238E27FC236}">
                  <a16:creationId xmlns:a16="http://schemas.microsoft.com/office/drawing/2014/main" id="{AD387505-4F5A-9947-A3D1-6BEA8EE2BC60}"/>
                </a:ext>
              </a:extLst>
            </p:cNvPr>
            <p:cNvSpPr/>
            <p:nvPr/>
          </p:nvSpPr>
          <p:spPr>
            <a:xfrm>
              <a:off x="1465386" y="421105"/>
              <a:ext cx="107852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875EBCDF-C727-A74F-A80A-8A2172252062}"/>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CD6B5FC-9FCA-1844-B470-1D75102472E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ítulo 1">
            <a:extLst>
              <a:ext uri="{FF2B5EF4-FFF2-40B4-BE49-F238E27FC236}">
                <a16:creationId xmlns:a16="http://schemas.microsoft.com/office/drawing/2014/main" id="{6A809BBF-A37B-3245-B313-9C4DBEC965CF}"/>
              </a:ext>
            </a:extLst>
          </p:cNvPr>
          <p:cNvSpPr txBox="1">
            <a:spLocks/>
          </p:cNvSpPr>
          <p:nvPr/>
        </p:nvSpPr>
        <p:spPr>
          <a:xfrm>
            <a:off x="1465383" y="23446"/>
            <a:ext cx="1039837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Contribución en la lucha contra la corrupción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5327175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808757798"/>
              </p:ext>
            </p:extLst>
          </p:nvPr>
        </p:nvGraphicFramePr>
        <p:xfrm>
          <a:off x="449181" y="1093348"/>
          <a:ext cx="10555517" cy="3530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Marcador de contenido 3"/>
          <p:cNvPicPr>
            <a:picLocks noChangeAspect="1"/>
          </p:cNvPicPr>
          <p:nvPr/>
        </p:nvPicPr>
        <p:blipFill rotWithShape="1">
          <a:blip r:embed="rId7" cstate="print">
            <a:extLst>
              <a:ext uri="{28A0092B-C50C-407E-A947-70E740481C1C}">
                <a14:useLocalDpi xmlns:a14="http://schemas.microsoft.com/office/drawing/2010/main" val="0"/>
              </a:ext>
            </a:extLst>
          </a:blip>
          <a:srcRect t="83952"/>
          <a:stretch/>
        </p:blipFill>
        <p:spPr>
          <a:xfrm>
            <a:off x="0" y="5758542"/>
            <a:ext cx="12192000" cy="1100789"/>
          </a:xfrm>
          <a:prstGeom prst="rect">
            <a:avLst/>
          </a:prstGeom>
          <a:noFill/>
          <a:ln>
            <a:noFill/>
          </a:ln>
        </p:spPr>
      </p:pic>
      <p:sp>
        <p:nvSpPr>
          <p:cNvPr id="2" name="Rectángulo 1"/>
          <p:cNvSpPr/>
          <p:nvPr/>
        </p:nvSpPr>
        <p:spPr>
          <a:xfrm>
            <a:off x="1345594" y="3890937"/>
            <a:ext cx="9659103" cy="584775"/>
          </a:xfrm>
          <a:prstGeom prst="rect">
            <a:avLst/>
          </a:prstGeom>
        </p:spPr>
        <p:txBody>
          <a:bodyPr wrap="square">
            <a:spAutoFit/>
          </a:bodyPr>
          <a:lstStyle/>
          <a:p>
            <a:pPr algn="ctr"/>
            <a:r>
              <a:rPr lang="es-MX" sz="1600" b="1" dirty="0">
                <a:solidFill>
                  <a:srgbClr val="003366"/>
                </a:solidFill>
                <a:latin typeface="Myriad Pro" panose="020B0503030403020204" pitchFamily="34" charset="0"/>
              </a:rPr>
              <a:t>El INVIAS dentro de sus competencias, busca implementar nuevos mecanismos y tecnologías, que permitan mejorar y automatizar los tramites en los procesos de contratación.</a:t>
            </a:r>
          </a:p>
        </p:txBody>
      </p:sp>
      <p:pic>
        <p:nvPicPr>
          <p:cNvPr id="11" name="Gráfico 23" descr="Audiencia objetivo">
            <a:extLst>
              <a:ext uri="{FF2B5EF4-FFF2-40B4-BE49-F238E27FC236}">
                <a16:creationId xmlns:a16="http://schemas.microsoft.com/office/drawing/2014/main" id="{B18BB39B-4BC2-4322-A186-1AC837A8B0D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190502" y="2158410"/>
            <a:ext cx="943297" cy="943297"/>
          </a:xfrm>
          <a:prstGeom prst="rect">
            <a:avLst/>
          </a:prstGeom>
          <a:ln>
            <a:noFill/>
          </a:ln>
        </p:spPr>
      </p:pic>
      <p:sp>
        <p:nvSpPr>
          <p:cNvPr id="12" name="Freeform 193">
            <a:extLst>
              <a:ext uri="{FF2B5EF4-FFF2-40B4-BE49-F238E27FC236}">
                <a16:creationId xmlns:a16="http://schemas.microsoft.com/office/drawing/2014/main" id="{CA7062C8-7F91-4ED7-B17D-53CEFD14D239}"/>
              </a:ext>
            </a:extLst>
          </p:cNvPr>
          <p:cNvSpPr>
            <a:spLocks noEditPoints="1"/>
          </p:cNvSpPr>
          <p:nvPr/>
        </p:nvSpPr>
        <p:spPr bwMode="auto">
          <a:xfrm>
            <a:off x="8721514" y="2297944"/>
            <a:ext cx="694406" cy="714245"/>
          </a:xfrm>
          <a:custGeom>
            <a:avLst/>
            <a:gdLst/>
            <a:ahLst/>
            <a:cxnLst>
              <a:cxn ang="0">
                <a:pos x="81" y="37"/>
              </a:cxn>
              <a:cxn ang="0">
                <a:pos x="38" y="80"/>
              </a:cxn>
              <a:cxn ang="0">
                <a:pos x="21" y="77"/>
              </a:cxn>
              <a:cxn ang="0">
                <a:pos x="0" y="124"/>
              </a:cxn>
              <a:cxn ang="0">
                <a:pos x="38" y="167"/>
              </a:cxn>
              <a:cxn ang="0">
                <a:pos x="1" y="210"/>
              </a:cxn>
              <a:cxn ang="0">
                <a:pos x="21" y="257"/>
              </a:cxn>
              <a:cxn ang="0">
                <a:pos x="38" y="253"/>
              </a:cxn>
              <a:cxn ang="0">
                <a:pos x="81" y="297"/>
              </a:cxn>
              <a:cxn ang="0">
                <a:pos x="78" y="314"/>
              </a:cxn>
              <a:cxn ang="0">
                <a:pos x="125" y="334"/>
              </a:cxn>
              <a:cxn ang="0">
                <a:pos x="168" y="297"/>
              </a:cxn>
              <a:cxn ang="0">
                <a:pos x="210" y="334"/>
              </a:cxn>
              <a:cxn ang="0">
                <a:pos x="258" y="314"/>
              </a:cxn>
              <a:cxn ang="0">
                <a:pos x="254" y="297"/>
              </a:cxn>
              <a:cxn ang="0">
                <a:pos x="297" y="253"/>
              </a:cxn>
              <a:cxn ang="0">
                <a:pos x="315" y="257"/>
              </a:cxn>
              <a:cxn ang="0">
                <a:pos x="335" y="210"/>
              </a:cxn>
              <a:cxn ang="0">
                <a:pos x="297" y="167"/>
              </a:cxn>
              <a:cxn ang="0">
                <a:pos x="335" y="124"/>
              </a:cxn>
              <a:cxn ang="0">
                <a:pos x="315" y="77"/>
              </a:cxn>
              <a:cxn ang="0">
                <a:pos x="297" y="80"/>
              </a:cxn>
              <a:cxn ang="0">
                <a:pos x="254" y="37"/>
              </a:cxn>
              <a:cxn ang="0">
                <a:pos x="258" y="20"/>
              </a:cxn>
              <a:cxn ang="0">
                <a:pos x="210" y="0"/>
              </a:cxn>
              <a:cxn ang="0">
                <a:pos x="168" y="37"/>
              </a:cxn>
              <a:cxn ang="0">
                <a:pos x="125" y="0"/>
              </a:cxn>
              <a:cxn ang="0">
                <a:pos x="78" y="20"/>
              </a:cxn>
              <a:cxn ang="0">
                <a:pos x="81" y="37"/>
              </a:cxn>
              <a:cxn ang="0">
                <a:pos x="168" y="60"/>
              </a:cxn>
              <a:cxn ang="0">
                <a:pos x="274" y="167"/>
              </a:cxn>
              <a:cxn ang="0">
                <a:pos x="168" y="274"/>
              </a:cxn>
              <a:cxn ang="0">
                <a:pos x="61" y="167"/>
              </a:cxn>
              <a:cxn ang="0">
                <a:pos x="168" y="60"/>
              </a:cxn>
            </a:cxnLst>
            <a:rect l="0" t="0" r="r" b="b"/>
            <a:pathLst>
              <a:path w="335" h="334">
                <a:moveTo>
                  <a:pt x="81" y="37"/>
                </a:moveTo>
                <a:cubicBezTo>
                  <a:pt x="81" y="61"/>
                  <a:pt x="62" y="80"/>
                  <a:pt x="38" y="80"/>
                </a:cubicBezTo>
                <a:cubicBezTo>
                  <a:pt x="32" y="80"/>
                  <a:pt x="26" y="79"/>
                  <a:pt x="21" y="77"/>
                </a:cubicBezTo>
                <a:cubicBezTo>
                  <a:pt x="12" y="91"/>
                  <a:pt x="5" y="107"/>
                  <a:pt x="0" y="124"/>
                </a:cubicBezTo>
                <a:cubicBezTo>
                  <a:pt x="22" y="127"/>
                  <a:pt x="38" y="145"/>
                  <a:pt x="38" y="167"/>
                </a:cubicBezTo>
                <a:cubicBezTo>
                  <a:pt x="38" y="189"/>
                  <a:pt x="22" y="207"/>
                  <a:pt x="1" y="210"/>
                </a:cubicBezTo>
                <a:cubicBezTo>
                  <a:pt x="5" y="227"/>
                  <a:pt x="12" y="243"/>
                  <a:pt x="21" y="257"/>
                </a:cubicBezTo>
                <a:cubicBezTo>
                  <a:pt x="26" y="255"/>
                  <a:pt x="32" y="253"/>
                  <a:pt x="38" y="253"/>
                </a:cubicBezTo>
                <a:cubicBezTo>
                  <a:pt x="62" y="253"/>
                  <a:pt x="81" y="273"/>
                  <a:pt x="81" y="297"/>
                </a:cubicBezTo>
                <a:cubicBezTo>
                  <a:pt x="81" y="303"/>
                  <a:pt x="80" y="309"/>
                  <a:pt x="78" y="314"/>
                </a:cubicBezTo>
                <a:cubicBezTo>
                  <a:pt x="92" y="323"/>
                  <a:pt x="108" y="330"/>
                  <a:pt x="125" y="334"/>
                </a:cubicBezTo>
                <a:cubicBezTo>
                  <a:pt x="128" y="313"/>
                  <a:pt x="146" y="297"/>
                  <a:pt x="168" y="297"/>
                </a:cubicBezTo>
                <a:cubicBezTo>
                  <a:pt x="190" y="297"/>
                  <a:pt x="208" y="313"/>
                  <a:pt x="210" y="334"/>
                </a:cubicBezTo>
                <a:cubicBezTo>
                  <a:pt x="227" y="330"/>
                  <a:pt x="243" y="323"/>
                  <a:pt x="258" y="314"/>
                </a:cubicBezTo>
                <a:cubicBezTo>
                  <a:pt x="255" y="309"/>
                  <a:pt x="254" y="303"/>
                  <a:pt x="254" y="297"/>
                </a:cubicBezTo>
                <a:cubicBezTo>
                  <a:pt x="254" y="273"/>
                  <a:pt x="273" y="253"/>
                  <a:pt x="297" y="253"/>
                </a:cubicBezTo>
                <a:cubicBezTo>
                  <a:pt x="304" y="253"/>
                  <a:pt x="309" y="255"/>
                  <a:pt x="315" y="257"/>
                </a:cubicBezTo>
                <a:cubicBezTo>
                  <a:pt x="324" y="243"/>
                  <a:pt x="331" y="227"/>
                  <a:pt x="335" y="210"/>
                </a:cubicBezTo>
                <a:cubicBezTo>
                  <a:pt x="314" y="207"/>
                  <a:pt x="297" y="189"/>
                  <a:pt x="297" y="167"/>
                </a:cubicBezTo>
                <a:cubicBezTo>
                  <a:pt x="297" y="145"/>
                  <a:pt x="314" y="127"/>
                  <a:pt x="335" y="124"/>
                </a:cubicBezTo>
                <a:cubicBezTo>
                  <a:pt x="331" y="107"/>
                  <a:pt x="324" y="91"/>
                  <a:pt x="315" y="77"/>
                </a:cubicBezTo>
                <a:cubicBezTo>
                  <a:pt x="309" y="79"/>
                  <a:pt x="304" y="80"/>
                  <a:pt x="297" y="80"/>
                </a:cubicBezTo>
                <a:cubicBezTo>
                  <a:pt x="273" y="80"/>
                  <a:pt x="254" y="61"/>
                  <a:pt x="254" y="37"/>
                </a:cubicBezTo>
                <a:cubicBezTo>
                  <a:pt x="254" y="31"/>
                  <a:pt x="255" y="25"/>
                  <a:pt x="258" y="20"/>
                </a:cubicBezTo>
                <a:cubicBezTo>
                  <a:pt x="243" y="11"/>
                  <a:pt x="227" y="4"/>
                  <a:pt x="210" y="0"/>
                </a:cubicBezTo>
                <a:cubicBezTo>
                  <a:pt x="208" y="21"/>
                  <a:pt x="190" y="37"/>
                  <a:pt x="168" y="37"/>
                </a:cubicBezTo>
                <a:cubicBezTo>
                  <a:pt x="146" y="37"/>
                  <a:pt x="128" y="21"/>
                  <a:pt x="125" y="0"/>
                </a:cubicBezTo>
                <a:cubicBezTo>
                  <a:pt x="108" y="4"/>
                  <a:pt x="92" y="11"/>
                  <a:pt x="78" y="20"/>
                </a:cubicBezTo>
                <a:cubicBezTo>
                  <a:pt x="80" y="25"/>
                  <a:pt x="81" y="31"/>
                  <a:pt x="81" y="37"/>
                </a:cubicBezTo>
                <a:close/>
                <a:moveTo>
                  <a:pt x="168" y="60"/>
                </a:moveTo>
                <a:cubicBezTo>
                  <a:pt x="227" y="60"/>
                  <a:pt x="274" y="108"/>
                  <a:pt x="274" y="167"/>
                </a:cubicBezTo>
                <a:cubicBezTo>
                  <a:pt x="274" y="226"/>
                  <a:pt x="227" y="274"/>
                  <a:pt x="168" y="274"/>
                </a:cubicBezTo>
                <a:cubicBezTo>
                  <a:pt x="109" y="274"/>
                  <a:pt x="61" y="226"/>
                  <a:pt x="61" y="167"/>
                </a:cubicBezTo>
                <a:cubicBezTo>
                  <a:pt x="61" y="108"/>
                  <a:pt x="109" y="60"/>
                  <a:pt x="168" y="60"/>
                </a:cubicBezTo>
                <a:close/>
              </a:path>
            </a:pathLst>
          </a:custGeom>
          <a:solidFill>
            <a:srgbClr val="00B0F0"/>
          </a:solidFill>
          <a:ln w="9525">
            <a:noFill/>
            <a:round/>
            <a:headEnd/>
            <a:tailEnd/>
          </a:ln>
        </p:spPr>
        <p:txBody>
          <a:bodyPr vert="horz" wrap="square" lIns="162560" tIns="81280" rIns="162560" bIns="81280" numCol="1" anchor="t" anchorCtr="0" compatLnSpc="1">
            <a:prstTxWarp prst="textNoShape">
              <a:avLst/>
            </a:prstTxWarp>
          </a:bodyPr>
          <a:lstStyle/>
          <a:p>
            <a:endParaRPr lang="en-US" sz="3200">
              <a:noFill/>
            </a:endParaRPr>
          </a:p>
        </p:txBody>
      </p:sp>
      <p:pic>
        <p:nvPicPr>
          <p:cNvPr id="15" name="Imagen 14"/>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972467" y="2271416"/>
            <a:ext cx="789474" cy="789474"/>
          </a:xfrm>
          <a:prstGeom prst="rect">
            <a:avLst/>
          </a:prstGeom>
        </p:spPr>
      </p:pic>
      <p:pic>
        <p:nvPicPr>
          <p:cNvPr id="16" name="Imagen 1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24136" y="2280098"/>
            <a:ext cx="721458" cy="721458"/>
          </a:xfrm>
          <a:prstGeom prst="rect">
            <a:avLst/>
          </a:prstGeom>
        </p:spPr>
      </p:pic>
      <p:grpSp>
        <p:nvGrpSpPr>
          <p:cNvPr id="27" name="Grupo 26"/>
          <p:cNvGrpSpPr/>
          <p:nvPr/>
        </p:nvGrpSpPr>
        <p:grpSpPr>
          <a:xfrm>
            <a:off x="728847" y="1663399"/>
            <a:ext cx="8638677" cy="3220667"/>
            <a:chOff x="728847" y="1663399"/>
            <a:chExt cx="8638677" cy="3220667"/>
          </a:xfrm>
        </p:grpSpPr>
        <p:sp>
          <p:nvSpPr>
            <p:cNvPr id="24" name="Arco 23"/>
            <p:cNvSpPr/>
            <p:nvPr/>
          </p:nvSpPr>
          <p:spPr>
            <a:xfrm rot="18851988">
              <a:off x="783751" y="1608495"/>
              <a:ext cx="3173681" cy="3283490"/>
            </a:xfrm>
            <a:prstGeom prst="arc">
              <a:avLst/>
            </a:prstGeom>
            <a:ln w="15875" cmpd="tri">
              <a:prstDash val="lg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5" name="Arco 24"/>
            <p:cNvSpPr/>
            <p:nvPr/>
          </p:nvSpPr>
          <p:spPr>
            <a:xfrm rot="18851988">
              <a:off x="3488345" y="1652590"/>
              <a:ext cx="3173681" cy="3283490"/>
            </a:xfrm>
            <a:prstGeom prst="arc">
              <a:avLst/>
            </a:prstGeom>
            <a:ln w="15875" cmpd="tri">
              <a:prstDash val="lg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6" name="Arco 25"/>
            <p:cNvSpPr/>
            <p:nvPr/>
          </p:nvSpPr>
          <p:spPr>
            <a:xfrm rot="18851988">
              <a:off x="6138938" y="1655481"/>
              <a:ext cx="3173681" cy="3283490"/>
            </a:xfrm>
            <a:prstGeom prst="arc">
              <a:avLst/>
            </a:prstGeom>
            <a:ln w="15875" cmpd="tri">
              <a:prstDash val="lg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grpSp>
      <p:grpSp>
        <p:nvGrpSpPr>
          <p:cNvPr id="17" name="Group 16">
            <a:extLst>
              <a:ext uri="{FF2B5EF4-FFF2-40B4-BE49-F238E27FC236}">
                <a16:creationId xmlns:a16="http://schemas.microsoft.com/office/drawing/2014/main" id="{691A6AFD-6984-F349-920C-3B661707D7D9}"/>
              </a:ext>
            </a:extLst>
          </p:cNvPr>
          <p:cNvGrpSpPr/>
          <p:nvPr/>
        </p:nvGrpSpPr>
        <p:grpSpPr>
          <a:xfrm>
            <a:off x="0" y="-5709"/>
            <a:ext cx="10339754" cy="830181"/>
            <a:chOff x="0" y="421103"/>
            <a:chExt cx="10339754" cy="830181"/>
          </a:xfrm>
        </p:grpSpPr>
        <p:sp>
          <p:nvSpPr>
            <p:cNvPr id="18" name="Rectangle 17">
              <a:extLst>
                <a:ext uri="{FF2B5EF4-FFF2-40B4-BE49-F238E27FC236}">
                  <a16:creationId xmlns:a16="http://schemas.microsoft.com/office/drawing/2014/main" id="{0CA74AFE-7767-0E4C-B29D-50A9C2C4B950}"/>
                </a:ext>
              </a:extLst>
            </p:cNvPr>
            <p:cNvSpPr/>
            <p:nvPr/>
          </p:nvSpPr>
          <p:spPr>
            <a:xfrm>
              <a:off x="1465386" y="421105"/>
              <a:ext cx="887436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1756D9A3-6E47-3D40-9872-B860818DD37E}"/>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2C691FE-74A8-664A-8185-2FA897F6878F}"/>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ítulo 1">
            <a:extLst>
              <a:ext uri="{FF2B5EF4-FFF2-40B4-BE49-F238E27FC236}">
                <a16:creationId xmlns:a16="http://schemas.microsoft.com/office/drawing/2014/main" id="{0692D6C0-250A-A946-BFCB-71A949560156}"/>
              </a:ext>
            </a:extLst>
          </p:cNvPr>
          <p:cNvSpPr txBox="1">
            <a:spLocks/>
          </p:cNvSpPr>
          <p:nvPr/>
        </p:nvSpPr>
        <p:spPr>
          <a:xfrm>
            <a:off x="1465383" y="23446"/>
            <a:ext cx="9539315"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Proyectos en curso de la contratación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053738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1465384" y="1235116"/>
            <a:ext cx="10269361" cy="423202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200" dirty="0">
                <a:solidFill>
                  <a:srgbClr val="003366"/>
                </a:solidFill>
                <a:latin typeface="Myriad Pro" panose="020B0503030403020204" pitchFamily="34" charset="0"/>
              </a:rPr>
              <a:t>En la vigencia 2018 fueron apropiados recursos de inversión por valor de $ 2.227.527  millones, de los cuales, como resultado de la gestión de la entidad y de un riguroso proceso de seguimiento a la ejecución presupuestal se comprometieron el 99,89% ($2.225.094 millones) y se obligó el 72,15% ($1.607.147 millones), constituyéndose una reserva presupuestal de $616.850 millones.</a:t>
            </a:r>
          </a:p>
          <a:p>
            <a:pPr algn="just"/>
            <a:endParaRPr lang="es-ES" sz="2200" dirty="0">
              <a:solidFill>
                <a:srgbClr val="003366"/>
              </a:solidFill>
              <a:latin typeface="Myriad Pro" panose="020B0503030403020204" pitchFamily="34" charset="0"/>
            </a:endParaRPr>
          </a:p>
          <a:p>
            <a:pPr algn="just"/>
            <a:r>
              <a:rPr lang="es-ES" sz="2200" dirty="0">
                <a:solidFill>
                  <a:srgbClr val="003366"/>
                </a:solidFill>
                <a:latin typeface="Myriad Pro" panose="020B0503030403020204" pitchFamily="34" charset="0"/>
              </a:rPr>
              <a:t>Para la vigencia 2019, el presupuesto de inversión apropiado asciende a $3.521.773, de los cuales se encuentran bloqueados $516.686 millones, quedando en apropiación disponible $3.005.087 millones. </a:t>
            </a:r>
          </a:p>
          <a:p>
            <a:pPr algn="just"/>
            <a:endParaRPr lang="es-ES" sz="2200" dirty="0">
              <a:solidFill>
                <a:srgbClr val="003366"/>
              </a:solidFill>
              <a:latin typeface="Myriad Pro" panose="020B0503030403020204" pitchFamily="34" charset="0"/>
            </a:endParaRPr>
          </a:p>
          <a:p>
            <a:pPr algn="just"/>
            <a:r>
              <a:rPr lang="es-ES" sz="2200" dirty="0">
                <a:solidFill>
                  <a:srgbClr val="003366"/>
                </a:solidFill>
                <a:latin typeface="Myriad Pro" panose="020B0503030403020204" pitchFamily="34" charset="0"/>
              </a:rPr>
              <a:t> Al mes de octubre se ha comprometido el 83% de la apropiación disponible ($2.514.010), recursos con los que se están financiando los diferentes programas de la infraestructura de transporte del país.</a:t>
            </a:r>
            <a:r>
              <a:rPr lang="es-CO" sz="2200" dirty="0">
                <a:solidFill>
                  <a:srgbClr val="003366"/>
                </a:solidFill>
                <a:latin typeface="Myriad Pro" panose="020B0503030403020204" pitchFamily="34" charset="0"/>
              </a:rPr>
              <a:t> </a:t>
            </a:r>
          </a:p>
          <a:p>
            <a:pPr algn="just"/>
            <a:endParaRPr lang="es-CO" sz="2200" dirty="0">
              <a:solidFill>
                <a:srgbClr val="003366"/>
              </a:solidFill>
              <a:latin typeface="Myriad Pro" panose="020B0503030403020204" pitchFamily="34" charset="0"/>
              <a:ea typeface="Beirut" charset="-78"/>
              <a:cs typeface="Beirut" charset="-78"/>
            </a:endParaRPr>
          </a:p>
        </p:txBody>
      </p:sp>
      <p:grpSp>
        <p:nvGrpSpPr>
          <p:cNvPr id="4" name="Group 3">
            <a:extLst>
              <a:ext uri="{FF2B5EF4-FFF2-40B4-BE49-F238E27FC236}">
                <a16:creationId xmlns:a16="http://schemas.microsoft.com/office/drawing/2014/main" id="{F1BBEA7B-55B3-8B42-AB2C-9B41E853B744}"/>
              </a:ext>
            </a:extLst>
          </p:cNvPr>
          <p:cNvGrpSpPr/>
          <p:nvPr/>
        </p:nvGrpSpPr>
        <p:grpSpPr>
          <a:xfrm>
            <a:off x="0" y="-5709"/>
            <a:ext cx="7134226" cy="830181"/>
            <a:chOff x="0" y="421103"/>
            <a:chExt cx="7134226" cy="830181"/>
          </a:xfrm>
        </p:grpSpPr>
        <p:sp>
          <p:nvSpPr>
            <p:cNvPr id="5" name="Rectangle 4">
              <a:extLst>
                <a:ext uri="{FF2B5EF4-FFF2-40B4-BE49-F238E27FC236}">
                  <a16:creationId xmlns:a16="http://schemas.microsoft.com/office/drawing/2014/main" id="{70BD2038-F367-464C-B577-B4A07A9B619A}"/>
                </a:ext>
              </a:extLst>
            </p:cNvPr>
            <p:cNvSpPr/>
            <p:nvPr/>
          </p:nvSpPr>
          <p:spPr>
            <a:xfrm>
              <a:off x="1465386" y="421105"/>
              <a:ext cx="566884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DF64D19-5B2A-1B49-98A8-1FA8CE2F9C3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5A7084BF-37C5-4B4E-B157-DD0F1DB0AF3E}"/>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ítulo 1">
            <a:extLst>
              <a:ext uri="{FF2B5EF4-FFF2-40B4-BE49-F238E27FC236}">
                <a16:creationId xmlns:a16="http://schemas.microsoft.com/office/drawing/2014/main" id="{B91AE405-6F5E-BF45-BA46-D98FF3A5BE05}"/>
              </a:ext>
            </a:extLst>
          </p:cNvPr>
          <p:cNvSpPr txBox="1">
            <a:spLocks/>
          </p:cNvSpPr>
          <p:nvPr/>
        </p:nvSpPr>
        <p:spPr>
          <a:xfrm>
            <a:off x="1465385" y="23446"/>
            <a:ext cx="7432430"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Ejecución Presupuestal</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79535835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10">
            <a:extLst>
              <a:ext uri="{FF2B5EF4-FFF2-40B4-BE49-F238E27FC236}">
                <a16:creationId xmlns:a16="http://schemas.microsoft.com/office/drawing/2014/main" id="{BBD303E0-DA2E-1544-ACE4-989B9F12D27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4" name="Rectángulo 4">
            <a:extLst>
              <a:ext uri="{FF2B5EF4-FFF2-40B4-BE49-F238E27FC236}">
                <a16:creationId xmlns:a16="http://schemas.microsoft.com/office/drawing/2014/main" id="{D98BB90A-7E36-4E46-89AD-5E3F5414FE04}"/>
              </a:ext>
            </a:extLst>
          </p:cNvPr>
          <p:cNvSpPr/>
          <p:nvPr/>
        </p:nvSpPr>
        <p:spPr>
          <a:xfrm rot="10800000" flipH="1">
            <a:off x="6118609" y="4070173"/>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Subtítulo 2">
            <a:extLst>
              <a:ext uri="{FF2B5EF4-FFF2-40B4-BE49-F238E27FC236}">
                <a16:creationId xmlns:a16="http://schemas.microsoft.com/office/drawing/2014/main" id="{3452CCA8-EECB-2143-A033-CECC4A950C43}"/>
              </a:ext>
            </a:extLst>
          </p:cNvPr>
          <p:cNvSpPr txBox="1">
            <a:spLocks/>
          </p:cNvSpPr>
          <p:nvPr/>
        </p:nvSpPr>
        <p:spPr>
          <a:xfrm>
            <a:off x="7108370" y="5431971"/>
            <a:ext cx="4931229" cy="48985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s-CO" dirty="0">
                <a:solidFill>
                  <a:srgbClr val="003366"/>
                </a:solidFill>
                <a:latin typeface="Myriad Pro" panose="020B0503030403020204" pitchFamily="34" charset="0"/>
              </a:rPr>
              <a:t>Transformación institucional</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863731-6109-0D44-83DE-D0D1D0CD4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82" y="-46892"/>
            <a:ext cx="12337886" cy="6940061"/>
          </a:xfrm>
          <a:prstGeom prst="rect">
            <a:avLst/>
          </a:prstGeom>
        </p:spPr>
      </p:pic>
      <p:sp>
        <p:nvSpPr>
          <p:cNvPr id="7" name="Rectángulo 7">
            <a:extLst>
              <a:ext uri="{FF2B5EF4-FFF2-40B4-BE49-F238E27FC236}">
                <a16:creationId xmlns:a16="http://schemas.microsoft.com/office/drawing/2014/main" id="{E116649F-10D0-304F-AA81-97309F1C97DF}"/>
              </a:ext>
            </a:extLst>
          </p:cNvPr>
          <p:cNvSpPr/>
          <p:nvPr/>
        </p:nvSpPr>
        <p:spPr>
          <a:xfrm>
            <a:off x="-97043" y="-17585"/>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5">
            <a:extLst>
              <a:ext uri="{FF2B5EF4-FFF2-40B4-BE49-F238E27FC236}">
                <a16:creationId xmlns:a16="http://schemas.microsoft.com/office/drawing/2014/main" id="{77C61FCE-9CE5-A54E-A0C3-16417C3195D0}"/>
              </a:ext>
            </a:extLst>
          </p:cNvPr>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
        <p:nvSpPr>
          <p:cNvPr id="2" name="Título 1"/>
          <p:cNvSpPr>
            <a:spLocks noGrp="1"/>
          </p:cNvSpPr>
          <p:nvPr>
            <p:ph type="title" idx="4294967295"/>
          </p:nvPr>
        </p:nvSpPr>
        <p:spPr>
          <a:xfrm>
            <a:off x="1779587" y="1728210"/>
            <a:ext cx="8853244" cy="3699573"/>
          </a:xfrm>
        </p:spPr>
        <p:txBody>
          <a:bodyPr>
            <a:normAutofit fontScale="90000"/>
          </a:bodyPr>
          <a:lstStyle/>
          <a:p>
            <a:pPr algn="ctr"/>
            <a:r>
              <a:rPr lang="es-CO" sz="9600" b="1" dirty="0">
                <a:solidFill>
                  <a:srgbClr val="FFC000"/>
                </a:solidFill>
                <a:latin typeface="+mn-lt"/>
              </a:rPr>
              <a:t>PROYECTO FENECIMIENTO DE LA CUENTA FISCAL</a:t>
            </a:r>
          </a:p>
        </p:txBody>
      </p:sp>
    </p:spTree>
    <p:extLst>
      <p:ext uri="{BB962C8B-B14F-4D97-AF65-F5344CB8AC3E}">
        <p14:creationId xmlns:p14="http://schemas.microsoft.com/office/powerpoint/2010/main" val="410171531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6BA5070-B810-5649-93E5-6BC858EF1ABE}"/>
              </a:ext>
            </a:extLst>
          </p:cNvPr>
          <p:cNvGrpSpPr/>
          <p:nvPr/>
        </p:nvGrpSpPr>
        <p:grpSpPr>
          <a:xfrm>
            <a:off x="0" y="-5709"/>
            <a:ext cx="11571513" cy="830181"/>
            <a:chOff x="0" y="421103"/>
            <a:chExt cx="11571513" cy="830181"/>
          </a:xfrm>
        </p:grpSpPr>
        <p:sp>
          <p:nvSpPr>
            <p:cNvPr id="10" name="Rectangle 9">
              <a:extLst>
                <a:ext uri="{FF2B5EF4-FFF2-40B4-BE49-F238E27FC236}">
                  <a16:creationId xmlns:a16="http://schemas.microsoft.com/office/drawing/2014/main" id="{D4871BAC-45A7-7B42-A1F4-BCB759C624AC}"/>
                </a:ext>
              </a:extLst>
            </p:cNvPr>
            <p:cNvSpPr/>
            <p:nvPr/>
          </p:nvSpPr>
          <p:spPr>
            <a:xfrm>
              <a:off x="1465386" y="421105"/>
              <a:ext cx="10106127"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42C2854-A735-024F-8FC9-E6F31BDE1AFA}"/>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C5AF859-C894-FA4F-AA56-76A6D501CAC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ítulo 1">
            <a:extLst>
              <a:ext uri="{FF2B5EF4-FFF2-40B4-BE49-F238E27FC236}">
                <a16:creationId xmlns:a16="http://schemas.microsoft.com/office/drawing/2014/main" id="{088496F8-0D86-2043-A647-C4D6B2EE92AB}"/>
              </a:ext>
            </a:extLst>
          </p:cNvPr>
          <p:cNvSpPr txBox="1">
            <a:spLocks/>
          </p:cNvSpPr>
          <p:nvPr/>
        </p:nvSpPr>
        <p:spPr>
          <a:xfrm>
            <a:off x="1465383" y="23446"/>
            <a:ext cx="10398371"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Situación encontrada - Hallazgos de la CGR</a:t>
            </a:r>
            <a:endParaRPr lang="es-CO" sz="4000" b="1" dirty="0">
              <a:solidFill>
                <a:srgbClr val="003366"/>
              </a:solidFill>
              <a:latin typeface="Myriad Pro" panose="020B0503030403020204" pitchFamily="34" charset="0"/>
            </a:endParaRPr>
          </a:p>
        </p:txBody>
      </p:sp>
      <p:graphicFrame>
        <p:nvGraphicFramePr>
          <p:cNvPr id="2" name="Diagrama 1">
            <a:extLst>
              <a:ext uri="{FF2B5EF4-FFF2-40B4-BE49-F238E27FC236}">
                <a16:creationId xmlns:a16="http://schemas.microsoft.com/office/drawing/2014/main" id="{76F6C1A5-23F4-4FD9-94E6-5780A86842D8}"/>
              </a:ext>
            </a:extLst>
          </p:cNvPr>
          <p:cNvGraphicFramePr/>
          <p:nvPr>
            <p:extLst>
              <p:ext uri="{D42A27DB-BD31-4B8C-83A1-F6EECF244321}">
                <p14:modId xmlns:p14="http://schemas.microsoft.com/office/powerpoint/2010/main" val="3431291465"/>
              </p:ext>
            </p:extLst>
          </p:nvPr>
        </p:nvGraphicFramePr>
        <p:xfrm>
          <a:off x="466859" y="936515"/>
          <a:ext cx="6703734" cy="4726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a:extLst>
              <a:ext uri="{FF2B5EF4-FFF2-40B4-BE49-F238E27FC236}">
                <a16:creationId xmlns:a16="http://schemas.microsoft.com/office/drawing/2014/main" id="{016638B8-440C-48F0-89E8-53602A8DECDB}"/>
              </a:ext>
            </a:extLst>
          </p:cNvPr>
          <p:cNvSpPr txBox="1"/>
          <p:nvPr/>
        </p:nvSpPr>
        <p:spPr>
          <a:xfrm>
            <a:off x="12496800" y="1258957"/>
            <a:ext cx="184731" cy="369332"/>
          </a:xfrm>
          <a:prstGeom prst="rect">
            <a:avLst/>
          </a:prstGeom>
          <a:noFill/>
        </p:spPr>
        <p:txBody>
          <a:bodyPr wrap="none" rtlCol="0">
            <a:spAutoFit/>
          </a:bodyPr>
          <a:lstStyle/>
          <a:p>
            <a:endParaRPr lang="es-CO" dirty="0"/>
          </a:p>
        </p:txBody>
      </p:sp>
      <p:sp>
        <p:nvSpPr>
          <p:cNvPr id="6" name="CuadroTexto 5">
            <a:extLst>
              <a:ext uri="{FF2B5EF4-FFF2-40B4-BE49-F238E27FC236}">
                <a16:creationId xmlns:a16="http://schemas.microsoft.com/office/drawing/2014/main" id="{65EBF658-3744-44A6-A599-543E2FDF8206}"/>
              </a:ext>
            </a:extLst>
          </p:cNvPr>
          <p:cNvSpPr txBox="1"/>
          <p:nvPr/>
        </p:nvSpPr>
        <p:spPr>
          <a:xfrm>
            <a:off x="7170592" y="2129423"/>
            <a:ext cx="4400921" cy="369332"/>
          </a:xfrm>
          <a:prstGeom prst="rect">
            <a:avLst/>
          </a:prstGeom>
          <a:solidFill>
            <a:srgbClr val="003366"/>
          </a:solidFill>
          <a:ln>
            <a:solidFill>
              <a:schemeClr val="bg1">
                <a:lumMod val="75000"/>
              </a:schemeClr>
            </a:solidFill>
          </a:ln>
        </p:spPr>
        <p:txBody>
          <a:bodyPr wrap="square" rtlCol="0">
            <a:spAutoFit/>
          </a:bodyPr>
          <a:lstStyle/>
          <a:p>
            <a:pPr algn="ctr"/>
            <a:r>
              <a:rPr lang="es-ES" b="1" dirty="0">
                <a:solidFill>
                  <a:schemeClr val="bg1"/>
                </a:solidFill>
                <a:latin typeface="Myriad Pro" panose="020B0503030403020204" pitchFamily="34" charset="0"/>
              </a:rPr>
              <a:t>DIFICULTADES </a:t>
            </a:r>
            <a:endParaRPr lang="es-CO" b="1" dirty="0">
              <a:solidFill>
                <a:schemeClr val="bg1"/>
              </a:solidFill>
              <a:latin typeface="Myriad Pro" panose="020B0503030403020204" pitchFamily="34" charset="0"/>
            </a:endParaRPr>
          </a:p>
        </p:txBody>
      </p:sp>
      <p:sp>
        <p:nvSpPr>
          <p:cNvPr id="8" name="CuadroTexto 7">
            <a:extLst>
              <a:ext uri="{FF2B5EF4-FFF2-40B4-BE49-F238E27FC236}">
                <a16:creationId xmlns:a16="http://schemas.microsoft.com/office/drawing/2014/main" id="{4A83B781-89D4-4F85-9ED8-43FCD020E1B7}"/>
              </a:ext>
            </a:extLst>
          </p:cNvPr>
          <p:cNvSpPr txBox="1"/>
          <p:nvPr/>
        </p:nvSpPr>
        <p:spPr>
          <a:xfrm>
            <a:off x="7086199" y="2688306"/>
            <a:ext cx="4801000" cy="1815882"/>
          </a:xfrm>
          <a:prstGeom prst="rect">
            <a:avLst/>
          </a:prstGeom>
          <a:noFill/>
        </p:spPr>
        <p:txBody>
          <a:bodyPr wrap="square" rtlCol="0">
            <a:spAutoFit/>
          </a:bodyPr>
          <a:lstStyle/>
          <a:p>
            <a:pPr marL="285750" indent="-285750">
              <a:buFont typeface="Arial" panose="020B0604020202020204" pitchFamily="34" charset="0"/>
              <a:buChar char="•"/>
            </a:pPr>
            <a:r>
              <a:rPr lang="es-ES" sz="1600" dirty="0">
                <a:solidFill>
                  <a:srgbClr val="003366"/>
                </a:solidFill>
                <a:latin typeface="Myriad Pro" panose="020B0503030403020204" pitchFamily="34" charset="0"/>
              </a:rPr>
              <a:t>Situaciones que corresponden a hechos muy antiguos.</a:t>
            </a:r>
          </a:p>
          <a:p>
            <a:pPr marL="285750" indent="-285750">
              <a:buFont typeface="Arial" panose="020B0604020202020204" pitchFamily="34" charset="0"/>
              <a:buChar char="•"/>
            </a:pPr>
            <a:r>
              <a:rPr lang="es-ES" sz="1600" dirty="0">
                <a:solidFill>
                  <a:srgbClr val="003366"/>
                </a:solidFill>
                <a:latin typeface="Myriad Pro" panose="020B0503030403020204" pitchFamily="34" charset="0"/>
              </a:rPr>
              <a:t>Ausencia de soportes.</a:t>
            </a:r>
          </a:p>
          <a:p>
            <a:pPr marL="285750" indent="-285750">
              <a:buFont typeface="Arial" panose="020B0604020202020204" pitchFamily="34" charset="0"/>
              <a:buChar char="•"/>
            </a:pPr>
            <a:r>
              <a:rPr lang="es-ES" sz="1600" dirty="0">
                <a:solidFill>
                  <a:srgbClr val="003366"/>
                </a:solidFill>
                <a:latin typeface="Myriad Pro" panose="020B0503030403020204" pitchFamily="34" charset="0"/>
              </a:rPr>
              <a:t>La entidad no cuenta con herramientas tecnológicas que soporten la gestión de manera integral.</a:t>
            </a:r>
          </a:p>
          <a:p>
            <a:pPr marL="285750" indent="-285750">
              <a:buFont typeface="Arial" panose="020B0604020202020204" pitchFamily="34" charset="0"/>
              <a:buChar char="•"/>
            </a:pPr>
            <a:r>
              <a:rPr lang="es-ES" sz="1600" dirty="0">
                <a:solidFill>
                  <a:srgbClr val="003366"/>
                </a:solidFill>
                <a:latin typeface="Myriad Pro" panose="020B0503030403020204" pitchFamily="34" charset="0"/>
              </a:rPr>
              <a:t>Magnitud: involucra toda la entidad.</a:t>
            </a:r>
            <a:endParaRPr lang="es-CO" sz="1600" dirty="0">
              <a:solidFill>
                <a:srgbClr val="003366"/>
              </a:solidFill>
              <a:latin typeface="Myriad Pro" panose="020B0503030403020204" pitchFamily="34"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75357A-2973-7640-A58F-A3338E536B34}"/>
              </a:ext>
            </a:extLst>
          </p:cNvPr>
          <p:cNvGrpSpPr/>
          <p:nvPr/>
        </p:nvGrpSpPr>
        <p:grpSpPr>
          <a:xfrm>
            <a:off x="0" y="-5709"/>
            <a:ext cx="12250614" cy="830181"/>
            <a:chOff x="0" y="421103"/>
            <a:chExt cx="12250614" cy="830181"/>
          </a:xfrm>
        </p:grpSpPr>
        <p:sp>
          <p:nvSpPr>
            <p:cNvPr id="6" name="Rectangle 5">
              <a:extLst>
                <a:ext uri="{FF2B5EF4-FFF2-40B4-BE49-F238E27FC236}">
                  <a16:creationId xmlns:a16="http://schemas.microsoft.com/office/drawing/2014/main" id="{E6FDED4A-E859-3C4F-94FF-61051E21DB89}"/>
                </a:ext>
              </a:extLst>
            </p:cNvPr>
            <p:cNvSpPr/>
            <p:nvPr/>
          </p:nvSpPr>
          <p:spPr>
            <a:xfrm>
              <a:off x="1465386" y="421105"/>
              <a:ext cx="1078522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15B11C5-9A28-0046-8B9C-CDF64943D09C}"/>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0220ACBF-256D-ED44-9EFF-02E0A79D8CFF}"/>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ítulo 1">
            <a:extLst>
              <a:ext uri="{FF2B5EF4-FFF2-40B4-BE49-F238E27FC236}">
                <a16:creationId xmlns:a16="http://schemas.microsoft.com/office/drawing/2014/main" id="{B44685D4-6498-4A4F-8628-8D8340B839B2}"/>
              </a:ext>
            </a:extLst>
          </p:cNvPr>
          <p:cNvSpPr txBox="1">
            <a:spLocks/>
          </p:cNvSpPr>
          <p:nvPr/>
        </p:nvSpPr>
        <p:spPr>
          <a:xfrm>
            <a:off x="1465383" y="23446"/>
            <a:ext cx="10398371" cy="83017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Estructura proyecto: Fenecimiento Cuenta 2021</a:t>
            </a:r>
            <a:endParaRPr lang="es-CO" sz="4000" b="1" dirty="0">
              <a:solidFill>
                <a:srgbClr val="003366"/>
              </a:solidFill>
              <a:latin typeface="Myriad Pro" panose="020B0503030403020204" pitchFamily="34" charset="0"/>
            </a:endParaRPr>
          </a:p>
        </p:txBody>
      </p:sp>
      <p:graphicFrame>
        <p:nvGraphicFramePr>
          <p:cNvPr id="4" name="Diagrama 3">
            <a:extLst>
              <a:ext uri="{FF2B5EF4-FFF2-40B4-BE49-F238E27FC236}">
                <a16:creationId xmlns:a16="http://schemas.microsoft.com/office/drawing/2014/main" id="{6E917747-2DE6-4415-8791-530FED64B99A}"/>
              </a:ext>
            </a:extLst>
          </p:cNvPr>
          <p:cNvGraphicFramePr/>
          <p:nvPr>
            <p:extLst>
              <p:ext uri="{D42A27DB-BD31-4B8C-83A1-F6EECF244321}">
                <p14:modId xmlns:p14="http://schemas.microsoft.com/office/powerpoint/2010/main" val="2720460180"/>
              </p:ext>
            </p:extLst>
          </p:nvPr>
        </p:nvGraphicFramePr>
        <p:xfrm>
          <a:off x="2254403" y="999359"/>
          <a:ext cx="8058332" cy="47277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394266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echa: a la izquierda, derecha y arriba 4">
            <a:extLst>
              <a:ext uri="{FF2B5EF4-FFF2-40B4-BE49-F238E27FC236}">
                <a16:creationId xmlns:a16="http://schemas.microsoft.com/office/drawing/2014/main" id="{779BA3E8-AF4A-4BD9-85B7-F9F40BCA04D6}"/>
              </a:ext>
            </a:extLst>
          </p:cNvPr>
          <p:cNvSpPr/>
          <p:nvPr/>
        </p:nvSpPr>
        <p:spPr>
          <a:xfrm rot="10800000">
            <a:off x="1335464" y="1138326"/>
            <a:ext cx="9521072" cy="213486"/>
          </a:xfrm>
          <a:prstGeom prst="leftRightUp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00B050"/>
              </a:solidFill>
            </a:endParaRPr>
          </a:p>
        </p:txBody>
      </p:sp>
      <p:sp>
        <p:nvSpPr>
          <p:cNvPr id="7" name="CuadroTexto 6">
            <a:extLst>
              <a:ext uri="{FF2B5EF4-FFF2-40B4-BE49-F238E27FC236}">
                <a16:creationId xmlns:a16="http://schemas.microsoft.com/office/drawing/2014/main" id="{B5C28F92-032C-4C5C-8B61-F8267FB6F6BB}"/>
              </a:ext>
            </a:extLst>
          </p:cNvPr>
          <p:cNvSpPr txBox="1"/>
          <p:nvPr/>
        </p:nvSpPr>
        <p:spPr>
          <a:xfrm>
            <a:off x="1002323" y="5112077"/>
            <a:ext cx="10187354" cy="523220"/>
          </a:xfrm>
          <a:prstGeom prst="rect">
            <a:avLst/>
          </a:prstGeom>
          <a:noFill/>
        </p:spPr>
        <p:txBody>
          <a:bodyPr wrap="square" rtlCol="0">
            <a:spAutoFit/>
          </a:bodyPr>
          <a:lstStyle/>
          <a:p>
            <a:pPr algn="ctr"/>
            <a:r>
              <a:rPr lang="es-CO" sz="1400" dirty="0">
                <a:solidFill>
                  <a:srgbClr val="003366"/>
                </a:solidFill>
                <a:latin typeface="Myriad Pro" panose="020B0503030403020204" pitchFamily="34" charset="0"/>
              </a:rPr>
              <a:t>**  Proyecto BUPI: cuyo objeto es </a:t>
            </a:r>
            <a:r>
              <a:rPr lang="es-CO" sz="1400" b="1" dirty="0">
                <a:solidFill>
                  <a:srgbClr val="003366"/>
                </a:solidFill>
                <a:latin typeface="Myriad Pro" panose="020B0503030403020204" pitchFamily="34" charset="0"/>
              </a:rPr>
              <a:t>la identificación de bienes de uso público </a:t>
            </a:r>
            <a:r>
              <a:rPr lang="es-CO" sz="1400" dirty="0">
                <a:solidFill>
                  <a:srgbClr val="003366"/>
                </a:solidFill>
                <a:latin typeface="Myriad Pro" panose="020B0503030403020204" pitchFamily="34" charset="0"/>
              </a:rPr>
              <a:t>adquiridos para la construcción de infraestructuras de trasporte y de muchos predios transferidos al INVIAS por entidades liquidadas desde el momento de su creación.</a:t>
            </a:r>
            <a:endParaRPr lang="es-CO" sz="1600" dirty="0">
              <a:solidFill>
                <a:srgbClr val="003366"/>
              </a:solidFill>
              <a:latin typeface="Myriad Pro" panose="020B0503030403020204" pitchFamily="34" charset="0"/>
            </a:endParaRPr>
          </a:p>
        </p:txBody>
      </p:sp>
      <p:sp>
        <p:nvSpPr>
          <p:cNvPr id="16" name="Rectángulo: una sola esquina redondeada 15">
            <a:extLst>
              <a:ext uri="{FF2B5EF4-FFF2-40B4-BE49-F238E27FC236}">
                <a16:creationId xmlns:a16="http://schemas.microsoft.com/office/drawing/2014/main" id="{4642502A-673A-4AED-BAAE-1C393FB5E1FF}"/>
              </a:ext>
            </a:extLst>
          </p:cNvPr>
          <p:cNvSpPr/>
          <p:nvPr/>
        </p:nvSpPr>
        <p:spPr>
          <a:xfrm>
            <a:off x="2947737" y="1864895"/>
            <a:ext cx="2585555" cy="1106905"/>
          </a:xfrm>
          <a:prstGeom prst="round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chemeClr val="bg1"/>
                </a:solidFill>
                <a:latin typeface="Myriad Pro" panose="020B0503030403020204" pitchFamily="34" charset="0"/>
              </a:rPr>
              <a:t>IDENTIFICACIÓN DE LOS BUP </a:t>
            </a:r>
            <a:r>
              <a:rPr lang="es-CO" dirty="0">
                <a:solidFill>
                  <a:schemeClr val="bg1"/>
                </a:solidFill>
                <a:latin typeface="Myriad Pro" panose="020B0503030403020204" pitchFamily="34" charset="0"/>
              </a:rPr>
              <a:t>** </a:t>
            </a:r>
            <a:r>
              <a:rPr lang="es-CO" b="1" dirty="0">
                <a:solidFill>
                  <a:schemeClr val="bg1"/>
                </a:solidFill>
                <a:latin typeface="Myriad Pro" panose="020B0503030403020204" pitchFamily="34" charset="0"/>
              </a:rPr>
              <a:t>2019 - 2022</a:t>
            </a:r>
          </a:p>
        </p:txBody>
      </p:sp>
      <p:sp>
        <p:nvSpPr>
          <p:cNvPr id="17" name="Rectángulo 16">
            <a:extLst>
              <a:ext uri="{FF2B5EF4-FFF2-40B4-BE49-F238E27FC236}">
                <a16:creationId xmlns:a16="http://schemas.microsoft.com/office/drawing/2014/main" id="{A08B2441-FF1E-41F9-A0EC-6D7C6B5F55F7}"/>
              </a:ext>
            </a:extLst>
          </p:cNvPr>
          <p:cNvSpPr/>
          <p:nvPr/>
        </p:nvSpPr>
        <p:spPr>
          <a:xfrm>
            <a:off x="2947737" y="2971800"/>
            <a:ext cx="2585555" cy="914401"/>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bg2">
                    <a:lumMod val="25000"/>
                  </a:schemeClr>
                </a:solidFill>
                <a:latin typeface="Myriad Pro" panose="020B0503030403020204" pitchFamily="34" charset="0"/>
              </a:rPr>
              <a:t>Depuración Anticipos y Convenios: </a:t>
            </a:r>
            <a:r>
              <a:rPr lang="es-CO" b="1" dirty="0">
                <a:solidFill>
                  <a:srgbClr val="FF0000"/>
                </a:solidFill>
                <a:latin typeface="Myriad Pro" panose="020B0503030403020204" pitchFamily="34" charset="0"/>
              </a:rPr>
              <a:t>2019</a:t>
            </a:r>
          </a:p>
        </p:txBody>
      </p:sp>
      <p:sp>
        <p:nvSpPr>
          <p:cNvPr id="18" name="Rectángulo 17">
            <a:extLst>
              <a:ext uri="{FF2B5EF4-FFF2-40B4-BE49-F238E27FC236}">
                <a16:creationId xmlns:a16="http://schemas.microsoft.com/office/drawing/2014/main" id="{CC81833D-4AC0-461B-96D5-9022CB945977}"/>
              </a:ext>
            </a:extLst>
          </p:cNvPr>
          <p:cNvSpPr/>
          <p:nvPr/>
        </p:nvSpPr>
        <p:spPr>
          <a:xfrm>
            <a:off x="2947736" y="3886202"/>
            <a:ext cx="2585555" cy="914401"/>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dirty="0">
                <a:solidFill>
                  <a:schemeClr val="bg2">
                    <a:lumMod val="25000"/>
                  </a:schemeClr>
                </a:solidFill>
                <a:latin typeface="Myriad Pro" panose="020B0503030403020204" pitchFamily="34" charset="0"/>
              </a:rPr>
              <a:t>Depuración Partidas Conciliatorias Bancos</a:t>
            </a:r>
            <a:r>
              <a:rPr lang="es-CO" b="1" dirty="0">
                <a:solidFill>
                  <a:schemeClr val="bg2">
                    <a:lumMod val="25000"/>
                  </a:schemeClr>
                </a:solidFill>
                <a:latin typeface="Myriad Pro" panose="020B0503030403020204" pitchFamily="34" charset="0"/>
              </a:rPr>
              <a:t>:</a:t>
            </a:r>
            <a:r>
              <a:rPr lang="es-CO" b="1" dirty="0">
                <a:latin typeface="Myriad Pro" panose="020B0503030403020204" pitchFamily="34" charset="0"/>
              </a:rPr>
              <a:t> </a:t>
            </a:r>
            <a:r>
              <a:rPr lang="es-CO" b="1" dirty="0">
                <a:solidFill>
                  <a:srgbClr val="FF0000"/>
                </a:solidFill>
                <a:latin typeface="Myriad Pro" panose="020B0503030403020204" pitchFamily="34" charset="0"/>
              </a:rPr>
              <a:t>2019 - 2020</a:t>
            </a:r>
          </a:p>
        </p:txBody>
      </p:sp>
      <p:sp>
        <p:nvSpPr>
          <p:cNvPr id="19" name="Elipse 18">
            <a:extLst>
              <a:ext uri="{FF2B5EF4-FFF2-40B4-BE49-F238E27FC236}">
                <a16:creationId xmlns:a16="http://schemas.microsoft.com/office/drawing/2014/main" id="{6EBE58BA-F844-4A65-B402-E1A0A5C10561}"/>
              </a:ext>
            </a:extLst>
          </p:cNvPr>
          <p:cNvSpPr/>
          <p:nvPr/>
        </p:nvSpPr>
        <p:spPr>
          <a:xfrm>
            <a:off x="1979196" y="1538214"/>
            <a:ext cx="1106905" cy="1106905"/>
          </a:xfrm>
          <a:prstGeom prst="ellipse">
            <a:avLst/>
          </a:prstGeom>
          <a:solidFill>
            <a:srgbClr val="C0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latin typeface="Myriad Pro" panose="020B0503030403020204" pitchFamily="34" charset="0"/>
              </a:rPr>
              <a:t>Inicio 2019</a:t>
            </a:r>
            <a:endParaRPr lang="es-CO" b="1" dirty="0">
              <a:latin typeface="Myriad Pro" panose="020B0503030403020204" pitchFamily="34" charset="0"/>
            </a:endParaRPr>
          </a:p>
        </p:txBody>
      </p:sp>
      <p:sp>
        <p:nvSpPr>
          <p:cNvPr id="20" name="Rectángulo: una sola esquina redondeada 19">
            <a:extLst>
              <a:ext uri="{FF2B5EF4-FFF2-40B4-BE49-F238E27FC236}">
                <a16:creationId xmlns:a16="http://schemas.microsoft.com/office/drawing/2014/main" id="{B99F1D2B-3F30-4F0A-BEA8-B5644FDB3949}"/>
              </a:ext>
            </a:extLst>
          </p:cNvPr>
          <p:cNvSpPr/>
          <p:nvPr/>
        </p:nvSpPr>
        <p:spPr>
          <a:xfrm>
            <a:off x="6926178" y="1864895"/>
            <a:ext cx="2490537" cy="1106905"/>
          </a:xfrm>
          <a:prstGeom prst="round1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dirty="0">
                <a:latin typeface="Myriad Pro" panose="020B0503030403020204" pitchFamily="34" charset="0"/>
              </a:rPr>
              <a:t>Depuración Cartera </a:t>
            </a:r>
          </a:p>
          <a:p>
            <a:pPr lvl="0" algn="ctr"/>
            <a:r>
              <a:rPr lang="es-CO" b="1" dirty="0">
                <a:solidFill>
                  <a:schemeClr val="bg1"/>
                </a:solidFill>
                <a:latin typeface="Myriad Pro" panose="020B0503030403020204" pitchFamily="34" charset="0"/>
              </a:rPr>
              <a:t>2020 - 2021</a:t>
            </a:r>
          </a:p>
        </p:txBody>
      </p:sp>
      <p:sp>
        <p:nvSpPr>
          <p:cNvPr id="21" name="Rectángulo 20">
            <a:extLst>
              <a:ext uri="{FF2B5EF4-FFF2-40B4-BE49-F238E27FC236}">
                <a16:creationId xmlns:a16="http://schemas.microsoft.com/office/drawing/2014/main" id="{615DD034-3F7B-4943-B797-9473A1D7367A}"/>
              </a:ext>
            </a:extLst>
          </p:cNvPr>
          <p:cNvSpPr/>
          <p:nvPr/>
        </p:nvSpPr>
        <p:spPr>
          <a:xfrm>
            <a:off x="6926179" y="2971800"/>
            <a:ext cx="2490536" cy="914401"/>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dirty="0">
                <a:solidFill>
                  <a:schemeClr val="bg2">
                    <a:lumMod val="25000"/>
                  </a:schemeClr>
                </a:solidFill>
                <a:latin typeface="Myriad Pro" panose="020B0503030403020204" pitchFamily="34" charset="0"/>
              </a:rPr>
              <a:t>Depuración Ingresos</a:t>
            </a:r>
          </a:p>
          <a:p>
            <a:pPr lvl="0" algn="ctr"/>
            <a:r>
              <a:rPr lang="es-CO" b="1" dirty="0">
                <a:solidFill>
                  <a:srgbClr val="0070C0"/>
                </a:solidFill>
                <a:latin typeface="Myriad Pro" panose="020B0503030403020204" pitchFamily="34" charset="0"/>
              </a:rPr>
              <a:t>2020</a:t>
            </a:r>
          </a:p>
        </p:txBody>
      </p:sp>
      <p:sp>
        <p:nvSpPr>
          <p:cNvPr id="22" name="Rectángulo 21">
            <a:extLst>
              <a:ext uri="{FF2B5EF4-FFF2-40B4-BE49-F238E27FC236}">
                <a16:creationId xmlns:a16="http://schemas.microsoft.com/office/drawing/2014/main" id="{01461172-9404-47EB-A7BB-BFEAA4DCEFBB}"/>
              </a:ext>
            </a:extLst>
          </p:cNvPr>
          <p:cNvSpPr/>
          <p:nvPr/>
        </p:nvSpPr>
        <p:spPr>
          <a:xfrm>
            <a:off x="6926177" y="3886202"/>
            <a:ext cx="2490537" cy="914401"/>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CO" dirty="0">
                <a:solidFill>
                  <a:schemeClr val="bg2">
                    <a:lumMod val="25000"/>
                  </a:schemeClr>
                </a:solidFill>
                <a:latin typeface="Myriad Pro" panose="020B0503030403020204" pitchFamily="34" charset="0"/>
              </a:rPr>
              <a:t>Depuración Activos</a:t>
            </a:r>
          </a:p>
          <a:p>
            <a:pPr lvl="0" algn="ctr"/>
            <a:r>
              <a:rPr lang="es-CO" b="1" dirty="0">
                <a:solidFill>
                  <a:srgbClr val="0070C0"/>
                </a:solidFill>
                <a:latin typeface="Myriad Pro" panose="020B0503030403020204" pitchFamily="34" charset="0"/>
              </a:rPr>
              <a:t>2020</a:t>
            </a:r>
            <a:r>
              <a:rPr lang="es-CO" dirty="0">
                <a:solidFill>
                  <a:srgbClr val="0070C0"/>
                </a:solidFill>
                <a:latin typeface="Myriad Pro" panose="020B0503030403020204" pitchFamily="34" charset="0"/>
              </a:rPr>
              <a:t> - </a:t>
            </a:r>
            <a:r>
              <a:rPr lang="es-CO" b="1" dirty="0">
                <a:solidFill>
                  <a:srgbClr val="0070C0"/>
                </a:solidFill>
                <a:latin typeface="Myriad Pro" panose="020B0503030403020204" pitchFamily="34" charset="0"/>
              </a:rPr>
              <a:t>2021</a:t>
            </a:r>
          </a:p>
        </p:txBody>
      </p:sp>
      <p:sp>
        <p:nvSpPr>
          <p:cNvPr id="23" name="Elipse 22">
            <a:extLst>
              <a:ext uri="{FF2B5EF4-FFF2-40B4-BE49-F238E27FC236}">
                <a16:creationId xmlns:a16="http://schemas.microsoft.com/office/drawing/2014/main" id="{A3DD4EF0-DDF9-420C-BE34-274635F35BB1}"/>
              </a:ext>
            </a:extLst>
          </p:cNvPr>
          <p:cNvSpPr/>
          <p:nvPr/>
        </p:nvSpPr>
        <p:spPr>
          <a:xfrm>
            <a:off x="6096000" y="1484313"/>
            <a:ext cx="1106905" cy="1106905"/>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latin typeface="Myriad Pro" panose="020B0503030403020204" pitchFamily="34" charset="0"/>
              </a:rPr>
              <a:t>Inicio 2020</a:t>
            </a:r>
            <a:endParaRPr lang="es-CO" b="1" dirty="0">
              <a:latin typeface="Myriad Pro" panose="020B0503030403020204" pitchFamily="34" charset="0"/>
            </a:endParaRPr>
          </a:p>
        </p:txBody>
      </p:sp>
      <p:grpSp>
        <p:nvGrpSpPr>
          <p:cNvPr id="13" name="Group 12">
            <a:extLst>
              <a:ext uri="{FF2B5EF4-FFF2-40B4-BE49-F238E27FC236}">
                <a16:creationId xmlns:a16="http://schemas.microsoft.com/office/drawing/2014/main" id="{89A0EE14-FCDE-2D40-B4E1-35E564DD7FDC}"/>
              </a:ext>
            </a:extLst>
          </p:cNvPr>
          <p:cNvGrpSpPr/>
          <p:nvPr/>
        </p:nvGrpSpPr>
        <p:grpSpPr>
          <a:xfrm>
            <a:off x="0" y="-5709"/>
            <a:ext cx="6096000" cy="831309"/>
            <a:chOff x="0" y="421103"/>
            <a:chExt cx="6096000" cy="831309"/>
          </a:xfrm>
        </p:grpSpPr>
        <p:sp>
          <p:nvSpPr>
            <p:cNvPr id="14" name="Rectangle 13">
              <a:extLst>
                <a:ext uri="{FF2B5EF4-FFF2-40B4-BE49-F238E27FC236}">
                  <a16:creationId xmlns:a16="http://schemas.microsoft.com/office/drawing/2014/main" id="{6A480203-D236-264E-B33E-D1E0DB827D36}"/>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AA3E1656-CA9A-1A44-94F8-332445A6BFD3}"/>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1A19928C-9309-714F-A466-63257E622933}"/>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04C0734-8416-3F43-84DA-5DE7B9E52DC3}"/>
                </a:ext>
              </a:extLst>
            </p:cNvPr>
            <p:cNvSpPr/>
            <p:nvPr/>
          </p:nvSpPr>
          <p:spPr>
            <a:xfrm>
              <a:off x="1465384" y="422233"/>
              <a:ext cx="463061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ítulo 1">
            <a:extLst>
              <a:ext uri="{FF2B5EF4-FFF2-40B4-BE49-F238E27FC236}">
                <a16:creationId xmlns:a16="http://schemas.microsoft.com/office/drawing/2014/main" id="{4FFA1768-A895-DD4E-908C-86168953137D}"/>
              </a:ext>
            </a:extLst>
          </p:cNvPr>
          <p:cNvSpPr txBox="1">
            <a:spLocks/>
          </p:cNvSpPr>
          <p:nvPr/>
        </p:nvSpPr>
        <p:spPr>
          <a:xfrm>
            <a:off x="1465385" y="23446"/>
            <a:ext cx="3465554"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Priorización</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216169720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979DA951-1638-9146-BA75-342101E46CF5}"/>
              </a:ext>
            </a:extLst>
          </p:cNvPr>
          <p:cNvGrpSpPr/>
          <p:nvPr/>
        </p:nvGrpSpPr>
        <p:grpSpPr>
          <a:xfrm>
            <a:off x="0" y="-5709"/>
            <a:ext cx="4126834" cy="831309"/>
            <a:chOff x="0" y="421103"/>
            <a:chExt cx="4126834" cy="831309"/>
          </a:xfrm>
        </p:grpSpPr>
        <p:sp>
          <p:nvSpPr>
            <p:cNvPr id="21" name="Rectangle 20">
              <a:extLst>
                <a:ext uri="{FF2B5EF4-FFF2-40B4-BE49-F238E27FC236}">
                  <a16:creationId xmlns:a16="http://schemas.microsoft.com/office/drawing/2014/main" id="{6CB7BC48-F14F-9A4A-8535-19B39E3FB04A}"/>
                </a:ext>
              </a:extLst>
            </p:cNvPr>
            <p:cNvSpPr/>
            <p:nvPr/>
          </p:nvSpPr>
          <p:spPr>
            <a:xfrm>
              <a:off x="1465386" y="421105"/>
              <a:ext cx="266144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4DB45E0-34F9-4948-AA7F-ACE8E94BF44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A335E262-2AA4-7D47-A271-2652FCFDC7B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DC7E51E-BF68-4240-ABEE-B7D4498CAD07}"/>
                </a:ext>
              </a:extLst>
            </p:cNvPr>
            <p:cNvSpPr/>
            <p:nvPr/>
          </p:nvSpPr>
          <p:spPr>
            <a:xfrm>
              <a:off x="1465383" y="422233"/>
              <a:ext cx="254190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Título 1">
            <a:extLst>
              <a:ext uri="{FF2B5EF4-FFF2-40B4-BE49-F238E27FC236}">
                <a16:creationId xmlns:a16="http://schemas.microsoft.com/office/drawing/2014/main" id="{32917AD8-4C31-3F46-BB01-22D160A3523E}"/>
              </a:ext>
            </a:extLst>
          </p:cNvPr>
          <p:cNvSpPr txBox="1">
            <a:spLocks/>
          </p:cNvSpPr>
          <p:nvPr/>
        </p:nvSpPr>
        <p:spPr>
          <a:xfrm>
            <a:off x="1465385" y="23446"/>
            <a:ext cx="254190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Avances</a:t>
            </a:r>
            <a:endParaRPr lang="es-CO" sz="4000" b="1" dirty="0">
              <a:solidFill>
                <a:srgbClr val="003366"/>
              </a:solidFill>
              <a:latin typeface="Myriad Pro" panose="020B0503030403020204" pitchFamily="34" charset="0"/>
            </a:endParaRPr>
          </a:p>
        </p:txBody>
      </p:sp>
      <p:sp>
        <p:nvSpPr>
          <p:cNvPr id="2" name="CuadroTexto 1">
            <a:extLst>
              <a:ext uri="{FF2B5EF4-FFF2-40B4-BE49-F238E27FC236}">
                <a16:creationId xmlns:a16="http://schemas.microsoft.com/office/drawing/2014/main" id="{D84F883C-6564-45CB-ABEA-934FED9A9BD3}"/>
              </a:ext>
            </a:extLst>
          </p:cNvPr>
          <p:cNvSpPr txBox="1"/>
          <p:nvPr/>
        </p:nvSpPr>
        <p:spPr>
          <a:xfrm>
            <a:off x="510879" y="1418946"/>
            <a:ext cx="8847216" cy="369332"/>
          </a:xfrm>
          <a:prstGeom prst="rect">
            <a:avLst/>
          </a:prstGeom>
          <a:noFill/>
        </p:spPr>
        <p:txBody>
          <a:bodyPr wrap="square" rtlCol="0">
            <a:spAutoFit/>
          </a:bodyPr>
          <a:lstStyle/>
          <a:p>
            <a:pPr algn="ctr"/>
            <a:r>
              <a:rPr lang="es-MX" b="1" dirty="0">
                <a:solidFill>
                  <a:schemeClr val="accent6"/>
                </a:solidFill>
                <a:latin typeface="Myriad Pro" panose="020B0503030403020204" pitchFamily="34" charset="0"/>
              </a:rPr>
              <a:t>ELABORACIÓN, ADECUACIÓN Y EXPEDICIÓN DE INSTRUMENTOS CONTABLES</a:t>
            </a:r>
            <a:endParaRPr lang="es-CO" sz="1600" b="1" dirty="0">
              <a:solidFill>
                <a:schemeClr val="accent6"/>
              </a:solidFill>
              <a:latin typeface="Myriad Pro" panose="020B0503030403020204" pitchFamily="34" charset="0"/>
            </a:endParaRPr>
          </a:p>
        </p:txBody>
      </p:sp>
      <p:sp>
        <p:nvSpPr>
          <p:cNvPr id="6" name="Flecha: a la izquierda, derecha y arriba 5">
            <a:extLst>
              <a:ext uri="{FF2B5EF4-FFF2-40B4-BE49-F238E27FC236}">
                <a16:creationId xmlns:a16="http://schemas.microsoft.com/office/drawing/2014/main" id="{38C4024C-7FEF-4E79-BD1B-9F3B4C4FC5EB}"/>
              </a:ext>
            </a:extLst>
          </p:cNvPr>
          <p:cNvSpPr/>
          <p:nvPr/>
        </p:nvSpPr>
        <p:spPr>
          <a:xfrm rot="10800000">
            <a:off x="510879" y="1786576"/>
            <a:ext cx="8847216" cy="192945"/>
          </a:xfrm>
          <a:prstGeom prst="leftRightUp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00B050"/>
              </a:solidFill>
            </a:endParaRPr>
          </a:p>
        </p:txBody>
      </p:sp>
      <p:sp>
        <p:nvSpPr>
          <p:cNvPr id="15" name="CuadroTexto 14">
            <a:extLst>
              <a:ext uri="{FF2B5EF4-FFF2-40B4-BE49-F238E27FC236}">
                <a16:creationId xmlns:a16="http://schemas.microsoft.com/office/drawing/2014/main" id="{E48A4B6B-5BF2-4396-9611-9CB62C27C50B}"/>
              </a:ext>
            </a:extLst>
          </p:cNvPr>
          <p:cNvSpPr txBox="1"/>
          <p:nvPr/>
        </p:nvSpPr>
        <p:spPr>
          <a:xfrm>
            <a:off x="9922197" y="1137862"/>
            <a:ext cx="1912712" cy="646331"/>
          </a:xfrm>
          <a:prstGeom prst="rect">
            <a:avLst/>
          </a:prstGeom>
          <a:noFill/>
        </p:spPr>
        <p:txBody>
          <a:bodyPr wrap="square" rtlCol="0">
            <a:spAutoFit/>
          </a:bodyPr>
          <a:lstStyle/>
          <a:p>
            <a:pPr algn="ctr"/>
            <a:r>
              <a:rPr lang="es-MX" b="1" dirty="0">
                <a:solidFill>
                  <a:srgbClr val="0054A8"/>
                </a:solidFill>
                <a:latin typeface="Myriad Pro" panose="020B0503030403020204" pitchFamily="34" charset="0"/>
              </a:rPr>
              <a:t>EXPEDICIÓN DE DIRECTRICES </a:t>
            </a:r>
            <a:endParaRPr lang="es-CO" b="1" dirty="0">
              <a:solidFill>
                <a:srgbClr val="0054A8"/>
              </a:solidFill>
              <a:latin typeface="Myriad Pro" panose="020B0503030403020204" pitchFamily="34" charset="0"/>
            </a:endParaRPr>
          </a:p>
        </p:txBody>
      </p:sp>
      <p:sp>
        <p:nvSpPr>
          <p:cNvPr id="16" name="Flecha: a la izquierda, derecha y arriba 15">
            <a:extLst>
              <a:ext uri="{FF2B5EF4-FFF2-40B4-BE49-F238E27FC236}">
                <a16:creationId xmlns:a16="http://schemas.microsoft.com/office/drawing/2014/main" id="{20144B3A-0EF2-46BF-99EA-54AE8016122F}"/>
              </a:ext>
            </a:extLst>
          </p:cNvPr>
          <p:cNvSpPr/>
          <p:nvPr/>
        </p:nvSpPr>
        <p:spPr>
          <a:xfrm rot="10800000">
            <a:off x="10075985" y="1784194"/>
            <a:ext cx="1605136" cy="192947"/>
          </a:xfrm>
          <a:prstGeom prst="leftRigh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00B050"/>
              </a:solidFill>
            </a:endParaRPr>
          </a:p>
        </p:txBody>
      </p:sp>
      <p:sp>
        <p:nvSpPr>
          <p:cNvPr id="8" name="Elipse 7">
            <a:extLst>
              <a:ext uri="{FF2B5EF4-FFF2-40B4-BE49-F238E27FC236}">
                <a16:creationId xmlns:a16="http://schemas.microsoft.com/office/drawing/2014/main" id="{13A6E559-FCFB-4248-AAB5-E312CD08AD32}"/>
              </a:ext>
            </a:extLst>
          </p:cNvPr>
          <p:cNvSpPr/>
          <p:nvPr/>
        </p:nvSpPr>
        <p:spPr>
          <a:xfrm>
            <a:off x="8595175" y="144513"/>
            <a:ext cx="3093040" cy="795379"/>
          </a:xfrm>
          <a:prstGeom prst="ellipse">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rgbClr val="003366"/>
                </a:solidFill>
                <a:latin typeface="Myriad Pro" panose="020B0503030403020204" pitchFamily="34" charset="0"/>
              </a:rPr>
              <a:t>EN INSTRUMENTOS CONTABLES</a:t>
            </a:r>
          </a:p>
        </p:txBody>
      </p:sp>
      <p:sp>
        <p:nvSpPr>
          <p:cNvPr id="25" name="Rectángulo: una sola esquina redondeada 24">
            <a:extLst>
              <a:ext uri="{FF2B5EF4-FFF2-40B4-BE49-F238E27FC236}">
                <a16:creationId xmlns:a16="http://schemas.microsoft.com/office/drawing/2014/main" id="{A5B6A233-2F3C-4203-898F-104AE6A96112}"/>
              </a:ext>
            </a:extLst>
          </p:cNvPr>
          <p:cNvSpPr/>
          <p:nvPr/>
        </p:nvSpPr>
        <p:spPr>
          <a:xfrm>
            <a:off x="510879" y="2090597"/>
            <a:ext cx="1778670" cy="916495"/>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a:solidFill>
                  <a:schemeClr val="accent6">
                    <a:lumMod val="50000"/>
                  </a:schemeClr>
                </a:solidFill>
                <a:latin typeface="Myriad Pro" panose="020B0503030403020204" pitchFamily="34" charset="0"/>
              </a:rPr>
              <a:t>MANUAL DE POLITICAS CONTABLES BAJO NICSP </a:t>
            </a:r>
          </a:p>
        </p:txBody>
      </p:sp>
      <p:sp>
        <p:nvSpPr>
          <p:cNvPr id="26" name="Rectángulo 25">
            <a:extLst>
              <a:ext uri="{FF2B5EF4-FFF2-40B4-BE49-F238E27FC236}">
                <a16:creationId xmlns:a16="http://schemas.microsoft.com/office/drawing/2014/main" id="{C1D77092-632E-4984-B692-8AA4BF87A4EF}"/>
              </a:ext>
            </a:extLst>
          </p:cNvPr>
          <p:cNvSpPr/>
          <p:nvPr/>
        </p:nvSpPr>
        <p:spPr>
          <a:xfrm>
            <a:off x="510879" y="3200036"/>
            <a:ext cx="1778670"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400" dirty="0">
                <a:solidFill>
                  <a:srgbClr val="003366"/>
                </a:solidFill>
                <a:latin typeface="Myriad Pro" panose="020B0503030403020204" pitchFamily="34" charset="0"/>
              </a:rPr>
              <a:t>Compendio de Directrices, Parámetros y decisiones frente a la aplicación de las NICSP, en la gestión contable de Invias</a:t>
            </a:r>
          </a:p>
        </p:txBody>
      </p:sp>
      <p:sp>
        <p:nvSpPr>
          <p:cNvPr id="27" name="Rectángulo: una sola esquina redondeada 26">
            <a:extLst>
              <a:ext uri="{FF2B5EF4-FFF2-40B4-BE49-F238E27FC236}">
                <a16:creationId xmlns:a16="http://schemas.microsoft.com/office/drawing/2014/main" id="{BFB3C923-CDB2-4589-BA19-184E1A11C21B}"/>
              </a:ext>
            </a:extLst>
          </p:cNvPr>
          <p:cNvSpPr/>
          <p:nvPr/>
        </p:nvSpPr>
        <p:spPr>
          <a:xfrm>
            <a:off x="2395056" y="2090597"/>
            <a:ext cx="1612230" cy="916495"/>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a:solidFill>
                  <a:schemeClr val="accent6">
                    <a:lumMod val="50000"/>
                  </a:schemeClr>
                </a:solidFill>
                <a:latin typeface="Myriad Pro" panose="020B0503030403020204" pitchFamily="34" charset="0"/>
              </a:rPr>
              <a:t>POLÍTICA DE DEPURACIÓN GENERAL</a:t>
            </a:r>
          </a:p>
        </p:txBody>
      </p:sp>
      <p:sp>
        <p:nvSpPr>
          <p:cNvPr id="28" name="Rectángulo 27">
            <a:extLst>
              <a:ext uri="{FF2B5EF4-FFF2-40B4-BE49-F238E27FC236}">
                <a16:creationId xmlns:a16="http://schemas.microsoft.com/office/drawing/2014/main" id="{01382F94-DA8D-4423-BAF8-A9818331B340}"/>
              </a:ext>
            </a:extLst>
          </p:cNvPr>
          <p:cNvSpPr/>
          <p:nvPr/>
        </p:nvSpPr>
        <p:spPr>
          <a:xfrm>
            <a:off x="2395056" y="3200036"/>
            <a:ext cx="1612230"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400" dirty="0">
                <a:solidFill>
                  <a:srgbClr val="003366"/>
                </a:solidFill>
                <a:latin typeface="Myriad Pro" panose="020B0503030403020204" pitchFamily="34" charset="0"/>
              </a:rPr>
              <a:t>Directrices y parámetros para realizar depuración contable ordinaria y Extraordinaria.</a:t>
            </a:r>
          </a:p>
        </p:txBody>
      </p:sp>
      <p:sp>
        <p:nvSpPr>
          <p:cNvPr id="29" name="Rectángulo: una sola esquina redondeada 28">
            <a:extLst>
              <a:ext uri="{FF2B5EF4-FFF2-40B4-BE49-F238E27FC236}">
                <a16:creationId xmlns:a16="http://schemas.microsoft.com/office/drawing/2014/main" id="{A05B413E-9E90-493E-9E18-9557E6AE3C63}"/>
              </a:ext>
            </a:extLst>
          </p:cNvPr>
          <p:cNvSpPr/>
          <p:nvPr/>
        </p:nvSpPr>
        <p:spPr>
          <a:xfrm>
            <a:off x="4126834" y="2090597"/>
            <a:ext cx="1612230" cy="916495"/>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a:solidFill>
                  <a:schemeClr val="accent6">
                    <a:lumMod val="50000"/>
                  </a:schemeClr>
                </a:solidFill>
                <a:latin typeface="Myriad Pro" panose="020B0503030403020204" pitchFamily="34" charset="0"/>
              </a:rPr>
              <a:t>POLÍTICA DE DEPURACIÓN DE BIENES DE USO PÚBLICO BUP</a:t>
            </a:r>
          </a:p>
        </p:txBody>
      </p:sp>
      <p:sp>
        <p:nvSpPr>
          <p:cNvPr id="30" name="Rectángulo 29">
            <a:extLst>
              <a:ext uri="{FF2B5EF4-FFF2-40B4-BE49-F238E27FC236}">
                <a16:creationId xmlns:a16="http://schemas.microsoft.com/office/drawing/2014/main" id="{84F42D70-FA66-40A2-BF74-512CA1481CC4}"/>
              </a:ext>
            </a:extLst>
          </p:cNvPr>
          <p:cNvSpPr/>
          <p:nvPr/>
        </p:nvSpPr>
        <p:spPr>
          <a:xfrm>
            <a:off x="4126834" y="3200036"/>
            <a:ext cx="1612230"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400" dirty="0">
                <a:solidFill>
                  <a:srgbClr val="003366"/>
                </a:solidFill>
                <a:latin typeface="Myriad Pro" panose="020B0503030403020204" pitchFamily="34" charset="0"/>
              </a:rPr>
              <a:t>Directrices y parámetros para realizar la incorporación individualizada de los predios - BUP de los Bienes de Uso Público en los estados contables.</a:t>
            </a:r>
          </a:p>
        </p:txBody>
      </p:sp>
      <p:sp>
        <p:nvSpPr>
          <p:cNvPr id="31" name="Rectángulo: una sola esquina redondeada 30">
            <a:extLst>
              <a:ext uri="{FF2B5EF4-FFF2-40B4-BE49-F238E27FC236}">
                <a16:creationId xmlns:a16="http://schemas.microsoft.com/office/drawing/2014/main" id="{D45BEAF9-7F68-428E-B8BE-CD72BC6C216A}"/>
              </a:ext>
            </a:extLst>
          </p:cNvPr>
          <p:cNvSpPr/>
          <p:nvPr/>
        </p:nvSpPr>
        <p:spPr>
          <a:xfrm>
            <a:off x="5883596" y="2090597"/>
            <a:ext cx="1738104" cy="916495"/>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a:solidFill>
                  <a:schemeClr val="accent6">
                    <a:lumMod val="50000"/>
                  </a:schemeClr>
                </a:solidFill>
                <a:latin typeface="Myriad Pro" panose="020B0503030403020204" pitchFamily="34" charset="0"/>
              </a:rPr>
              <a:t>PROCEDIMIENTOS CONTABLES</a:t>
            </a:r>
          </a:p>
        </p:txBody>
      </p:sp>
      <p:sp>
        <p:nvSpPr>
          <p:cNvPr id="32" name="Rectángulo 31">
            <a:extLst>
              <a:ext uri="{FF2B5EF4-FFF2-40B4-BE49-F238E27FC236}">
                <a16:creationId xmlns:a16="http://schemas.microsoft.com/office/drawing/2014/main" id="{B13658A7-7EA8-481F-A809-C027B4F9D13D}"/>
              </a:ext>
            </a:extLst>
          </p:cNvPr>
          <p:cNvSpPr/>
          <p:nvPr/>
        </p:nvSpPr>
        <p:spPr>
          <a:xfrm>
            <a:off x="5883596" y="3200036"/>
            <a:ext cx="1738104"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400" dirty="0">
                <a:solidFill>
                  <a:srgbClr val="003366"/>
                </a:solidFill>
                <a:latin typeface="Myriad Pro" panose="020B0503030403020204" pitchFamily="34" charset="0"/>
              </a:rPr>
              <a:t>Batería con los principales procedimientos (fujo de información y responsables U.E.) requeridos para solucionar las situaciones observadas por la CGR</a:t>
            </a:r>
          </a:p>
        </p:txBody>
      </p:sp>
      <p:sp>
        <p:nvSpPr>
          <p:cNvPr id="33" name="Rectángulo: una sola esquina redondeada 32">
            <a:extLst>
              <a:ext uri="{FF2B5EF4-FFF2-40B4-BE49-F238E27FC236}">
                <a16:creationId xmlns:a16="http://schemas.microsoft.com/office/drawing/2014/main" id="{5DF472FE-CC8B-44FB-AA21-6BF903B7D94B}"/>
              </a:ext>
            </a:extLst>
          </p:cNvPr>
          <p:cNvSpPr/>
          <p:nvPr/>
        </p:nvSpPr>
        <p:spPr>
          <a:xfrm>
            <a:off x="7745864" y="2090597"/>
            <a:ext cx="1878781" cy="916495"/>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altLang="en-US" sz="1200" b="1" dirty="0">
                <a:solidFill>
                  <a:schemeClr val="accent6">
                    <a:lumMod val="50000"/>
                  </a:schemeClr>
                </a:solidFill>
                <a:latin typeface="Myriad Pro" panose="020B0503030403020204" pitchFamily="34" charset="0"/>
              </a:rPr>
              <a:t>POLITICA OPERATIVA PARA ADMINISTRACIÓN PATRIMONIO INMOBILIARIO  </a:t>
            </a:r>
          </a:p>
          <a:p>
            <a:pPr algn="ctr"/>
            <a:r>
              <a:rPr lang="es-CO" altLang="en-US" sz="1200" b="1" dirty="0">
                <a:solidFill>
                  <a:schemeClr val="accent6">
                    <a:lumMod val="50000"/>
                  </a:schemeClr>
                </a:solidFill>
                <a:latin typeface="Myriad Pro" panose="020B0503030403020204" pitchFamily="34" charset="0"/>
              </a:rPr>
              <a:t>(BF y BUP )</a:t>
            </a:r>
            <a:endParaRPr lang="es-CO" sz="2000" b="1" dirty="0">
              <a:solidFill>
                <a:schemeClr val="accent6">
                  <a:lumMod val="50000"/>
                </a:schemeClr>
              </a:solidFill>
              <a:latin typeface="Myriad Pro" panose="020B0503030403020204" pitchFamily="34" charset="0"/>
            </a:endParaRPr>
          </a:p>
        </p:txBody>
      </p:sp>
      <p:sp>
        <p:nvSpPr>
          <p:cNvPr id="34" name="Rectángulo 33">
            <a:extLst>
              <a:ext uri="{FF2B5EF4-FFF2-40B4-BE49-F238E27FC236}">
                <a16:creationId xmlns:a16="http://schemas.microsoft.com/office/drawing/2014/main" id="{E3ABA75F-A0A8-4A58-AC5F-3396E9066E00}"/>
              </a:ext>
            </a:extLst>
          </p:cNvPr>
          <p:cNvSpPr/>
          <p:nvPr/>
        </p:nvSpPr>
        <p:spPr>
          <a:xfrm>
            <a:off x="7745865" y="3200036"/>
            <a:ext cx="1878780"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altLang="en-US" sz="1400" dirty="0">
                <a:solidFill>
                  <a:srgbClr val="003366"/>
                </a:solidFill>
                <a:latin typeface="Myriad Pro" panose="020B0503030403020204" pitchFamily="34" charset="0"/>
              </a:rPr>
              <a:t>Procedimiento detallado para </a:t>
            </a:r>
            <a:r>
              <a:rPr lang="es-CO" altLang="en-US" sz="1400" b="1" dirty="0">
                <a:solidFill>
                  <a:srgbClr val="003366"/>
                </a:solidFill>
                <a:latin typeface="Myriad Pro" panose="020B0503030403020204" pitchFamily="34" charset="0"/>
              </a:rPr>
              <a:t>administración</a:t>
            </a:r>
            <a:r>
              <a:rPr lang="es-CO" altLang="en-US" sz="1400" dirty="0">
                <a:solidFill>
                  <a:srgbClr val="003366"/>
                </a:solidFill>
                <a:latin typeface="Myriad Pro" panose="020B0503030403020204" pitchFamily="34" charset="0"/>
              </a:rPr>
              <a:t> de bienes, según su clasificación</a:t>
            </a:r>
          </a:p>
        </p:txBody>
      </p:sp>
      <p:sp>
        <p:nvSpPr>
          <p:cNvPr id="35" name="Rectángulo: una sola esquina redondeada 34">
            <a:extLst>
              <a:ext uri="{FF2B5EF4-FFF2-40B4-BE49-F238E27FC236}">
                <a16:creationId xmlns:a16="http://schemas.microsoft.com/office/drawing/2014/main" id="{8C58D464-E58F-4A00-84F3-E2C810FF4895}"/>
              </a:ext>
            </a:extLst>
          </p:cNvPr>
          <p:cNvSpPr/>
          <p:nvPr/>
        </p:nvSpPr>
        <p:spPr>
          <a:xfrm>
            <a:off x="10075985" y="2090597"/>
            <a:ext cx="1612230" cy="916495"/>
          </a:xfrm>
          <a:prstGeom prst="round1Rect">
            <a:avLst/>
          </a:prstGeom>
          <a:solidFill>
            <a:srgbClr val="0054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b="1" dirty="0">
                <a:solidFill>
                  <a:schemeClr val="bg1"/>
                </a:solidFill>
                <a:latin typeface="Myriad Pro" panose="020B0503030403020204" pitchFamily="34" charset="0"/>
              </a:rPr>
              <a:t>DIRECTIVA REPORTE Y CONCILIACIÓN DE INFORMACIÓN CON FINES CONTABLES</a:t>
            </a:r>
          </a:p>
        </p:txBody>
      </p:sp>
      <p:sp>
        <p:nvSpPr>
          <p:cNvPr id="36" name="Rectángulo 35">
            <a:extLst>
              <a:ext uri="{FF2B5EF4-FFF2-40B4-BE49-F238E27FC236}">
                <a16:creationId xmlns:a16="http://schemas.microsoft.com/office/drawing/2014/main" id="{A3B8E69D-2182-4475-8F09-B975E4221DC0}"/>
              </a:ext>
            </a:extLst>
          </p:cNvPr>
          <p:cNvSpPr/>
          <p:nvPr/>
        </p:nvSpPr>
        <p:spPr>
          <a:xfrm>
            <a:off x="10075985" y="3200036"/>
            <a:ext cx="1612230" cy="22739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400" dirty="0">
                <a:solidFill>
                  <a:srgbClr val="003366"/>
                </a:solidFill>
                <a:latin typeface="Myriad Pro" panose="020B0503030403020204" pitchFamily="34" charset="0"/>
              </a:rPr>
              <a:t>Directrices para áreas origen de información U.E., en materia de reporte oportuno y conciliación de información de impacto financiero.</a:t>
            </a:r>
          </a:p>
        </p:txBody>
      </p:sp>
    </p:spTree>
    <p:extLst>
      <p:ext uri="{BB962C8B-B14F-4D97-AF65-F5344CB8AC3E}">
        <p14:creationId xmlns:p14="http://schemas.microsoft.com/office/powerpoint/2010/main" val="9661665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901503834"/>
              </p:ext>
            </p:extLst>
          </p:nvPr>
        </p:nvGraphicFramePr>
        <p:xfrm>
          <a:off x="1130412" y="1233251"/>
          <a:ext cx="9638074" cy="4193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Elipse 7">
            <a:extLst>
              <a:ext uri="{FF2B5EF4-FFF2-40B4-BE49-F238E27FC236}">
                <a16:creationId xmlns:a16="http://schemas.microsoft.com/office/drawing/2014/main" id="{E257F071-1751-4ED5-A00A-AF0AC88A2926}"/>
              </a:ext>
            </a:extLst>
          </p:cNvPr>
          <p:cNvSpPr/>
          <p:nvPr/>
        </p:nvSpPr>
        <p:spPr>
          <a:xfrm>
            <a:off x="7708848" y="35840"/>
            <a:ext cx="4361910" cy="984097"/>
          </a:xfrm>
          <a:prstGeom prst="ellipse">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rgbClr val="003366"/>
                </a:solidFill>
                <a:latin typeface="Myriad Pro" panose="020B0503030403020204" pitchFamily="34" charset="0"/>
              </a:rPr>
              <a:t>DEPURACIÓN RECURSOS ENTREGADOS A TERCEROS</a:t>
            </a:r>
          </a:p>
        </p:txBody>
      </p:sp>
      <p:grpSp>
        <p:nvGrpSpPr>
          <p:cNvPr id="13" name="Group 19">
            <a:extLst>
              <a:ext uri="{FF2B5EF4-FFF2-40B4-BE49-F238E27FC236}">
                <a16:creationId xmlns:a16="http://schemas.microsoft.com/office/drawing/2014/main" id="{979DA951-1638-9146-BA75-342101E46CF5}"/>
              </a:ext>
            </a:extLst>
          </p:cNvPr>
          <p:cNvGrpSpPr/>
          <p:nvPr/>
        </p:nvGrpSpPr>
        <p:grpSpPr>
          <a:xfrm>
            <a:off x="0" y="-5709"/>
            <a:ext cx="4126834" cy="831309"/>
            <a:chOff x="0" y="421103"/>
            <a:chExt cx="4126834" cy="831309"/>
          </a:xfrm>
        </p:grpSpPr>
        <p:sp>
          <p:nvSpPr>
            <p:cNvPr id="14" name="Rectangle 20">
              <a:extLst>
                <a:ext uri="{FF2B5EF4-FFF2-40B4-BE49-F238E27FC236}">
                  <a16:creationId xmlns:a16="http://schemas.microsoft.com/office/drawing/2014/main" id="{6CB7BC48-F14F-9A4A-8535-19B39E3FB04A}"/>
                </a:ext>
              </a:extLst>
            </p:cNvPr>
            <p:cNvSpPr/>
            <p:nvPr/>
          </p:nvSpPr>
          <p:spPr>
            <a:xfrm>
              <a:off x="1465386" y="421105"/>
              <a:ext cx="266144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21">
              <a:extLst>
                <a:ext uri="{FF2B5EF4-FFF2-40B4-BE49-F238E27FC236}">
                  <a16:creationId xmlns:a16="http://schemas.microsoft.com/office/drawing/2014/main" id="{B4DB45E0-34F9-4948-AA7F-ACE8E94BF44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22">
              <a:extLst>
                <a:ext uri="{FF2B5EF4-FFF2-40B4-BE49-F238E27FC236}">
                  <a16:creationId xmlns:a16="http://schemas.microsoft.com/office/drawing/2014/main" id="{A335E262-2AA4-7D47-A271-2652FCFDC7B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36">
              <a:extLst>
                <a:ext uri="{FF2B5EF4-FFF2-40B4-BE49-F238E27FC236}">
                  <a16:creationId xmlns:a16="http://schemas.microsoft.com/office/drawing/2014/main" id="{8DC7E51E-BF68-4240-ABEE-B7D4498CAD07}"/>
                </a:ext>
              </a:extLst>
            </p:cNvPr>
            <p:cNvSpPr/>
            <p:nvPr/>
          </p:nvSpPr>
          <p:spPr>
            <a:xfrm>
              <a:off x="1465383" y="422233"/>
              <a:ext cx="254190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ítulo 1">
            <a:extLst>
              <a:ext uri="{FF2B5EF4-FFF2-40B4-BE49-F238E27FC236}">
                <a16:creationId xmlns:a16="http://schemas.microsoft.com/office/drawing/2014/main" id="{32917AD8-4C31-3F46-BB01-22D160A3523E}"/>
              </a:ext>
            </a:extLst>
          </p:cNvPr>
          <p:cNvSpPr txBox="1">
            <a:spLocks/>
          </p:cNvSpPr>
          <p:nvPr/>
        </p:nvSpPr>
        <p:spPr>
          <a:xfrm>
            <a:off x="1465385" y="23446"/>
            <a:ext cx="254190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Avances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80775905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307411285"/>
              </p:ext>
            </p:extLst>
          </p:nvPr>
        </p:nvGraphicFramePr>
        <p:xfrm>
          <a:off x="453815" y="1209320"/>
          <a:ext cx="11231154" cy="43455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a:extLst>
              <a:ext uri="{FF2B5EF4-FFF2-40B4-BE49-F238E27FC236}">
                <a16:creationId xmlns:a16="http://schemas.microsoft.com/office/drawing/2014/main" id="{9F9A6A4F-F9F0-413C-B3C9-F64AD68F1B1D}"/>
              </a:ext>
            </a:extLst>
          </p:cNvPr>
          <p:cNvSpPr/>
          <p:nvPr/>
        </p:nvSpPr>
        <p:spPr>
          <a:xfrm>
            <a:off x="1079863" y="5573486"/>
            <a:ext cx="6052457" cy="26996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791BC8BE-904D-4E8B-8828-BFC74A712CFE}"/>
              </a:ext>
            </a:extLst>
          </p:cNvPr>
          <p:cNvSpPr txBox="1"/>
          <p:nvPr/>
        </p:nvSpPr>
        <p:spPr>
          <a:xfrm>
            <a:off x="453815" y="1772194"/>
            <a:ext cx="3497699" cy="369332"/>
          </a:xfrm>
          <a:prstGeom prst="rect">
            <a:avLst/>
          </a:prstGeom>
          <a:solidFill>
            <a:srgbClr val="003366"/>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CO" b="1" dirty="0">
                <a:solidFill>
                  <a:schemeClr val="bg1"/>
                </a:solidFill>
                <a:latin typeface="Myriad Pro" panose="020B0503030403020204" pitchFamily="34" charset="0"/>
              </a:rPr>
              <a:t>Meta 1. Fuente SNR – 2019-2021 </a:t>
            </a:r>
          </a:p>
        </p:txBody>
      </p:sp>
      <p:sp>
        <p:nvSpPr>
          <p:cNvPr id="6" name="CuadroTexto 5">
            <a:extLst>
              <a:ext uri="{FF2B5EF4-FFF2-40B4-BE49-F238E27FC236}">
                <a16:creationId xmlns:a16="http://schemas.microsoft.com/office/drawing/2014/main" id="{F5F6862A-2BD7-4710-9E65-0498F010827C}"/>
              </a:ext>
            </a:extLst>
          </p:cNvPr>
          <p:cNvSpPr txBox="1"/>
          <p:nvPr/>
        </p:nvSpPr>
        <p:spPr>
          <a:xfrm>
            <a:off x="507031" y="4716475"/>
            <a:ext cx="8275019" cy="369332"/>
          </a:xfrm>
          <a:prstGeom prst="rect">
            <a:avLst/>
          </a:prstGeom>
          <a:solidFill>
            <a:schemeClr val="accent2"/>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CO" b="1" dirty="0">
                <a:solidFill>
                  <a:schemeClr val="bg1"/>
                </a:solidFill>
                <a:latin typeface="Myriad Pro" panose="020B0503030403020204" pitchFamily="34" charset="0"/>
              </a:rPr>
              <a:t>Meta 2. Otras fuentes (ANI, Ministerio de Transporte, Ferrovías y otras)</a:t>
            </a:r>
          </a:p>
        </p:txBody>
      </p:sp>
      <p:sp>
        <p:nvSpPr>
          <p:cNvPr id="9" name="Elipse 8">
            <a:extLst>
              <a:ext uri="{FF2B5EF4-FFF2-40B4-BE49-F238E27FC236}">
                <a16:creationId xmlns:a16="http://schemas.microsoft.com/office/drawing/2014/main" id="{E6B0DDF0-D236-4AC9-B43C-D7A2E326A2B4}"/>
              </a:ext>
            </a:extLst>
          </p:cNvPr>
          <p:cNvSpPr/>
          <p:nvPr/>
        </p:nvSpPr>
        <p:spPr>
          <a:xfrm>
            <a:off x="8311662" y="38249"/>
            <a:ext cx="3373307" cy="1063386"/>
          </a:xfrm>
          <a:prstGeom prst="ellipse">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rgbClr val="003366"/>
                </a:solidFill>
                <a:latin typeface="Myriad Pro" panose="020B0503030403020204" pitchFamily="34" charset="0"/>
              </a:rPr>
              <a:t>DEPURACIÓN BIENES DE USO PÚBLICO</a:t>
            </a:r>
          </a:p>
        </p:txBody>
      </p:sp>
      <p:grpSp>
        <p:nvGrpSpPr>
          <p:cNvPr id="16" name="Group 19">
            <a:extLst>
              <a:ext uri="{FF2B5EF4-FFF2-40B4-BE49-F238E27FC236}">
                <a16:creationId xmlns:a16="http://schemas.microsoft.com/office/drawing/2014/main" id="{979DA951-1638-9146-BA75-342101E46CF5}"/>
              </a:ext>
            </a:extLst>
          </p:cNvPr>
          <p:cNvGrpSpPr/>
          <p:nvPr/>
        </p:nvGrpSpPr>
        <p:grpSpPr>
          <a:xfrm>
            <a:off x="0" y="-5709"/>
            <a:ext cx="4126834" cy="831309"/>
            <a:chOff x="0" y="421103"/>
            <a:chExt cx="4126834" cy="831309"/>
          </a:xfrm>
        </p:grpSpPr>
        <p:sp>
          <p:nvSpPr>
            <p:cNvPr id="17" name="Rectangle 20">
              <a:extLst>
                <a:ext uri="{FF2B5EF4-FFF2-40B4-BE49-F238E27FC236}">
                  <a16:creationId xmlns:a16="http://schemas.microsoft.com/office/drawing/2014/main" id="{6CB7BC48-F14F-9A4A-8535-19B39E3FB04A}"/>
                </a:ext>
              </a:extLst>
            </p:cNvPr>
            <p:cNvSpPr/>
            <p:nvPr/>
          </p:nvSpPr>
          <p:spPr>
            <a:xfrm>
              <a:off x="1465386" y="421105"/>
              <a:ext cx="2661448"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21">
              <a:extLst>
                <a:ext uri="{FF2B5EF4-FFF2-40B4-BE49-F238E27FC236}">
                  <a16:creationId xmlns:a16="http://schemas.microsoft.com/office/drawing/2014/main" id="{B4DB45E0-34F9-4948-AA7F-ACE8E94BF445}"/>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22">
              <a:extLst>
                <a:ext uri="{FF2B5EF4-FFF2-40B4-BE49-F238E27FC236}">
                  <a16:creationId xmlns:a16="http://schemas.microsoft.com/office/drawing/2014/main" id="{A335E262-2AA4-7D47-A271-2652FCFDC7BC}"/>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36">
              <a:extLst>
                <a:ext uri="{FF2B5EF4-FFF2-40B4-BE49-F238E27FC236}">
                  <a16:creationId xmlns:a16="http://schemas.microsoft.com/office/drawing/2014/main" id="{8DC7E51E-BF68-4240-ABEE-B7D4498CAD07}"/>
                </a:ext>
              </a:extLst>
            </p:cNvPr>
            <p:cNvSpPr/>
            <p:nvPr/>
          </p:nvSpPr>
          <p:spPr>
            <a:xfrm>
              <a:off x="1465383" y="422233"/>
              <a:ext cx="254190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ítulo 1">
            <a:extLst>
              <a:ext uri="{FF2B5EF4-FFF2-40B4-BE49-F238E27FC236}">
                <a16:creationId xmlns:a16="http://schemas.microsoft.com/office/drawing/2014/main" id="{32917AD8-4C31-3F46-BB01-22D160A3523E}"/>
              </a:ext>
            </a:extLst>
          </p:cNvPr>
          <p:cNvSpPr txBox="1">
            <a:spLocks/>
          </p:cNvSpPr>
          <p:nvPr/>
        </p:nvSpPr>
        <p:spPr>
          <a:xfrm>
            <a:off x="1465385" y="23446"/>
            <a:ext cx="2541902"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Avances</a:t>
            </a:r>
            <a:endParaRPr lang="es-CO" sz="4000" b="1" dirty="0">
              <a:solidFill>
                <a:srgbClr val="003366"/>
              </a:solidFill>
              <a:latin typeface="Myriad Pro" panose="020B0503030403020204" pitchFamily="34" charset="0"/>
            </a:endParaRPr>
          </a:p>
        </p:txBody>
      </p:sp>
    </p:spTree>
    <p:extLst>
      <p:ext uri="{BB962C8B-B14F-4D97-AF65-F5344CB8AC3E}">
        <p14:creationId xmlns:p14="http://schemas.microsoft.com/office/powerpoint/2010/main" val="344829470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863731-6109-0D44-83DE-D0D1D0CD4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2" y="-46892"/>
            <a:ext cx="12192000" cy="6940061"/>
          </a:xfrm>
          <a:prstGeom prst="rect">
            <a:avLst/>
          </a:prstGeom>
        </p:spPr>
      </p:pic>
      <p:sp>
        <p:nvSpPr>
          <p:cNvPr id="7" name="Rectángulo 7">
            <a:extLst>
              <a:ext uri="{FF2B5EF4-FFF2-40B4-BE49-F238E27FC236}">
                <a16:creationId xmlns:a16="http://schemas.microsoft.com/office/drawing/2014/main" id="{E116649F-10D0-304F-AA81-97309F1C97DF}"/>
              </a:ext>
            </a:extLst>
          </p:cNvPr>
          <p:cNvSpPr/>
          <p:nvPr/>
        </p:nvSpPr>
        <p:spPr>
          <a:xfrm>
            <a:off x="-71882" y="-46892"/>
            <a:ext cx="12367847" cy="6940061"/>
          </a:xfrm>
          <a:prstGeom prst="rect">
            <a:avLst/>
          </a:prstGeom>
          <a:solidFill>
            <a:srgbClr val="00336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5">
            <a:extLst>
              <a:ext uri="{FF2B5EF4-FFF2-40B4-BE49-F238E27FC236}">
                <a16:creationId xmlns:a16="http://schemas.microsoft.com/office/drawing/2014/main" id="{77C61FCE-9CE5-A54E-A0C3-16417C3195D0}"/>
              </a:ext>
            </a:extLst>
          </p:cNvPr>
          <p:cNvSpPr/>
          <p:nvPr/>
        </p:nvSpPr>
        <p:spPr>
          <a:xfrm>
            <a:off x="1230924" y="1266092"/>
            <a:ext cx="9870830" cy="437270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FFC000"/>
              </a:solidFill>
            </a:endParaRPr>
          </a:p>
        </p:txBody>
      </p:sp>
      <p:sp>
        <p:nvSpPr>
          <p:cNvPr id="2" name="Título 1"/>
          <p:cNvSpPr>
            <a:spLocks noGrp="1"/>
          </p:cNvSpPr>
          <p:nvPr>
            <p:ph type="title" idx="4294967295"/>
          </p:nvPr>
        </p:nvSpPr>
        <p:spPr>
          <a:xfrm>
            <a:off x="1779587" y="1728210"/>
            <a:ext cx="8853244" cy="3699573"/>
          </a:xfrm>
        </p:spPr>
        <p:txBody>
          <a:bodyPr>
            <a:normAutofit fontScale="90000"/>
          </a:bodyPr>
          <a:lstStyle/>
          <a:p>
            <a:pPr algn="ctr"/>
            <a:r>
              <a:rPr lang="es-CO" sz="9600" b="1" dirty="0">
                <a:solidFill>
                  <a:srgbClr val="FFC000"/>
                </a:solidFill>
                <a:latin typeface="+mn-lt"/>
              </a:rPr>
              <a:t>PLAN ESTRATÉGICO DE GESTIÓN HUMANA</a:t>
            </a:r>
          </a:p>
        </p:txBody>
      </p:sp>
    </p:spTree>
    <p:extLst>
      <p:ext uri="{BB962C8B-B14F-4D97-AF65-F5344CB8AC3E}">
        <p14:creationId xmlns:p14="http://schemas.microsoft.com/office/powerpoint/2010/main" val="32527635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E05FAF59-CB05-4C6A-ABC4-60165847D88F}"/>
              </a:ext>
            </a:extLst>
          </p:cNvPr>
          <p:cNvGrpSpPr/>
          <p:nvPr/>
        </p:nvGrpSpPr>
        <p:grpSpPr>
          <a:xfrm>
            <a:off x="4997857" y="1131708"/>
            <a:ext cx="6904140" cy="4417067"/>
            <a:chOff x="4155405" y="1376055"/>
            <a:chExt cx="6904140" cy="4417067"/>
          </a:xfrm>
        </p:grpSpPr>
        <p:pic>
          <p:nvPicPr>
            <p:cNvPr id="12" name="Imagen 11">
              <a:extLst>
                <a:ext uri="{FF2B5EF4-FFF2-40B4-BE49-F238E27FC236}">
                  <a16:creationId xmlns:a16="http://schemas.microsoft.com/office/drawing/2014/main" id="{53F44527-2E29-4A5B-923B-EACDEC59CA3A}"/>
                </a:ext>
              </a:extLst>
            </p:cNvPr>
            <p:cNvPicPr>
              <a:picLocks noChangeAspect="1"/>
            </p:cNvPicPr>
            <p:nvPr/>
          </p:nvPicPr>
          <p:blipFill>
            <a:blip r:embed="rId2"/>
            <a:stretch>
              <a:fillRect/>
            </a:stretch>
          </p:blipFill>
          <p:spPr>
            <a:xfrm>
              <a:off x="4155405" y="1376055"/>
              <a:ext cx="6904140" cy="4417067"/>
            </a:xfrm>
            <a:prstGeom prst="rect">
              <a:avLst/>
            </a:prstGeom>
          </p:spPr>
        </p:pic>
        <p:sp>
          <p:nvSpPr>
            <p:cNvPr id="13" name="Rectángulo: esquinas redondeadas 12">
              <a:extLst>
                <a:ext uri="{FF2B5EF4-FFF2-40B4-BE49-F238E27FC236}">
                  <a16:creationId xmlns:a16="http://schemas.microsoft.com/office/drawing/2014/main" id="{CBAE7E9E-E957-4302-9264-B88CCDC6E96D}"/>
                </a:ext>
              </a:extLst>
            </p:cNvPr>
            <p:cNvSpPr/>
            <p:nvPr/>
          </p:nvSpPr>
          <p:spPr>
            <a:xfrm>
              <a:off x="5237787" y="1457778"/>
              <a:ext cx="1590597" cy="296683"/>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050" dirty="0">
                  <a:latin typeface="Myriad Pro" panose="020B0503030403020204" pitchFamily="34" charset="0"/>
                </a:rPr>
                <a:t>Oficina </a:t>
              </a:r>
              <a:r>
                <a:rPr lang="es-CO" sz="900" dirty="0">
                  <a:latin typeface="Myriad Pro" panose="020B0503030403020204" pitchFamily="34" charset="0"/>
                </a:rPr>
                <a:t>Asesora</a:t>
              </a:r>
              <a:r>
                <a:rPr lang="es-CO" sz="1050" dirty="0">
                  <a:latin typeface="Myriad Pro" panose="020B0503030403020204" pitchFamily="34" charset="0"/>
                </a:rPr>
                <a:t> TIC</a:t>
              </a:r>
            </a:p>
          </p:txBody>
        </p:sp>
      </p:grpSp>
      <p:sp>
        <p:nvSpPr>
          <p:cNvPr id="18" name="Rounded Rectangle 17">
            <a:extLst>
              <a:ext uri="{FF2B5EF4-FFF2-40B4-BE49-F238E27FC236}">
                <a16:creationId xmlns:a16="http://schemas.microsoft.com/office/drawing/2014/main" id="{D81D07C2-BDAE-4EA6-849D-E1109A5862B1}"/>
              </a:ext>
            </a:extLst>
          </p:cNvPr>
          <p:cNvSpPr/>
          <p:nvPr/>
        </p:nvSpPr>
        <p:spPr>
          <a:xfrm>
            <a:off x="373569" y="962737"/>
            <a:ext cx="4069476" cy="1461937"/>
          </a:xfrm>
          <a:prstGeom prst="roundRect">
            <a:avLst>
              <a:gd name="adj" fmla="val 4218"/>
            </a:avLst>
          </a:prstGeom>
          <a:noFill/>
          <a:ln w="19050">
            <a:solidFill>
              <a:srgbClr val="018E6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2" name="CuadroTexto 21">
            <a:extLst>
              <a:ext uri="{FF2B5EF4-FFF2-40B4-BE49-F238E27FC236}">
                <a16:creationId xmlns:a16="http://schemas.microsoft.com/office/drawing/2014/main" id="{84BB88E5-31DB-4E11-AC5D-8C4DA6B3EA57}"/>
              </a:ext>
            </a:extLst>
          </p:cNvPr>
          <p:cNvSpPr txBox="1"/>
          <p:nvPr/>
        </p:nvSpPr>
        <p:spPr>
          <a:xfrm>
            <a:off x="373567" y="978124"/>
            <a:ext cx="4069477" cy="1446550"/>
          </a:xfrm>
          <a:prstGeom prst="rect">
            <a:avLst/>
          </a:prstGeom>
          <a:noFill/>
        </p:spPr>
        <p:txBody>
          <a:bodyPr wrap="square" rtlCol="0">
            <a:spAutoFit/>
          </a:bodyPr>
          <a:lstStyle/>
          <a:p>
            <a:r>
              <a:rPr lang="es-CO" sz="1100" b="1" dirty="0">
                <a:solidFill>
                  <a:schemeClr val="accent1">
                    <a:lumMod val="50000"/>
                  </a:schemeClr>
                </a:solidFill>
                <a:latin typeface="Myriad Pro" panose="020B0503030403020204" pitchFamily="34" charset="0"/>
                <a:cs typeface="Arial" panose="020B0604020202020204" pitchFamily="34" charset="0"/>
              </a:rPr>
              <a:t>Recibido: Agosto  2018</a:t>
            </a:r>
          </a:p>
          <a:p>
            <a:pPr lvl="0"/>
            <a:r>
              <a:rPr lang="es-CO" sz="1100" dirty="0">
                <a:solidFill>
                  <a:schemeClr val="bg2">
                    <a:lumMod val="50000"/>
                  </a:schemeClr>
                </a:solidFill>
                <a:latin typeface="Myriad Pro" panose="020B0503030403020204" pitchFamily="34" charset="0"/>
              </a:rPr>
              <a:t>Necesidad de modernizar la institucionalidad de la organización y funcionamiento del INVIAS </a:t>
            </a:r>
          </a:p>
          <a:p>
            <a:pPr lvl="0"/>
            <a:endParaRPr lang="es-CO" sz="1100" dirty="0">
              <a:solidFill>
                <a:schemeClr val="bg2">
                  <a:lumMod val="50000"/>
                </a:schemeClr>
              </a:solidFill>
              <a:latin typeface="Myriad Pro" panose="020B0503030403020204" pitchFamily="34" charset="0"/>
            </a:endParaRPr>
          </a:p>
          <a:p>
            <a:pPr marL="285750" lvl="0" indent="-285750">
              <a:buFont typeface="Arial" panose="020B0604020202020204" pitchFamily="34" charset="0"/>
              <a:buChar char="•"/>
            </a:pPr>
            <a:r>
              <a:rPr lang="es-CO" sz="1100" dirty="0">
                <a:solidFill>
                  <a:schemeClr val="bg2">
                    <a:lumMod val="50000"/>
                  </a:schemeClr>
                </a:solidFill>
                <a:latin typeface="Myriad Pro" panose="020B0503030403020204" pitchFamily="34" charset="0"/>
              </a:rPr>
              <a:t>A nivel de su estructura por dependencias.</a:t>
            </a:r>
          </a:p>
          <a:p>
            <a:pPr marL="285750" lvl="0" indent="-285750">
              <a:buFont typeface="Arial" panose="020B0604020202020204" pitchFamily="34" charset="0"/>
              <a:buChar char="•"/>
            </a:pPr>
            <a:r>
              <a:rPr lang="es-CO" sz="1100" dirty="0">
                <a:solidFill>
                  <a:schemeClr val="bg2">
                    <a:lumMod val="50000"/>
                  </a:schemeClr>
                </a:solidFill>
                <a:latin typeface="Myriad Pro" panose="020B0503030403020204" pitchFamily="34" charset="0"/>
              </a:rPr>
              <a:t>A nivel de su  planta de cargos y perfiles .</a:t>
            </a:r>
          </a:p>
          <a:p>
            <a:pPr marL="285750" lvl="0" indent="-285750">
              <a:buFont typeface="Arial" panose="020B0604020202020204" pitchFamily="34" charset="0"/>
              <a:buChar char="•"/>
            </a:pPr>
            <a:r>
              <a:rPr lang="es-CO" sz="1100" dirty="0">
                <a:solidFill>
                  <a:schemeClr val="bg2">
                    <a:lumMod val="50000"/>
                  </a:schemeClr>
                </a:solidFill>
                <a:latin typeface="Myriad Pro" panose="020B0503030403020204" pitchFamily="34" charset="0"/>
              </a:rPr>
              <a:t>A nivel de sus procesos y procedimientos.</a:t>
            </a:r>
          </a:p>
          <a:p>
            <a:pPr marL="285750" lvl="0" indent="-285750">
              <a:buFont typeface="Arial" panose="020B0604020202020204" pitchFamily="34" charset="0"/>
              <a:buChar char="•"/>
            </a:pPr>
            <a:r>
              <a:rPr lang="es-CO" sz="1100" dirty="0">
                <a:solidFill>
                  <a:schemeClr val="bg2">
                    <a:lumMod val="50000"/>
                  </a:schemeClr>
                </a:solidFill>
                <a:latin typeface="Myriad Pro" panose="020B0503030403020204" pitchFamily="34" charset="0"/>
              </a:rPr>
              <a:t>A nivel del modelo de funcionamiento. </a:t>
            </a:r>
            <a:r>
              <a:rPr lang="es-CO" sz="1100" dirty="0">
                <a:solidFill>
                  <a:schemeClr val="bg2">
                    <a:lumMod val="50000"/>
                  </a:schemeClr>
                </a:solidFill>
                <a:latin typeface="Myriad Pro" panose="020B0503030403020204" pitchFamily="34" charset="0"/>
                <a:cs typeface="Arial" panose="020B0604020202020204" pitchFamily="34" charset="0"/>
              </a:rPr>
              <a:t>	</a:t>
            </a:r>
          </a:p>
        </p:txBody>
      </p:sp>
      <p:pic>
        <p:nvPicPr>
          <p:cNvPr id="15" name="Imagen 14">
            <a:extLst>
              <a:ext uri="{FF2B5EF4-FFF2-40B4-BE49-F238E27FC236}">
                <a16:creationId xmlns:a16="http://schemas.microsoft.com/office/drawing/2014/main" id="{56713F3B-2006-4683-875A-0CCDD21E075D}"/>
              </a:ext>
            </a:extLst>
          </p:cNvPr>
          <p:cNvPicPr>
            <a:picLocks noChangeAspect="1"/>
          </p:cNvPicPr>
          <p:nvPr/>
        </p:nvPicPr>
        <p:blipFill>
          <a:blip r:embed="rId3"/>
          <a:stretch>
            <a:fillRect/>
          </a:stretch>
        </p:blipFill>
        <p:spPr>
          <a:xfrm>
            <a:off x="373569" y="2561812"/>
            <a:ext cx="4069477" cy="2986963"/>
          </a:xfrm>
          <a:prstGeom prst="rect">
            <a:avLst/>
          </a:prstGeom>
        </p:spPr>
      </p:pic>
      <p:cxnSp>
        <p:nvCxnSpPr>
          <p:cNvPr id="8" name="Conector: angular 7">
            <a:extLst>
              <a:ext uri="{FF2B5EF4-FFF2-40B4-BE49-F238E27FC236}">
                <a16:creationId xmlns:a16="http://schemas.microsoft.com/office/drawing/2014/main" id="{C687A136-B0CF-4AEF-8F45-61E92A9D90DE}"/>
              </a:ext>
            </a:extLst>
          </p:cNvPr>
          <p:cNvCxnSpPr>
            <a:cxnSpLocks/>
            <a:stCxn id="15" idx="3"/>
            <a:endCxn id="13" idx="1"/>
          </p:cNvCxnSpPr>
          <p:nvPr/>
        </p:nvCxnSpPr>
        <p:spPr>
          <a:xfrm flipV="1">
            <a:off x="4443046" y="1361773"/>
            <a:ext cx="1637193" cy="2693521"/>
          </a:xfrm>
          <a:prstGeom prst="bentConnector3">
            <a:avLst>
              <a:gd name="adj1" fmla="val 50000"/>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BFD8D4A-5A43-8846-A0CF-9C1C372D809B}"/>
              </a:ext>
            </a:extLst>
          </p:cNvPr>
          <p:cNvGrpSpPr/>
          <p:nvPr/>
        </p:nvGrpSpPr>
        <p:grpSpPr>
          <a:xfrm>
            <a:off x="0" y="-5709"/>
            <a:ext cx="8369523" cy="831309"/>
            <a:chOff x="0" y="421103"/>
            <a:chExt cx="8369523" cy="831309"/>
          </a:xfrm>
        </p:grpSpPr>
        <p:sp>
          <p:nvSpPr>
            <p:cNvPr id="14" name="Rectangle 13">
              <a:extLst>
                <a:ext uri="{FF2B5EF4-FFF2-40B4-BE49-F238E27FC236}">
                  <a16:creationId xmlns:a16="http://schemas.microsoft.com/office/drawing/2014/main" id="{3FCCC892-D732-E54F-85D8-D6498ECE425E}"/>
                </a:ext>
              </a:extLst>
            </p:cNvPr>
            <p:cNvSpPr/>
            <p:nvPr/>
          </p:nvSpPr>
          <p:spPr>
            <a:xfrm>
              <a:off x="1465386" y="421105"/>
              <a:ext cx="3465554"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04BB18FD-B6A8-F44A-9BF3-B7EBE969BCD4}"/>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AF6FE9BE-1067-A44D-9CB9-E958D54B98E2}"/>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AE47D6E-2396-C44F-8EE4-50D2BB2244C3}"/>
                </a:ext>
              </a:extLst>
            </p:cNvPr>
            <p:cNvSpPr/>
            <p:nvPr/>
          </p:nvSpPr>
          <p:spPr>
            <a:xfrm>
              <a:off x="1465383" y="422233"/>
              <a:ext cx="6904140"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ítulo 1">
            <a:extLst>
              <a:ext uri="{FF2B5EF4-FFF2-40B4-BE49-F238E27FC236}">
                <a16:creationId xmlns:a16="http://schemas.microsoft.com/office/drawing/2014/main" id="{CF72BAAE-D1D2-074F-81F8-0A4152480D83}"/>
              </a:ext>
            </a:extLst>
          </p:cNvPr>
          <p:cNvSpPr txBox="1">
            <a:spLocks/>
          </p:cNvSpPr>
          <p:nvPr/>
        </p:nvSpPr>
        <p:spPr>
          <a:xfrm>
            <a:off x="1465384" y="23446"/>
            <a:ext cx="6721567"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rgbClr val="003366"/>
                </a:solidFill>
                <a:latin typeface="Myriad Pro" panose="020B0503030403020204" pitchFamily="34" charset="0"/>
              </a:rPr>
              <a:t>Modernización institucional</a:t>
            </a:r>
            <a:endParaRPr lang="es-CO" sz="4000" b="1" dirty="0">
              <a:solidFill>
                <a:srgbClr val="003366"/>
              </a:solidFill>
              <a:latin typeface="Myriad Pro" panose="020B0503030403020204" pitchFamily="34" charset="0"/>
            </a:endParaRPr>
          </a:p>
        </p:txBody>
      </p:sp>
      <p:sp>
        <p:nvSpPr>
          <p:cNvPr id="24" name="CuadroTexto 23">
            <a:extLst>
              <a:ext uri="{FF2B5EF4-FFF2-40B4-BE49-F238E27FC236}">
                <a16:creationId xmlns:a16="http://schemas.microsoft.com/office/drawing/2014/main" id="{84BB88E5-31DB-4E11-AC5D-8C4DA6B3EA57}"/>
              </a:ext>
            </a:extLst>
          </p:cNvPr>
          <p:cNvSpPr txBox="1"/>
          <p:nvPr/>
        </p:nvSpPr>
        <p:spPr>
          <a:xfrm>
            <a:off x="385598" y="2626826"/>
            <a:ext cx="4057446" cy="2839239"/>
          </a:xfrm>
          <a:prstGeom prst="rect">
            <a:avLst/>
          </a:prstGeom>
          <a:noFill/>
        </p:spPr>
        <p:txBody>
          <a:bodyPr wrap="square" rtlCol="0">
            <a:spAutoFit/>
          </a:bodyPr>
          <a:lstStyle/>
          <a:p>
            <a:r>
              <a:rPr lang="es-CO" sz="1000" b="1" dirty="0">
                <a:solidFill>
                  <a:schemeClr val="accent1">
                    <a:lumMod val="50000"/>
                  </a:schemeClr>
                </a:solidFill>
                <a:latin typeface="Myriad Pro" panose="020B0503030403020204" pitchFamily="34" charset="0"/>
                <a:cs typeface="Arial" panose="020B0604020202020204" pitchFamily="34" charset="0"/>
              </a:rPr>
              <a:t>Actualidad: Agosto  2018</a:t>
            </a:r>
          </a:p>
          <a:p>
            <a:pPr lvl="0"/>
            <a:endParaRPr lang="es-CO" sz="1000" dirty="0">
              <a:solidFill>
                <a:schemeClr val="bg2">
                  <a:lumMod val="50000"/>
                </a:schemeClr>
              </a:solidFill>
              <a:latin typeface="Myriad Pro" panose="020B0503030403020204" pitchFamily="34" charset="0"/>
            </a:endParaRP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rPr>
              <a:t>Consejo Directivo INVÍAS autoriza la creación de una Oficina </a:t>
            </a:r>
            <a:r>
              <a:rPr lang="es-CO" sz="1000" dirty="0" err="1">
                <a:solidFill>
                  <a:schemeClr val="bg2">
                    <a:lumMod val="50000"/>
                  </a:schemeClr>
                </a:solidFill>
                <a:latin typeface="Myriad Pro" panose="020B0503030403020204" pitchFamily="34" charset="0"/>
              </a:rPr>
              <a:t>TICs</a:t>
            </a:r>
            <a:r>
              <a:rPr lang="es-CO" sz="1000" dirty="0">
                <a:solidFill>
                  <a:schemeClr val="bg2">
                    <a:lumMod val="50000"/>
                  </a:schemeClr>
                </a:solidFill>
                <a:latin typeface="Myriad Pro" panose="020B0503030403020204" pitchFamily="34" charset="0"/>
              </a:rPr>
              <a:t>. </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rPr>
              <a:t>Se elaboró Estudio Técnico para la creación de la Oficina </a:t>
            </a:r>
            <a:r>
              <a:rPr lang="es-CO" sz="1000" dirty="0" err="1">
                <a:solidFill>
                  <a:schemeClr val="bg2">
                    <a:lumMod val="50000"/>
                  </a:schemeClr>
                </a:solidFill>
                <a:latin typeface="Myriad Pro" panose="020B0503030403020204" pitchFamily="34" charset="0"/>
              </a:rPr>
              <a:t>TICs</a:t>
            </a:r>
            <a:r>
              <a:rPr lang="es-CO" sz="1000" dirty="0">
                <a:solidFill>
                  <a:schemeClr val="bg2">
                    <a:lumMod val="50000"/>
                  </a:schemeClr>
                </a:solidFill>
                <a:latin typeface="Myriad Pro" panose="020B0503030403020204" pitchFamily="34" charset="0"/>
              </a:rPr>
              <a:t>.</a:t>
            </a:r>
          </a:p>
          <a:p>
            <a:pPr marL="285750" lvl="0" indent="-285750">
              <a:buFont typeface="Arial" panose="020B0604020202020204" pitchFamily="34" charset="0"/>
              <a:buChar char="•"/>
            </a:pPr>
            <a:endParaRPr lang="es-CO" sz="1000" dirty="0">
              <a:solidFill>
                <a:schemeClr val="bg2">
                  <a:lumMod val="50000"/>
                </a:schemeClr>
              </a:solidFill>
              <a:latin typeface="Myriad Pro" panose="020B0503030403020204" pitchFamily="34" charset="0"/>
            </a:endParaRPr>
          </a:p>
          <a:p>
            <a:r>
              <a:rPr lang="es-CO" sz="1000" b="1" dirty="0">
                <a:solidFill>
                  <a:schemeClr val="accent1">
                    <a:lumMod val="50000"/>
                  </a:schemeClr>
                </a:solidFill>
                <a:latin typeface="Myriad Pro" panose="020B0503030403020204" pitchFamily="34" charset="0"/>
                <a:cs typeface="Arial" panose="020B0604020202020204" pitchFamily="34" charset="0"/>
              </a:rPr>
              <a:t>Propósito:</a:t>
            </a:r>
            <a:endParaRPr lang="es-CO" sz="1000" dirty="0">
              <a:solidFill>
                <a:schemeClr val="bg2">
                  <a:lumMod val="50000"/>
                </a:schemeClr>
              </a:solidFill>
              <a:latin typeface="Myriad Pro" panose="020B0503030403020204" pitchFamily="34" charset="0"/>
            </a:endParaRP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rPr>
              <a:t>Modernizar la entidad de acuerdo a Política de Gobierno Digital.</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rPr>
              <a:t>Facilitar la interacción efectiva con el ciudadano.</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cs typeface="Arial" panose="020B0604020202020204" pitchFamily="34" charset="0"/>
              </a:rPr>
              <a:t>Resolver problemáticas y necesidades comunes usando medios digitales como parte integral de la estrategia de innovación.</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cs typeface="Arial" panose="020B0604020202020204" pitchFamily="34" charset="0"/>
              </a:rPr>
              <a:t>Personalizar los empleos. Pasa de un </a:t>
            </a:r>
            <a:r>
              <a:rPr lang="es-CO" sz="1000" b="1" dirty="0">
                <a:solidFill>
                  <a:schemeClr val="bg2">
                    <a:lumMod val="50000"/>
                  </a:schemeClr>
                </a:solidFill>
                <a:latin typeface="Myriad Pro" panose="020B0503030403020204" pitchFamily="34" charset="0"/>
                <a:cs typeface="Arial" panose="020B0604020202020204" pitchFamily="34" charset="0"/>
              </a:rPr>
              <a:t>(46% a 58%).</a:t>
            </a:r>
          </a:p>
          <a:p>
            <a:pPr marL="285750" lvl="0" indent="-285750">
              <a:buFont typeface="Arial" panose="020B0604020202020204" pitchFamily="34" charset="0"/>
              <a:buChar char="•"/>
            </a:pPr>
            <a:endParaRPr lang="es-CO" sz="1000" dirty="0">
              <a:solidFill>
                <a:schemeClr val="bg2">
                  <a:lumMod val="50000"/>
                </a:schemeClr>
              </a:solidFill>
              <a:latin typeface="Myriad Pro" panose="020B0503030403020204" pitchFamily="34" charset="0"/>
              <a:cs typeface="Arial" panose="020B0604020202020204" pitchFamily="34" charset="0"/>
            </a:endParaRPr>
          </a:p>
          <a:p>
            <a:r>
              <a:rPr lang="es-CO" sz="1000" b="1" dirty="0">
                <a:solidFill>
                  <a:schemeClr val="accent1">
                    <a:lumMod val="50000"/>
                  </a:schemeClr>
                </a:solidFill>
                <a:latin typeface="Myriad Pro" panose="020B0503030403020204" pitchFamily="34" charset="0"/>
                <a:cs typeface="Arial" panose="020B0604020202020204" pitchFamily="34" charset="0"/>
              </a:rPr>
              <a:t>Lo que sigue:</a:t>
            </a:r>
            <a:endParaRPr lang="es-CO" sz="1000" dirty="0">
              <a:solidFill>
                <a:schemeClr val="bg2">
                  <a:lumMod val="50000"/>
                </a:schemeClr>
              </a:solidFill>
              <a:latin typeface="Myriad Pro" panose="020B0503030403020204" pitchFamily="34" charset="0"/>
            </a:endParaRP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cs typeface="Arial" panose="020B0604020202020204" pitchFamily="34" charset="0"/>
              </a:rPr>
              <a:t>Viabilidad técnica por el DAFP.</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cs typeface="Arial" panose="020B0604020202020204" pitchFamily="34" charset="0"/>
              </a:rPr>
              <a:t>Viabilidad presupuestal Hacienda – DGP.</a:t>
            </a:r>
          </a:p>
          <a:p>
            <a:pPr marL="285750" lvl="0" indent="-285750">
              <a:buFont typeface="Arial" panose="020B0604020202020204" pitchFamily="34" charset="0"/>
              <a:buChar char="•"/>
            </a:pPr>
            <a:r>
              <a:rPr lang="es-CO" sz="1000" dirty="0">
                <a:solidFill>
                  <a:schemeClr val="bg2">
                    <a:lumMod val="50000"/>
                  </a:schemeClr>
                </a:solidFill>
                <a:latin typeface="Myriad Pro" panose="020B0503030403020204" pitchFamily="34" charset="0"/>
                <a:cs typeface="Arial" panose="020B0604020202020204" pitchFamily="34" charset="0"/>
              </a:rPr>
              <a:t>Entra en </a:t>
            </a:r>
            <a:r>
              <a:rPr lang="es-CO" sz="1000" dirty="0" err="1">
                <a:solidFill>
                  <a:schemeClr val="bg2">
                    <a:lumMod val="50000"/>
                  </a:schemeClr>
                </a:solidFill>
                <a:latin typeface="Myriad Pro" panose="020B0503030403020204" pitchFamily="34" charset="0"/>
                <a:cs typeface="Arial" panose="020B0604020202020204" pitchFamily="34" charset="0"/>
              </a:rPr>
              <a:t>operabilidad</a:t>
            </a:r>
            <a:r>
              <a:rPr lang="es-CO" sz="1000" dirty="0">
                <a:solidFill>
                  <a:schemeClr val="bg2">
                    <a:lumMod val="50000"/>
                  </a:schemeClr>
                </a:solidFill>
                <a:latin typeface="Myriad Pro" panose="020B0503030403020204" pitchFamily="34" charset="0"/>
                <a:cs typeface="Arial" panose="020B0604020202020204" pitchFamily="34" charset="0"/>
              </a:rPr>
              <a:t> a partir del 2020.</a:t>
            </a:r>
          </a:p>
        </p:txBody>
      </p:sp>
    </p:spTree>
    <p:extLst>
      <p:ext uri="{BB962C8B-B14F-4D97-AF65-F5344CB8AC3E}">
        <p14:creationId xmlns:p14="http://schemas.microsoft.com/office/powerpoint/2010/main" val="2555029781"/>
      </p:ext>
    </p:extLst>
  </p:cSld>
  <p:clrMapOvr>
    <a:masterClrMapping/>
  </p:clrMapOvr>
</p:sld>
</file>

<file path=ppt/theme/theme1.xml><?xml version="1.0" encoding="utf-8"?>
<a:theme xmlns:a="http://schemas.openxmlformats.org/drawingml/2006/main" name="Custom Desig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FORME RENDICION DE CUENTAS FINAL" id="{1BDF9960-0170-6E47-A3A5-ED40DC4D788A}" vid="{4701A2DC-788B-9C4C-B738-68F37668F897}"/>
    </a:ext>
  </a:extLst>
</a:theme>
</file>

<file path=ppt/theme/theme2.xml><?xml version="1.0" encoding="utf-8"?>
<a:theme xmlns:a="http://schemas.openxmlformats.org/drawingml/2006/main" name="1_Custom Desig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FORME RENDICION DE CUENTAS FINAL" id="{1BDF9960-0170-6E47-A3A5-ED40DC4D788A}" vid="{4701A2DC-788B-9C4C-B738-68F37668F897}"/>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INFORME RENDICION DE CUENTAS FINAL</Template>
  <TotalTime>1017</TotalTime>
  <Words>7001</Words>
  <Application>Microsoft Office PowerPoint</Application>
  <PresentationFormat>Panorámica</PresentationFormat>
  <Paragraphs>1378</Paragraphs>
  <Slides>122</Slides>
  <Notes>21</Notes>
  <HiddenSlides>0</HiddenSlides>
  <MMClips>0</MMClips>
  <ScaleCrop>false</ScaleCrop>
  <HeadingPairs>
    <vt:vector size="8" baseType="variant">
      <vt:variant>
        <vt:lpstr>Fuentes usadas</vt:lpstr>
      </vt:variant>
      <vt:variant>
        <vt:i4>12</vt:i4>
      </vt:variant>
      <vt:variant>
        <vt:lpstr>Tema</vt:lpstr>
      </vt:variant>
      <vt:variant>
        <vt:i4>2</vt:i4>
      </vt:variant>
      <vt:variant>
        <vt:lpstr>Servidores OLE incrustados</vt:lpstr>
      </vt:variant>
      <vt:variant>
        <vt:i4>1</vt:i4>
      </vt:variant>
      <vt:variant>
        <vt:lpstr>Títulos de diapositiva</vt:lpstr>
      </vt:variant>
      <vt:variant>
        <vt:i4>122</vt:i4>
      </vt:variant>
    </vt:vector>
  </HeadingPairs>
  <TitlesOfParts>
    <vt:vector size="137" baseType="lpstr">
      <vt:lpstr>Arial Narrow</vt:lpstr>
      <vt:lpstr>Myriad Pro</vt:lpstr>
      <vt:lpstr>Work Sans</vt:lpstr>
      <vt:lpstr>Arial</vt:lpstr>
      <vt:lpstr>Roboto Thin</vt:lpstr>
      <vt:lpstr>Segoe UI Historic</vt:lpstr>
      <vt:lpstr>Courier New</vt:lpstr>
      <vt:lpstr>Calibri</vt:lpstr>
      <vt:lpstr>Wingdings</vt:lpstr>
      <vt:lpstr>Calibri Light</vt:lpstr>
      <vt:lpstr>Helvetica</vt:lpstr>
      <vt:lpstr>Work Sans SemiBold</vt:lpstr>
      <vt:lpstr>Custom Design</vt:lpstr>
      <vt:lpstr>1_Custom Design</vt:lpstr>
      <vt:lpstr>Hoja de cálculo</vt:lpstr>
      <vt:lpstr>Presentación de PowerPoint</vt:lpstr>
      <vt:lpstr>I. CONTEXTO</vt:lpstr>
      <vt:lpstr>Presentación de PowerPoint</vt:lpstr>
      <vt:lpstr>Presentación de PowerPoint</vt:lpstr>
      <vt:lpstr>Presentación de PowerPoint</vt:lpstr>
      <vt:lpstr>Título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Ejecuta políticas, planes, programas y proyectos, así como administra integralmente los procesos de construcción, conservación, rehabilitación de la infraestructura de la red terciaria.</vt:lpstr>
      <vt:lpstr>Presentación de PowerPoint</vt:lpstr>
      <vt:lpstr>Programa para el mejoramiento y mantenimiento de las vías rurales, actualización de cartillas de obras tipo, implementación de tecnologías alternativas, inventario de 142.000 km de la red terciaria.</vt:lpstr>
      <vt:lpstr>Presentación de PowerPoint</vt:lpstr>
      <vt:lpstr>INVIAS realiza la supervisión de 21 proyectos.</vt:lpstr>
      <vt:lpstr>INVIAS acompaña la ejecución con 83 contratos de interventoría.</vt:lpstr>
      <vt:lpstr>Inversión del gobierno nacional y departamental en el mejoramiento y pavimentación de vías secundarias. Actualmente se realizan inversiones en 4 departamentos.</vt:lpstr>
      <vt:lpstr>Inversión del gobierno nacional y departamental en el mejoramiento y pavimentación de vías secundarias en 5 zonas del departamento de Boyacá, en el marco de la celebración del Bicentenario de la República.</vt:lpstr>
      <vt:lpstr>Presentación de PowerPoint</vt:lpstr>
      <vt:lpstr>Mantenimiento de estaciones y red férrea nacional no concesionada.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PROYECTO FENECIMIENTO DE LA CUENTA FISCAL</vt:lpstr>
      <vt:lpstr>Presentación de PowerPoint</vt:lpstr>
      <vt:lpstr>Presentación de PowerPoint</vt:lpstr>
      <vt:lpstr>Presentación de PowerPoint</vt:lpstr>
      <vt:lpstr>Presentación de PowerPoint</vt:lpstr>
      <vt:lpstr>Presentación de PowerPoint</vt:lpstr>
      <vt:lpstr>Presentación de PowerPoint</vt:lpstr>
      <vt:lpstr>PLAN ESTRATÉGICO DE GESTIÓN HUMANA</vt:lpstr>
      <vt:lpstr>Presentación de PowerPoint</vt:lpstr>
      <vt:lpstr>Presentación de PowerPoint</vt:lpstr>
      <vt:lpstr>Presentación de PowerPoint</vt:lpstr>
      <vt:lpstr>Presentación de PowerPoint</vt:lpstr>
      <vt:lpstr>PROGRAMA DE SEGURIDAD EN CARRETERAS NACIONALES</vt:lpstr>
      <vt:lpstr>Presentación de PowerPoint</vt:lpstr>
      <vt:lpstr>Presentación de PowerPoint</vt:lpstr>
      <vt:lpstr>Presentación de PowerPoint</vt:lpstr>
      <vt:lpstr>Presentación de PowerPoint</vt:lpstr>
      <vt:lpstr>Presentación de PowerPoint</vt:lpstr>
      <vt:lpstr>ATENCIÓN AL CIUDADANO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III.HACIA DÓNDE VAMOS</vt:lpstr>
      <vt:lpstr>Presentación de PowerPoint</vt:lpstr>
      <vt:lpstr>Programa del Gobierno nacional para el mejoramiento y mantenimiento de las vías rurales del país, actualización de cartillas de obras tipo, implementación de tecnologías alternativas y realizar inventario de 142.000 km de la red terciaria.</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Estebana Tulia Regino Contreras</cp:lastModifiedBy>
  <cp:revision>261</cp:revision>
  <cp:lastPrinted>2019-10-29T21:53:04Z</cp:lastPrinted>
  <dcterms:created xsi:type="dcterms:W3CDTF">2019-10-28T11:01:39Z</dcterms:created>
  <dcterms:modified xsi:type="dcterms:W3CDTF">2019-10-30T19:30:49Z</dcterms:modified>
</cp:coreProperties>
</file>