
<file path=[Content_Types].xml><?xml version="1.0" encoding="utf-8"?>
<Types xmlns="http://schemas.openxmlformats.org/package/2006/content-types">
  <Default ContentType="image/png" Extension="png"/>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drawingml.diagramData+xml" PartName="/ppt/diagrams/data1.xml"/>
  <Override ContentType="application/vnd.openxmlformats-officedocument.drawingml.diagramLayout+xml" PartName="/ppt/diagrams/layout1.xml"/>
  <Override ContentType="application/vnd.openxmlformats-officedocument.drawingml.diagramStyle+xml" PartName="/ppt/diagrams/quickStyle1.xml"/>
  <Override ContentType="application/vnd.openxmlformats-officedocument.drawingml.diagramColors+xml" PartName="/ppt/diagrams/colors1.xml"/>
  <Override ContentType="application/vnd.ms-office.drawingml.diagramDrawing+xml" PartName="/ppt/diagrams/drawing1.xml"/>
  <Override ContentType="application/vnd.ms-powerpoint.revisioninfo+xml" PartName="/ppt/revisionInfo.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70" r:id="rId15"/>
    <p:sldId id="271" r:id="rId16"/>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5210"/>
    <a:srgbClr val="F59A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298C2E-E6EB-451C-8DE0-3AB968F62A14}"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CO"/>
        </a:p>
      </dgm:t>
    </dgm:pt>
    <dgm:pt modelId="{7D5EE074-44AD-4589-8B54-CFCE7038E6C8}">
      <dgm:prSet phldrT="[Texto]" custT="1"/>
      <dgm:spPr>
        <a:solidFill>
          <a:schemeClr val="accent2"/>
        </a:solidFill>
      </dgm:spPr>
      <dgm:t>
        <a:bodyPr/>
        <a:lstStyle/>
        <a:p>
          <a:r>
            <a:rPr lang="es-CO" sz="1800" dirty="0"/>
            <a:t>Equivalente a un punto de rating</a:t>
          </a:r>
        </a:p>
      </dgm:t>
    </dgm:pt>
    <dgm:pt modelId="{4B2DD502-E764-4825-9F76-E15F9602931A}" type="parTrans" cxnId="{0E89F503-7F33-45F3-B54C-7412340171EC}">
      <dgm:prSet/>
      <dgm:spPr/>
      <dgm:t>
        <a:bodyPr/>
        <a:lstStyle/>
        <a:p>
          <a:endParaRPr lang="es-CO"/>
        </a:p>
      </dgm:t>
    </dgm:pt>
    <dgm:pt modelId="{C2792C15-FF58-4FA8-81CB-7EDB94AAC014}" type="sibTrans" cxnId="{0E89F503-7F33-45F3-B54C-7412340171EC}">
      <dgm:prSet/>
      <dgm:spPr/>
      <dgm:t>
        <a:bodyPr/>
        <a:lstStyle/>
        <a:p>
          <a:endParaRPr lang="es-CO"/>
        </a:p>
      </dgm:t>
    </dgm:pt>
    <dgm:pt modelId="{A11075DB-2E74-4872-99B8-5DEBB1A02C2C}">
      <dgm:prSet phldrT="[Texto]" custT="1"/>
      <dgm:spPr>
        <a:solidFill>
          <a:schemeClr val="accent2">
            <a:alpha val="24000"/>
          </a:schemeClr>
        </a:solidFill>
      </dgm:spPr>
      <dgm:t>
        <a:bodyPr/>
        <a:lstStyle/>
        <a:p>
          <a:r>
            <a:rPr lang="es-CO" sz="2000" b="1" dirty="0"/>
            <a:t>195.286 personas</a:t>
          </a:r>
        </a:p>
      </dgm:t>
    </dgm:pt>
    <dgm:pt modelId="{CFC95000-8799-4768-ADC3-1A771A23DBFC}" type="parTrans" cxnId="{11E9FDE3-6A17-46E3-B4D5-000CA513ED15}">
      <dgm:prSet/>
      <dgm:spPr/>
      <dgm:t>
        <a:bodyPr/>
        <a:lstStyle/>
        <a:p>
          <a:endParaRPr lang="es-CO"/>
        </a:p>
      </dgm:t>
    </dgm:pt>
    <dgm:pt modelId="{5514D4AD-39C0-4FE4-8548-468CF2C6C5AE}" type="sibTrans" cxnId="{11E9FDE3-6A17-46E3-B4D5-000CA513ED15}">
      <dgm:prSet/>
      <dgm:spPr/>
      <dgm:t>
        <a:bodyPr/>
        <a:lstStyle/>
        <a:p>
          <a:endParaRPr lang="es-CO"/>
        </a:p>
      </dgm:t>
    </dgm:pt>
    <dgm:pt modelId="{AE9A2590-49AB-40FF-9F60-3424C933C373}" type="pres">
      <dgm:prSet presAssocID="{89298C2E-E6EB-451C-8DE0-3AB968F62A14}" presName="Name0" presStyleCnt="0">
        <dgm:presLayoutVars>
          <dgm:chPref val="3"/>
          <dgm:dir/>
          <dgm:animLvl val="lvl"/>
          <dgm:resizeHandles/>
        </dgm:presLayoutVars>
      </dgm:prSet>
      <dgm:spPr/>
    </dgm:pt>
    <dgm:pt modelId="{73BB7568-FAA8-47C8-AA52-0C01A31A9BC3}" type="pres">
      <dgm:prSet presAssocID="{7D5EE074-44AD-4589-8B54-CFCE7038E6C8}" presName="horFlow" presStyleCnt="0"/>
      <dgm:spPr/>
    </dgm:pt>
    <dgm:pt modelId="{299C81C7-670E-453E-BC60-774DF3E73FB8}" type="pres">
      <dgm:prSet presAssocID="{7D5EE074-44AD-4589-8B54-CFCE7038E6C8}" presName="bigChev" presStyleLbl="node1" presStyleIdx="0" presStyleCnt="1" custScaleX="94319" custScaleY="90559"/>
      <dgm:spPr/>
    </dgm:pt>
    <dgm:pt modelId="{339C1629-79C8-4FF8-8070-74B4D8FFF449}" type="pres">
      <dgm:prSet presAssocID="{CFC95000-8799-4768-ADC3-1A771A23DBFC}" presName="parTrans" presStyleCnt="0"/>
      <dgm:spPr/>
    </dgm:pt>
    <dgm:pt modelId="{31C41DC2-45D3-4B43-8D2C-D3D48081CDFD}" type="pres">
      <dgm:prSet presAssocID="{A11075DB-2E74-4872-99B8-5DEBB1A02C2C}" presName="node" presStyleLbl="alignAccFollowNode1" presStyleIdx="0" presStyleCnt="1">
        <dgm:presLayoutVars>
          <dgm:bulletEnabled val="1"/>
        </dgm:presLayoutVars>
      </dgm:prSet>
      <dgm:spPr/>
    </dgm:pt>
  </dgm:ptLst>
  <dgm:cxnLst>
    <dgm:cxn modelId="{0E89F503-7F33-45F3-B54C-7412340171EC}" srcId="{89298C2E-E6EB-451C-8DE0-3AB968F62A14}" destId="{7D5EE074-44AD-4589-8B54-CFCE7038E6C8}" srcOrd="0" destOrd="0" parTransId="{4B2DD502-E764-4825-9F76-E15F9602931A}" sibTransId="{C2792C15-FF58-4FA8-81CB-7EDB94AAC014}"/>
    <dgm:cxn modelId="{ECD1CC69-D2FA-442C-A37C-06DD6E54E631}" type="presOf" srcId="{7D5EE074-44AD-4589-8B54-CFCE7038E6C8}" destId="{299C81C7-670E-453E-BC60-774DF3E73FB8}" srcOrd="0" destOrd="0" presId="urn:microsoft.com/office/officeart/2005/8/layout/lProcess3"/>
    <dgm:cxn modelId="{E664B954-655F-462D-A0BC-DE44F7E3266F}" type="presOf" srcId="{A11075DB-2E74-4872-99B8-5DEBB1A02C2C}" destId="{31C41DC2-45D3-4B43-8D2C-D3D48081CDFD}" srcOrd="0" destOrd="0" presId="urn:microsoft.com/office/officeart/2005/8/layout/lProcess3"/>
    <dgm:cxn modelId="{901BF7CF-8DBA-4BF4-83F1-91CFE27B425B}" type="presOf" srcId="{89298C2E-E6EB-451C-8DE0-3AB968F62A14}" destId="{AE9A2590-49AB-40FF-9F60-3424C933C373}" srcOrd="0" destOrd="0" presId="urn:microsoft.com/office/officeart/2005/8/layout/lProcess3"/>
    <dgm:cxn modelId="{11E9FDE3-6A17-46E3-B4D5-000CA513ED15}" srcId="{7D5EE074-44AD-4589-8B54-CFCE7038E6C8}" destId="{A11075DB-2E74-4872-99B8-5DEBB1A02C2C}" srcOrd="0" destOrd="0" parTransId="{CFC95000-8799-4768-ADC3-1A771A23DBFC}" sibTransId="{5514D4AD-39C0-4FE4-8548-468CF2C6C5AE}"/>
    <dgm:cxn modelId="{00101879-FD2B-42CF-BAAF-B20740227100}" type="presParOf" srcId="{AE9A2590-49AB-40FF-9F60-3424C933C373}" destId="{73BB7568-FAA8-47C8-AA52-0C01A31A9BC3}" srcOrd="0" destOrd="0" presId="urn:microsoft.com/office/officeart/2005/8/layout/lProcess3"/>
    <dgm:cxn modelId="{249CFE6E-8C59-48A8-B9CC-97160B9E90B1}" type="presParOf" srcId="{73BB7568-FAA8-47C8-AA52-0C01A31A9BC3}" destId="{299C81C7-670E-453E-BC60-774DF3E73FB8}" srcOrd="0" destOrd="0" presId="urn:microsoft.com/office/officeart/2005/8/layout/lProcess3"/>
    <dgm:cxn modelId="{E192432D-357B-453E-B2F8-5BC5482E465D}" type="presParOf" srcId="{73BB7568-FAA8-47C8-AA52-0C01A31A9BC3}" destId="{339C1629-79C8-4FF8-8070-74B4D8FFF449}" srcOrd="1" destOrd="0" presId="urn:microsoft.com/office/officeart/2005/8/layout/lProcess3"/>
    <dgm:cxn modelId="{3328EEDF-EB61-4B31-BC05-0D61AE4C1D33}" type="presParOf" srcId="{73BB7568-FAA8-47C8-AA52-0C01A31A9BC3}" destId="{31C41DC2-45D3-4B43-8D2C-D3D48081CDFD}" srcOrd="2"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9C81C7-670E-453E-BC60-774DF3E73FB8}">
      <dsp:nvSpPr>
        <dsp:cNvPr id="0" name=""/>
        <dsp:cNvSpPr/>
      </dsp:nvSpPr>
      <dsp:spPr>
        <a:xfrm>
          <a:off x="551" y="665309"/>
          <a:ext cx="2216279" cy="851171"/>
        </a:xfrm>
        <a:prstGeom prst="chevron">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es-CO" sz="1800" kern="1200" dirty="0"/>
            <a:t>Equivalente a un punto de rating</a:t>
          </a:r>
        </a:p>
      </dsp:txBody>
      <dsp:txXfrm>
        <a:off x="426137" y="665309"/>
        <a:ext cx="1365108" cy="851171"/>
      </dsp:txXfrm>
    </dsp:sp>
    <dsp:sp modelId="{31C41DC2-45D3-4B43-8D2C-D3D48081CDFD}">
      <dsp:nvSpPr>
        <dsp:cNvPr id="0" name=""/>
        <dsp:cNvSpPr/>
      </dsp:nvSpPr>
      <dsp:spPr>
        <a:xfrm>
          <a:off x="1911361" y="700833"/>
          <a:ext cx="1950309" cy="780123"/>
        </a:xfrm>
        <a:prstGeom prst="chevron">
          <a:avLst/>
        </a:prstGeom>
        <a:solidFill>
          <a:schemeClr val="accent2">
            <a:alpha val="24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s-CO" sz="2000" b="1" kern="1200" dirty="0"/>
            <a:t>195.286 personas</a:t>
          </a:r>
        </a:p>
      </dsp:txBody>
      <dsp:txXfrm>
        <a:off x="2301423" y="700833"/>
        <a:ext cx="1170186" cy="780123"/>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1886CC48-2143-4FEC-9E1B-198EEFD61C32}" type="datetimeFigureOut">
              <a:rPr lang="es-CO" smtClean="0"/>
              <a:t>12/09/2018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2C39B399-F105-4F19-AE2A-1ABA185C6330}" type="slidenum">
              <a:rPr lang="es-CO" smtClean="0"/>
              <a:t>‹Nº›</a:t>
            </a:fld>
            <a:endParaRPr lang="es-CO"/>
          </a:p>
        </p:txBody>
      </p:sp>
    </p:spTree>
    <p:extLst>
      <p:ext uri="{BB962C8B-B14F-4D97-AF65-F5344CB8AC3E}">
        <p14:creationId xmlns:p14="http://schemas.microsoft.com/office/powerpoint/2010/main" val="47804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886CC48-2143-4FEC-9E1B-198EEFD61C32}" type="datetimeFigureOut">
              <a:rPr lang="es-CO" smtClean="0"/>
              <a:t>12/09/2018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2C39B399-F105-4F19-AE2A-1ABA185C6330}" type="slidenum">
              <a:rPr lang="es-CO" smtClean="0"/>
              <a:t>‹Nº›</a:t>
            </a:fld>
            <a:endParaRPr lang="es-CO"/>
          </a:p>
        </p:txBody>
      </p:sp>
    </p:spTree>
    <p:extLst>
      <p:ext uri="{BB962C8B-B14F-4D97-AF65-F5344CB8AC3E}">
        <p14:creationId xmlns:p14="http://schemas.microsoft.com/office/powerpoint/2010/main" val="966115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886CC48-2143-4FEC-9E1B-198EEFD61C32}" type="datetimeFigureOut">
              <a:rPr lang="es-CO" smtClean="0"/>
              <a:t>12/09/2018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2C39B399-F105-4F19-AE2A-1ABA185C6330}" type="slidenum">
              <a:rPr lang="es-CO" smtClean="0"/>
              <a:t>‹Nº›</a:t>
            </a:fld>
            <a:endParaRPr lang="es-CO"/>
          </a:p>
        </p:txBody>
      </p:sp>
    </p:spTree>
    <p:extLst>
      <p:ext uri="{BB962C8B-B14F-4D97-AF65-F5344CB8AC3E}">
        <p14:creationId xmlns:p14="http://schemas.microsoft.com/office/powerpoint/2010/main" val="41779436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886CC48-2143-4FEC-9E1B-198EEFD61C32}" type="datetimeFigureOut">
              <a:rPr lang="es-CO" smtClean="0"/>
              <a:t>12/09/2018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2C39B399-F105-4F19-AE2A-1ABA185C6330}" type="slidenum">
              <a:rPr lang="es-CO" smtClean="0"/>
              <a:t>‹Nº›</a:t>
            </a:fld>
            <a:endParaRPr lang="es-CO"/>
          </a:p>
        </p:txBody>
      </p:sp>
    </p:spTree>
    <p:extLst>
      <p:ext uri="{BB962C8B-B14F-4D97-AF65-F5344CB8AC3E}">
        <p14:creationId xmlns:p14="http://schemas.microsoft.com/office/powerpoint/2010/main" val="2601038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1886CC48-2143-4FEC-9E1B-198EEFD61C32}" type="datetimeFigureOut">
              <a:rPr lang="es-CO" smtClean="0"/>
              <a:t>12/09/2018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2C39B399-F105-4F19-AE2A-1ABA185C6330}" type="slidenum">
              <a:rPr lang="es-CO" smtClean="0"/>
              <a:t>‹Nº›</a:t>
            </a:fld>
            <a:endParaRPr lang="es-CO"/>
          </a:p>
        </p:txBody>
      </p:sp>
    </p:spTree>
    <p:extLst>
      <p:ext uri="{BB962C8B-B14F-4D97-AF65-F5344CB8AC3E}">
        <p14:creationId xmlns:p14="http://schemas.microsoft.com/office/powerpoint/2010/main" val="3151419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1886CC48-2143-4FEC-9E1B-198EEFD61C32}" type="datetimeFigureOut">
              <a:rPr lang="es-CO" smtClean="0"/>
              <a:t>12/09/2018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2C39B399-F105-4F19-AE2A-1ABA185C6330}" type="slidenum">
              <a:rPr lang="es-CO" smtClean="0"/>
              <a:t>‹Nº›</a:t>
            </a:fld>
            <a:endParaRPr lang="es-CO"/>
          </a:p>
        </p:txBody>
      </p:sp>
    </p:spTree>
    <p:extLst>
      <p:ext uri="{BB962C8B-B14F-4D97-AF65-F5344CB8AC3E}">
        <p14:creationId xmlns:p14="http://schemas.microsoft.com/office/powerpoint/2010/main" val="1623065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1886CC48-2143-4FEC-9E1B-198EEFD61C32}" type="datetimeFigureOut">
              <a:rPr lang="es-CO" smtClean="0"/>
              <a:t>12/09/2018</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2C39B399-F105-4F19-AE2A-1ABA185C6330}" type="slidenum">
              <a:rPr lang="es-CO" smtClean="0"/>
              <a:t>‹Nº›</a:t>
            </a:fld>
            <a:endParaRPr lang="es-CO"/>
          </a:p>
        </p:txBody>
      </p:sp>
    </p:spTree>
    <p:extLst>
      <p:ext uri="{BB962C8B-B14F-4D97-AF65-F5344CB8AC3E}">
        <p14:creationId xmlns:p14="http://schemas.microsoft.com/office/powerpoint/2010/main" val="713309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1886CC48-2143-4FEC-9E1B-198EEFD61C32}" type="datetimeFigureOut">
              <a:rPr lang="es-CO" smtClean="0"/>
              <a:t>12/09/2018</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2C39B399-F105-4F19-AE2A-1ABA185C6330}" type="slidenum">
              <a:rPr lang="es-CO" smtClean="0"/>
              <a:t>‹Nº›</a:t>
            </a:fld>
            <a:endParaRPr lang="es-CO"/>
          </a:p>
        </p:txBody>
      </p:sp>
    </p:spTree>
    <p:extLst>
      <p:ext uri="{BB962C8B-B14F-4D97-AF65-F5344CB8AC3E}">
        <p14:creationId xmlns:p14="http://schemas.microsoft.com/office/powerpoint/2010/main" val="22759693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886CC48-2143-4FEC-9E1B-198EEFD61C32}" type="datetimeFigureOut">
              <a:rPr lang="es-CO" smtClean="0"/>
              <a:t>12/09/2018</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2C39B399-F105-4F19-AE2A-1ABA185C6330}" type="slidenum">
              <a:rPr lang="es-CO" smtClean="0"/>
              <a:t>‹Nº›</a:t>
            </a:fld>
            <a:endParaRPr lang="es-CO"/>
          </a:p>
        </p:txBody>
      </p:sp>
    </p:spTree>
    <p:extLst>
      <p:ext uri="{BB962C8B-B14F-4D97-AF65-F5344CB8AC3E}">
        <p14:creationId xmlns:p14="http://schemas.microsoft.com/office/powerpoint/2010/main" val="33580625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1886CC48-2143-4FEC-9E1B-198EEFD61C32}" type="datetimeFigureOut">
              <a:rPr lang="es-CO" smtClean="0"/>
              <a:t>12/09/2018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2C39B399-F105-4F19-AE2A-1ABA185C6330}" type="slidenum">
              <a:rPr lang="es-CO" smtClean="0"/>
              <a:t>‹Nº›</a:t>
            </a:fld>
            <a:endParaRPr lang="es-CO"/>
          </a:p>
        </p:txBody>
      </p:sp>
    </p:spTree>
    <p:extLst>
      <p:ext uri="{BB962C8B-B14F-4D97-AF65-F5344CB8AC3E}">
        <p14:creationId xmlns:p14="http://schemas.microsoft.com/office/powerpoint/2010/main" val="2713371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1886CC48-2143-4FEC-9E1B-198EEFD61C32}" type="datetimeFigureOut">
              <a:rPr lang="es-CO" smtClean="0"/>
              <a:t>12/09/2018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2C39B399-F105-4F19-AE2A-1ABA185C6330}" type="slidenum">
              <a:rPr lang="es-CO" smtClean="0"/>
              <a:t>‹Nº›</a:t>
            </a:fld>
            <a:endParaRPr lang="es-CO"/>
          </a:p>
        </p:txBody>
      </p:sp>
    </p:spTree>
    <p:extLst>
      <p:ext uri="{BB962C8B-B14F-4D97-AF65-F5344CB8AC3E}">
        <p14:creationId xmlns:p14="http://schemas.microsoft.com/office/powerpoint/2010/main" val="2065629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86CC48-2143-4FEC-9E1B-198EEFD61C32}" type="datetimeFigureOut">
              <a:rPr lang="es-CO" smtClean="0"/>
              <a:t>12/09/2018</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39B399-F105-4F19-AE2A-1ABA185C6330}" type="slidenum">
              <a:rPr lang="es-CO" smtClean="0"/>
              <a:t>‹Nº›</a:t>
            </a:fld>
            <a:endParaRPr lang="es-CO"/>
          </a:p>
        </p:txBody>
      </p:sp>
      <p:pic>
        <p:nvPicPr>
          <p:cNvPr id="8" name="Marcador de contenido 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2618241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rcuentas@invias.gov.co" TargetMode="External"/><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arget="../media/image10.jpeg" Type="http://schemas.openxmlformats.org/officeDocument/2006/relationships/image"/><Relationship Id="rId1" Target="../slideLayouts/slideLayout1.xml" Type="http://schemas.openxmlformats.org/officeDocument/2006/relationships/slideLayout"/></Relationships>
</file>

<file path=ppt/slides/_rels/slide12.xml.rels><?xml version="1.0" encoding="UTF-8" standalone="yes" ?><Relationships xmlns="http://schemas.openxmlformats.org/package/2006/relationships"><Relationship Id="rId2" Target="../media/image11.jpeg" Type="http://schemas.openxmlformats.org/officeDocument/2006/relationships/image"/><Relationship Id="rId1" Target="../slideLayouts/slideLayout1.xml" Type="http://schemas.openxmlformats.org/officeDocument/2006/relationships/slideLayout"/></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arget="../media/image3.jpeg" Type="http://schemas.openxmlformats.org/officeDocument/2006/relationships/image"/><Relationship Id="rId2" Target="../media/image2.png" Type="http://schemas.openxmlformats.org/officeDocument/2006/relationships/image"/><Relationship Id="rId1" Target="../slideLayouts/slideLayout1.xml" Type="http://schemas.openxmlformats.org/officeDocument/2006/relationships/slideLayout"/></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ctrTitle"/>
          </p:nvPr>
        </p:nvSpPr>
        <p:spPr>
          <a:xfrm>
            <a:off x="2990428" y="2775277"/>
            <a:ext cx="7038109" cy="837065"/>
          </a:xfrm>
        </p:spPr>
        <p:txBody>
          <a:bodyPr>
            <a:noAutofit/>
          </a:bodyPr>
          <a:lstStyle/>
          <a:p>
            <a:r>
              <a:rPr lang="es-CO" b="1" dirty="0">
                <a:effectLst>
                  <a:outerShdw blurRad="38100" dist="38100" dir="2700000" algn="tl">
                    <a:srgbClr val="000000">
                      <a:alpha val="43137"/>
                    </a:srgbClr>
                  </a:outerShdw>
                </a:effectLst>
                <a:latin typeface="Tw Cen MT" panose="020B0602020104020603" pitchFamily="34" charset="0"/>
                <a:ea typeface="Beirut" charset="-78"/>
                <a:cs typeface="Beirut" charset="-78"/>
              </a:rPr>
              <a:t>INFORME EVALUACIÓN PRINCIPAL ESPACI</a:t>
            </a:r>
            <a:r>
              <a:rPr lang="es-CO" b="1" dirty="0">
                <a:latin typeface="Tw Cen MT" panose="020B0602020104020603" pitchFamily="34" charset="0"/>
                <a:ea typeface="Beirut" charset="-78"/>
                <a:cs typeface="Beirut" charset="-78"/>
              </a:rPr>
              <a:t>O</a:t>
            </a:r>
          </a:p>
        </p:txBody>
      </p:sp>
      <p:sp>
        <p:nvSpPr>
          <p:cNvPr id="6" name="Título 1"/>
          <p:cNvSpPr txBox="1">
            <a:spLocks/>
          </p:cNvSpPr>
          <p:nvPr/>
        </p:nvSpPr>
        <p:spPr>
          <a:xfrm>
            <a:off x="2990428" y="4001359"/>
            <a:ext cx="7388918" cy="1644445"/>
          </a:xfrm>
          <a:prstGeom prst="rect">
            <a:avLst/>
          </a:prstGeom>
        </p:spPr>
        <p:txBody>
          <a:bodyPr vert="horz" lIns="91440" tIns="45720" rIns="91440" bIns="45720" rtlCol="0" anchor="b">
            <a:normAutofit fontScale="97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CO" b="1" dirty="0">
                <a:solidFill>
                  <a:srgbClr val="F59A12"/>
                </a:solidFill>
                <a:effectLst>
                  <a:outerShdw blurRad="38100" dist="38100" dir="2700000" algn="tl">
                    <a:srgbClr val="000000">
                      <a:alpha val="43137"/>
                    </a:srgbClr>
                  </a:outerShdw>
                </a:effectLst>
                <a:latin typeface="Tw Cen MT" panose="020B0602020104020603" pitchFamily="34" charset="0"/>
                <a:ea typeface="Beirut" charset="-78"/>
                <a:cs typeface="Beirut" charset="-78"/>
              </a:rPr>
              <a:t>RENDICIÓN DE CUENTAS</a:t>
            </a:r>
            <a:endParaRPr lang="es-CO" sz="3200" b="1" dirty="0">
              <a:solidFill>
                <a:srgbClr val="F59A12"/>
              </a:solidFill>
              <a:latin typeface="Tw Cen MT" panose="020B0602020104020603" pitchFamily="34" charset="0"/>
              <a:ea typeface="Beirut" charset="-78"/>
              <a:cs typeface="Beirut" charset="-78"/>
            </a:endParaRPr>
          </a:p>
        </p:txBody>
      </p:sp>
    </p:spTree>
    <p:extLst>
      <p:ext uri="{BB962C8B-B14F-4D97-AF65-F5344CB8AC3E}">
        <p14:creationId xmlns:p14="http://schemas.microsoft.com/office/powerpoint/2010/main" val="30028447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0132" y="244102"/>
            <a:ext cx="11667067" cy="461665"/>
          </a:xfrm>
          <a:prstGeom prst="rect">
            <a:avLst/>
          </a:prstGeom>
        </p:spPr>
        <p:txBody>
          <a:bodyPr wrap="square">
            <a:spAutoFit/>
          </a:bodyPr>
          <a:lstStyle/>
          <a:p>
            <a:pPr algn="r"/>
            <a:r>
              <a:rPr lang="es-ES_tradnl" sz="2400" b="1" dirty="0">
                <a:solidFill>
                  <a:srgbClr val="F59A12"/>
                </a:solidFill>
                <a:latin typeface="Tw Cen MT" panose="020B0602020104020603" pitchFamily="34" charset="0"/>
              </a:rPr>
              <a:t>PRINCIPAL ESPACIO DE RENDICIÓN DE CUENTAS INVÍAS RESPONDE</a:t>
            </a:r>
            <a:endParaRPr lang="es-CO" sz="2400" b="1" dirty="0">
              <a:solidFill>
                <a:srgbClr val="F59A12"/>
              </a:solidFill>
              <a:latin typeface="Tw Cen MT" panose="020B0602020104020603" pitchFamily="34" charset="0"/>
            </a:endParaRPr>
          </a:p>
        </p:txBody>
      </p:sp>
      <p:pic>
        <p:nvPicPr>
          <p:cNvPr id="12" name="Imagen 11"/>
          <p:cNvPicPr>
            <a:picLocks noChangeAspect="1"/>
          </p:cNvPicPr>
          <p:nvPr/>
        </p:nvPicPr>
        <p:blipFill>
          <a:blip r:embed="rId2"/>
          <a:stretch>
            <a:fillRect/>
          </a:stretch>
        </p:blipFill>
        <p:spPr>
          <a:xfrm>
            <a:off x="965965" y="1247775"/>
            <a:ext cx="2137975" cy="1685925"/>
          </a:xfrm>
          <a:prstGeom prst="rect">
            <a:avLst/>
          </a:prstGeom>
        </p:spPr>
      </p:pic>
      <p:sp>
        <p:nvSpPr>
          <p:cNvPr id="3" name="Rectángulo 2"/>
          <p:cNvSpPr/>
          <p:nvPr/>
        </p:nvSpPr>
        <p:spPr>
          <a:xfrm>
            <a:off x="3619500" y="942413"/>
            <a:ext cx="8047566" cy="5401479"/>
          </a:xfrm>
          <a:prstGeom prst="rect">
            <a:avLst/>
          </a:prstGeom>
        </p:spPr>
        <p:txBody>
          <a:bodyPr wrap="square">
            <a:spAutoFit/>
          </a:bodyPr>
          <a:lstStyle/>
          <a:p>
            <a:pPr algn="just">
              <a:lnSpc>
                <a:spcPct val="115000"/>
              </a:lnSpc>
              <a:spcAft>
                <a:spcPts val="0"/>
              </a:spcAft>
            </a:pPr>
            <a:r>
              <a:rPr lang="es-CO" sz="2000" dirty="0">
                <a:effectLst/>
                <a:latin typeface="Tw Cen MT" panose="020B0602020104020603" pitchFamily="34" charset="0"/>
                <a:ea typeface="Times New Roman" panose="02020603050405020304" pitchFamily="18" charset="0"/>
                <a:cs typeface="Times New Roman" panose="02020603050405020304" pitchFamily="18" charset="0"/>
              </a:rPr>
              <a:t>Para establecer el diálogo con los grupos de valor, se </a:t>
            </a:r>
            <a:r>
              <a:rPr lang="es-ES_tradnl" sz="2000" dirty="0">
                <a:effectLst/>
                <a:latin typeface="Tw Cen MT" panose="020B0602020104020603" pitchFamily="34" charset="0"/>
                <a:ea typeface="Times New Roman" panose="02020603050405020304" pitchFamily="18" charset="0"/>
                <a:cs typeface="Times New Roman" panose="02020603050405020304" pitchFamily="18" charset="0"/>
              </a:rPr>
              <a:t>habilitaron las </a:t>
            </a:r>
            <a:r>
              <a:rPr lang="es-CO" sz="2000" dirty="0">
                <a:effectLst/>
                <a:latin typeface="Tw Cen MT" panose="020B0602020104020603" pitchFamily="34" charset="0"/>
                <a:ea typeface="Times New Roman" panose="02020603050405020304" pitchFamily="18" charset="0"/>
                <a:cs typeface="Times New Roman" panose="02020603050405020304" pitchFamily="18" charset="0"/>
              </a:rPr>
              <a:t>redes sociales (Facebook y Twitter) y el correo electrónico </a:t>
            </a:r>
            <a:r>
              <a:rPr lang="es-CO" sz="2000" u="sng" dirty="0">
                <a:solidFill>
                  <a:srgbClr val="0563C1"/>
                </a:solidFill>
                <a:effectLst/>
                <a:latin typeface="Tw Cen MT" panose="020B0602020104020603" pitchFamily="34" charset="0"/>
                <a:ea typeface="Times New Roman" panose="02020603050405020304" pitchFamily="18" charset="0"/>
                <a:cs typeface="Times New Roman" panose="02020603050405020304" pitchFamily="18" charset="0"/>
                <a:hlinkClick r:id="rId3"/>
              </a:rPr>
              <a:t>rcuentas@invias.gov.co</a:t>
            </a:r>
            <a:r>
              <a:rPr lang="es-CO" sz="2000" dirty="0">
                <a:effectLst/>
                <a:latin typeface="Tw Cen MT" panose="020B0602020104020603" pitchFamily="34" charset="0"/>
                <a:ea typeface="Times New Roman" panose="02020603050405020304" pitchFamily="18" charset="0"/>
                <a:cs typeface="Times New Roman" panose="02020603050405020304" pitchFamily="18" charset="0"/>
              </a:rPr>
              <a:t>, para atender las preguntas. </a:t>
            </a:r>
          </a:p>
          <a:p>
            <a:pPr algn="just">
              <a:lnSpc>
                <a:spcPct val="115000"/>
              </a:lnSpc>
              <a:spcAft>
                <a:spcPts val="0"/>
              </a:spcAft>
            </a:pPr>
            <a:r>
              <a:rPr lang="es-CO" sz="2000" dirty="0">
                <a:effectLst/>
                <a:latin typeface="Tw Cen MT" panose="020B0602020104020603" pitchFamily="34" charset="0"/>
                <a:ea typeface="Times New Roman" panose="02020603050405020304" pitchFamily="18" charset="0"/>
                <a:cs typeface="Times New Roman" panose="02020603050405020304" pitchFamily="18" charset="0"/>
              </a:rPr>
              <a:t> </a:t>
            </a:r>
          </a:p>
          <a:p>
            <a:pPr algn="just">
              <a:lnSpc>
                <a:spcPct val="115000"/>
              </a:lnSpc>
              <a:spcAft>
                <a:spcPts val="0"/>
              </a:spcAft>
            </a:pPr>
            <a:r>
              <a:rPr lang="es-CO" sz="2000" dirty="0">
                <a:effectLst/>
                <a:latin typeface="Tw Cen MT" panose="020B0602020104020603" pitchFamily="34" charset="0"/>
                <a:ea typeface="Times New Roman" panose="02020603050405020304" pitchFamily="18" charset="0"/>
                <a:cs typeface="Times New Roman" panose="02020603050405020304" pitchFamily="18" charset="0"/>
              </a:rPr>
              <a:t>Como resultado de lo anterior, estas fueron las preguntas recibidas, las cuales fueron remitidas a las dependencias correspondientes para su respuesta: </a:t>
            </a:r>
          </a:p>
          <a:p>
            <a:pPr marL="457200" algn="just">
              <a:lnSpc>
                <a:spcPct val="115000"/>
              </a:lnSpc>
              <a:spcAft>
                <a:spcPts val="0"/>
              </a:spcAft>
            </a:pPr>
            <a:r>
              <a:rPr lang="es-CO" sz="2000" dirty="0">
                <a:effectLst/>
                <a:latin typeface="Tw Cen MT" panose="020B0602020104020603" pitchFamily="34" charset="0"/>
                <a:ea typeface="Times New Roman" panose="02020603050405020304" pitchFamily="18" charset="0"/>
                <a:cs typeface="Times New Roman" panose="02020603050405020304" pitchFamily="18" charset="0"/>
              </a:rPr>
              <a:t> </a:t>
            </a:r>
          </a:p>
          <a:p>
            <a:pPr marL="342900" lvl="0" indent="-342900" algn="just">
              <a:lnSpc>
                <a:spcPct val="115000"/>
              </a:lnSpc>
              <a:spcAft>
                <a:spcPts val="0"/>
              </a:spcAft>
              <a:buFont typeface="Symbol" panose="05050102010706020507" pitchFamily="18" charset="2"/>
              <a:buChar char=""/>
            </a:pPr>
            <a:r>
              <a:rPr lang="es-CO" sz="2000" dirty="0">
                <a:effectLst/>
                <a:latin typeface="Tw Cen MT" panose="020B0602020104020603" pitchFamily="34" charset="0"/>
                <a:ea typeface="Times New Roman" panose="02020603050405020304" pitchFamily="18" charset="0"/>
                <a:cs typeface="Times New Roman" panose="02020603050405020304" pitchFamily="18" charset="0"/>
              </a:rPr>
              <a:t>¿A la vía Bogotá - Villavicencio le van hacer más inversión?</a:t>
            </a:r>
          </a:p>
          <a:p>
            <a:pPr marL="342900" lvl="0" indent="-342900" algn="just">
              <a:lnSpc>
                <a:spcPct val="115000"/>
              </a:lnSpc>
              <a:spcAft>
                <a:spcPts val="0"/>
              </a:spcAft>
              <a:buFont typeface="Symbol" panose="05050102010706020507" pitchFamily="18" charset="2"/>
              <a:buChar char=""/>
            </a:pPr>
            <a:r>
              <a:rPr lang="es-CO" sz="2000" dirty="0">
                <a:effectLst/>
                <a:latin typeface="Tw Cen MT" panose="020B0602020104020603" pitchFamily="34" charset="0"/>
                <a:ea typeface="Times New Roman" panose="02020603050405020304" pitchFamily="18" charset="0"/>
                <a:cs typeface="Times New Roman" panose="02020603050405020304" pitchFamily="18" charset="0"/>
              </a:rPr>
              <a:t>¿Y las vías terciarias de la zona rural de Montería, para cuándo? Más específicamente la vía que va desde Montería hacia el corregimiento de Loma Verde.</a:t>
            </a:r>
          </a:p>
          <a:p>
            <a:pPr marL="342900" lvl="0" indent="-342900" algn="just">
              <a:lnSpc>
                <a:spcPct val="115000"/>
              </a:lnSpc>
              <a:spcAft>
                <a:spcPts val="0"/>
              </a:spcAft>
              <a:buFont typeface="Symbol" panose="05050102010706020507" pitchFamily="18" charset="2"/>
              <a:buChar char=""/>
            </a:pPr>
            <a:r>
              <a:rPr lang="es-CO" sz="2000" dirty="0">
                <a:effectLst/>
                <a:latin typeface="Tw Cen MT" panose="020B0602020104020603" pitchFamily="34" charset="0"/>
                <a:ea typeface="Times New Roman" panose="02020603050405020304" pitchFamily="18" charset="0"/>
                <a:cs typeface="Times New Roman" panose="02020603050405020304" pitchFamily="18" charset="0"/>
              </a:rPr>
              <a:t>Vivo en el pueblo de San Andrés de Sotavento Córdoba soy de la vereda Las Casitas Sur, por lo que veo en esta página hay muchos arreglos de vías, yo soy estudiante y cuando llueve no voy al cole porque las vías se ponen malas, el alcalde no siquiera visita las vías ni manda un proyecto</a:t>
            </a:r>
          </a:p>
        </p:txBody>
      </p:sp>
    </p:spTree>
    <p:extLst>
      <p:ext uri="{BB962C8B-B14F-4D97-AF65-F5344CB8AC3E}">
        <p14:creationId xmlns:p14="http://schemas.microsoft.com/office/powerpoint/2010/main" val="23146171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0132" y="244102"/>
            <a:ext cx="11667067" cy="461665"/>
          </a:xfrm>
          <a:prstGeom prst="rect">
            <a:avLst/>
          </a:prstGeom>
        </p:spPr>
        <p:txBody>
          <a:bodyPr wrap="square">
            <a:spAutoFit/>
          </a:bodyPr>
          <a:lstStyle/>
          <a:p>
            <a:pPr algn="r"/>
            <a:r>
              <a:rPr lang="es-ES_tradnl" sz="2400" b="1" dirty="0">
                <a:solidFill>
                  <a:srgbClr val="F59A12"/>
                </a:solidFill>
                <a:latin typeface="Tw Cen MT" panose="020B0602020104020603" pitchFamily="34" charset="0"/>
              </a:rPr>
              <a:t>PRINCIPAL ESPACIO DE RENDICIÓN DE CUENTAS INVÍAS RESPONDE</a:t>
            </a:r>
            <a:endParaRPr lang="es-CO" sz="2400" b="1" dirty="0">
              <a:solidFill>
                <a:srgbClr val="F59A12"/>
              </a:solidFill>
              <a:latin typeface="Tw Cen MT" panose="020B0602020104020603" pitchFamily="34" charset="0"/>
            </a:endParaRPr>
          </a:p>
        </p:txBody>
      </p:sp>
      <p:pic>
        <p:nvPicPr>
          <p:cNvPr id="5" name="Imagen 4"/>
          <p:cNvPicPr>
            <a:picLocks noChangeAspect="1"/>
          </p:cNvPicPr>
          <p:nvPr/>
        </p:nvPicPr>
        <p:blipFill>
          <a:blip r:embed="rId2"/>
          <a:stretch>
            <a:fillRect/>
          </a:stretch>
        </p:blipFill>
        <p:spPr>
          <a:xfrm>
            <a:off x="1124818" y="1578752"/>
            <a:ext cx="1336132" cy="1178095"/>
          </a:xfrm>
          <a:prstGeom prst="rect">
            <a:avLst/>
          </a:prstGeom>
        </p:spPr>
      </p:pic>
      <p:sp>
        <p:nvSpPr>
          <p:cNvPr id="6" name="CuadroTexto 5"/>
          <p:cNvSpPr txBox="1"/>
          <p:nvPr/>
        </p:nvSpPr>
        <p:spPr>
          <a:xfrm>
            <a:off x="467832" y="1030028"/>
            <a:ext cx="2797791" cy="584775"/>
          </a:xfrm>
          <a:prstGeom prst="rect">
            <a:avLst/>
          </a:prstGeom>
          <a:noFill/>
        </p:spPr>
        <p:txBody>
          <a:bodyPr wrap="square" rtlCol="0">
            <a:spAutoFit/>
          </a:bodyPr>
          <a:lstStyle/>
          <a:p>
            <a:r>
              <a:rPr lang="es-CO" sz="3200" b="1" dirty="0">
                <a:latin typeface="Courier New" panose="02070309020205020404" pitchFamily="49" charset="0"/>
                <a:ea typeface="SimSun-ExtB" panose="02010609060101010101" pitchFamily="49" charset="-122"/>
                <a:cs typeface="Courier New" panose="02070309020205020404" pitchFamily="49" charset="0"/>
              </a:rPr>
              <a:t>INCENTIVOS</a:t>
            </a:r>
          </a:p>
        </p:txBody>
      </p:sp>
      <p:sp>
        <p:nvSpPr>
          <p:cNvPr id="4" name="Rectángulo 3"/>
          <p:cNvSpPr/>
          <p:nvPr/>
        </p:nvSpPr>
        <p:spPr>
          <a:xfrm>
            <a:off x="3265623" y="1030028"/>
            <a:ext cx="8503041" cy="4899868"/>
          </a:xfrm>
          <a:prstGeom prst="rect">
            <a:avLst/>
          </a:prstGeom>
        </p:spPr>
        <p:txBody>
          <a:bodyPr wrap="square">
            <a:spAutoFit/>
          </a:bodyPr>
          <a:lstStyle/>
          <a:p>
            <a:pPr lvl="0" algn="just">
              <a:lnSpc>
                <a:spcPct val="115000"/>
              </a:lnSpc>
              <a:spcAft>
                <a:spcPts val="0"/>
              </a:spcAft>
            </a:pPr>
            <a:r>
              <a:rPr lang="es-CO" sz="2100" dirty="0">
                <a:effectLst/>
                <a:latin typeface="Tw Cen MT" panose="020B0602020104020603" pitchFamily="34" charset="0"/>
                <a:ea typeface="Times New Roman" panose="02020603050405020304" pitchFamily="18" charset="0"/>
                <a:cs typeface="Times New Roman" panose="02020603050405020304" pitchFamily="18" charset="0"/>
              </a:rPr>
              <a:t>Como parte de los incentivos del principal espacio de Rendición de Cuentas “</a:t>
            </a:r>
            <a:r>
              <a:rPr lang="es-CO" sz="2100" i="1" dirty="0">
                <a:effectLst/>
                <a:latin typeface="Tw Cen MT" panose="020B0602020104020603" pitchFamily="34" charset="0"/>
                <a:ea typeface="Times New Roman" panose="02020603050405020304" pitchFamily="18" charset="0"/>
                <a:cs typeface="Times New Roman" panose="02020603050405020304" pitchFamily="18" charset="0"/>
              </a:rPr>
              <a:t>Invías Responde” </a:t>
            </a:r>
            <a:r>
              <a:rPr lang="es-CO" sz="2100" dirty="0">
                <a:effectLst/>
                <a:latin typeface="Tw Cen MT" panose="020B0602020104020603" pitchFamily="34" charset="0"/>
                <a:ea typeface="Times New Roman" panose="02020603050405020304" pitchFamily="18" charset="0"/>
                <a:cs typeface="Times New Roman" panose="02020603050405020304" pitchFamily="18" charset="0"/>
              </a:rPr>
              <a:t>se estableció que </a:t>
            </a:r>
            <a:r>
              <a:rPr lang="es-ES_tradnl" sz="2100" dirty="0">
                <a:effectLst/>
                <a:latin typeface="Tw Cen MT" panose="020B0602020104020603" pitchFamily="34" charset="0"/>
                <a:ea typeface="Times New Roman" panose="02020603050405020304" pitchFamily="18" charset="0"/>
                <a:cs typeface="Times New Roman" panose="02020603050405020304" pitchFamily="18" charset="0"/>
              </a:rPr>
              <a:t>los ciudadanos que respondieran acertadamente a la pregunta que se realizó en el chat de la cápsula “La Revolución de la Infraestructura un legado para la competitividad”, se incentivarían con una visita informativa guiada a una obra en su región con acompañamiento de la Dirección territorial.</a:t>
            </a:r>
            <a:endParaRPr lang="es-CO" sz="2100" dirty="0">
              <a:effectLst/>
              <a:latin typeface="Tw Cen MT" panose="020B0602020104020603"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es-ES_tradnl" sz="2100" dirty="0">
                <a:effectLst/>
                <a:latin typeface="Tw Cen MT" panose="020B0602020104020603" pitchFamily="34" charset="0"/>
                <a:ea typeface="Times New Roman" panose="02020603050405020304" pitchFamily="18" charset="0"/>
                <a:cs typeface="Times New Roman" panose="02020603050405020304" pitchFamily="18" charset="0"/>
              </a:rPr>
              <a:t> </a:t>
            </a:r>
            <a:endParaRPr lang="es-CO" sz="2100" dirty="0">
              <a:effectLst/>
              <a:latin typeface="Tw Cen MT" panose="020B0602020104020603" pitchFamily="34" charset="0"/>
              <a:ea typeface="Times New Roman" panose="02020603050405020304" pitchFamily="18" charset="0"/>
              <a:cs typeface="Times New Roman" panose="02020603050405020304" pitchFamily="18" charset="0"/>
            </a:endParaRPr>
          </a:p>
          <a:p>
            <a:pPr algn="just">
              <a:lnSpc>
                <a:spcPct val="115000"/>
              </a:lnSpc>
              <a:spcAft>
                <a:spcPts val="0"/>
              </a:spcAft>
              <a:tabLst>
                <a:tab pos="1691005" algn="l"/>
              </a:tabLst>
            </a:pPr>
            <a:r>
              <a:rPr lang="es-CO" sz="2100" dirty="0">
                <a:effectLst/>
                <a:latin typeface="Tw Cen MT" panose="020B0602020104020603" pitchFamily="34" charset="0"/>
                <a:ea typeface="Times New Roman" panose="02020603050405020304" pitchFamily="18" charset="0"/>
                <a:cs typeface="Times New Roman" panose="02020603050405020304" pitchFamily="18" charset="0"/>
              </a:rPr>
              <a:t>La pregunta que se realizó fue ¿Cuál es la inversión del Invías en los distintos proyectos de obra pública entre 2010-2017?</a:t>
            </a:r>
          </a:p>
          <a:p>
            <a:pPr marL="1084263" indent="-342900" algn="just">
              <a:lnSpc>
                <a:spcPct val="115000"/>
              </a:lnSpc>
              <a:spcAft>
                <a:spcPts val="0"/>
              </a:spcAft>
              <a:buFont typeface="Wingdings" panose="05000000000000000000" pitchFamily="2" charset="2"/>
              <a:buChar char="§"/>
            </a:pPr>
            <a:r>
              <a:rPr lang="es-CO" sz="2100" dirty="0">
                <a:effectLst/>
                <a:latin typeface="Tw Cen MT" panose="020B0602020104020603" pitchFamily="34" charset="0"/>
                <a:ea typeface="Times New Roman" panose="02020603050405020304" pitchFamily="18" charset="0"/>
                <a:cs typeface="Times New Roman" panose="02020603050405020304" pitchFamily="18" charset="0"/>
              </a:rPr>
              <a:t>$30 billones</a:t>
            </a:r>
          </a:p>
          <a:p>
            <a:pPr marL="1084263" lvl="0" indent="-342900">
              <a:lnSpc>
                <a:spcPct val="115000"/>
              </a:lnSpc>
              <a:spcAft>
                <a:spcPts val="0"/>
              </a:spcAft>
              <a:buFont typeface="Wingdings" panose="05000000000000000000" pitchFamily="2" charset="2"/>
              <a:buChar char="§"/>
              <a:tabLst>
                <a:tab pos="457200" algn="l"/>
              </a:tabLst>
            </a:pPr>
            <a:r>
              <a:rPr lang="es-CO" sz="2100" dirty="0">
                <a:solidFill>
                  <a:srgbClr val="B45210"/>
                </a:solidFill>
                <a:effectLst/>
                <a:latin typeface="Tw Cen MT" panose="020B0602020104020603" pitchFamily="34" charset="0"/>
                <a:ea typeface="Times New Roman" panose="02020603050405020304" pitchFamily="18" charset="0"/>
                <a:cs typeface="Times New Roman" panose="02020603050405020304" pitchFamily="18" charset="0"/>
              </a:rPr>
              <a:t>$24,9 billones</a:t>
            </a:r>
          </a:p>
          <a:p>
            <a:pPr marL="1084263" lvl="0" indent="-342900">
              <a:lnSpc>
                <a:spcPct val="115000"/>
              </a:lnSpc>
              <a:spcAft>
                <a:spcPts val="0"/>
              </a:spcAft>
              <a:buFont typeface="Wingdings" panose="05000000000000000000" pitchFamily="2" charset="2"/>
              <a:buChar char="§"/>
              <a:tabLst>
                <a:tab pos="457200" algn="l"/>
              </a:tabLst>
            </a:pPr>
            <a:r>
              <a:rPr lang="es-CO" sz="2100" dirty="0">
                <a:effectLst/>
                <a:latin typeface="Tw Cen MT" panose="020B0602020104020603" pitchFamily="34" charset="0"/>
                <a:ea typeface="Times New Roman" panose="02020603050405020304" pitchFamily="18" charset="0"/>
                <a:cs typeface="Times New Roman" panose="02020603050405020304" pitchFamily="18" charset="0"/>
              </a:rPr>
              <a:t>$45 billones</a:t>
            </a:r>
          </a:p>
          <a:p>
            <a:pPr>
              <a:lnSpc>
                <a:spcPct val="115000"/>
              </a:lnSpc>
              <a:spcAft>
                <a:spcPts val="0"/>
              </a:spcAft>
            </a:pPr>
            <a:r>
              <a:rPr lang="es-CO" sz="2100" dirty="0">
                <a:effectLst/>
                <a:latin typeface="Tw Cen MT" panose="020B0602020104020603" pitchFamily="34"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229521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0132" y="244102"/>
            <a:ext cx="11667067" cy="461665"/>
          </a:xfrm>
          <a:prstGeom prst="rect">
            <a:avLst/>
          </a:prstGeom>
        </p:spPr>
        <p:txBody>
          <a:bodyPr wrap="square">
            <a:spAutoFit/>
          </a:bodyPr>
          <a:lstStyle/>
          <a:p>
            <a:pPr algn="r"/>
            <a:r>
              <a:rPr lang="es-ES_tradnl" sz="2400" b="1" dirty="0">
                <a:solidFill>
                  <a:srgbClr val="F59A12"/>
                </a:solidFill>
                <a:latin typeface="Tw Cen MT" panose="020B0602020104020603" pitchFamily="34" charset="0"/>
              </a:rPr>
              <a:t>PRINCIPAL ESPACIO DE RENDICIÓN DE CUENTAS INVÍAS RESPONDE</a:t>
            </a:r>
            <a:endParaRPr lang="es-CO" sz="2400" b="1" dirty="0">
              <a:solidFill>
                <a:srgbClr val="F59A12"/>
              </a:solidFill>
              <a:latin typeface="Tw Cen MT" panose="020B0602020104020603" pitchFamily="34" charset="0"/>
            </a:endParaRPr>
          </a:p>
        </p:txBody>
      </p:sp>
      <p:sp>
        <p:nvSpPr>
          <p:cNvPr id="6" name="CuadroTexto 5"/>
          <p:cNvSpPr txBox="1"/>
          <p:nvPr/>
        </p:nvSpPr>
        <p:spPr>
          <a:xfrm>
            <a:off x="9218303" y="1030028"/>
            <a:ext cx="2797791" cy="584775"/>
          </a:xfrm>
          <a:prstGeom prst="rect">
            <a:avLst/>
          </a:prstGeom>
          <a:noFill/>
        </p:spPr>
        <p:txBody>
          <a:bodyPr wrap="square" rtlCol="0">
            <a:spAutoFit/>
          </a:bodyPr>
          <a:lstStyle/>
          <a:p>
            <a:r>
              <a:rPr lang="es-CO" sz="3200" b="1" dirty="0">
                <a:latin typeface="Courier New" panose="02070309020205020404" pitchFamily="49" charset="0"/>
                <a:ea typeface="SimSun-ExtB" panose="02010609060101010101" pitchFamily="49" charset="-122"/>
                <a:cs typeface="Courier New" panose="02070309020205020404" pitchFamily="49" charset="0"/>
              </a:rPr>
              <a:t>INCENTIVOS</a:t>
            </a:r>
          </a:p>
        </p:txBody>
      </p:sp>
      <p:sp>
        <p:nvSpPr>
          <p:cNvPr id="9" name="AutoShape 4" descr="Background of business woman on top Free Vecto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pic>
        <p:nvPicPr>
          <p:cNvPr id="10" name="Imagen 9"/>
          <p:cNvPicPr>
            <a:picLocks noChangeAspect="1"/>
          </p:cNvPicPr>
          <p:nvPr/>
        </p:nvPicPr>
        <p:blipFill>
          <a:blip r:embed="rId2"/>
          <a:stretch>
            <a:fillRect/>
          </a:stretch>
        </p:blipFill>
        <p:spPr>
          <a:xfrm>
            <a:off x="9316401" y="1968745"/>
            <a:ext cx="2601597" cy="2601597"/>
          </a:xfrm>
          <a:prstGeom prst="rect">
            <a:avLst/>
          </a:prstGeom>
        </p:spPr>
      </p:pic>
      <p:sp>
        <p:nvSpPr>
          <p:cNvPr id="11" name="Rectángulo 10"/>
          <p:cNvSpPr/>
          <p:nvPr/>
        </p:nvSpPr>
        <p:spPr>
          <a:xfrm>
            <a:off x="2590801" y="1345485"/>
            <a:ext cx="6096000" cy="4156587"/>
          </a:xfrm>
          <a:prstGeom prst="rect">
            <a:avLst/>
          </a:prstGeom>
        </p:spPr>
        <p:txBody>
          <a:bodyPr>
            <a:spAutoFit/>
          </a:bodyPr>
          <a:lstStyle/>
          <a:p>
            <a:pPr algn="just">
              <a:lnSpc>
                <a:spcPct val="115000"/>
              </a:lnSpc>
              <a:spcAft>
                <a:spcPts val="0"/>
              </a:spcAft>
            </a:pPr>
            <a:r>
              <a:rPr lang="es-ES_tradnl" sz="2100" dirty="0">
                <a:effectLst/>
                <a:latin typeface="Tw Cen MT" panose="020B0602020104020603" pitchFamily="34" charset="0"/>
                <a:ea typeface="Times New Roman" panose="02020603050405020304" pitchFamily="18" charset="0"/>
                <a:cs typeface="Times New Roman" panose="02020603050405020304" pitchFamily="18" charset="0"/>
              </a:rPr>
              <a:t>La ciudadana que respondió acertadamente a la pregunta fue: Adriana Varela y conforme a </a:t>
            </a:r>
            <a:r>
              <a:rPr lang="es-ES_tradnl" sz="2100" dirty="0">
                <a:latin typeface="Tw Cen MT" panose="020B0602020104020603" pitchFamily="34" charset="0"/>
                <a:ea typeface="Times New Roman" panose="02020603050405020304" pitchFamily="18" charset="0"/>
                <a:cs typeface="Times New Roman" panose="02020603050405020304" pitchFamily="18" charset="0"/>
              </a:rPr>
              <a:t>su domicilio</a:t>
            </a:r>
            <a:r>
              <a:rPr lang="es-ES_tradnl" sz="2100" dirty="0">
                <a:effectLst/>
                <a:latin typeface="Tw Cen MT" panose="020B0602020104020603" pitchFamily="34" charset="0"/>
                <a:ea typeface="Times New Roman" panose="02020603050405020304" pitchFamily="18" charset="0"/>
                <a:cs typeface="Times New Roman" panose="02020603050405020304" pitchFamily="18" charset="0"/>
              </a:rPr>
              <a:t>, la Dirección Territorial que le</a:t>
            </a:r>
            <a:r>
              <a:rPr lang="es-ES" sz="2100" dirty="0">
                <a:effectLst/>
                <a:latin typeface="Tw Cen MT" panose="020B0602020104020603" pitchFamily="34" charset="0"/>
                <a:ea typeface="Times New Roman" panose="02020603050405020304" pitchFamily="18" charset="0"/>
                <a:cs typeface="Times New Roman" panose="02020603050405020304" pitchFamily="18" charset="0"/>
              </a:rPr>
              <a:t> correspondía era la de Cundinamarca.</a:t>
            </a:r>
            <a:endParaRPr lang="es-CO" sz="2100" dirty="0">
              <a:effectLst/>
              <a:latin typeface="Tw Cen MT" panose="020B0602020104020603"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es-ES" sz="2100" dirty="0">
                <a:effectLst/>
                <a:latin typeface="Tw Cen MT" panose="020B0602020104020603" pitchFamily="34" charset="0"/>
                <a:ea typeface="Times New Roman" panose="02020603050405020304" pitchFamily="18" charset="0"/>
                <a:cs typeface="Times New Roman" panose="02020603050405020304" pitchFamily="18" charset="0"/>
              </a:rPr>
              <a:t> </a:t>
            </a:r>
            <a:endParaRPr lang="es-CO" sz="2100" dirty="0">
              <a:effectLst/>
              <a:latin typeface="Tw Cen MT" panose="020B0602020104020603"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es-ES_tradnl" sz="2100" dirty="0">
                <a:effectLst/>
                <a:latin typeface="Tw Cen MT" panose="020B0602020104020603" pitchFamily="34" charset="0"/>
                <a:ea typeface="Times New Roman" panose="02020603050405020304" pitchFamily="18" charset="0"/>
                <a:cs typeface="Times New Roman" panose="02020603050405020304" pitchFamily="18" charset="0"/>
              </a:rPr>
              <a:t>Esta Dirección Territorial realizó la gestión pertinente y el día 11 de julio del año en curso, en compañía de la ciudadana visitaron las obras que actualmente se vienen ejecutando por el Consorcio Conexión del Tequendama Contrato 1686 de 2015 (Proyecto Anapoima - Mosquera). </a:t>
            </a:r>
            <a:endParaRPr lang="es-CO" sz="2100" dirty="0">
              <a:effectLst/>
              <a:latin typeface="Tw Cen MT" panose="020B0602020104020603"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37814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0132" y="244102"/>
            <a:ext cx="11667067" cy="461665"/>
          </a:xfrm>
          <a:prstGeom prst="rect">
            <a:avLst/>
          </a:prstGeom>
        </p:spPr>
        <p:txBody>
          <a:bodyPr wrap="square">
            <a:spAutoFit/>
          </a:bodyPr>
          <a:lstStyle/>
          <a:p>
            <a:pPr algn="r"/>
            <a:r>
              <a:rPr lang="es-ES_tradnl" sz="2400" b="1" dirty="0">
                <a:solidFill>
                  <a:srgbClr val="F59A12"/>
                </a:solidFill>
                <a:latin typeface="Tw Cen MT" panose="020B0602020104020603" pitchFamily="34" charset="0"/>
              </a:rPr>
              <a:t>EVALUACIÓN PRINCIPAL ESPACIO DE RENDICIÓN DE CUENTAS INVÍAS RESPONDE</a:t>
            </a:r>
            <a:endParaRPr lang="es-CO" sz="2400" b="1" dirty="0">
              <a:solidFill>
                <a:srgbClr val="F59A12"/>
              </a:solidFill>
              <a:latin typeface="Tw Cen MT" panose="020B0602020104020603" pitchFamily="34" charset="0"/>
            </a:endParaRPr>
          </a:p>
        </p:txBody>
      </p:sp>
      <p:sp>
        <p:nvSpPr>
          <p:cNvPr id="9" name="AutoShape 4" descr="Background of business woman on top Free Vecto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3" name="Rectángulo 2"/>
          <p:cNvSpPr/>
          <p:nvPr/>
        </p:nvSpPr>
        <p:spPr>
          <a:xfrm>
            <a:off x="1930400" y="1299023"/>
            <a:ext cx="6096000" cy="3413307"/>
          </a:xfrm>
          <a:prstGeom prst="rect">
            <a:avLst/>
          </a:prstGeom>
        </p:spPr>
        <p:txBody>
          <a:bodyPr wrap="square">
            <a:spAutoFit/>
          </a:bodyPr>
          <a:lstStyle/>
          <a:p>
            <a:pPr lvl="0" algn="just">
              <a:lnSpc>
                <a:spcPct val="115000"/>
              </a:lnSpc>
              <a:spcAft>
                <a:spcPts val="0"/>
              </a:spcAft>
            </a:pPr>
            <a:r>
              <a:rPr lang="es-CO" sz="2100" dirty="0">
                <a:effectLst/>
                <a:latin typeface="Tw Cen MT" panose="020B0602020104020603" pitchFamily="34" charset="0"/>
                <a:ea typeface="Times New Roman" panose="02020603050405020304" pitchFamily="18" charset="0"/>
                <a:cs typeface="Times New Roman" panose="02020603050405020304" pitchFamily="18" charset="0"/>
              </a:rPr>
              <a:t>Al finalizar el principal espacio de rendición de cuentas, se dispuso de un formato en la página web el cual fue replicado en las redes sociales, para que los grupos de valor evaluarán el Principal Espacio de la Rendición de Cuentas </a:t>
            </a:r>
            <a:r>
              <a:rPr lang="es-CO" sz="2100" i="1" dirty="0">
                <a:effectLst/>
                <a:latin typeface="Tw Cen MT" panose="020B0602020104020603" pitchFamily="34" charset="0"/>
                <a:ea typeface="Times New Roman" panose="02020603050405020304" pitchFamily="18" charset="0"/>
                <a:cs typeface="Times New Roman" panose="02020603050405020304" pitchFamily="18" charset="0"/>
              </a:rPr>
              <a:t>Invías Responde</a:t>
            </a:r>
            <a:r>
              <a:rPr lang="es-CO" sz="2100" dirty="0">
                <a:effectLst/>
                <a:latin typeface="Tw Cen MT" panose="020B0602020104020603" pitchFamily="34" charset="0"/>
                <a:ea typeface="Times New Roman" panose="02020603050405020304" pitchFamily="18" charset="0"/>
                <a:cs typeface="Times New Roman" panose="02020603050405020304" pitchFamily="18" charset="0"/>
              </a:rPr>
              <a:t>, en total participaron 49 personas. De estas el 40.4% de los encuestados manifestó que se enteró del espacio de rendición de cuentas Invías Responde por la página web del Invías y el 23.4% por redes sociales. </a:t>
            </a:r>
          </a:p>
        </p:txBody>
      </p:sp>
      <p:pic>
        <p:nvPicPr>
          <p:cNvPr id="5" name="Imagen 4"/>
          <p:cNvPicPr>
            <a:picLocks noChangeAspect="1"/>
          </p:cNvPicPr>
          <p:nvPr/>
        </p:nvPicPr>
        <p:blipFill rotWithShape="1">
          <a:blip r:embed="rId2"/>
          <a:srcRect l="11250" t="12285" r="10658" b="7848"/>
          <a:stretch/>
        </p:blipFill>
        <p:spPr>
          <a:xfrm>
            <a:off x="9144000" y="1981200"/>
            <a:ext cx="2284871" cy="2336800"/>
          </a:xfrm>
          <a:prstGeom prst="rect">
            <a:avLst/>
          </a:prstGeom>
        </p:spPr>
      </p:pic>
    </p:spTree>
    <p:extLst>
      <p:ext uri="{BB962C8B-B14F-4D97-AF65-F5344CB8AC3E}">
        <p14:creationId xmlns:p14="http://schemas.microsoft.com/office/powerpoint/2010/main" val="37439716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0132" y="244102"/>
            <a:ext cx="11667067" cy="461665"/>
          </a:xfrm>
          <a:prstGeom prst="rect">
            <a:avLst/>
          </a:prstGeom>
        </p:spPr>
        <p:txBody>
          <a:bodyPr wrap="square">
            <a:spAutoFit/>
          </a:bodyPr>
          <a:lstStyle/>
          <a:p>
            <a:pPr algn="r"/>
            <a:r>
              <a:rPr lang="es-ES_tradnl" sz="2400" b="1" dirty="0">
                <a:solidFill>
                  <a:srgbClr val="F59A12"/>
                </a:solidFill>
                <a:latin typeface="Tw Cen MT" panose="020B0602020104020603" pitchFamily="34" charset="0"/>
              </a:rPr>
              <a:t>EVALUACIÓN PRINCIPAL ESPACIO DE RENDICIÓN DE CUENTAS INVÍAS RESPONDE</a:t>
            </a:r>
            <a:endParaRPr lang="es-CO" sz="2400" b="1" dirty="0">
              <a:solidFill>
                <a:srgbClr val="F59A12"/>
              </a:solidFill>
              <a:latin typeface="Tw Cen MT" panose="020B0602020104020603" pitchFamily="34" charset="0"/>
            </a:endParaRPr>
          </a:p>
        </p:txBody>
      </p:sp>
      <p:sp>
        <p:nvSpPr>
          <p:cNvPr id="9" name="AutoShape 4" descr="Background of business woman on top Free Vecto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3" name="Rectángulo 2"/>
          <p:cNvSpPr/>
          <p:nvPr/>
        </p:nvSpPr>
        <p:spPr>
          <a:xfrm>
            <a:off x="3005665" y="1519626"/>
            <a:ext cx="6096000" cy="4093428"/>
          </a:xfrm>
          <a:prstGeom prst="rect">
            <a:avLst/>
          </a:prstGeom>
        </p:spPr>
        <p:txBody>
          <a:bodyPr wrap="square">
            <a:spAutoFit/>
          </a:bodyPr>
          <a:lstStyle/>
          <a:p>
            <a:pPr marL="342900" lvl="0" indent="-342900" algn="just">
              <a:buFont typeface="Arial" panose="020B0604020202020204" pitchFamily="34" charset="0"/>
              <a:buChar char="•"/>
            </a:pPr>
            <a:r>
              <a:rPr lang="es-CO" sz="2000" dirty="0">
                <a:latin typeface="Tw Cen MT" panose="020B0602020104020603" pitchFamily="34" charset="0"/>
              </a:rPr>
              <a:t>Considero que fue muy ilustrativa</a:t>
            </a:r>
          </a:p>
          <a:p>
            <a:pPr marL="342900" lvl="0" indent="-342900" algn="just">
              <a:buFont typeface="Arial" panose="020B0604020202020204" pitchFamily="34" charset="0"/>
              <a:buChar char="•"/>
            </a:pPr>
            <a:r>
              <a:rPr lang="es-CO" sz="2000" dirty="0">
                <a:latin typeface="Tw Cen MT" panose="020B0602020104020603" pitchFamily="34" charset="0"/>
              </a:rPr>
              <a:t>Me gusta mucho las vistas aéreas. Excelente trabajo.</a:t>
            </a:r>
          </a:p>
          <a:p>
            <a:pPr marL="342900" lvl="0" indent="-342900" algn="just">
              <a:buFont typeface="Arial" panose="020B0604020202020204" pitchFamily="34" charset="0"/>
              <a:buChar char="•"/>
            </a:pPr>
            <a:r>
              <a:rPr lang="es-CO" sz="2000" dirty="0">
                <a:latin typeface="Tw Cen MT" panose="020B0602020104020603" pitchFamily="34" charset="0"/>
              </a:rPr>
              <a:t>La realización del </a:t>
            </a:r>
            <a:r>
              <a:rPr lang="es-CO" sz="2000" dirty="0" err="1">
                <a:latin typeface="Tw Cen MT" panose="020B0602020104020603" pitchFamily="34" charset="0"/>
              </a:rPr>
              <a:t>Flive</a:t>
            </a:r>
            <a:r>
              <a:rPr lang="es-CO" sz="2000" dirty="0">
                <a:latin typeface="Tw Cen MT" panose="020B0602020104020603" pitchFamily="34" charset="0"/>
              </a:rPr>
              <a:t> facilitaban la participación y permitían una pronta respuesta a las inquietudes, se sugiere retomar estos espacios</a:t>
            </a:r>
          </a:p>
          <a:p>
            <a:pPr marL="342900" lvl="0" indent="-342900" algn="just">
              <a:buFont typeface="Arial" panose="020B0604020202020204" pitchFamily="34" charset="0"/>
              <a:buChar char="•"/>
            </a:pPr>
            <a:r>
              <a:rPr lang="es-CO" sz="2000" dirty="0">
                <a:latin typeface="Tw Cen MT" panose="020B0602020104020603" pitchFamily="34" charset="0"/>
              </a:rPr>
              <a:t>Me gustaría ver de nuevo la transmisión</a:t>
            </a:r>
          </a:p>
          <a:p>
            <a:pPr marL="342900" lvl="0" indent="-342900" algn="just">
              <a:buFont typeface="Arial" panose="020B0604020202020204" pitchFamily="34" charset="0"/>
              <a:buChar char="•"/>
            </a:pPr>
            <a:r>
              <a:rPr lang="es-ES_tradnl" sz="2000" dirty="0">
                <a:latin typeface="Tw Cen MT" panose="020B0602020104020603" pitchFamily="34" charset="0"/>
              </a:rPr>
              <a:t>Muy buenos días, si me pareció muy buena la rendición; respuestas concretas a preguntas serias</a:t>
            </a:r>
            <a:r>
              <a:rPr lang="es-CO" sz="2000" dirty="0">
                <a:latin typeface="Tw Cen MT" panose="020B0602020104020603" pitchFamily="34" charset="0"/>
              </a:rPr>
              <a:t>.</a:t>
            </a:r>
          </a:p>
          <a:p>
            <a:pPr marL="342900" lvl="0" indent="-342900" algn="just">
              <a:buFont typeface="Arial" panose="020B0604020202020204" pitchFamily="34" charset="0"/>
              <a:buChar char="•"/>
            </a:pPr>
            <a:r>
              <a:rPr lang="es-ES_tradnl" sz="2000" dirty="0">
                <a:latin typeface="Tw Cen MT" panose="020B0602020104020603" pitchFamily="34" charset="0"/>
              </a:rPr>
              <a:t>La información aportada fue clara y precisa</a:t>
            </a:r>
            <a:endParaRPr lang="es-CO" sz="2000" dirty="0">
              <a:latin typeface="Tw Cen MT" panose="020B0602020104020603" pitchFamily="34" charset="0"/>
            </a:endParaRPr>
          </a:p>
          <a:p>
            <a:pPr marL="342900" lvl="0" indent="-342900" algn="just">
              <a:buFont typeface="Arial" panose="020B0604020202020204" pitchFamily="34" charset="0"/>
              <a:buChar char="•"/>
            </a:pPr>
            <a:r>
              <a:rPr lang="es-ES_tradnl" sz="2000" dirty="0">
                <a:latin typeface="Tw Cen MT" panose="020B0602020104020603" pitchFamily="34" charset="0"/>
              </a:rPr>
              <a:t>Deberían hacer más espacios de participación</a:t>
            </a:r>
            <a:endParaRPr lang="es-CO" sz="2000" dirty="0">
              <a:latin typeface="Tw Cen MT" panose="020B0602020104020603" pitchFamily="34" charset="0"/>
            </a:endParaRPr>
          </a:p>
          <a:p>
            <a:pPr marL="342900" lvl="0" indent="-342900" algn="just">
              <a:buFont typeface="Arial" panose="020B0604020202020204" pitchFamily="34" charset="0"/>
              <a:buChar char="•"/>
            </a:pPr>
            <a:r>
              <a:rPr lang="es-ES_tradnl" sz="2000" dirty="0">
                <a:latin typeface="Tw Cen MT" panose="020B0602020104020603" pitchFamily="34" charset="0"/>
              </a:rPr>
              <a:t>Deberían facilitar las redes sociales para participar</a:t>
            </a:r>
            <a:endParaRPr lang="es-CO" sz="2000" dirty="0">
              <a:latin typeface="Tw Cen MT" panose="020B0602020104020603" pitchFamily="34" charset="0"/>
            </a:endParaRPr>
          </a:p>
          <a:p>
            <a:pPr marL="342900" lvl="0" indent="-342900" algn="just">
              <a:buFont typeface="Arial" panose="020B0604020202020204" pitchFamily="34" charset="0"/>
              <a:buChar char="•"/>
            </a:pPr>
            <a:r>
              <a:rPr lang="es-ES_tradnl" sz="2000" dirty="0">
                <a:latin typeface="Tw Cen MT" panose="020B0602020104020603" pitchFamily="34" charset="0"/>
              </a:rPr>
              <a:t>El Invías no realiza inversión en la vía fuente de oro – Granada en el departamento del Meta.</a:t>
            </a:r>
            <a:endParaRPr lang="es-CO" sz="2000" dirty="0">
              <a:latin typeface="Tw Cen MT" panose="020B0602020104020603" pitchFamily="34" charset="0"/>
            </a:endParaRPr>
          </a:p>
        </p:txBody>
      </p:sp>
      <p:sp>
        <p:nvSpPr>
          <p:cNvPr id="4" name="CuadroTexto 3"/>
          <p:cNvSpPr txBox="1"/>
          <p:nvPr/>
        </p:nvSpPr>
        <p:spPr>
          <a:xfrm>
            <a:off x="1778000" y="789531"/>
            <a:ext cx="6790267" cy="707886"/>
          </a:xfrm>
          <a:prstGeom prst="rect">
            <a:avLst/>
          </a:prstGeom>
          <a:noFill/>
        </p:spPr>
        <p:txBody>
          <a:bodyPr wrap="square" rtlCol="0">
            <a:spAutoFit/>
          </a:bodyPr>
          <a:lstStyle/>
          <a:p>
            <a:r>
              <a:rPr lang="es-CO" sz="2000" dirty="0">
                <a:latin typeface="Tw Cen MT" panose="020B0602020104020603" pitchFamily="34" charset="0"/>
              </a:rPr>
              <a:t>Principales observaciones de la evaluación del principal espacio de rendición de cuentas:</a:t>
            </a:r>
            <a:endParaRPr lang="es-CO" sz="2000" dirty="0"/>
          </a:p>
        </p:txBody>
      </p:sp>
      <p:pic>
        <p:nvPicPr>
          <p:cNvPr id="1026" name="Picture 2" descr="Image result for evaluaciÃ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68267" y="2409052"/>
            <a:ext cx="3714750" cy="2314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77350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0132" y="244102"/>
            <a:ext cx="11667067" cy="461665"/>
          </a:xfrm>
          <a:prstGeom prst="rect">
            <a:avLst/>
          </a:prstGeom>
        </p:spPr>
        <p:txBody>
          <a:bodyPr wrap="square">
            <a:spAutoFit/>
          </a:bodyPr>
          <a:lstStyle/>
          <a:p>
            <a:pPr algn="r"/>
            <a:r>
              <a:rPr lang="es-ES_tradnl" sz="2400" b="1" dirty="0">
                <a:solidFill>
                  <a:srgbClr val="F59A12"/>
                </a:solidFill>
                <a:latin typeface="Tw Cen MT" panose="020B0602020104020603" pitchFamily="34" charset="0"/>
              </a:rPr>
              <a:t>CONCLUSIONES PRINCIPAL ESPACIO DE RENDICIÓN DE CUENTAS INVÍAS RESPONDE</a:t>
            </a:r>
            <a:endParaRPr lang="es-CO" sz="2400" b="1" dirty="0">
              <a:solidFill>
                <a:srgbClr val="F59A12"/>
              </a:solidFill>
              <a:latin typeface="Tw Cen MT" panose="020B0602020104020603" pitchFamily="34" charset="0"/>
            </a:endParaRPr>
          </a:p>
        </p:txBody>
      </p:sp>
      <p:sp>
        <p:nvSpPr>
          <p:cNvPr id="9" name="AutoShape 4" descr="Background of business woman on top Free Vecto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3" name="Rectángulo 2"/>
          <p:cNvSpPr/>
          <p:nvPr/>
        </p:nvSpPr>
        <p:spPr>
          <a:xfrm>
            <a:off x="2302933" y="908065"/>
            <a:ext cx="8957734" cy="4832092"/>
          </a:xfrm>
          <a:prstGeom prst="rect">
            <a:avLst/>
          </a:prstGeom>
        </p:spPr>
        <p:txBody>
          <a:bodyPr wrap="square">
            <a:spAutoFit/>
          </a:bodyPr>
          <a:lstStyle/>
          <a:p>
            <a:pPr marL="342900" lvl="0" indent="-342900" algn="just">
              <a:buFont typeface="Arial" panose="020B0604020202020204" pitchFamily="34" charset="0"/>
              <a:buChar char="•"/>
            </a:pPr>
            <a:r>
              <a:rPr lang="es-CO" sz="2200" dirty="0">
                <a:latin typeface="Tw Cen MT" panose="020B0602020104020603" pitchFamily="34" charset="0"/>
              </a:rPr>
              <a:t>Los actores tienen un mayor interés por temáticas relacionadas con el objeto misional de la Entidad, en particular lo relacionado con la red vial terciaria, también muestran interés en los temas de Transparencia y acceso a la información, ejecución presupuestal y de gestión ambiental. </a:t>
            </a:r>
          </a:p>
          <a:p>
            <a:pPr marL="342900" lvl="0" indent="-342900" algn="just">
              <a:buFont typeface="Arial" panose="020B0604020202020204" pitchFamily="34" charset="0"/>
              <a:buChar char="•"/>
            </a:pPr>
            <a:r>
              <a:rPr lang="es-CO" sz="2200" dirty="0">
                <a:latin typeface="Tw Cen MT" panose="020B0602020104020603" pitchFamily="34" charset="0"/>
              </a:rPr>
              <a:t>El principal espacio de rendición de cuentas </a:t>
            </a:r>
            <a:r>
              <a:rPr lang="es-CO" sz="2200" i="1" dirty="0">
                <a:latin typeface="Tw Cen MT" panose="020B0602020104020603" pitchFamily="34" charset="0"/>
              </a:rPr>
              <a:t>Invías responde</a:t>
            </a:r>
            <a:r>
              <a:rPr lang="es-CO" sz="2200" dirty="0">
                <a:latin typeface="Tw Cen MT" panose="020B0602020104020603" pitchFamily="34" charset="0"/>
              </a:rPr>
              <a:t> logró un impacto de 52.797 </a:t>
            </a:r>
            <a:r>
              <a:rPr lang="es-CO" sz="2200" dirty="0" err="1">
                <a:latin typeface="Tw Cen MT" panose="020B0602020104020603" pitchFamily="34" charset="0"/>
              </a:rPr>
              <a:t>reach</a:t>
            </a:r>
            <a:r>
              <a:rPr lang="es-CO" sz="2200" dirty="0">
                <a:latin typeface="Tw Cen MT" panose="020B0602020104020603" pitchFamily="34" charset="0"/>
              </a:rPr>
              <a:t> al ser televisado, sin embargo, se deberá usar otras redes sociales como Facebook Live para que más personas logren visualizarlo y el diálogo sea mayor. </a:t>
            </a:r>
          </a:p>
          <a:p>
            <a:pPr marL="342900" lvl="0" indent="-342900" algn="just">
              <a:buFont typeface="Arial" panose="020B0604020202020204" pitchFamily="34" charset="0"/>
              <a:buChar char="•"/>
            </a:pPr>
            <a:r>
              <a:rPr lang="es-CO" sz="2200" dirty="0">
                <a:latin typeface="Tw Cen MT" panose="020B0602020104020603" pitchFamily="34" charset="0"/>
              </a:rPr>
              <a:t>Pese a que se incentivó a la ciudadana la Entidad deberá establecer otras estrategias de mayor difusión, para que más personas puedan participar de los incentivos.</a:t>
            </a:r>
          </a:p>
          <a:p>
            <a:pPr marL="342900" lvl="0" indent="-342900" algn="just">
              <a:buFont typeface="Arial" panose="020B0604020202020204" pitchFamily="34" charset="0"/>
              <a:buChar char="•"/>
            </a:pPr>
            <a:r>
              <a:rPr lang="es-CO" sz="2200" dirty="0">
                <a:latin typeface="Tw Cen MT" panose="020B0602020104020603" pitchFamily="34" charset="0"/>
              </a:rPr>
              <a:t>De acuerdo con la encuesta de evaluación del principal espacio de rendición de </a:t>
            </a:r>
            <a:r>
              <a:rPr lang="es-CO" sz="2200">
                <a:latin typeface="Tw Cen MT" panose="020B0602020104020603" pitchFamily="34" charset="0"/>
              </a:rPr>
              <a:t>cuentas, el </a:t>
            </a:r>
            <a:r>
              <a:rPr lang="es-CO" sz="2200" dirty="0">
                <a:latin typeface="Tw Cen MT" panose="020B0602020104020603" pitchFamily="34" charset="0"/>
              </a:rPr>
              <a:t>contenido fue claro.</a:t>
            </a:r>
          </a:p>
          <a:p>
            <a:pPr marL="342900" lvl="0" indent="-342900" algn="just">
              <a:buFont typeface="Arial" panose="020B0604020202020204" pitchFamily="34" charset="0"/>
              <a:buChar char="•"/>
            </a:pPr>
            <a:r>
              <a:rPr lang="es-ES" sz="2200" dirty="0">
                <a:latin typeface="Tw Cen MT" panose="020B0602020104020603" pitchFamily="34" charset="0"/>
              </a:rPr>
              <a:t>Los grupos de valor solicitan habilitar otros espacios para el diálogo.</a:t>
            </a:r>
            <a:endParaRPr lang="es-CO" sz="2200" dirty="0">
              <a:latin typeface="Tw Cen MT" panose="020B0602020104020603" pitchFamily="34" charset="0"/>
            </a:endParaRPr>
          </a:p>
        </p:txBody>
      </p:sp>
    </p:spTree>
    <p:extLst>
      <p:ext uri="{BB962C8B-B14F-4D97-AF65-F5344CB8AC3E}">
        <p14:creationId xmlns:p14="http://schemas.microsoft.com/office/powerpoint/2010/main" val="744165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7753047" y="581056"/>
            <a:ext cx="3539067" cy="461665"/>
          </a:xfrm>
          <a:prstGeom prst="rect">
            <a:avLst/>
          </a:prstGeom>
          <a:noFill/>
        </p:spPr>
        <p:txBody>
          <a:bodyPr wrap="square" rtlCol="0">
            <a:spAutoFit/>
          </a:bodyPr>
          <a:lstStyle/>
          <a:p>
            <a:pPr algn="r"/>
            <a:r>
              <a:rPr lang="es-CO" sz="2400" b="1" dirty="0">
                <a:solidFill>
                  <a:srgbClr val="F59A12"/>
                </a:solidFill>
                <a:latin typeface="Tw Cen MT" panose="020B0602020104020603" pitchFamily="34" charset="0"/>
              </a:rPr>
              <a:t>INTRODUCCIÓN</a:t>
            </a:r>
          </a:p>
        </p:txBody>
      </p:sp>
      <p:sp>
        <p:nvSpPr>
          <p:cNvPr id="7" name="CuadroTexto 6"/>
          <p:cNvSpPr txBox="1"/>
          <p:nvPr/>
        </p:nvSpPr>
        <p:spPr>
          <a:xfrm>
            <a:off x="2413000" y="1042721"/>
            <a:ext cx="9359777" cy="4616648"/>
          </a:xfrm>
          <a:prstGeom prst="rect">
            <a:avLst/>
          </a:prstGeom>
          <a:noFill/>
        </p:spPr>
        <p:txBody>
          <a:bodyPr wrap="square" rtlCol="0">
            <a:spAutoFit/>
          </a:bodyPr>
          <a:lstStyle/>
          <a:p>
            <a:pPr algn="just"/>
            <a:r>
              <a:rPr lang="es-ES_tradnl" sz="2100" dirty="0">
                <a:latin typeface="Tw Cen MT" panose="020B0602020104020603" pitchFamily="34" charset="0"/>
              </a:rPr>
              <a:t>El Instituto Nacional de Vías en aras de cumplir con lo establecido en los lineamientos de la estrategia de rendición de cuentas, durante el 2018 realizó el principal espacio de rendición de cuentas denominado “</a:t>
            </a:r>
            <a:r>
              <a:rPr lang="es-ES_tradnl" sz="2100" i="1" dirty="0">
                <a:latin typeface="Tw Cen MT" panose="020B0602020104020603" pitchFamily="34" charset="0"/>
              </a:rPr>
              <a:t>Invías Responde”, </a:t>
            </a:r>
            <a:r>
              <a:rPr lang="es-ES_tradnl" sz="2100" dirty="0">
                <a:latin typeface="Tw Cen MT" panose="020B0602020104020603" pitchFamily="34" charset="0"/>
              </a:rPr>
              <a:t>este estuvo constituido por cápsulas informativas y una emisión final que fue transmitida por el canal institucional, permitiendo mostrar la gestión del Invías.</a:t>
            </a:r>
            <a:endParaRPr lang="es-CO" sz="2100" dirty="0">
              <a:latin typeface="Tw Cen MT" panose="020B0602020104020603" pitchFamily="34" charset="0"/>
            </a:endParaRPr>
          </a:p>
          <a:p>
            <a:pPr algn="just"/>
            <a:r>
              <a:rPr lang="es-ES_tradnl" sz="2100" dirty="0">
                <a:latin typeface="Tw Cen MT" panose="020B0602020104020603" pitchFamily="34" charset="0"/>
              </a:rPr>
              <a:t> </a:t>
            </a:r>
            <a:endParaRPr lang="es-CO" sz="2100" dirty="0">
              <a:latin typeface="Tw Cen MT" panose="020B0602020104020603" pitchFamily="34" charset="0"/>
            </a:endParaRPr>
          </a:p>
          <a:p>
            <a:pPr algn="just"/>
            <a:r>
              <a:rPr lang="es-ES_tradnl" sz="2100" dirty="0">
                <a:latin typeface="Tw Cen MT" panose="020B0602020104020603" pitchFamily="34" charset="0"/>
              </a:rPr>
              <a:t>Por lo anterior, a continuación se presenta la evaluación del principal espacio de Rendición de Cuentas celebrado el pasado 5 de agosto de 2018. En primer lugar, se presentan los resultados con respecto a la consulta y la información, en segundo lugar,  el desarrollo de las cápsulas y del principal espacio de rendición de cuentas, en tercer lugar, los incentivos y finalmente,  los resultados de la evaluación del principal espacio de rendición de cuentas de la Entidad, mostrando las conclusiones más relevantes.</a:t>
            </a:r>
            <a:endParaRPr lang="es-CO" sz="2100" dirty="0">
              <a:latin typeface="Tw Cen MT" panose="020B0602020104020603" pitchFamily="34" charset="0"/>
            </a:endParaRPr>
          </a:p>
          <a:p>
            <a:pPr algn="just"/>
            <a:endParaRPr lang="es-CO" sz="2100" dirty="0">
              <a:latin typeface="Tw Cen MT" panose="020B0602020104020603" pitchFamily="34" charset="0"/>
            </a:endParaRPr>
          </a:p>
        </p:txBody>
      </p:sp>
    </p:spTree>
    <p:extLst>
      <p:ext uri="{BB962C8B-B14F-4D97-AF65-F5344CB8AC3E}">
        <p14:creationId xmlns:p14="http://schemas.microsoft.com/office/powerpoint/2010/main" val="591400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7403357" y="382117"/>
            <a:ext cx="3900940" cy="461665"/>
          </a:xfrm>
          <a:prstGeom prst="rect">
            <a:avLst/>
          </a:prstGeom>
        </p:spPr>
        <p:txBody>
          <a:bodyPr wrap="none">
            <a:spAutoFit/>
          </a:bodyPr>
          <a:lstStyle/>
          <a:p>
            <a:r>
              <a:rPr lang="es-ES_tradnl" sz="2400" b="1" dirty="0">
                <a:solidFill>
                  <a:srgbClr val="F59A12"/>
                </a:solidFill>
                <a:latin typeface="Tw Cen MT" panose="020B0602020104020603" pitchFamily="34" charset="0"/>
              </a:rPr>
              <a:t>CONSULTA E INFORMACIÓN</a:t>
            </a:r>
            <a:endParaRPr lang="es-CO" sz="2400" b="1" dirty="0">
              <a:solidFill>
                <a:srgbClr val="F59A12"/>
              </a:solidFill>
              <a:latin typeface="Tw Cen MT" panose="020B0602020104020603" pitchFamily="34" charset="0"/>
            </a:endParaRPr>
          </a:p>
        </p:txBody>
      </p:sp>
      <p:sp>
        <p:nvSpPr>
          <p:cNvPr id="9" name="Rectángulo 8"/>
          <p:cNvSpPr/>
          <p:nvPr/>
        </p:nvSpPr>
        <p:spPr>
          <a:xfrm>
            <a:off x="2546628" y="1131648"/>
            <a:ext cx="7698040" cy="4093428"/>
          </a:xfrm>
          <a:prstGeom prst="rect">
            <a:avLst/>
          </a:prstGeom>
        </p:spPr>
        <p:txBody>
          <a:bodyPr wrap="square">
            <a:spAutoFit/>
          </a:bodyPr>
          <a:lstStyle/>
          <a:p>
            <a:pPr lvl="0" algn="just">
              <a:spcAft>
                <a:spcPts val="0"/>
              </a:spcAft>
            </a:pPr>
            <a:r>
              <a:rPr lang="es-CO" sz="2000" dirty="0">
                <a:effectLst/>
                <a:latin typeface="Tw Cen MT" panose="020B0602020104020603" pitchFamily="34" charset="0"/>
                <a:ea typeface="Times New Roman" panose="02020603050405020304" pitchFamily="18" charset="0"/>
                <a:cs typeface="Times New Roman" panose="02020603050405020304" pitchFamily="18" charset="0"/>
              </a:rPr>
              <a:t>Se definieron roles y responsables entre la Oficina Asesora de Planeación y el Grupo de Comunicaciones de la Secretaría General; se estableció cronograma y plan de trabajo.</a:t>
            </a:r>
          </a:p>
          <a:p>
            <a:pPr marL="457200" algn="just">
              <a:spcAft>
                <a:spcPts val="0"/>
              </a:spcAft>
            </a:pPr>
            <a:r>
              <a:rPr lang="es-CO" sz="2000" dirty="0">
                <a:effectLst/>
                <a:latin typeface="Tw Cen MT" panose="020B0602020104020603" pitchFamily="34" charset="0"/>
                <a:ea typeface="Times New Roman" panose="02020603050405020304" pitchFamily="18" charset="0"/>
                <a:cs typeface="Times New Roman" panose="02020603050405020304" pitchFamily="18" charset="0"/>
              </a:rPr>
              <a:t> </a:t>
            </a:r>
          </a:p>
          <a:p>
            <a:pPr lvl="0" algn="just">
              <a:spcAft>
                <a:spcPts val="0"/>
              </a:spcAft>
            </a:pPr>
            <a:r>
              <a:rPr lang="es-CO" sz="2000" dirty="0">
                <a:effectLst/>
                <a:latin typeface="Tw Cen MT" panose="020B0602020104020603" pitchFamily="34" charset="0"/>
                <a:ea typeface="Times New Roman" panose="02020603050405020304" pitchFamily="18" charset="0"/>
                <a:cs typeface="Times New Roman" panose="02020603050405020304" pitchFamily="18" charset="0"/>
              </a:rPr>
              <a:t>Del 20 de marzo al 02 de abril de 2018 se consultó a los grupos de valor, a través de una encuesta sobre los temas a tratar en el principal espacio de rendición de cuentas, se seleccionaron los siguientes: </a:t>
            </a:r>
          </a:p>
          <a:p>
            <a:pPr lvl="0" algn="just">
              <a:spcAft>
                <a:spcPts val="0"/>
              </a:spcAft>
            </a:pPr>
            <a:endParaRPr lang="es-CO" sz="2000" dirty="0">
              <a:effectLst/>
              <a:latin typeface="Tw Cen MT" panose="020B0602020104020603" pitchFamily="34" charset="0"/>
              <a:ea typeface="Times New Roman" panose="02020603050405020304" pitchFamily="18" charset="0"/>
              <a:cs typeface="Times New Roman" panose="02020603050405020304" pitchFamily="18" charset="0"/>
            </a:endParaRPr>
          </a:p>
          <a:p>
            <a:pPr marL="1084263" lvl="0" indent="-342900" algn="just">
              <a:spcAft>
                <a:spcPts val="0"/>
              </a:spcAft>
              <a:buFont typeface="Wingdings" panose="05000000000000000000" pitchFamily="2" charset="2"/>
              <a:buChar char="q"/>
            </a:pPr>
            <a:r>
              <a:rPr lang="es-CO" sz="2000" dirty="0">
                <a:effectLst/>
                <a:latin typeface="Tw Cen MT" panose="020B0602020104020603" pitchFamily="34" charset="0"/>
                <a:ea typeface="Times New Roman" panose="02020603050405020304" pitchFamily="18" charset="0"/>
                <a:cs typeface="Times New Roman" panose="02020603050405020304" pitchFamily="18" charset="0"/>
              </a:rPr>
              <a:t>Región centro oriente (Andina)</a:t>
            </a:r>
          </a:p>
          <a:p>
            <a:pPr marL="1084263" lvl="0" indent="-342900" algn="just">
              <a:spcAft>
                <a:spcPts val="0"/>
              </a:spcAft>
              <a:buFont typeface="Wingdings" panose="05000000000000000000" pitchFamily="2" charset="2"/>
              <a:buChar char="q"/>
            </a:pPr>
            <a:r>
              <a:rPr lang="es-CO" sz="2000" dirty="0">
                <a:effectLst/>
                <a:latin typeface="Tw Cen MT" panose="020B0602020104020603" pitchFamily="34" charset="0"/>
                <a:ea typeface="Times New Roman" panose="02020603050405020304" pitchFamily="18" charset="0"/>
                <a:cs typeface="Times New Roman" panose="02020603050405020304" pitchFamily="18" charset="0"/>
              </a:rPr>
              <a:t>Red vial Terciaria</a:t>
            </a:r>
          </a:p>
          <a:p>
            <a:pPr marL="1084263" lvl="0" indent="-342900" algn="just">
              <a:spcAft>
                <a:spcPts val="0"/>
              </a:spcAft>
              <a:buFont typeface="Wingdings" panose="05000000000000000000" pitchFamily="2" charset="2"/>
              <a:buChar char="q"/>
            </a:pPr>
            <a:r>
              <a:rPr lang="es-CO" sz="2000" dirty="0">
                <a:effectLst/>
                <a:latin typeface="Tw Cen MT" panose="020B0602020104020603" pitchFamily="34" charset="0"/>
                <a:ea typeface="Times New Roman" panose="02020603050405020304" pitchFamily="18" charset="0"/>
                <a:cs typeface="Times New Roman" panose="02020603050405020304" pitchFamily="18" charset="0"/>
              </a:rPr>
              <a:t>Transparencia y acceso a la información</a:t>
            </a:r>
          </a:p>
          <a:p>
            <a:pPr marL="1084263" lvl="0" indent="-342900" algn="just">
              <a:spcAft>
                <a:spcPts val="0"/>
              </a:spcAft>
              <a:buFont typeface="Wingdings" panose="05000000000000000000" pitchFamily="2" charset="2"/>
              <a:buChar char="q"/>
            </a:pPr>
            <a:r>
              <a:rPr lang="es-CO" sz="2000" dirty="0">
                <a:effectLst/>
                <a:latin typeface="Tw Cen MT" panose="020B0602020104020603" pitchFamily="34" charset="0"/>
                <a:ea typeface="Times New Roman" panose="02020603050405020304" pitchFamily="18" charset="0"/>
                <a:cs typeface="Times New Roman" panose="02020603050405020304" pitchFamily="18" charset="0"/>
              </a:rPr>
              <a:t>Ejecución presupuestal</a:t>
            </a:r>
          </a:p>
          <a:p>
            <a:pPr marL="1084263" lvl="0" indent="-342900" algn="just">
              <a:spcAft>
                <a:spcPts val="0"/>
              </a:spcAft>
              <a:buFont typeface="Wingdings" panose="05000000000000000000" pitchFamily="2" charset="2"/>
              <a:buChar char="q"/>
            </a:pPr>
            <a:r>
              <a:rPr lang="es-CO" sz="2000" dirty="0">
                <a:effectLst/>
                <a:latin typeface="Tw Cen MT" panose="020B0602020104020603" pitchFamily="34" charset="0"/>
                <a:ea typeface="Times New Roman" panose="02020603050405020304" pitchFamily="18" charset="0"/>
                <a:cs typeface="Times New Roman" panose="02020603050405020304" pitchFamily="18" charset="0"/>
              </a:rPr>
              <a:t>Gestión ambiental</a:t>
            </a:r>
          </a:p>
        </p:txBody>
      </p:sp>
      <p:pic>
        <p:nvPicPr>
          <p:cNvPr id="10" name="Imagen 9"/>
          <p:cNvPicPr>
            <a:picLocks noChangeAspect="1"/>
          </p:cNvPicPr>
          <p:nvPr/>
        </p:nvPicPr>
        <p:blipFill>
          <a:blip r:embed="rId2"/>
          <a:stretch>
            <a:fillRect/>
          </a:stretch>
        </p:blipFill>
        <p:spPr>
          <a:xfrm>
            <a:off x="577083" y="1173303"/>
            <a:ext cx="1426619" cy="1338146"/>
          </a:xfrm>
          <a:prstGeom prst="rect">
            <a:avLst/>
          </a:prstGeom>
        </p:spPr>
      </p:pic>
      <p:pic>
        <p:nvPicPr>
          <p:cNvPr id="11" name="Imagen 10"/>
          <p:cNvPicPr>
            <a:picLocks noChangeAspect="1"/>
          </p:cNvPicPr>
          <p:nvPr/>
        </p:nvPicPr>
        <p:blipFill>
          <a:blip r:embed="rId3"/>
          <a:stretch>
            <a:fillRect/>
          </a:stretch>
        </p:blipFill>
        <p:spPr>
          <a:xfrm>
            <a:off x="2184677" y="1282022"/>
            <a:ext cx="361950" cy="266700"/>
          </a:xfrm>
          <a:prstGeom prst="rect">
            <a:avLst/>
          </a:prstGeom>
        </p:spPr>
      </p:pic>
      <p:pic>
        <p:nvPicPr>
          <p:cNvPr id="12" name="Imagen 11"/>
          <p:cNvPicPr>
            <a:picLocks noChangeAspect="1"/>
          </p:cNvPicPr>
          <p:nvPr/>
        </p:nvPicPr>
        <p:blipFill>
          <a:blip r:embed="rId3"/>
          <a:stretch>
            <a:fillRect/>
          </a:stretch>
        </p:blipFill>
        <p:spPr>
          <a:xfrm>
            <a:off x="2184677" y="2476170"/>
            <a:ext cx="361950" cy="266700"/>
          </a:xfrm>
          <a:prstGeom prst="rect">
            <a:avLst/>
          </a:prstGeom>
        </p:spPr>
      </p:pic>
      <p:sp>
        <p:nvSpPr>
          <p:cNvPr id="13" name="CuadroTexto 12"/>
          <p:cNvSpPr txBox="1"/>
          <p:nvPr/>
        </p:nvSpPr>
        <p:spPr>
          <a:xfrm>
            <a:off x="7127094" y="5020734"/>
            <a:ext cx="4453466" cy="1754326"/>
          </a:xfrm>
          <a:prstGeom prst="rect">
            <a:avLst/>
          </a:prstGeom>
          <a:noFill/>
        </p:spPr>
        <p:txBody>
          <a:bodyPr wrap="square" rtlCol="0">
            <a:spAutoFit/>
          </a:bodyPr>
          <a:lstStyle/>
          <a:p>
            <a:pPr algn="just"/>
            <a:r>
              <a:rPr lang="es-CO" sz="2000" dirty="0">
                <a:latin typeface="Tw Cen MT" panose="020B0602020104020603" pitchFamily="34" charset="0"/>
              </a:rPr>
              <a:t>En total participaron </a:t>
            </a:r>
            <a:r>
              <a:rPr lang="es-CO" sz="2800" b="1" dirty="0">
                <a:latin typeface="Tw Cen MT" panose="020B0602020104020603" pitchFamily="34" charset="0"/>
              </a:rPr>
              <a:t>101</a:t>
            </a:r>
            <a:r>
              <a:rPr lang="es-CO" sz="2000" dirty="0">
                <a:latin typeface="Tw Cen MT" panose="020B0602020104020603" pitchFamily="34" charset="0"/>
              </a:rPr>
              <a:t> personas, estos temas fueron incorporados en el informe para el principal espacio de rendición de cuentas.</a:t>
            </a:r>
          </a:p>
          <a:p>
            <a:pPr algn="just"/>
            <a:endParaRPr lang="es-CO" sz="2000" dirty="0"/>
          </a:p>
        </p:txBody>
      </p:sp>
      <p:sp>
        <p:nvSpPr>
          <p:cNvPr id="3" name="Bisel 2"/>
          <p:cNvSpPr/>
          <p:nvPr/>
        </p:nvSpPr>
        <p:spPr>
          <a:xfrm>
            <a:off x="6934200" y="4914900"/>
            <a:ext cx="4848225" cy="1695450"/>
          </a:xfrm>
          <a:prstGeom prst="bevel">
            <a:avLst/>
          </a:prstGeom>
          <a:solidFill>
            <a:schemeClr val="accent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21443737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0132" y="244102"/>
            <a:ext cx="11667067" cy="461665"/>
          </a:xfrm>
          <a:prstGeom prst="rect">
            <a:avLst/>
          </a:prstGeom>
        </p:spPr>
        <p:txBody>
          <a:bodyPr wrap="square">
            <a:spAutoFit/>
          </a:bodyPr>
          <a:lstStyle/>
          <a:p>
            <a:pPr algn="r"/>
            <a:r>
              <a:rPr lang="es-ES_tradnl" sz="2400" b="1" dirty="0">
                <a:solidFill>
                  <a:srgbClr val="F59A12"/>
                </a:solidFill>
                <a:latin typeface="Tw Cen MT" panose="020B0602020104020603" pitchFamily="34" charset="0"/>
              </a:rPr>
              <a:t>DESARROLLO DE LAS CÁPSULAS </a:t>
            </a:r>
            <a:endParaRPr lang="es-CO" sz="2400" b="1" dirty="0">
              <a:solidFill>
                <a:srgbClr val="F59A12"/>
              </a:solidFill>
              <a:latin typeface="Tw Cen MT" panose="020B0602020104020603" pitchFamily="34" charset="0"/>
            </a:endParaRPr>
          </a:p>
        </p:txBody>
      </p:sp>
      <p:sp>
        <p:nvSpPr>
          <p:cNvPr id="16" name="Rectángulo 15"/>
          <p:cNvSpPr/>
          <p:nvPr/>
        </p:nvSpPr>
        <p:spPr>
          <a:xfrm>
            <a:off x="1083732" y="705767"/>
            <a:ext cx="10473265" cy="800219"/>
          </a:xfrm>
          <a:prstGeom prst="rect">
            <a:avLst/>
          </a:prstGeom>
        </p:spPr>
        <p:txBody>
          <a:bodyPr wrap="square">
            <a:spAutoFit/>
          </a:bodyPr>
          <a:lstStyle/>
          <a:p>
            <a:pPr algn="just">
              <a:lnSpc>
                <a:spcPct val="115000"/>
              </a:lnSpc>
              <a:spcAft>
                <a:spcPts val="0"/>
              </a:spcAft>
            </a:pPr>
            <a:r>
              <a:rPr lang="es-CO" sz="2000" b="1" dirty="0">
                <a:effectLst/>
                <a:latin typeface="Tw Cen MT" panose="020B0602020104020603" pitchFamily="34" charset="0"/>
                <a:ea typeface="Times New Roman" panose="02020603050405020304" pitchFamily="18" charset="0"/>
                <a:cs typeface="Times New Roman" panose="02020603050405020304" pitchFamily="18" charset="0"/>
              </a:rPr>
              <a:t>LA REVOLUCIÓN DE LA INFRAESTRUCTURA Y SU IMPACTO EN LA SEGURIDAD VIAL: REGIÓN CARIBE: </a:t>
            </a:r>
            <a:endParaRPr lang="es-CO" sz="2000" dirty="0">
              <a:effectLst/>
              <a:latin typeface="Tw Cen MT" panose="020B0602020104020603" pitchFamily="34" charset="0"/>
              <a:ea typeface="Times New Roman" panose="02020603050405020304" pitchFamily="18" charset="0"/>
              <a:cs typeface="Times New Roman" panose="02020603050405020304" pitchFamily="18" charset="0"/>
            </a:endParaRPr>
          </a:p>
        </p:txBody>
      </p:sp>
      <p:sp>
        <p:nvSpPr>
          <p:cNvPr id="17" name="Rectángulo 16"/>
          <p:cNvSpPr/>
          <p:nvPr/>
        </p:nvSpPr>
        <p:spPr>
          <a:xfrm>
            <a:off x="639231" y="1613995"/>
            <a:ext cx="6096000" cy="2088264"/>
          </a:xfrm>
          <a:prstGeom prst="rect">
            <a:avLst/>
          </a:prstGeom>
        </p:spPr>
        <p:txBody>
          <a:bodyPr>
            <a:spAutoFit/>
          </a:bodyPr>
          <a:lstStyle/>
          <a:p>
            <a:pPr marL="457200" algn="just">
              <a:lnSpc>
                <a:spcPct val="115000"/>
              </a:lnSpc>
              <a:spcAft>
                <a:spcPts val="0"/>
              </a:spcAft>
            </a:pPr>
            <a:r>
              <a:rPr lang="es-ES_tradnl" sz="1900" dirty="0">
                <a:effectLst/>
                <a:latin typeface="Tw Cen MT" panose="020B0602020104020603" pitchFamily="34" charset="0"/>
                <a:ea typeface="Times New Roman" panose="02020603050405020304" pitchFamily="18" charset="0"/>
                <a:cs typeface="Times New Roman" panose="02020603050405020304" pitchFamily="18" charset="0"/>
              </a:rPr>
              <a:t>El Director Carlos García Montes, el día 22 de marzo de 2018, presentó el balance de inversiones de Invías en la Región Caribe. Resaltó las obras viales que están en desarrollando en Cartagena y Barranquilla, y en los departamentos de Sucre y Bolívar, haciendo énfasis en los proyectos de Vías terciarias.</a:t>
            </a:r>
            <a:endParaRPr lang="es-CO" sz="1900" dirty="0">
              <a:effectLst/>
              <a:latin typeface="Tw Cen MT" panose="020B0602020104020603" pitchFamily="34" charset="0"/>
              <a:ea typeface="Times New Roman" panose="02020603050405020304" pitchFamily="18" charset="0"/>
              <a:cs typeface="Times New Roman" panose="02020603050405020304" pitchFamily="18" charset="0"/>
            </a:endParaRPr>
          </a:p>
        </p:txBody>
      </p:sp>
      <p:pic>
        <p:nvPicPr>
          <p:cNvPr id="20" name="Imagen 19" descr="C:\Users\laparra\Documents\Rendicion de cuentas\Soportes\19 Marzo 2018\DY1HOU5XkAAJXF5.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03584" y="1630689"/>
            <a:ext cx="3920064" cy="1975485"/>
          </a:xfrm>
          <a:prstGeom prst="rect">
            <a:avLst/>
          </a:prstGeom>
          <a:noFill/>
          <a:ln>
            <a:noFill/>
          </a:ln>
        </p:spPr>
      </p:pic>
      <p:sp>
        <p:nvSpPr>
          <p:cNvPr id="18" name="Rectángulo 17"/>
          <p:cNvSpPr/>
          <p:nvPr/>
        </p:nvSpPr>
        <p:spPr>
          <a:xfrm>
            <a:off x="2777066" y="4302804"/>
            <a:ext cx="8779931" cy="1415772"/>
          </a:xfrm>
          <a:prstGeom prst="rect">
            <a:avLst/>
          </a:prstGeom>
        </p:spPr>
        <p:txBody>
          <a:bodyPr wrap="square">
            <a:spAutoFit/>
          </a:bodyPr>
          <a:lstStyle/>
          <a:p>
            <a:pPr marL="457200" algn="just">
              <a:lnSpc>
                <a:spcPct val="115000"/>
              </a:lnSpc>
              <a:spcAft>
                <a:spcPts val="0"/>
              </a:spcAft>
            </a:pPr>
            <a:r>
              <a:rPr lang="es-CO" sz="1900" dirty="0">
                <a:effectLst/>
                <a:latin typeface="Tw Cen MT" panose="020B0602020104020603" pitchFamily="34" charset="0"/>
                <a:ea typeface="Times New Roman" panose="02020603050405020304" pitchFamily="18" charset="0"/>
                <a:cs typeface="Times New Roman" panose="02020603050405020304" pitchFamily="18" charset="0"/>
              </a:rPr>
              <a:t>En cuanto a las interacciones Facebook, la cápsula en total se reprodujo 236 veces, tuvo un alcance* de 1.985 personas, en total tuvo 10 interacciones distribuidas de la siguiente manera: 2 veces compartida, 7 me gusta, 1 me encanta y 13 clics en publicaciones.</a:t>
            </a:r>
          </a:p>
        </p:txBody>
      </p:sp>
      <p:sp>
        <p:nvSpPr>
          <p:cNvPr id="19" name="Rectángulo 18"/>
          <p:cNvSpPr/>
          <p:nvPr/>
        </p:nvSpPr>
        <p:spPr>
          <a:xfrm>
            <a:off x="3931185" y="5814661"/>
            <a:ext cx="4778359" cy="307777"/>
          </a:xfrm>
          <a:prstGeom prst="rect">
            <a:avLst/>
          </a:prstGeom>
        </p:spPr>
        <p:txBody>
          <a:bodyPr wrap="none">
            <a:spAutoFit/>
          </a:bodyPr>
          <a:lstStyle/>
          <a:p>
            <a:pPr>
              <a:spcAft>
                <a:spcPts val="0"/>
              </a:spcAft>
            </a:pPr>
            <a:r>
              <a:rPr lang="es-CO" sz="1400" dirty="0">
                <a:effectLst/>
                <a:latin typeface="Tw Cen MT" panose="020B0602020104020603" pitchFamily="34" charset="0"/>
                <a:ea typeface="Times New Roman" panose="02020603050405020304" pitchFamily="18" charset="0"/>
                <a:cs typeface="Times New Roman" panose="02020603050405020304" pitchFamily="18" charset="0"/>
              </a:rPr>
              <a:t>*Alcance: Número total de visualizaciones con y sin interacciones</a:t>
            </a:r>
            <a:endParaRPr lang="es-CO" sz="1600" dirty="0">
              <a:effectLst/>
              <a:latin typeface="Tw Cen MT" panose="020B0602020104020603"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71558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0132" y="244102"/>
            <a:ext cx="11667067" cy="461665"/>
          </a:xfrm>
          <a:prstGeom prst="rect">
            <a:avLst/>
          </a:prstGeom>
        </p:spPr>
        <p:txBody>
          <a:bodyPr wrap="square">
            <a:spAutoFit/>
          </a:bodyPr>
          <a:lstStyle/>
          <a:p>
            <a:pPr algn="r"/>
            <a:r>
              <a:rPr lang="es-ES_tradnl" sz="2400" b="1" dirty="0">
                <a:solidFill>
                  <a:srgbClr val="F59A12"/>
                </a:solidFill>
                <a:latin typeface="Tw Cen MT" panose="020B0602020104020603" pitchFamily="34" charset="0"/>
              </a:rPr>
              <a:t>DESARROLLO DE LAS CÁPSULAS</a:t>
            </a:r>
            <a:endParaRPr lang="es-CO" sz="2400" b="1" dirty="0">
              <a:solidFill>
                <a:srgbClr val="F59A12"/>
              </a:solidFill>
              <a:latin typeface="Tw Cen MT" panose="020B0602020104020603" pitchFamily="34" charset="0"/>
            </a:endParaRPr>
          </a:p>
        </p:txBody>
      </p:sp>
      <p:sp>
        <p:nvSpPr>
          <p:cNvPr id="16" name="Rectángulo 15"/>
          <p:cNvSpPr/>
          <p:nvPr/>
        </p:nvSpPr>
        <p:spPr>
          <a:xfrm>
            <a:off x="1083732" y="803140"/>
            <a:ext cx="10473265" cy="800219"/>
          </a:xfrm>
          <a:prstGeom prst="rect">
            <a:avLst/>
          </a:prstGeom>
        </p:spPr>
        <p:txBody>
          <a:bodyPr wrap="square">
            <a:spAutoFit/>
          </a:bodyPr>
          <a:lstStyle/>
          <a:p>
            <a:pPr algn="just">
              <a:lnSpc>
                <a:spcPct val="115000"/>
              </a:lnSpc>
            </a:pPr>
            <a:r>
              <a:rPr lang="es-CO" sz="2000" b="1" dirty="0">
                <a:latin typeface="Tw Cen MT" panose="020B0602020104020603" pitchFamily="34" charset="0"/>
              </a:rPr>
              <a:t>LA REVOLUCIÓN DE LA INFRAESTRUCTURA Y SU IMPACTO EN LA SEGURIDAD VIAL: REGIÓN PACÍFICO:</a:t>
            </a:r>
            <a:endParaRPr lang="es-CO" sz="2000" dirty="0">
              <a:effectLst/>
              <a:latin typeface="Tw Cen MT" panose="020B0602020104020603" pitchFamily="34" charset="0"/>
              <a:ea typeface="Times New Roman" panose="02020603050405020304" pitchFamily="18" charset="0"/>
              <a:cs typeface="Times New Roman" panose="02020603050405020304" pitchFamily="18" charset="0"/>
            </a:endParaRPr>
          </a:p>
        </p:txBody>
      </p:sp>
      <p:sp>
        <p:nvSpPr>
          <p:cNvPr id="17" name="Rectángulo 16"/>
          <p:cNvSpPr/>
          <p:nvPr/>
        </p:nvSpPr>
        <p:spPr>
          <a:xfrm>
            <a:off x="1312331" y="2045996"/>
            <a:ext cx="5545669" cy="1323439"/>
          </a:xfrm>
          <a:prstGeom prst="rect">
            <a:avLst/>
          </a:prstGeom>
        </p:spPr>
        <p:txBody>
          <a:bodyPr wrap="square">
            <a:spAutoFit/>
          </a:bodyPr>
          <a:lstStyle/>
          <a:p>
            <a:pPr algn="just"/>
            <a:r>
              <a:rPr lang="es-CO" sz="2000" dirty="0">
                <a:latin typeface="Tw Cen MT" panose="020B0602020104020603" pitchFamily="34" charset="0"/>
              </a:rPr>
              <a:t>El Director General Carlos García Montes, los días 18 y 19 de abril de 2018, presentó las inversiones por $5,9 billones que se han adelantado para el fortalecimiento de la economía en la Región Pacífico.</a:t>
            </a:r>
          </a:p>
        </p:txBody>
      </p:sp>
      <p:sp>
        <p:nvSpPr>
          <p:cNvPr id="18" name="Rectángulo 17"/>
          <p:cNvSpPr/>
          <p:nvPr/>
        </p:nvSpPr>
        <p:spPr>
          <a:xfrm>
            <a:off x="2777066" y="4406393"/>
            <a:ext cx="8779931" cy="1015663"/>
          </a:xfrm>
          <a:prstGeom prst="rect">
            <a:avLst/>
          </a:prstGeom>
        </p:spPr>
        <p:txBody>
          <a:bodyPr wrap="square">
            <a:spAutoFit/>
          </a:bodyPr>
          <a:lstStyle/>
          <a:p>
            <a:pPr algn="just"/>
            <a:r>
              <a:rPr lang="es-CO" sz="2000" dirty="0">
                <a:latin typeface="Tw Cen MT" panose="020B0602020104020603" pitchFamily="34" charset="0"/>
              </a:rPr>
              <a:t>En cuanto a las interacciones en Facebook, la cápsula en total se reprodujo 377 veces, tuvo un alcance de 1.833 personas, en total tuvo 8 interacciones distribuidas de la siguiente manera: 6 me gusta, 2 me encanta y 49 clics en publicaciones.</a:t>
            </a:r>
          </a:p>
        </p:txBody>
      </p:sp>
      <p:sp>
        <p:nvSpPr>
          <p:cNvPr id="19" name="Rectángulo 18"/>
          <p:cNvSpPr/>
          <p:nvPr/>
        </p:nvSpPr>
        <p:spPr>
          <a:xfrm>
            <a:off x="3678448" y="5654618"/>
            <a:ext cx="4778359" cy="307777"/>
          </a:xfrm>
          <a:prstGeom prst="rect">
            <a:avLst/>
          </a:prstGeom>
        </p:spPr>
        <p:txBody>
          <a:bodyPr wrap="none">
            <a:spAutoFit/>
          </a:bodyPr>
          <a:lstStyle/>
          <a:p>
            <a:pPr>
              <a:spcAft>
                <a:spcPts val="0"/>
              </a:spcAft>
            </a:pPr>
            <a:r>
              <a:rPr lang="es-CO" sz="1400" dirty="0">
                <a:effectLst/>
                <a:latin typeface="Tw Cen MT" panose="020B0602020104020603" pitchFamily="34" charset="0"/>
                <a:ea typeface="Times New Roman" panose="02020603050405020304" pitchFamily="18" charset="0"/>
                <a:cs typeface="Times New Roman" panose="02020603050405020304" pitchFamily="18" charset="0"/>
              </a:rPr>
              <a:t>*Alcance: Número total de visualizaciones con y sin interacciones</a:t>
            </a:r>
            <a:endParaRPr lang="es-CO" sz="1600" dirty="0">
              <a:effectLst/>
              <a:latin typeface="Tw Cen MT" panose="020B0602020104020603" pitchFamily="34" charset="0"/>
              <a:ea typeface="Times New Roman" panose="02020603050405020304" pitchFamily="18" charset="0"/>
              <a:cs typeface="Times New Roman" panose="02020603050405020304" pitchFamily="18" charset="0"/>
            </a:endParaRPr>
          </a:p>
        </p:txBody>
      </p:sp>
      <p:pic>
        <p:nvPicPr>
          <p:cNvPr id="8" name="Imagen 7" descr="C:\Users\laparra\Documents\Rendicion de cuentas\Soportes\20 Abril\18.0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28933" y="1742724"/>
            <a:ext cx="4131733" cy="2321275"/>
          </a:xfrm>
          <a:prstGeom prst="rect">
            <a:avLst/>
          </a:prstGeom>
          <a:noFill/>
          <a:ln>
            <a:noFill/>
          </a:ln>
        </p:spPr>
      </p:pic>
    </p:spTree>
    <p:extLst>
      <p:ext uri="{BB962C8B-B14F-4D97-AF65-F5344CB8AC3E}">
        <p14:creationId xmlns:p14="http://schemas.microsoft.com/office/powerpoint/2010/main" val="2476233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0132" y="244102"/>
            <a:ext cx="11667067" cy="461665"/>
          </a:xfrm>
          <a:prstGeom prst="rect">
            <a:avLst/>
          </a:prstGeom>
        </p:spPr>
        <p:txBody>
          <a:bodyPr wrap="square">
            <a:spAutoFit/>
          </a:bodyPr>
          <a:lstStyle/>
          <a:p>
            <a:pPr algn="r"/>
            <a:r>
              <a:rPr lang="es-ES_tradnl" sz="2400" b="1" dirty="0">
                <a:solidFill>
                  <a:srgbClr val="F59A12"/>
                </a:solidFill>
                <a:latin typeface="Tw Cen MT" panose="020B0602020104020603" pitchFamily="34" charset="0"/>
              </a:rPr>
              <a:t>DESARROLLO DE LAS CÁPSULAS</a:t>
            </a:r>
            <a:endParaRPr lang="es-CO" sz="2400" b="1" dirty="0">
              <a:solidFill>
                <a:srgbClr val="F59A12"/>
              </a:solidFill>
              <a:latin typeface="Tw Cen MT" panose="020B0602020104020603" pitchFamily="34" charset="0"/>
            </a:endParaRPr>
          </a:p>
        </p:txBody>
      </p:sp>
      <p:sp>
        <p:nvSpPr>
          <p:cNvPr id="16" name="Rectángulo 15"/>
          <p:cNvSpPr/>
          <p:nvPr/>
        </p:nvSpPr>
        <p:spPr>
          <a:xfrm>
            <a:off x="1083733" y="1049219"/>
            <a:ext cx="10473265" cy="707886"/>
          </a:xfrm>
          <a:prstGeom prst="rect">
            <a:avLst/>
          </a:prstGeom>
        </p:spPr>
        <p:txBody>
          <a:bodyPr wrap="square">
            <a:spAutoFit/>
          </a:bodyPr>
          <a:lstStyle/>
          <a:p>
            <a:r>
              <a:rPr lang="es-CO" sz="2000" b="1" dirty="0">
                <a:latin typeface="Tw Cen MT" panose="020B0602020104020603" pitchFamily="34" charset="0"/>
              </a:rPr>
              <a:t>LA REVOLUCIÓN DE LA INFRAESTRUCTURA Y SU IMPACTO EN LA SEGURIDAD VIAL: REGIÓN CENTRAL:</a:t>
            </a:r>
            <a:endParaRPr lang="es-CO" sz="2000" dirty="0">
              <a:latin typeface="Tw Cen MT" panose="020B0602020104020603" pitchFamily="34" charset="0"/>
            </a:endParaRPr>
          </a:p>
        </p:txBody>
      </p:sp>
      <p:sp>
        <p:nvSpPr>
          <p:cNvPr id="17" name="Rectángulo 16"/>
          <p:cNvSpPr/>
          <p:nvPr/>
        </p:nvSpPr>
        <p:spPr>
          <a:xfrm>
            <a:off x="1312331" y="2045996"/>
            <a:ext cx="5545669" cy="1631216"/>
          </a:xfrm>
          <a:prstGeom prst="rect">
            <a:avLst/>
          </a:prstGeom>
        </p:spPr>
        <p:txBody>
          <a:bodyPr wrap="square">
            <a:spAutoFit/>
          </a:bodyPr>
          <a:lstStyle/>
          <a:p>
            <a:pPr algn="just"/>
            <a:r>
              <a:rPr lang="es-ES_tradnl" sz="2000" dirty="0">
                <a:latin typeface="Tw Cen MT" panose="020B0602020104020603" pitchFamily="34" charset="0"/>
              </a:rPr>
              <a:t>El Director General Carlos García Montes, los días 7 y 8 de marzo de 2018, presentó a los Gobernadores de la zona los detalles de los proyectos que están beneficiando la economía de sus departamentos.</a:t>
            </a:r>
            <a:endParaRPr lang="es-CO" sz="2000" dirty="0">
              <a:latin typeface="Tw Cen MT" panose="020B0602020104020603" pitchFamily="34" charset="0"/>
            </a:endParaRPr>
          </a:p>
        </p:txBody>
      </p:sp>
      <p:sp>
        <p:nvSpPr>
          <p:cNvPr id="18" name="Rectángulo 17"/>
          <p:cNvSpPr/>
          <p:nvPr/>
        </p:nvSpPr>
        <p:spPr>
          <a:xfrm>
            <a:off x="2777067" y="4263518"/>
            <a:ext cx="8779931" cy="1323439"/>
          </a:xfrm>
          <a:prstGeom prst="rect">
            <a:avLst/>
          </a:prstGeom>
        </p:spPr>
        <p:txBody>
          <a:bodyPr wrap="square">
            <a:spAutoFit/>
          </a:bodyPr>
          <a:lstStyle/>
          <a:p>
            <a:pPr algn="just"/>
            <a:r>
              <a:rPr lang="es-CO" sz="2000" dirty="0">
                <a:latin typeface="Tw Cen MT" panose="020B0602020104020603" pitchFamily="34" charset="0"/>
              </a:rPr>
              <a:t>En cuanto a las interacciones en Facebook, la cápsula en total se reprodujo 500 de veces, tuvo una alcance de 2.071 personas, en total tuvo 25 interacciones distribuidas de la siguiente manera: 4 veces compartida, 20 me gusta, 1 me encanta y 96 clics en las publicaciones.</a:t>
            </a:r>
          </a:p>
        </p:txBody>
      </p:sp>
      <p:sp>
        <p:nvSpPr>
          <p:cNvPr id="19" name="Rectángulo 18"/>
          <p:cNvSpPr/>
          <p:nvPr/>
        </p:nvSpPr>
        <p:spPr>
          <a:xfrm>
            <a:off x="3678448" y="5654618"/>
            <a:ext cx="4778359" cy="307777"/>
          </a:xfrm>
          <a:prstGeom prst="rect">
            <a:avLst/>
          </a:prstGeom>
        </p:spPr>
        <p:txBody>
          <a:bodyPr wrap="none">
            <a:spAutoFit/>
          </a:bodyPr>
          <a:lstStyle/>
          <a:p>
            <a:pPr>
              <a:spcAft>
                <a:spcPts val="0"/>
              </a:spcAft>
            </a:pPr>
            <a:r>
              <a:rPr lang="es-CO" sz="1400" dirty="0">
                <a:effectLst/>
                <a:latin typeface="Tw Cen MT" panose="020B0602020104020603" pitchFamily="34" charset="0"/>
                <a:ea typeface="Times New Roman" panose="02020603050405020304" pitchFamily="18" charset="0"/>
                <a:cs typeface="Times New Roman" panose="02020603050405020304" pitchFamily="18" charset="0"/>
              </a:rPr>
              <a:t>*Alcance: Número total de visualizaciones con y sin interacciones</a:t>
            </a:r>
            <a:endParaRPr lang="es-CO" sz="1600" dirty="0">
              <a:effectLst/>
              <a:latin typeface="Tw Cen MT" panose="020B0602020104020603" pitchFamily="34" charset="0"/>
              <a:ea typeface="Times New Roman" panose="02020603050405020304" pitchFamily="18" charset="0"/>
              <a:cs typeface="Times New Roman" panose="02020603050405020304" pitchFamily="18" charset="0"/>
            </a:endParaRPr>
          </a:p>
        </p:txBody>
      </p:sp>
      <p:pic>
        <p:nvPicPr>
          <p:cNvPr id="9" name="Imagen 8" descr="C:\Users\laparra\Documents\Rendicion de cuentas\Soportes\19 Marzo 2018\7a.jpg"/>
          <p:cNvPicPr/>
          <p:nvPr/>
        </p:nvPicPr>
        <p:blipFill rotWithShape="1">
          <a:blip r:embed="rId2" cstate="print">
            <a:extLst>
              <a:ext uri="{28A0092B-C50C-407E-A947-70E740481C1C}">
                <a14:useLocalDpi xmlns:a14="http://schemas.microsoft.com/office/drawing/2010/main" val="0"/>
              </a:ext>
            </a:extLst>
          </a:blip>
          <a:srcRect t="9210" r="14966" b="19110"/>
          <a:stretch/>
        </p:blipFill>
        <p:spPr bwMode="auto">
          <a:xfrm>
            <a:off x="7277840" y="1757105"/>
            <a:ext cx="3457893" cy="205191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295823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0132" y="244102"/>
            <a:ext cx="11667067" cy="461665"/>
          </a:xfrm>
          <a:prstGeom prst="rect">
            <a:avLst/>
          </a:prstGeom>
        </p:spPr>
        <p:txBody>
          <a:bodyPr wrap="square">
            <a:spAutoFit/>
          </a:bodyPr>
          <a:lstStyle/>
          <a:p>
            <a:pPr algn="r"/>
            <a:r>
              <a:rPr lang="es-ES_tradnl" sz="2400" b="1" dirty="0">
                <a:solidFill>
                  <a:srgbClr val="F59A12"/>
                </a:solidFill>
                <a:latin typeface="Tw Cen MT" panose="020B0602020104020603" pitchFamily="34" charset="0"/>
              </a:rPr>
              <a:t>DESARROLLO DE LAS CÁPSULAS</a:t>
            </a:r>
            <a:endParaRPr lang="es-CO" sz="2400" b="1" dirty="0">
              <a:solidFill>
                <a:srgbClr val="F59A12"/>
              </a:solidFill>
              <a:latin typeface="Tw Cen MT" panose="020B0602020104020603" pitchFamily="34" charset="0"/>
            </a:endParaRPr>
          </a:p>
        </p:txBody>
      </p:sp>
      <p:sp>
        <p:nvSpPr>
          <p:cNvPr id="16" name="Rectángulo 15"/>
          <p:cNvSpPr/>
          <p:nvPr/>
        </p:nvSpPr>
        <p:spPr>
          <a:xfrm>
            <a:off x="1083732" y="761535"/>
            <a:ext cx="10473265" cy="707886"/>
          </a:xfrm>
          <a:prstGeom prst="rect">
            <a:avLst/>
          </a:prstGeom>
        </p:spPr>
        <p:txBody>
          <a:bodyPr wrap="square">
            <a:spAutoFit/>
          </a:bodyPr>
          <a:lstStyle/>
          <a:p>
            <a:r>
              <a:rPr lang="es-CO" sz="2000" b="1" dirty="0">
                <a:latin typeface="Tw Cen MT" panose="020B0602020104020603" pitchFamily="34" charset="0"/>
              </a:rPr>
              <a:t>LA REVOLUCIÓN DE LA INFRAESTRUCTURA UN LEGADO PARA LA COMPETITIVIDAD DEL PRÓXIMO PÁIS: BALANCE</a:t>
            </a:r>
            <a:endParaRPr lang="es-CO" sz="2000" dirty="0">
              <a:latin typeface="Tw Cen MT" panose="020B0602020104020603" pitchFamily="34" charset="0"/>
            </a:endParaRPr>
          </a:p>
        </p:txBody>
      </p:sp>
      <p:sp>
        <p:nvSpPr>
          <p:cNvPr id="17" name="Rectángulo 16"/>
          <p:cNvSpPr/>
          <p:nvPr/>
        </p:nvSpPr>
        <p:spPr>
          <a:xfrm>
            <a:off x="1642533" y="1656377"/>
            <a:ext cx="5291670" cy="1631216"/>
          </a:xfrm>
          <a:prstGeom prst="rect">
            <a:avLst/>
          </a:prstGeom>
        </p:spPr>
        <p:txBody>
          <a:bodyPr wrap="square">
            <a:spAutoFit/>
          </a:bodyPr>
          <a:lstStyle/>
          <a:p>
            <a:pPr algn="just"/>
            <a:r>
              <a:rPr lang="es-ES_tradnl" sz="2000" dirty="0">
                <a:latin typeface="Tw Cen MT" panose="020B0602020104020603" pitchFamily="34" charset="0"/>
              </a:rPr>
              <a:t>El Director del Invías Carlos García Montes, el día 4 de mayo de 2018, presentó las inversiones del Instituto en todo el territorio nacional que suman $ 24.9 billones en el gobierno del presidente Santos.</a:t>
            </a:r>
            <a:endParaRPr lang="es-CO" sz="2000" dirty="0">
              <a:latin typeface="Tw Cen MT" panose="020B0602020104020603" pitchFamily="34" charset="0"/>
            </a:endParaRPr>
          </a:p>
        </p:txBody>
      </p:sp>
      <p:sp>
        <p:nvSpPr>
          <p:cNvPr id="18" name="Rectángulo 17"/>
          <p:cNvSpPr/>
          <p:nvPr/>
        </p:nvSpPr>
        <p:spPr>
          <a:xfrm>
            <a:off x="1642533" y="3443245"/>
            <a:ext cx="9067797" cy="1323439"/>
          </a:xfrm>
          <a:prstGeom prst="rect">
            <a:avLst/>
          </a:prstGeom>
        </p:spPr>
        <p:txBody>
          <a:bodyPr wrap="square">
            <a:spAutoFit/>
          </a:bodyPr>
          <a:lstStyle/>
          <a:p>
            <a:pPr algn="just"/>
            <a:r>
              <a:rPr lang="es-CO" sz="2000" dirty="0">
                <a:latin typeface="Tw Cen MT" panose="020B0602020104020603" pitchFamily="34" charset="0"/>
              </a:rPr>
              <a:t>En cuanto a las interacciones en Facebook, la cápsula en total se reprodujo 500 de veces, tuvo una alcance de 2.071 personas, en total tuvo 25 interacciones distribuidas de la siguiente manera: 4 veces compartida, 20 me gusta, 1 me encanta y 96 clics en las publicaciones.</a:t>
            </a:r>
          </a:p>
        </p:txBody>
      </p:sp>
      <p:sp>
        <p:nvSpPr>
          <p:cNvPr id="19" name="Rectángulo 18"/>
          <p:cNvSpPr/>
          <p:nvPr/>
        </p:nvSpPr>
        <p:spPr>
          <a:xfrm>
            <a:off x="1899188" y="4706154"/>
            <a:ext cx="4778359" cy="307777"/>
          </a:xfrm>
          <a:prstGeom prst="rect">
            <a:avLst/>
          </a:prstGeom>
        </p:spPr>
        <p:txBody>
          <a:bodyPr wrap="none">
            <a:spAutoFit/>
          </a:bodyPr>
          <a:lstStyle/>
          <a:p>
            <a:pPr>
              <a:spcAft>
                <a:spcPts val="0"/>
              </a:spcAft>
            </a:pPr>
            <a:r>
              <a:rPr lang="es-CO" sz="1400" dirty="0">
                <a:effectLst/>
                <a:latin typeface="Tw Cen MT" panose="020B0602020104020603" pitchFamily="34" charset="0"/>
                <a:ea typeface="Times New Roman" panose="02020603050405020304" pitchFamily="18" charset="0"/>
                <a:cs typeface="Times New Roman" panose="02020603050405020304" pitchFamily="18" charset="0"/>
              </a:rPr>
              <a:t>*Alcance: Número total de visualizaciones con y sin interacciones</a:t>
            </a:r>
            <a:endParaRPr lang="es-CO" sz="1600" dirty="0">
              <a:effectLst/>
              <a:latin typeface="Tw Cen MT" panose="020B0602020104020603" pitchFamily="34" charset="0"/>
              <a:ea typeface="Times New Roman" panose="02020603050405020304" pitchFamily="18" charset="0"/>
              <a:cs typeface="Times New Roman" panose="02020603050405020304" pitchFamily="18" charset="0"/>
            </a:endParaRPr>
          </a:p>
        </p:txBody>
      </p:sp>
      <p:pic>
        <p:nvPicPr>
          <p:cNvPr id="8" name="Imagen 7" descr="C:\Users\laparra\Documents\Rendicion de cuentas\Soportes\21 Mayo\4.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34591" y="1281142"/>
            <a:ext cx="3117215" cy="2073910"/>
          </a:xfrm>
          <a:prstGeom prst="rect">
            <a:avLst/>
          </a:prstGeom>
          <a:noFill/>
          <a:ln>
            <a:noFill/>
          </a:ln>
        </p:spPr>
      </p:pic>
      <p:sp>
        <p:nvSpPr>
          <p:cNvPr id="3" name="CuadroTexto 2"/>
          <p:cNvSpPr txBox="1"/>
          <p:nvPr/>
        </p:nvSpPr>
        <p:spPr>
          <a:xfrm>
            <a:off x="5791200" y="5103674"/>
            <a:ext cx="5765797" cy="1938992"/>
          </a:xfrm>
          <a:prstGeom prst="rect">
            <a:avLst/>
          </a:prstGeom>
          <a:noFill/>
        </p:spPr>
        <p:txBody>
          <a:bodyPr wrap="square" rtlCol="0">
            <a:spAutoFit/>
          </a:bodyPr>
          <a:lstStyle/>
          <a:p>
            <a:pPr algn="just"/>
            <a:r>
              <a:rPr lang="es-CO" sz="2000" dirty="0">
                <a:latin typeface="Tw Cen MT" panose="020B0602020104020603" pitchFamily="34" charset="0"/>
              </a:rPr>
              <a:t>Estas fueron transmitidas en la página web del Invías así como, en el canal institucional desde el 2 de agosto hasta el 6 de agosto con repeticiones en la mañana y en la tarde, cada una de ellas tuvo una duración aproximada de 30 minutos.</a:t>
            </a:r>
          </a:p>
          <a:p>
            <a:pPr algn="just"/>
            <a:endParaRPr lang="es-CO" sz="2000" dirty="0">
              <a:latin typeface="Tw Cen MT" panose="020B0602020104020603" pitchFamily="34" charset="0"/>
            </a:endParaRPr>
          </a:p>
        </p:txBody>
      </p:sp>
    </p:spTree>
    <p:extLst>
      <p:ext uri="{BB962C8B-B14F-4D97-AF65-F5344CB8AC3E}">
        <p14:creationId xmlns:p14="http://schemas.microsoft.com/office/powerpoint/2010/main" val="2952832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0132" y="244102"/>
            <a:ext cx="11667067" cy="461665"/>
          </a:xfrm>
          <a:prstGeom prst="rect">
            <a:avLst/>
          </a:prstGeom>
        </p:spPr>
        <p:txBody>
          <a:bodyPr wrap="square">
            <a:spAutoFit/>
          </a:bodyPr>
          <a:lstStyle/>
          <a:p>
            <a:pPr algn="r"/>
            <a:r>
              <a:rPr lang="es-ES_tradnl" sz="2400" b="1" dirty="0">
                <a:solidFill>
                  <a:srgbClr val="F59A12"/>
                </a:solidFill>
                <a:latin typeface="Tw Cen MT" panose="020B0602020104020603" pitchFamily="34" charset="0"/>
              </a:rPr>
              <a:t>PRINCIPAL ESPACIO DE RENDICIÓN DE CUENTAS INVÍAS RESPONDE</a:t>
            </a:r>
            <a:endParaRPr lang="es-CO" sz="2400" b="1" dirty="0">
              <a:solidFill>
                <a:srgbClr val="F59A12"/>
              </a:solidFill>
              <a:latin typeface="Tw Cen MT" panose="020B0602020104020603" pitchFamily="34" charset="0"/>
            </a:endParaRPr>
          </a:p>
        </p:txBody>
      </p:sp>
      <p:sp>
        <p:nvSpPr>
          <p:cNvPr id="4" name="Rectángulo 3"/>
          <p:cNvSpPr/>
          <p:nvPr/>
        </p:nvSpPr>
        <p:spPr>
          <a:xfrm>
            <a:off x="2476499" y="909565"/>
            <a:ext cx="7343776" cy="4764381"/>
          </a:xfrm>
          <a:prstGeom prst="rect">
            <a:avLst/>
          </a:prstGeom>
        </p:spPr>
        <p:txBody>
          <a:bodyPr wrap="square">
            <a:spAutoFit/>
          </a:bodyPr>
          <a:lstStyle/>
          <a:p>
            <a:pPr lvl="0" algn="just">
              <a:lnSpc>
                <a:spcPct val="115000"/>
              </a:lnSpc>
              <a:spcAft>
                <a:spcPts val="0"/>
              </a:spcAft>
            </a:pPr>
            <a:r>
              <a:rPr lang="es-CO" sz="2400" dirty="0">
                <a:effectLst/>
                <a:latin typeface="Tw Cen MT" panose="020B0602020104020603" pitchFamily="34" charset="0"/>
                <a:ea typeface="Times New Roman" panose="02020603050405020304" pitchFamily="18" charset="0"/>
                <a:cs typeface="Times New Roman" panose="02020603050405020304" pitchFamily="18" charset="0"/>
              </a:rPr>
              <a:t>El principal espacio de rendición de cuentas Invías Responde, se realizó el día 5 de agosto de 2018, por medio de la transmisión televisiva en el canal institucional y contó con lenguaje de señas, allí se presentaron los siguientes temas: principales logros obtenidos durante los últimos 4 años, inversiones, transparencia en la contratación, OCAD Paz, compensaciones forestales y ambientales en la zona de influencia de los proyectos, proyectos productivos, concertación con comunidades, las obras que se adelantarán en los próximos años, PQRD y sus tiempos de respuesta.</a:t>
            </a:r>
          </a:p>
        </p:txBody>
      </p:sp>
      <p:pic>
        <p:nvPicPr>
          <p:cNvPr id="3" name="Imagen 2"/>
          <p:cNvPicPr>
            <a:picLocks noChangeAspect="1"/>
          </p:cNvPicPr>
          <p:nvPr/>
        </p:nvPicPr>
        <p:blipFill>
          <a:blip r:embed="rId2"/>
          <a:stretch>
            <a:fillRect/>
          </a:stretch>
        </p:blipFill>
        <p:spPr>
          <a:xfrm>
            <a:off x="9953622" y="1666873"/>
            <a:ext cx="1962151" cy="1962151"/>
          </a:xfrm>
          <a:prstGeom prst="rect">
            <a:avLst/>
          </a:prstGeom>
        </p:spPr>
      </p:pic>
    </p:spTree>
    <p:extLst>
      <p:ext uri="{BB962C8B-B14F-4D97-AF65-F5344CB8AC3E}">
        <p14:creationId xmlns:p14="http://schemas.microsoft.com/office/powerpoint/2010/main" val="36976146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0132" y="244102"/>
            <a:ext cx="11667067" cy="461665"/>
          </a:xfrm>
          <a:prstGeom prst="rect">
            <a:avLst/>
          </a:prstGeom>
        </p:spPr>
        <p:txBody>
          <a:bodyPr wrap="square">
            <a:spAutoFit/>
          </a:bodyPr>
          <a:lstStyle/>
          <a:p>
            <a:pPr algn="r"/>
            <a:r>
              <a:rPr lang="es-ES_tradnl" sz="2400" b="1" dirty="0">
                <a:solidFill>
                  <a:srgbClr val="F59A12"/>
                </a:solidFill>
                <a:latin typeface="Tw Cen MT" panose="020B0602020104020603" pitchFamily="34" charset="0"/>
              </a:rPr>
              <a:t>PRINCIPAL ESPACIO DE RENDICIÓN DE CUENTAS INVÍAS RESPONDE</a:t>
            </a:r>
            <a:endParaRPr lang="es-CO" sz="2400" b="1" dirty="0">
              <a:solidFill>
                <a:srgbClr val="F59A12"/>
              </a:solidFill>
              <a:latin typeface="Tw Cen MT" panose="020B0602020104020603" pitchFamily="34" charset="0"/>
            </a:endParaRPr>
          </a:p>
        </p:txBody>
      </p:sp>
      <p:sp>
        <p:nvSpPr>
          <p:cNvPr id="5" name="CuadroTexto 4"/>
          <p:cNvSpPr txBox="1"/>
          <p:nvPr/>
        </p:nvSpPr>
        <p:spPr>
          <a:xfrm>
            <a:off x="2561989" y="902437"/>
            <a:ext cx="3245012" cy="1785104"/>
          </a:xfrm>
          <a:prstGeom prst="rect">
            <a:avLst/>
          </a:prstGeom>
          <a:noFill/>
        </p:spPr>
        <p:txBody>
          <a:bodyPr wrap="square" rtlCol="0">
            <a:spAutoFit/>
          </a:bodyPr>
          <a:lstStyle/>
          <a:p>
            <a:pPr algn="ctr"/>
            <a:r>
              <a:rPr lang="es-CO" sz="2500" dirty="0" err="1">
                <a:latin typeface="Tw Cen MT" panose="020B0602020104020603" pitchFamily="34" charset="0"/>
                <a:cs typeface="Arial" panose="020B0604020202020204" pitchFamily="34" charset="0"/>
              </a:rPr>
              <a:t>Rat</a:t>
            </a:r>
            <a:r>
              <a:rPr lang="es-CO" sz="2500" dirty="0">
                <a:latin typeface="Tw Cen MT" panose="020B0602020104020603" pitchFamily="34" charset="0"/>
                <a:cs typeface="Arial" panose="020B0604020202020204" pitchFamily="34" charset="0"/>
              </a:rPr>
              <a:t>#</a:t>
            </a:r>
          </a:p>
          <a:p>
            <a:pPr algn="ctr"/>
            <a:r>
              <a:rPr lang="es-CO" sz="6000" dirty="0">
                <a:solidFill>
                  <a:srgbClr val="B45210"/>
                </a:solidFill>
                <a:latin typeface="Tw Cen MT" panose="020B0602020104020603" pitchFamily="34" charset="0"/>
                <a:cs typeface="Arial" panose="020B0604020202020204" pitchFamily="34" charset="0"/>
              </a:rPr>
              <a:t>2.940</a:t>
            </a:r>
          </a:p>
          <a:p>
            <a:pPr algn="ctr"/>
            <a:r>
              <a:rPr lang="es-CO" sz="2500" dirty="0">
                <a:latin typeface="Tw Cen MT" panose="020B0602020104020603" pitchFamily="34" charset="0"/>
                <a:cs typeface="Arial" panose="020B0604020202020204" pitchFamily="34" charset="0"/>
              </a:rPr>
              <a:t>0,02%</a:t>
            </a:r>
          </a:p>
        </p:txBody>
      </p:sp>
      <p:sp>
        <p:nvSpPr>
          <p:cNvPr id="6" name="CuadroTexto 5"/>
          <p:cNvSpPr txBox="1"/>
          <p:nvPr/>
        </p:nvSpPr>
        <p:spPr>
          <a:xfrm>
            <a:off x="7790218" y="902437"/>
            <a:ext cx="3591435" cy="1785104"/>
          </a:xfrm>
          <a:prstGeom prst="rect">
            <a:avLst/>
          </a:prstGeom>
          <a:noFill/>
        </p:spPr>
        <p:txBody>
          <a:bodyPr wrap="square" rtlCol="0">
            <a:spAutoFit/>
          </a:bodyPr>
          <a:lstStyle/>
          <a:p>
            <a:pPr algn="ctr"/>
            <a:r>
              <a:rPr lang="es-CO" sz="2500" dirty="0" err="1">
                <a:latin typeface="Tw Cen MT" panose="020B0602020104020603" pitchFamily="34" charset="0"/>
                <a:cs typeface="Arial" panose="020B0604020202020204" pitchFamily="34" charset="0"/>
              </a:rPr>
              <a:t>Rch</a:t>
            </a:r>
            <a:r>
              <a:rPr lang="es-CO" sz="2500" dirty="0">
                <a:latin typeface="Tw Cen MT" panose="020B0602020104020603" pitchFamily="34" charset="0"/>
                <a:cs typeface="Arial" panose="020B0604020202020204" pitchFamily="34" charset="0"/>
              </a:rPr>
              <a:t>#</a:t>
            </a:r>
          </a:p>
          <a:p>
            <a:pPr algn="ctr"/>
            <a:r>
              <a:rPr lang="es-CO" sz="6000" dirty="0">
                <a:solidFill>
                  <a:srgbClr val="B45210"/>
                </a:solidFill>
                <a:latin typeface="Tw Cen MT" panose="020B0602020104020603" pitchFamily="34" charset="0"/>
                <a:cs typeface="Arial" panose="020B0604020202020204" pitchFamily="34" charset="0"/>
              </a:rPr>
              <a:t>52,797</a:t>
            </a:r>
          </a:p>
          <a:p>
            <a:pPr algn="ctr"/>
            <a:r>
              <a:rPr lang="es-CO" sz="2500" dirty="0">
                <a:latin typeface="Tw Cen MT" panose="020B0602020104020603" pitchFamily="34" charset="0"/>
                <a:cs typeface="Arial" panose="020B0604020202020204" pitchFamily="34" charset="0"/>
              </a:rPr>
              <a:t>impactos</a:t>
            </a:r>
          </a:p>
        </p:txBody>
      </p:sp>
      <p:sp>
        <p:nvSpPr>
          <p:cNvPr id="7" name="CuadroTexto 6"/>
          <p:cNvSpPr txBox="1"/>
          <p:nvPr/>
        </p:nvSpPr>
        <p:spPr>
          <a:xfrm>
            <a:off x="2678310" y="2736689"/>
            <a:ext cx="3570090" cy="1754326"/>
          </a:xfrm>
          <a:prstGeom prst="rect">
            <a:avLst/>
          </a:prstGeom>
          <a:noFill/>
        </p:spPr>
        <p:txBody>
          <a:bodyPr wrap="square" rtlCol="0">
            <a:spAutoFit/>
          </a:bodyPr>
          <a:lstStyle/>
          <a:p>
            <a:pPr algn="just"/>
            <a:r>
              <a:rPr lang="es-CO" dirty="0">
                <a:latin typeface="Tw Cen MT" panose="020B0602020104020603" pitchFamily="34" charset="0"/>
              </a:rPr>
              <a:t>El promedio rating del programa corresponde al porcentaje de personas del universo IBOPE que lo vieron completo o estuvieron presentes en su contenido durante gran parte de su emisión.</a:t>
            </a:r>
          </a:p>
        </p:txBody>
      </p:sp>
      <p:sp>
        <p:nvSpPr>
          <p:cNvPr id="8" name="CuadroTexto 7"/>
          <p:cNvSpPr txBox="1"/>
          <p:nvPr/>
        </p:nvSpPr>
        <p:spPr>
          <a:xfrm>
            <a:off x="8247418" y="2736689"/>
            <a:ext cx="2955455" cy="1477328"/>
          </a:xfrm>
          <a:prstGeom prst="rect">
            <a:avLst/>
          </a:prstGeom>
          <a:noFill/>
        </p:spPr>
        <p:txBody>
          <a:bodyPr wrap="square" rtlCol="0">
            <a:spAutoFit/>
          </a:bodyPr>
          <a:lstStyle/>
          <a:p>
            <a:pPr algn="just"/>
            <a:r>
              <a:rPr lang="es-CO" dirty="0">
                <a:latin typeface="Tw Cen MT" panose="020B0602020104020603" pitchFamily="34" charset="0"/>
              </a:rPr>
              <a:t>El </a:t>
            </a:r>
            <a:r>
              <a:rPr lang="es-CO" dirty="0" err="1">
                <a:latin typeface="Tw Cen MT" panose="020B0602020104020603" pitchFamily="34" charset="0"/>
              </a:rPr>
              <a:t>reach</a:t>
            </a:r>
            <a:r>
              <a:rPr lang="es-CO" dirty="0">
                <a:latin typeface="Tw Cen MT" panose="020B0602020104020603" pitchFamily="34" charset="0"/>
              </a:rPr>
              <a:t> corresponde al total de veces que fue visto el contenido a lo largo de su emisión por espacio mínimo de un minuto.</a:t>
            </a:r>
          </a:p>
        </p:txBody>
      </p:sp>
      <p:sp>
        <p:nvSpPr>
          <p:cNvPr id="9" name="1 Título"/>
          <p:cNvSpPr txBox="1">
            <a:spLocks/>
          </p:cNvSpPr>
          <p:nvPr/>
        </p:nvSpPr>
        <p:spPr>
          <a:xfrm>
            <a:off x="4063911" y="4602886"/>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_tradnl" sz="2100" b="1" dirty="0">
                <a:solidFill>
                  <a:srgbClr val="B45210"/>
                </a:solidFill>
                <a:latin typeface="Tw Cen MT" panose="020B0602020104020603" pitchFamily="34" charset="0"/>
              </a:rPr>
              <a:t>¿A cuánto equivale un punto(%) rating?</a:t>
            </a:r>
            <a:endParaRPr lang="es-CO" sz="2100" b="1" dirty="0">
              <a:solidFill>
                <a:srgbClr val="B45210"/>
              </a:solidFill>
              <a:latin typeface="Tw Cen MT" panose="020B0602020104020603" pitchFamily="34" charset="0"/>
            </a:endParaRPr>
          </a:p>
        </p:txBody>
      </p:sp>
      <p:graphicFrame>
        <p:nvGraphicFramePr>
          <p:cNvPr id="10" name="3 Marcador de contenido"/>
          <p:cNvGraphicFramePr>
            <a:graphicFrameLocks/>
          </p:cNvGraphicFramePr>
          <p:nvPr>
            <p:extLst>
              <p:ext uri="{D42A27DB-BD31-4B8C-83A1-F6EECF244321}">
                <p14:modId xmlns:p14="http://schemas.microsoft.com/office/powerpoint/2010/main" val="1760871003"/>
              </p:ext>
            </p:extLst>
          </p:nvPr>
        </p:nvGraphicFramePr>
        <p:xfrm>
          <a:off x="4706044" y="4718463"/>
          <a:ext cx="3862223" cy="21817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4 Marcador de contenido"/>
          <p:cNvSpPr txBox="1">
            <a:spLocks/>
          </p:cNvSpPr>
          <p:nvPr/>
        </p:nvSpPr>
        <p:spPr>
          <a:xfrm>
            <a:off x="5124786" y="6397504"/>
            <a:ext cx="4050450" cy="540060"/>
          </a:xfrm>
          <a:prstGeom prst="rect">
            <a:avLst/>
          </a:prstGeom>
        </p:spPr>
        <p:txBody>
          <a:bodyPr vert="horz">
            <a:normAutofit/>
          </a:bodyPr>
          <a:lstStyle/>
          <a:p>
            <a:pPr marL="240018" indent="-240018" defTabSz="685766">
              <a:spcBef>
                <a:spcPts val="525"/>
              </a:spcBef>
              <a:buClr>
                <a:schemeClr val="accent2"/>
              </a:buClr>
              <a:buSzPct val="60000"/>
              <a:defRPr/>
            </a:pPr>
            <a:r>
              <a:rPr lang="es-CO" sz="1400" i="1" dirty="0">
                <a:latin typeface="Tw Cen MT" panose="020B0602020104020603" pitchFamily="34" charset="0"/>
              </a:rPr>
              <a:t>* Universo IBOPE personas 2018: 19.528.617</a:t>
            </a:r>
          </a:p>
        </p:txBody>
      </p:sp>
    </p:spTree>
    <p:extLst>
      <p:ext uri="{BB962C8B-B14F-4D97-AF65-F5344CB8AC3E}">
        <p14:creationId xmlns:p14="http://schemas.microsoft.com/office/powerpoint/2010/main" val="372978663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189</TotalTime>
  <Words>1418</Words>
  <Application>Microsoft Office PowerPoint</Application>
  <PresentationFormat>Panorámica</PresentationFormat>
  <Paragraphs>94</Paragraphs>
  <Slides>15</Slides>
  <Notes>0</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15</vt:i4>
      </vt:variant>
    </vt:vector>
  </HeadingPairs>
  <TitlesOfParts>
    <vt:vector size="26" baseType="lpstr">
      <vt:lpstr>SimSun-ExtB</vt:lpstr>
      <vt:lpstr>Arial</vt:lpstr>
      <vt:lpstr>Beirut</vt:lpstr>
      <vt:lpstr>Calibri</vt:lpstr>
      <vt:lpstr>Calibri Light</vt:lpstr>
      <vt:lpstr>Courier New</vt:lpstr>
      <vt:lpstr>Symbol</vt:lpstr>
      <vt:lpstr>Times New Roman</vt:lpstr>
      <vt:lpstr>Tw Cen MT</vt:lpstr>
      <vt:lpstr>Wingdings</vt:lpstr>
      <vt:lpstr>Tema de Office</vt:lpstr>
      <vt:lpstr>INFORME EVALUACIÓN PRINCIPAL ESPACIO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INFORME EVALUACIÓN PRINCIPAL ESPACIO</dc:title>
  <dc:creator>Adriana Varela Montenegro</dc:creator>
  <cp:lastModifiedBy>Estebana Tulia Regino Contreras</cp:lastModifiedBy>
  <cp:revision>21</cp:revision>
  <dcterms:created xsi:type="dcterms:W3CDTF">2018-08-30T20:04:38Z</dcterms:created>
  <dcterms:modified xsi:type="dcterms:W3CDTF">2018-09-12T21:47:44Z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176507</vt:lpwstr>
  </property>
  <property fmtid="{D5CDD505-2E9C-101B-9397-08002B2CF9AE}" name="NXPowerLiteSettings" pid="3">
    <vt:lpwstr>C7000400038000</vt:lpwstr>
  </property>
  <property fmtid="{D5CDD505-2E9C-101B-9397-08002B2CF9AE}" name="NXPowerLiteVersion" pid="4">
    <vt:lpwstr>S8.2.2</vt:lpwstr>
  </property>
</Properties>
</file>